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8" r:id="rId3"/>
    <p:sldId id="274" r:id="rId4"/>
    <p:sldId id="260" r:id="rId5"/>
    <p:sldId id="267" r:id="rId6"/>
    <p:sldId id="289" r:id="rId7"/>
    <p:sldId id="266" r:id="rId8"/>
    <p:sldId id="268" r:id="rId9"/>
    <p:sldId id="269" r:id="rId10"/>
    <p:sldId id="270" r:id="rId11"/>
    <p:sldId id="272" r:id="rId12"/>
    <p:sldId id="276" r:id="rId13"/>
    <p:sldId id="278" r:id="rId14"/>
    <p:sldId id="280" r:id="rId15"/>
    <p:sldId id="283" r:id="rId16"/>
    <p:sldId id="285" r:id="rId17"/>
    <p:sldId id="286" r:id="rId18"/>
    <p:sldId id="287" r:id="rId19"/>
    <p:sldId id="291" r:id="rId20"/>
    <p:sldId id="292" r:id="rId21"/>
    <p:sldId id="295" r:id="rId22"/>
    <p:sldId id="299" r:id="rId23"/>
    <p:sldId id="301" r:id="rId24"/>
    <p:sldId id="296"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56"/>
  </p:normalViewPr>
  <p:slideViewPr>
    <p:cSldViewPr>
      <p:cViewPr varScale="1">
        <p:scale>
          <a:sx n="102" d="100"/>
          <a:sy n="102" d="100"/>
        </p:scale>
        <p:origin x="-11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0947B-454A-4AA6-B7B8-75C8D9F22228}" type="datetimeFigureOut">
              <a:rPr lang="en-US" smtClean="0"/>
              <a:pPr/>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9C43D-9F3E-47FD-8B88-32AA5DD91DDE}" type="slidenum">
              <a:rPr lang="en-US" smtClean="0"/>
              <a:pPr/>
              <a:t>‹#›</a:t>
            </a:fld>
            <a:endParaRPr lang="en-US"/>
          </a:p>
        </p:txBody>
      </p:sp>
    </p:spTree>
    <p:extLst>
      <p:ext uri="{BB962C8B-B14F-4D97-AF65-F5344CB8AC3E}">
        <p14:creationId xmlns:p14="http://schemas.microsoft.com/office/powerpoint/2010/main" xmlns="" val="97936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F9C43D-9F3E-47FD-8B88-32AA5DD91DDE}" type="slidenum">
              <a:rPr lang="en-US" smtClean="0"/>
              <a:pPr/>
              <a:t>14</a:t>
            </a:fld>
            <a:endParaRPr lang="en-US"/>
          </a:p>
        </p:txBody>
      </p:sp>
    </p:spTree>
    <p:extLst>
      <p:ext uri="{BB962C8B-B14F-4D97-AF65-F5344CB8AC3E}">
        <p14:creationId xmlns:p14="http://schemas.microsoft.com/office/powerpoint/2010/main" xmlns="" val="98398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3A1C3E-10CA-4304-931B-40063A725BBA}" type="slidenum">
              <a:rPr lang="en-US" altLang="en-US"/>
              <a:pPr/>
              <a:t>‹#›</a:t>
            </a:fld>
            <a:endParaRPr lang="en-US" altLang="en-US"/>
          </a:p>
        </p:txBody>
      </p:sp>
    </p:spTree>
    <p:extLst>
      <p:ext uri="{BB962C8B-B14F-4D97-AF65-F5344CB8AC3E}">
        <p14:creationId xmlns:p14="http://schemas.microsoft.com/office/powerpoint/2010/main" xmlns="" val="395102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AED18A-DDD1-4975-8B1A-8A8E70D06EB2}" type="slidenum">
              <a:rPr lang="en-US" altLang="en-US"/>
              <a:pPr/>
              <a:t>‹#›</a:t>
            </a:fld>
            <a:endParaRPr lang="en-US" altLang="en-US"/>
          </a:p>
        </p:txBody>
      </p:sp>
    </p:spTree>
    <p:extLst>
      <p:ext uri="{BB962C8B-B14F-4D97-AF65-F5344CB8AC3E}">
        <p14:creationId xmlns:p14="http://schemas.microsoft.com/office/powerpoint/2010/main" xmlns="" val="262696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C213C1-A6EA-4BB1-A81B-6079DC261A8D}" type="slidenum">
              <a:rPr lang="en-US" altLang="en-US"/>
              <a:pPr/>
              <a:t>‹#›</a:t>
            </a:fld>
            <a:endParaRPr lang="en-US" altLang="en-US"/>
          </a:p>
        </p:txBody>
      </p:sp>
    </p:spTree>
    <p:extLst>
      <p:ext uri="{BB962C8B-B14F-4D97-AF65-F5344CB8AC3E}">
        <p14:creationId xmlns:p14="http://schemas.microsoft.com/office/powerpoint/2010/main" xmlns="" val="399356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4A9A61-DCCB-41AA-853D-1A3AE1CB3C5F}" type="slidenum">
              <a:rPr lang="en-US" altLang="en-US"/>
              <a:pPr/>
              <a:t>‹#›</a:t>
            </a:fld>
            <a:endParaRPr lang="en-US" altLang="en-US"/>
          </a:p>
        </p:txBody>
      </p:sp>
    </p:spTree>
    <p:extLst>
      <p:ext uri="{BB962C8B-B14F-4D97-AF65-F5344CB8AC3E}">
        <p14:creationId xmlns:p14="http://schemas.microsoft.com/office/powerpoint/2010/main" xmlns="" val="252913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55B4C0-E1A5-4971-9FC6-7845578CF853}" type="slidenum">
              <a:rPr lang="en-US" altLang="en-US"/>
              <a:pPr/>
              <a:t>‹#›</a:t>
            </a:fld>
            <a:endParaRPr lang="en-US" altLang="en-US"/>
          </a:p>
        </p:txBody>
      </p:sp>
    </p:spTree>
    <p:extLst>
      <p:ext uri="{BB962C8B-B14F-4D97-AF65-F5344CB8AC3E}">
        <p14:creationId xmlns:p14="http://schemas.microsoft.com/office/powerpoint/2010/main" xmlns="" val="398559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074349B-4D5F-41E7-BD73-E4079DFF8436}" type="slidenum">
              <a:rPr lang="en-US" altLang="en-US"/>
              <a:pPr/>
              <a:t>‹#›</a:t>
            </a:fld>
            <a:endParaRPr lang="en-US" altLang="en-US"/>
          </a:p>
        </p:txBody>
      </p:sp>
    </p:spTree>
    <p:extLst>
      <p:ext uri="{BB962C8B-B14F-4D97-AF65-F5344CB8AC3E}">
        <p14:creationId xmlns:p14="http://schemas.microsoft.com/office/powerpoint/2010/main" xmlns="" val="339572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3A68887-EEC2-4120-BBA1-2B5B038ECB06}" type="slidenum">
              <a:rPr lang="en-US" altLang="en-US"/>
              <a:pPr/>
              <a:t>‹#›</a:t>
            </a:fld>
            <a:endParaRPr lang="en-US" altLang="en-US"/>
          </a:p>
        </p:txBody>
      </p:sp>
    </p:spTree>
    <p:extLst>
      <p:ext uri="{BB962C8B-B14F-4D97-AF65-F5344CB8AC3E}">
        <p14:creationId xmlns:p14="http://schemas.microsoft.com/office/powerpoint/2010/main" xmlns="" val="77409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34A8226-13E6-4387-B5E2-60B6146D45B4}" type="slidenum">
              <a:rPr lang="en-US" altLang="en-US"/>
              <a:pPr/>
              <a:t>‹#›</a:t>
            </a:fld>
            <a:endParaRPr lang="en-US" altLang="en-US"/>
          </a:p>
        </p:txBody>
      </p:sp>
    </p:spTree>
    <p:extLst>
      <p:ext uri="{BB962C8B-B14F-4D97-AF65-F5344CB8AC3E}">
        <p14:creationId xmlns:p14="http://schemas.microsoft.com/office/powerpoint/2010/main" xmlns="" val="315277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1DEC488-A47B-4016-A112-51337A44A596}" type="slidenum">
              <a:rPr lang="en-US" altLang="en-US"/>
              <a:pPr/>
              <a:t>‹#›</a:t>
            </a:fld>
            <a:endParaRPr lang="en-US" altLang="en-US"/>
          </a:p>
        </p:txBody>
      </p:sp>
    </p:spTree>
    <p:extLst>
      <p:ext uri="{BB962C8B-B14F-4D97-AF65-F5344CB8AC3E}">
        <p14:creationId xmlns:p14="http://schemas.microsoft.com/office/powerpoint/2010/main" xmlns="" val="42424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1E4AA1-4619-40C8-84C2-1F69F9836E72}" type="slidenum">
              <a:rPr lang="en-US" altLang="en-US"/>
              <a:pPr/>
              <a:t>‹#›</a:t>
            </a:fld>
            <a:endParaRPr lang="en-US" altLang="en-US"/>
          </a:p>
        </p:txBody>
      </p:sp>
    </p:spTree>
    <p:extLst>
      <p:ext uri="{BB962C8B-B14F-4D97-AF65-F5344CB8AC3E}">
        <p14:creationId xmlns:p14="http://schemas.microsoft.com/office/powerpoint/2010/main" xmlns="" val="350808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C679CF-D42E-4E3A-B451-7B2FC6D06A4F}" type="slidenum">
              <a:rPr lang="en-US" altLang="en-US"/>
              <a:pPr/>
              <a:t>‹#›</a:t>
            </a:fld>
            <a:endParaRPr lang="en-US" altLang="en-US"/>
          </a:p>
        </p:txBody>
      </p:sp>
    </p:spTree>
    <p:extLst>
      <p:ext uri="{BB962C8B-B14F-4D97-AF65-F5344CB8AC3E}">
        <p14:creationId xmlns:p14="http://schemas.microsoft.com/office/powerpoint/2010/main" xmlns="" val="140361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FC7AA5-4E79-4BDB-8DB5-63C672EDC3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jpeg"/><Relationship Id="rId5" Type="http://schemas.openxmlformats.org/officeDocument/2006/relationships/hyperlink" Target="http://edugen.wileyplus.com/edugen/courses/crs6407/cutnell9780470879528/c26/cutnell9780470879528/c26/cutnell9780470879528c26xlinks.xform?id=c26-note-0005" TargetMode="Externa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C:\WINDOWS\Application%20Data\PHYS202L\LabQuizzes\lenson1.gif"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file:///C:\WINDOWS\Application%20Data\PHYS202L\LabQuizzes\lenson2.gif" TargetMode="Externa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file:///C:\WINDOWS\Application%20Data\PHYS202L\LabQuizzes\lenson1.gif"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file:///C:\WINDOWS\Application%20Data\PHYS202L\LabQuizzes\lenson2.gif" TargetMode="Externa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file:///C:\WINDOWS\Application%20Data\PHYS202L\LabQuizzes\lenson1.gif"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file:///C:\WINDOWS\Application%20Data\PHYS202L\LabQuizzes\lenson2.gif"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609600"/>
            <a:ext cx="7772400" cy="1143000"/>
          </a:xfrm>
        </p:spPr>
        <p:txBody>
          <a:bodyPr/>
          <a:lstStyle/>
          <a:p>
            <a:r>
              <a:rPr lang="en-US" altLang="en-US" dirty="0">
                <a:solidFill>
                  <a:srgbClr val="CC3300"/>
                </a:solidFill>
                <a:latin typeface="Arial" charset="0"/>
              </a:rPr>
              <a:t/>
            </a:r>
            <a:br>
              <a:rPr lang="en-US" altLang="en-US" dirty="0">
                <a:solidFill>
                  <a:srgbClr val="CC3300"/>
                </a:solidFill>
                <a:latin typeface="Arial" charset="0"/>
              </a:rPr>
            </a:br>
            <a:r>
              <a:rPr lang="en-US" altLang="en-US" b="1" dirty="0">
                <a:solidFill>
                  <a:srgbClr val="000000"/>
                </a:solidFill>
                <a:latin typeface="Arial" charset="0"/>
              </a:rPr>
              <a:t>The Refraction of </a:t>
            </a:r>
            <a:r>
              <a:rPr lang="en-US" altLang="en-US" b="1" dirty="0" smtClean="0">
                <a:solidFill>
                  <a:srgbClr val="000000"/>
                </a:solidFill>
                <a:latin typeface="Arial" charset="0"/>
              </a:rPr>
              <a:t>Light</a:t>
            </a:r>
            <a:r>
              <a:rPr lang="en-US" altLang="en-US" b="1" dirty="0">
                <a:solidFill>
                  <a:srgbClr val="000000"/>
                </a:solidFill>
                <a:latin typeface="Arial" charset="0"/>
              </a:rPr>
              <a:t/>
            </a:r>
            <a:br>
              <a:rPr lang="en-US" altLang="en-US" b="1" dirty="0">
                <a:solidFill>
                  <a:srgbClr val="000000"/>
                </a:solidFill>
                <a:latin typeface="Arial" charset="0"/>
              </a:rPr>
            </a:br>
            <a:endParaRPr lang="en-US" altLang="en-US" b="1" dirty="0">
              <a:solidFill>
                <a:srgbClr val="000000"/>
              </a:solidFill>
              <a:latin typeface="Arial" charset="0"/>
            </a:endParaRPr>
          </a:p>
        </p:txBody>
      </p:sp>
      <p:pic>
        <p:nvPicPr>
          <p:cNvPr id="17416" name="Picture 1032" descr="c26/np0202-y.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648200" y="2620645"/>
            <a:ext cx="4233333" cy="28575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1922" name="Picture 2" descr="ID1336_co26"/>
          <p:cNvPicPr>
            <a:picLocks noChangeAspect="1" noChangeArrowheads="1"/>
          </p:cNvPicPr>
          <p:nvPr/>
        </p:nvPicPr>
        <p:blipFill>
          <a:blip r:embed="rId3" cstate="print"/>
          <a:srcRect/>
          <a:stretch>
            <a:fillRect/>
          </a:stretch>
        </p:blipFill>
        <p:spPr bwMode="auto">
          <a:xfrm>
            <a:off x="0" y="2438400"/>
            <a:ext cx="4495800" cy="32219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fade">
                                      <p:cBhvr>
                                        <p:cTn id="12"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b="1">
                <a:solidFill>
                  <a:srgbClr val="000000"/>
                </a:solidFill>
                <a:latin typeface="Arial" charset="0"/>
                <a:cs typeface="Arial" charset="0"/>
              </a:rPr>
              <a:t>Fiber Optics</a:t>
            </a:r>
            <a:br>
              <a:rPr lang="en-US" altLang="en-US" b="1">
                <a:solidFill>
                  <a:srgbClr val="000000"/>
                </a:solidFill>
                <a:latin typeface="Arial" charset="0"/>
                <a:cs typeface="Arial" charset="0"/>
              </a:rPr>
            </a:br>
            <a:endParaRPr lang="en-US" altLang="en-US" b="1">
              <a:solidFill>
                <a:srgbClr val="000000"/>
              </a:solidFill>
              <a:latin typeface="Arial" charset="0"/>
              <a:cs typeface="Arial" charset="0"/>
            </a:endParaRPr>
          </a:p>
        </p:txBody>
      </p:sp>
      <p:pic>
        <p:nvPicPr>
          <p:cNvPr id="16389" name="Picture 5" descr="fig26_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2133600"/>
            <a:ext cx="4789488" cy="1485900"/>
          </a:xfrm>
          <a:prstGeom prst="rect">
            <a:avLst/>
          </a:prstGeom>
          <a:noFill/>
          <a:extLst>
            <a:ext uri="{909E8E84-426E-40DD-AFC4-6F175D3DCCD1}">
              <a14:hiddenFill xmlns:a14="http://schemas.microsoft.com/office/drawing/2010/main" xmlns="">
                <a:solidFill>
                  <a:srgbClr val="FFFFFF"/>
                </a:solidFill>
              </a14:hiddenFill>
            </a:ext>
          </a:extLst>
        </p:spPr>
      </p:pic>
      <p:sp>
        <p:nvSpPr>
          <p:cNvPr id="16390" name="Text Box 6"/>
          <p:cNvSpPr txBox="1">
            <a:spLocks noChangeArrowheads="1"/>
          </p:cNvSpPr>
          <p:nvPr/>
        </p:nvSpPr>
        <p:spPr bwMode="auto">
          <a:xfrm>
            <a:off x="1219200" y="4191000"/>
            <a:ext cx="64770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Light can travel with little loss in a curved optical fiber because the light is totally reflected whenever it strikes the core-cladding interface and because the absorption of light by the core itself is small.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altLang="en-US" b="1" dirty="0">
                <a:solidFill>
                  <a:srgbClr val="000000"/>
                </a:solidFill>
                <a:latin typeface="Arial" charset="0"/>
                <a:cs typeface="Arial" charset="0"/>
              </a:rPr>
              <a:t>Endoscopy</a:t>
            </a:r>
          </a:p>
        </p:txBody>
      </p:sp>
      <p:pic>
        <p:nvPicPr>
          <p:cNvPr id="39943" name="Picture 7" descr="A bronchoscope is being used to look for signs of pulmonary disease. ( Len Lessin/Peter Arnold, Inc.)"/>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1295400" y="4059181"/>
            <a:ext cx="1828800" cy="2438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9940" name="Text Box 4"/>
          <p:cNvSpPr txBox="1">
            <a:spLocks noChangeArrowheads="1"/>
          </p:cNvSpPr>
          <p:nvPr/>
        </p:nvSpPr>
        <p:spPr bwMode="auto">
          <a:xfrm>
            <a:off x="457200" y="1371600"/>
            <a:ext cx="83820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dirty="0"/>
              <a:t>In the field of medicine, optical fiber cables have had extraordinary impact. In the practice of endoscopy, for instance, a device called an endoscope is used to peer inside the body. </a:t>
            </a:r>
          </a:p>
        </p:txBody>
      </p:sp>
      <p:sp>
        <p:nvSpPr>
          <p:cNvPr id="39950" name="Text Box 14"/>
          <p:cNvSpPr txBox="1">
            <a:spLocks noChangeArrowheads="1"/>
          </p:cNvSpPr>
          <p:nvPr/>
        </p:nvSpPr>
        <p:spPr bwMode="auto">
          <a:xfrm>
            <a:off x="304800" y="3057188"/>
            <a:ext cx="38100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000" dirty="0"/>
              <a:t>A bronchoscope is being used to look for signs of pulmonary disease. </a:t>
            </a:r>
          </a:p>
        </p:txBody>
      </p:sp>
      <p:pic>
        <p:nvPicPr>
          <p:cNvPr id="9" name="Picture 6" descr="fig26_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1894" y="4238251"/>
            <a:ext cx="1646238" cy="23320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495800" y="3048000"/>
            <a:ext cx="4572000" cy="1015663"/>
          </a:xfrm>
          <a:prstGeom prst="rect">
            <a:avLst/>
          </a:prstGeom>
        </p:spPr>
        <p:txBody>
          <a:bodyPr>
            <a:spAutoFit/>
          </a:bodyPr>
          <a:lstStyle/>
          <a:p>
            <a:pPr>
              <a:spcBef>
                <a:spcPct val="50000"/>
              </a:spcBef>
            </a:pPr>
            <a:r>
              <a:rPr lang="en-US" altLang="en-US" sz="2000" dirty="0">
                <a:solidFill>
                  <a:srgbClr val="000000"/>
                </a:solidFill>
                <a:cs typeface="Times New Roman" pitchFamily="18" charset="0"/>
              </a:rPr>
              <a:t>Optical fibers have made arthroscopic surgery possible, such as the repair of a damaged knee shown in this photograph:</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fade">
                                      <p:cBhvr>
                                        <p:cTn id="7" dur="20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50">
                                            <p:txEl>
                                              <p:pRg st="0" end="0"/>
                                            </p:txEl>
                                          </p:spTgt>
                                        </p:tgtEl>
                                        <p:attrNameLst>
                                          <p:attrName>style.visibility</p:attrName>
                                        </p:attrNameLst>
                                      </p:cBhvr>
                                      <p:to>
                                        <p:strVal val="visible"/>
                                      </p:to>
                                    </p:set>
                                    <p:animEffect transition="in" filter="fade">
                                      <p:cBhvr>
                                        <p:cTn id="12" dur="2000"/>
                                        <p:tgtEl>
                                          <p:spTgt spid="399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2000"/>
                                        <p:tgtEl>
                                          <p:spTgt spid="3994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P spid="39950"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76200"/>
            <a:ext cx="7772400" cy="1143000"/>
          </a:xfrm>
        </p:spPr>
        <p:txBody>
          <a:bodyPr/>
          <a:lstStyle/>
          <a:p>
            <a:r>
              <a:rPr lang="en-US" altLang="en-US" sz="4000" b="1" dirty="0" smtClean="0"/>
              <a:t>Polarization of Light</a:t>
            </a:r>
            <a:r>
              <a:rPr lang="en-US" altLang="en-US" sz="4000" dirty="0" smtClean="0"/>
              <a:t> </a:t>
            </a:r>
            <a:endParaRPr lang="en-US" altLang="en-US" sz="4000" dirty="0"/>
          </a:p>
        </p:txBody>
      </p:sp>
      <p:pic>
        <p:nvPicPr>
          <p:cNvPr id="34821" name="Picture 5" descr="This picture shows the wave of the radiation field far from the antenna. Observe that E and B are perpendicular to each other, and both are perpendicular to the direction of trave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38400"/>
            <a:ext cx="5934635" cy="2176278"/>
          </a:xfrm>
          <a:prstGeom prst="rect">
            <a:avLst/>
          </a:prstGeom>
          <a:noFill/>
          <a:extLst>
            <a:ext uri="{909E8E84-426E-40DD-AFC4-6F175D3DCCD1}">
              <a14:hiddenFill xmlns:a14="http://schemas.microsoft.com/office/drawing/2010/main" xmlns="">
                <a:solidFill>
                  <a:srgbClr val="FFFFFF"/>
                </a:solidFill>
              </a14:hiddenFill>
            </a:ext>
          </a:extLst>
        </p:spPr>
      </p:pic>
      <p:sp>
        <p:nvSpPr>
          <p:cNvPr id="34822" name="Text Box 6"/>
          <p:cNvSpPr txBox="1">
            <a:spLocks noChangeArrowheads="1"/>
          </p:cNvSpPr>
          <p:nvPr/>
        </p:nvSpPr>
        <p:spPr bwMode="auto">
          <a:xfrm>
            <a:off x="152400" y="1600200"/>
            <a:ext cx="6324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tx2"/>
                </a:solidFill>
              </a:rPr>
              <a:t>Electromagnetic Wave</a:t>
            </a:r>
          </a:p>
        </p:txBody>
      </p:sp>
      <p:pic>
        <p:nvPicPr>
          <p:cNvPr id="5" name="Picture 5" descr="In polarized light, the electric field of the electromagnetic wave fluctuates along a single direction. Unpolarized light consists of short bursts of electromagnetic waves emitted by many different atoms. The electric field directions of these bursts are perpendicular to the direction of wave travel but are distributed randomly about i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6240" y="2057400"/>
            <a:ext cx="2754313" cy="47656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952450" y="1575574"/>
            <a:ext cx="4307589" cy="461665"/>
          </a:xfrm>
          <a:prstGeom prst="rect">
            <a:avLst/>
          </a:prstGeom>
        </p:spPr>
        <p:txBody>
          <a:bodyPr wrap="none">
            <a:spAutoFit/>
          </a:bodyPr>
          <a:lstStyle/>
          <a:p>
            <a:r>
              <a:rPr lang="en-US" altLang="en-US" dirty="0"/>
              <a:t>Polarized and </a:t>
            </a:r>
            <a:r>
              <a:rPr lang="en-US" altLang="en-US" dirty="0" smtClean="0"/>
              <a:t>Un-polarized </a:t>
            </a:r>
            <a:r>
              <a:rPr lang="en-US" altLang="en-US" dirty="0"/>
              <a:t>Light</a:t>
            </a:r>
            <a:endParaRPr lang="en-US" dirty="0"/>
          </a:p>
        </p:txBody>
      </p:sp>
    </p:spTree>
    <p:extLst>
      <p:ext uri="{BB962C8B-B14F-4D97-AF65-F5344CB8AC3E}">
        <p14:creationId xmlns:p14="http://schemas.microsoft.com/office/powerpoint/2010/main" xmlns="" val="314339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914400"/>
            <a:ext cx="7772400" cy="1143000"/>
          </a:xfrm>
        </p:spPr>
        <p:txBody>
          <a:bodyPr/>
          <a:lstStyle/>
          <a:p>
            <a:r>
              <a:rPr lang="en-US" altLang="en-US" b="1" dirty="0" smtClean="0">
                <a:solidFill>
                  <a:srgbClr val="000000"/>
                </a:solidFill>
                <a:latin typeface="verdana" pitchFamily="34" charset="0"/>
                <a:cs typeface="Arial" charset="0"/>
              </a:rPr>
              <a:t>Polarization </a:t>
            </a:r>
            <a:r>
              <a:rPr lang="en-US" altLang="en-US" b="1" dirty="0">
                <a:solidFill>
                  <a:srgbClr val="000000"/>
                </a:solidFill>
                <a:latin typeface="verdana" pitchFamily="34" charset="0"/>
                <a:cs typeface="Arial" charset="0"/>
              </a:rPr>
              <a:t>and the Reflection and Refraction of Light </a:t>
            </a:r>
            <a:br>
              <a:rPr lang="en-US" altLang="en-US" b="1" dirty="0">
                <a:solidFill>
                  <a:srgbClr val="000000"/>
                </a:solidFill>
                <a:latin typeface="verdana" pitchFamily="34" charset="0"/>
                <a:cs typeface="Arial" charset="0"/>
              </a:rPr>
            </a:br>
            <a:endParaRPr lang="en-US" altLang="en-US" b="1" dirty="0">
              <a:solidFill>
                <a:srgbClr val="000000"/>
              </a:solidFill>
              <a:latin typeface="verdana" pitchFamily="34" charset="0"/>
              <a:cs typeface="Arial" charset="0"/>
            </a:endParaRPr>
          </a:p>
        </p:txBody>
      </p:sp>
      <p:pic>
        <p:nvPicPr>
          <p:cNvPr id="33797" name="Picture 5" descr="When unpolarized light is incident on a nonmetallic surface at the Brewster angle &#10;&#10;&#10;B, the reflected light is 100 polarized in a direction parallel to the surface. The angle between the reflected and refracted rays is 9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2819400"/>
            <a:ext cx="3360738" cy="2925763"/>
          </a:xfrm>
          <a:prstGeom prst="rect">
            <a:avLst/>
          </a:prstGeom>
          <a:noFill/>
          <a:extLst>
            <a:ext uri="{909E8E84-426E-40DD-AFC4-6F175D3DCCD1}">
              <a14:hiddenFill xmlns:a14="http://schemas.microsoft.com/office/drawing/2010/main" xmlns="">
                <a:solidFill>
                  <a:srgbClr val="FFFFFF"/>
                </a:solidFill>
              </a14:hiddenFill>
            </a:ext>
          </a:extLst>
        </p:spPr>
      </p:pic>
      <p:pic>
        <p:nvPicPr>
          <p:cNvPr id="33799" name="Picture 7" descr="math0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4038600"/>
            <a:ext cx="3717925" cy="5032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465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52400"/>
            <a:ext cx="7772400" cy="1143000"/>
          </a:xfrm>
        </p:spPr>
        <p:txBody>
          <a:bodyPr/>
          <a:lstStyle/>
          <a:p>
            <a:r>
              <a:rPr lang="en-US" altLang="en-US" sz="3600" b="1" dirty="0" smtClean="0">
                <a:solidFill>
                  <a:srgbClr val="009999"/>
                </a:solidFill>
                <a:latin typeface="Arial" charset="0"/>
                <a:cs typeface="Arial" charset="0"/>
              </a:rPr>
              <a:t>The </a:t>
            </a:r>
            <a:r>
              <a:rPr lang="en-US" altLang="en-US" sz="3600" b="1" dirty="0">
                <a:solidFill>
                  <a:srgbClr val="009999"/>
                </a:solidFill>
                <a:latin typeface="Arial" charset="0"/>
                <a:cs typeface="Arial" charset="0"/>
              </a:rPr>
              <a:t>Dispersion of Light: </a:t>
            </a:r>
            <a:r>
              <a:rPr lang="en-US" altLang="en-US" sz="3600" b="1" dirty="0" smtClean="0">
                <a:solidFill>
                  <a:srgbClr val="009999"/>
                </a:solidFill>
                <a:latin typeface="Arial" charset="0"/>
                <a:cs typeface="Arial" charset="0"/>
              </a:rPr>
              <a:t/>
            </a:r>
            <a:br>
              <a:rPr lang="en-US" altLang="en-US" sz="3600" b="1" dirty="0" smtClean="0">
                <a:solidFill>
                  <a:srgbClr val="009999"/>
                </a:solidFill>
                <a:latin typeface="Arial" charset="0"/>
                <a:cs typeface="Arial" charset="0"/>
              </a:rPr>
            </a:br>
            <a:r>
              <a:rPr lang="en-US" altLang="en-US" sz="3600" b="1" dirty="0" smtClean="0">
                <a:solidFill>
                  <a:srgbClr val="009999"/>
                </a:solidFill>
                <a:latin typeface="Arial" charset="0"/>
                <a:cs typeface="Arial" charset="0"/>
              </a:rPr>
              <a:t>Prisms </a:t>
            </a:r>
            <a:r>
              <a:rPr lang="en-US" altLang="en-US" sz="3600" b="1" dirty="0">
                <a:solidFill>
                  <a:srgbClr val="009999"/>
                </a:solidFill>
                <a:latin typeface="Arial" charset="0"/>
                <a:cs typeface="Arial" charset="0"/>
              </a:rPr>
              <a:t>and Rainbows</a:t>
            </a:r>
            <a:r>
              <a:rPr lang="en-US" altLang="en-US" sz="3600" b="1" dirty="0">
                <a:solidFill>
                  <a:srgbClr val="000000"/>
                </a:solidFill>
                <a:latin typeface="Arial" charset="0"/>
                <a:cs typeface="Arial" charset="0"/>
              </a:rPr>
              <a:t> </a:t>
            </a:r>
            <a:br>
              <a:rPr lang="en-US" altLang="en-US" sz="3600" b="1" dirty="0">
                <a:solidFill>
                  <a:srgbClr val="000000"/>
                </a:solidFill>
                <a:latin typeface="Arial" charset="0"/>
                <a:cs typeface="Arial" charset="0"/>
              </a:rPr>
            </a:br>
            <a:endParaRPr lang="en-US" altLang="en-US" sz="3600" b="1" dirty="0">
              <a:solidFill>
                <a:srgbClr val="000000"/>
              </a:solidFill>
              <a:latin typeface="Arial" charset="0"/>
              <a:cs typeface="Arial" charset="0"/>
            </a:endParaRPr>
          </a:p>
        </p:txBody>
      </p:sp>
      <p:graphicFrame>
        <p:nvGraphicFramePr>
          <p:cNvPr id="18438" name="Object 6"/>
          <p:cNvGraphicFramePr>
            <a:graphicFrameLocks noChangeAspect="1"/>
          </p:cNvGraphicFramePr>
          <p:nvPr/>
        </p:nvGraphicFramePr>
        <p:xfrm>
          <a:off x="3733800" y="1828800"/>
          <a:ext cx="4848225" cy="1400175"/>
        </p:xfrm>
        <a:graphic>
          <a:graphicData uri="http://schemas.openxmlformats.org/presentationml/2006/ole">
            <p:oleObj spid="_x0000_s54281" name="Bitmap Image" r:id="rId4" imgW="4847619" imgH="1400000" progId="PBrush">
              <p:embed/>
            </p:oleObj>
          </a:graphicData>
        </a:graphic>
      </p:graphicFrame>
      <p:graphicFrame>
        <p:nvGraphicFramePr>
          <p:cNvPr id="4" name="Table 3"/>
          <p:cNvGraphicFramePr>
            <a:graphicFrameLocks noGrp="1"/>
          </p:cNvGraphicFramePr>
          <p:nvPr/>
        </p:nvGraphicFramePr>
        <p:xfrm>
          <a:off x="1600200" y="3962400"/>
          <a:ext cx="6096000" cy="2005584"/>
        </p:xfrm>
        <a:graphic>
          <a:graphicData uri="http://schemas.openxmlformats.org/drawingml/2006/table">
            <a:tbl>
              <a:tblPr/>
              <a:tblGrid>
                <a:gridCol w="1882934"/>
                <a:gridCol w="2106533"/>
                <a:gridCol w="2106533"/>
              </a:tblGrid>
              <a:tr h="0">
                <a:tc>
                  <a:txBody>
                    <a:bodyPr/>
                    <a:lstStyle/>
                    <a:p>
                      <a:pPr marL="0" marR="0">
                        <a:lnSpc>
                          <a:spcPct val="115000"/>
                        </a:lnSpc>
                        <a:spcBef>
                          <a:spcPts val="0"/>
                        </a:spcBef>
                        <a:spcAft>
                          <a:spcPts val="0"/>
                        </a:spcAft>
                      </a:pPr>
                      <a:r>
                        <a:rPr lang="en-US" sz="1200">
                          <a:latin typeface="Times New Roman"/>
                          <a:ea typeface="Times New Roman"/>
                          <a:cs typeface="Times New Roman"/>
                        </a:rPr>
                        <a:t>Color</a:t>
                      </a:r>
                      <a:r>
                        <a:rPr lang="en-US" sz="1200" u="sng" baseline="30000">
                          <a:solidFill>
                            <a:srgbClr val="0000FF"/>
                          </a:solidFill>
                          <a:latin typeface="Times New Roman"/>
                          <a:ea typeface="Times New Roman"/>
                          <a:cs typeface="Times New Roman"/>
                          <a:hlinkClick r:id="rId5"/>
                        </a:rPr>
                        <a:t>a</a:t>
                      </a:r>
                      <a:endParaRPr lang="en-US" sz="1100">
                        <a:latin typeface="Calibri"/>
                        <a:ea typeface="Calibri"/>
                        <a:cs typeface="Times New Roman"/>
                      </a:endParaRPr>
                    </a:p>
                  </a:txBody>
                  <a:tcPr marL="38100" marR="38100" marT="38100" marB="38100"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Vacuum Wavelength (nm)</a:t>
                      </a:r>
                      <a:endParaRPr lang="en-US" sz="1100">
                        <a:latin typeface="Calibri"/>
                        <a:ea typeface="Calibri"/>
                        <a:cs typeface="Times New Roman"/>
                      </a:endParaRPr>
                    </a:p>
                  </a:txBody>
                  <a:tcPr marL="50165" marR="38100" marT="38100" marB="38100"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Index of Refraction, </a:t>
                      </a:r>
                      <a:r>
                        <a:rPr lang="en-US" sz="1200" i="1">
                          <a:latin typeface="Times New Roman"/>
                          <a:ea typeface="Times New Roman"/>
                          <a:cs typeface="Times New Roman"/>
                        </a:rPr>
                        <a:t>n</a:t>
                      </a:r>
                      <a:endParaRPr lang="en-US" sz="1100">
                        <a:latin typeface="Calibri"/>
                        <a:ea typeface="Calibri"/>
                        <a:cs typeface="Times New Roman"/>
                      </a:endParaRPr>
                    </a:p>
                  </a:txBody>
                  <a:tcPr marL="50165" marR="38100" marT="38100" marB="38100"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Red</a:t>
                      </a:r>
                      <a:endParaRPr lang="en-US" sz="1100">
                        <a:latin typeface="Calibri"/>
                        <a:ea typeface="Calibri"/>
                        <a:cs typeface="Times New Roman"/>
                      </a:endParaRPr>
                    </a:p>
                  </a:txBody>
                  <a:tcPr marL="38100" marR="38100" marT="38100" marB="38100">
                    <a:lnL>
                      <a:noFill/>
                    </a:lnL>
                    <a:lnR>
                      <a:noFill/>
                    </a:lnR>
                    <a:lnT w="12700" cap="flat" cmpd="sng" algn="ctr">
                      <a:solidFill>
                        <a:srgbClr val="A57A0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660</a:t>
                      </a:r>
                      <a:endParaRPr lang="en-US" sz="1100">
                        <a:latin typeface="Calibri"/>
                        <a:ea typeface="Calibri"/>
                        <a:cs typeface="Times New Roman"/>
                      </a:endParaRPr>
                    </a:p>
                  </a:txBody>
                  <a:tcPr marL="50165" marR="38100" marT="38100" marB="38100">
                    <a:lnL>
                      <a:noFill/>
                    </a:lnL>
                    <a:lnR>
                      <a:noFill/>
                    </a:lnR>
                    <a:lnT w="12700" cap="flat" cmpd="sng" algn="ctr">
                      <a:solidFill>
                        <a:srgbClr val="A57A0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1.520</a:t>
                      </a:r>
                      <a:endParaRPr lang="en-US" sz="1100">
                        <a:latin typeface="Calibri"/>
                        <a:ea typeface="Calibri"/>
                        <a:cs typeface="Times New Roman"/>
                      </a:endParaRPr>
                    </a:p>
                  </a:txBody>
                  <a:tcPr marL="50165" marR="38100" marT="38100" marB="38100">
                    <a:lnL>
                      <a:noFill/>
                    </a:lnL>
                    <a:lnR>
                      <a:noFill/>
                    </a:lnR>
                    <a:lnT w="12700" cap="flat" cmpd="sng" algn="ctr">
                      <a:solidFill>
                        <a:srgbClr val="A57A04"/>
                      </a:solidFill>
                      <a:prstDash val="solid"/>
                      <a:round/>
                      <a:headEnd type="none" w="med" len="med"/>
                      <a:tailEnd type="none" w="med" len="med"/>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Orange</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610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1.522</a:t>
                      </a:r>
                      <a:endParaRPr lang="en-US" sz="1100">
                        <a:latin typeface="Calibri"/>
                        <a:ea typeface="Calibri"/>
                        <a:cs typeface="Times New Roman"/>
                      </a:endParaRPr>
                    </a:p>
                  </a:txBody>
                  <a:tcPr marL="50165" marR="38100" marT="38100" marB="38100">
                    <a:lnL>
                      <a:noFill/>
                    </a:lnL>
                    <a:lnR>
                      <a:noFill/>
                    </a:lnR>
                    <a:lnT>
                      <a:noFill/>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Yellow</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580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1.523</a:t>
                      </a:r>
                      <a:endParaRPr lang="en-US" sz="1100">
                        <a:latin typeface="Calibri"/>
                        <a:ea typeface="Calibri"/>
                        <a:cs typeface="Times New Roman"/>
                      </a:endParaRPr>
                    </a:p>
                  </a:txBody>
                  <a:tcPr marL="50165" marR="38100" marT="38100" marB="38100">
                    <a:lnL>
                      <a:noFill/>
                    </a:lnL>
                    <a:lnR>
                      <a:noFill/>
                    </a:lnR>
                    <a:lnT>
                      <a:noFill/>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Green</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550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1.526</a:t>
                      </a:r>
                      <a:endParaRPr lang="en-US" sz="1100">
                        <a:latin typeface="Calibri"/>
                        <a:ea typeface="Calibri"/>
                        <a:cs typeface="Times New Roman"/>
                      </a:endParaRPr>
                    </a:p>
                  </a:txBody>
                  <a:tcPr marL="50165" marR="38100" marT="38100" marB="38100">
                    <a:lnL>
                      <a:noFill/>
                    </a:lnL>
                    <a:lnR>
                      <a:noFill/>
                    </a:lnR>
                    <a:lnT>
                      <a:noFill/>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Blue</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470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1.531</a:t>
                      </a:r>
                      <a:endParaRPr lang="en-US" sz="1100">
                        <a:latin typeface="Calibri"/>
                        <a:ea typeface="Calibri"/>
                        <a:cs typeface="Times New Roman"/>
                      </a:endParaRPr>
                    </a:p>
                  </a:txBody>
                  <a:tcPr marL="50165" marR="38100" marT="38100" marB="38100">
                    <a:lnL>
                      <a:noFill/>
                    </a:lnL>
                    <a:lnR>
                      <a:noFill/>
                    </a:lnR>
                    <a:lnT>
                      <a:noFill/>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Violet</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410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1.538</a:t>
                      </a:r>
                      <a:endParaRPr lang="en-US" sz="1100" dirty="0">
                        <a:latin typeface="Calibri"/>
                        <a:ea typeface="Calibri"/>
                        <a:cs typeface="Times New Roman"/>
                      </a:endParaRPr>
                    </a:p>
                  </a:txBody>
                  <a:tcPr marL="50165" marR="38100" marT="38100" marB="38100">
                    <a:lnL>
                      <a:noFill/>
                    </a:lnL>
                    <a:lnR>
                      <a:noFill/>
                    </a:lnR>
                    <a:lnT>
                      <a:noFill/>
                    </a:lnT>
                    <a:lnB>
                      <a:noFill/>
                    </a:lnB>
                  </a:tcPr>
                </a:tc>
              </a:tr>
            </a:tbl>
          </a:graphicData>
        </a:graphic>
      </p:graphicFrame>
      <p:pic>
        <p:nvPicPr>
          <p:cNvPr id="54276" name="Picture 4" descr="ID1358_fg26_018"/>
          <p:cNvPicPr>
            <a:picLocks noChangeAspect="1" noChangeArrowheads="1"/>
          </p:cNvPicPr>
          <p:nvPr/>
        </p:nvPicPr>
        <p:blipFill>
          <a:blip r:embed="rId6" cstate="print"/>
          <a:srcRect/>
          <a:stretch>
            <a:fillRect/>
          </a:stretch>
        </p:blipFill>
        <p:spPr bwMode="auto">
          <a:xfrm>
            <a:off x="381000" y="1066800"/>
            <a:ext cx="1657350" cy="2790825"/>
          </a:xfrm>
          <a:prstGeom prst="rect">
            <a:avLst/>
          </a:prstGeom>
          <a:noFill/>
        </p:spPr>
      </p:pic>
    </p:spTree>
    <p:extLst>
      <p:ext uri="{BB962C8B-B14F-4D97-AF65-F5344CB8AC3E}">
        <p14:creationId xmlns:p14="http://schemas.microsoft.com/office/powerpoint/2010/main" xmlns="" val="383259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20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fade">
                                      <p:cBhvr>
                                        <p:cTn id="12" dur="2000"/>
                                        <p:tgtEl>
                                          <p:spTgt spid="18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ChangeArrowheads="1"/>
          </p:cNvSpPr>
          <p:nvPr>
            <p:ph type="title"/>
          </p:nvPr>
        </p:nvSpPr>
        <p:spPr>
          <a:xfrm>
            <a:off x="457200" y="0"/>
            <a:ext cx="7772400" cy="1143000"/>
          </a:xfrm>
        </p:spPr>
        <p:txBody>
          <a:bodyPr/>
          <a:lstStyle/>
          <a:p>
            <a:r>
              <a:rPr lang="en-US" altLang="en-US" dirty="0"/>
              <a:t>The Physics of Rainbows</a:t>
            </a:r>
          </a:p>
        </p:txBody>
      </p:sp>
      <p:sp>
        <p:nvSpPr>
          <p:cNvPr id="40968" name="Text Box 8"/>
          <p:cNvSpPr txBox="1">
            <a:spLocks noChangeArrowheads="1"/>
          </p:cNvSpPr>
          <p:nvPr/>
        </p:nvSpPr>
        <p:spPr bwMode="auto">
          <a:xfrm>
            <a:off x="685800" y="4800600"/>
            <a:ext cx="7543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When sunlight emerges from a water droplet, the light is dispersed into its constituent </a:t>
            </a:r>
            <a:r>
              <a:rPr lang="en-US" altLang="en-US" dirty="0" smtClean="0"/>
              <a:t>colors.  </a:t>
            </a:r>
            <a:endParaRPr lang="en-US" altLang="en-US" dirty="0"/>
          </a:p>
        </p:txBody>
      </p:sp>
      <p:pic>
        <p:nvPicPr>
          <p:cNvPr id="5" name="Picture 3" descr="fig26_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1676400"/>
            <a:ext cx="5121275" cy="26749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9549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4000" b="1">
                <a:solidFill>
                  <a:srgbClr val="000000"/>
                </a:solidFill>
                <a:latin typeface="Arial" charset="0"/>
              </a:rPr>
              <a:t>Primary &amp; Secondary Rainbow</a:t>
            </a:r>
          </a:p>
        </p:txBody>
      </p:sp>
      <p:pic>
        <p:nvPicPr>
          <p:cNvPr id="46083" name="Picture 3" descr="epb17_01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804988"/>
            <a:ext cx="7467600" cy="5053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6903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b="1">
                <a:solidFill>
                  <a:srgbClr val="000000"/>
                </a:solidFill>
                <a:latin typeface="Arial" charset="0"/>
              </a:rPr>
              <a:t>Primary Rainbow</a:t>
            </a:r>
          </a:p>
        </p:txBody>
      </p:sp>
      <p:pic>
        <p:nvPicPr>
          <p:cNvPr id="48131" name="Picture 3" descr="epb17_01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400" y="1600200"/>
            <a:ext cx="5503863" cy="496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8132" name="Text Box 4"/>
          <p:cNvSpPr txBox="1">
            <a:spLocks noChangeArrowheads="1"/>
          </p:cNvSpPr>
          <p:nvPr/>
        </p:nvSpPr>
        <p:spPr bwMode="auto">
          <a:xfrm>
            <a:off x="304800" y="3124200"/>
            <a:ext cx="21336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Water droplet disperses the light into colors.</a:t>
            </a:r>
          </a:p>
        </p:txBody>
      </p:sp>
    </p:spTree>
    <p:extLst>
      <p:ext uri="{BB962C8B-B14F-4D97-AF65-F5344CB8AC3E}">
        <p14:creationId xmlns:p14="http://schemas.microsoft.com/office/powerpoint/2010/main" xmlns="" val="3893651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b="1">
                <a:solidFill>
                  <a:srgbClr val="000000"/>
                </a:solidFill>
                <a:latin typeface="Arial" charset="0"/>
              </a:rPr>
              <a:t>Secondary Rainbow</a:t>
            </a:r>
          </a:p>
        </p:txBody>
      </p:sp>
      <p:pic>
        <p:nvPicPr>
          <p:cNvPr id="50179" name="Picture 3" descr="epb17_01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752600"/>
            <a:ext cx="6789738" cy="3738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0180" name="Text Box 4"/>
          <p:cNvSpPr txBox="1">
            <a:spLocks noChangeArrowheads="1"/>
          </p:cNvSpPr>
          <p:nvPr/>
        </p:nvSpPr>
        <p:spPr bwMode="auto">
          <a:xfrm>
            <a:off x="838200" y="5791200"/>
            <a:ext cx="7696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Colors are reversed and less intense.</a:t>
            </a:r>
          </a:p>
        </p:txBody>
      </p:sp>
    </p:spTree>
    <p:extLst>
      <p:ext uri="{BB962C8B-B14F-4D97-AF65-F5344CB8AC3E}">
        <p14:creationId xmlns:p14="http://schemas.microsoft.com/office/powerpoint/2010/main" xmlns="" val="545246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600" b="1" dirty="0" smtClean="0">
                <a:solidFill>
                  <a:srgbClr val="009999"/>
                </a:solidFill>
                <a:latin typeface="Arial" charset="0"/>
                <a:cs typeface="Arial" charset="0"/>
              </a:rPr>
              <a:t>Lenses</a:t>
            </a:r>
            <a:endParaRPr lang="en-US" altLang="en-US" sz="3600" b="1" dirty="0">
              <a:solidFill>
                <a:srgbClr val="009999"/>
              </a:solidFill>
              <a:latin typeface="Arial" charset="0"/>
              <a:cs typeface="Arial" charset="0"/>
            </a:endParaRPr>
          </a:p>
        </p:txBody>
      </p:sp>
      <p:pic>
        <p:nvPicPr>
          <p:cNvPr id="24581" name="Picture 5" descr="fig26_2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1981200"/>
            <a:ext cx="2525713" cy="28686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658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pPr algn="l"/>
            <a:r>
              <a:rPr lang="en-US" altLang="en-US" b="1" dirty="0" smtClean="0">
                <a:solidFill>
                  <a:srgbClr val="009999"/>
                </a:solidFill>
                <a:latin typeface="Arial" charset="0"/>
                <a:cs typeface="Arial" charset="0"/>
              </a:rPr>
              <a:t>The Index of Refraction</a:t>
            </a:r>
            <a:endParaRPr lang="en-US" dirty="0"/>
          </a:p>
        </p:txBody>
      </p:sp>
      <p:graphicFrame>
        <p:nvGraphicFramePr>
          <p:cNvPr id="4" name="Table 3"/>
          <p:cNvGraphicFramePr>
            <a:graphicFrameLocks noGrp="1"/>
          </p:cNvGraphicFramePr>
          <p:nvPr/>
        </p:nvGraphicFramePr>
        <p:xfrm>
          <a:off x="6629400" y="1143000"/>
          <a:ext cx="2324387" cy="5339658"/>
        </p:xfrm>
        <a:graphic>
          <a:graphicData uri="http://schemas.openxmlformats.org/drawingml/2006/table">
            <a:tbl>
              <a:tblPr/>
              <a:tblGrid>
                <a:gridCol w="1277690"/>
                <a:gridCol w="1046697"/>
              </a:tblGrid>
              <a:tr h="203200">
                <a:tc>
                  <a:txBody>
                    <a:bodyPr/>
                    <a:lstStyle/>
                    <a:p>
                      <a:pPr marL="0" marR="0">
                        <a:lnSpc>
                          <a:spcPct val="115000"/>
                        </a:lnSpc>
                        <a:spcBef>
                          <a:spcPts val="0"/>
                        </a:spcBef>
                        <a:spcAft>
                          <a:spcPts val="0"/>
                        </a:spcAft>
                      </a:pPr>
                      <a:r>
                        <a:rPr lang="en-US" sz="1100" dirty="0">
                          <a:latin typeface="Times New Roman"/>
                          <a:ea typeface="Times New Roman"/>
                          <a:cs typeface="Times New Roman"/>
                        </a:rPr>
                        <a:t>Substance</a:t>
                      </a:r>
                      <a:endParaRPr lang="en-US" sz="1100" dirty="0">
                        <a:latin typeface="Calibri"/>
                        <a:ea typeface="Calibri"/>
                        <a:cs typeface="Times New Roman"/>
                      </a:endParaRPr>
                    </a:p>
                  </a:txBody>
                  <a:tcPr marL="27021" marR="27021" marT="27021" marB="27021"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c>
                  <a:txBody>
                    <a:bodyPr/>
                    <a:lstStyle/>
                    <a:p>
                      <a:pPr marL="0" marR="0" algn="ctr">
                        <a:lnSpc>
                          <a:spcPct val="115000"/>
                        </a:lnSpc>
                        <a:spcBef>
                          <a:spcPts val="0"/>
                        </a:spcBef>
                        <a:spcAft>
                          <a:spcPts val="0"/>
                        </a:spcAft>
                      </a:pPr>
                      <a:r>
                        <a:rPr lang="en-US" sz="1100" dirty="0">
                          <a:latin typeface="Times New Roman"/>
                          <a:ea typeface="Times New Roman"/>
                          <a:cs typeface="Times New Roman"/>
                        </a:rPr>
                        <a:t>Index of Refraction, </a:t>
                      </a:r>
                      <a:r>
                        <a:rPr lang="en-US" sz="1100" i="1" dirty="0" smtClean="0">
                          <a:latin typeface="Times New Roman"/>
                          <a:ea typeface="Times New Roman"/>
                          <a:cs typeface="Times New Roman"/>
                        </a:rPr>
                        <a:t>n</a:t>
                      </a:r>
                    </a:p>
                    <a:p>
                      <a:pPr marL="0" marR="0" algn="ctr">
                        <a:lnSpc>
                          <a:spcPct val="115000"/>
                        </a:lnSpc>
                        <a:spcBef>
                          <a:spcPts val="0"/>
                        </a:spcBef>
                        <a:spcAft>
                          <a:spcPts val="0"/>
                        </a:spcAft>
                      </a:pPr>
                      <a:r>
                        <a:rPr lang="en-US" sz="1100" i="0" dirty="0" smtClean="0">
                          <a:latin typeface="Times New Roman"/>
                          <a:ea typeface="Calibri"/>
                          <a:cs typeface="Times New Roman"/>
                        </a:rPr>
                        <a:t>(at </a:t>
                      </a:r>
                      <a:r>
                        <a:rPr lang="el-GR" sz="1100" i="0" dirty="0" smtClean="0">
                          <a:latin typeface="Times New Roman"/>
                          <a:ea typeface="Calibri"/>
                          <a:cs typeface="Times New Roman"/>
                        </a:rPr>
                        <a:t>λ</a:t>
                      </a:r>
                      <a:r>
                        <a:rPr lang="en-US" sz="1100" i="0" dirty="0" smtClean="0">
                          <a:latin typeface="Times New Roman"/>
                          <a:ea typeface="Calibri"/>
                          <a:cs typeface="Times New Roman"/>
                        </a:rPr>
                        <a:t> = 589 nm </a:t>
                      </a:r>
                      <a:r>
                        <a:rPr lang="en-US" sz="1200" kern="1200" dirty="0" smtClean="0">
                          <a:solidFill>
                            <a:schemeClr val="tx1"/>
                          </a:solidFill>
                          <a:latin typeface="+mn-lt"/>
                          <a:ea typeface="+mn-ea"/>
                          <a:cs typeface="+mn-cs"/>
                        </a:rPr>
                        <a:t>)</a:t>
                      </a:r>
                      <a:endParaRPr lang="en-US" sz="1200" dirty="0">
                        <a:latin typeface="Calibri"/>
                        <a:ea typeface="Calibri"/>
                        <a:cs typeface="Times New Roman"/>
                      </a:endParaRPr>
                    </a:p>
                  </a:txBody>
                  <a:tcPr marL="35578" marR="27021" marT="27021" marB="27021"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r>
              <a:tr h="203200">
                <a:tc>
                  <a:txBody>
                    <a:bodyPr/>
                    <a:lstStyle/>
                    <a:p>
                      <a:pPr marL="0" marR="0">
                        <a:lnSpc>
                          <a:spcPct val="115000"/>
                        </a:lnSpc>
                        <a:spcBef>
                          <a:spcPts val="0"/>
                        </a:spcBef>
                        <a:spcAft>
                          <a:spcPts val="0"/>
                        </a:spcAft>
                      </a:pPr>
                      <a:r>
                        <a:rPr kumimoji="0" lang="en-US" altLang="en-US" sz="1100" b="1" i="1" u="none" strike="noStrike" cap="none" normalizeH="0" baseline="0" dirty="0" smtClean="0">
                          <a:ln>
                            <a:noFill/>
                          </a:ln>
                          <a:solidFill>
                            <a:srgbClr val="000000"/>
                          </a:solidFill>
                          <a:effectLst/>
                          <a:latin typeface="Times New Roman" pitchFamily="18" charset="0"/>
                          <a:cs typeface="Times New Roman" pitchFamily="18" charset="0"/>
                        </a:rPr>
                        <a:t>Solids at 20 °C</a:t>
                      </a:r>
                      <a:endParaRPr lang="en-US" sz="1100" dirty="0">
                        <a:latin typeface="Calibri"/>
                        <a:ea typeface="Calibri"/>
                        <a:cs typeface="Times New Roman"/>
                      </a:endParaRPr>
                    </a:p>
                  </a:txBody>
                  <a:tcPr marL="27021" marR="27021" marT="27021" marB="27021">
                    <a:lnL>
                      <a:noFill/>
                    </a:lnL>
                    <a:lnR>
                      <a:noFill/>
                    </a:lnR>
                    <a:lnT w="12700" cap="flat" cmpd="sng" algn="ctr">
                      <a:solidFill>
                        <a:srgbClr val="A57A04"/>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w="12700" cap="flat" cmpd="sng" algn="ctr">
                      <a:solidFill>
                        <a:srgbClr val="A57A04"/>
                      </a:solidFill>
                      <a:prstDash val="solid"/>
                      <a:round/>
                      <a:headEnd type="none" w="med" len="med"/>
                      <a:tailEnd type="none" w="med" len="med"/>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Diamond</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2.419</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Glass, crown</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1.523</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Ice ( )</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1.309</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Sodium chloride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1.544</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dirty="0">
                          <a:latin typeface="Times New Roman"/>
                          <a:ea typeface="Times New Roman"/>
                          <a:cs typeface="Times New Roman"/>
                        </a:rPr>
                        <a:t>Quartz</a:t>
                      </a:r>
                      <a:endParaRPr lang="en-US" sz="1100" dirty="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Crystalline</a:t>
                      </a:r>
                      <a:endParaRPr lang="en-US" sz="1100">
                        <a:latin typeface="Calibri"/>
                        <a:ea typeface="Calibri"/>
                        <a:cs typeface="Times New Roman"/>
                      </a:endParaRPr>
                    </a:p>
                  </a:txBody>
                  <a:tcPr marL="142312"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1.544</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Fused</a:t>
                      </a:r>
                      <a:endParaRPr lang="en-US" sz="1100">
                        <a:latin typeface="Calibri"/>
                        <a:ea typeface="Calibri"/>
                        <a:cs typeface="Times New Roman"/>
                      </a:endParaRPr>
                    </a:p>
                  </a:txBody>
                  <a:tcPr marL="142312"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1.458</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b="1" i="1" dirty="0" smtClean="0">
                          <a:latin typeface="Times New Roman"/>
                          <a:ea typeface="Times New Roman"/>
                          <a:cs typeface="Times New Roman"/>
                        </a:rPr>
                        <a:t>Liquids</a:t>
                      </a:r>
                      <a:r>
                        <a:rPr lang="en-US" sz="1100" dirty="0" smtClean="0">
                          <a:latin typeface="Times New Roman"/>
                          <a:ea typeface="Times New Roman"/>
                          <a:cs typeface="Times New Roman"/>
                        </a:rPr>
                        <a:t> </a:t>
                      </a:r>
                      <a:r>
                        <a:rPr kumimoji="0" lang="en-US" altLang="en-US" sz="1100" b="1" i="1" u="none" strike="noStrike" cap="none" normalizeH="0" baseline="0" dirty="0" smtClean="0">
                          <a:ln>
                            <a:noFill/>
                          </a:ln>
                          <a:solidFill>
                            <a:srgbClr val="000000"/>
                          </a:solidFill>
                          <a:effectLst/>
                          <a:latin typeface="Times New Roman" pitchFamily="18" charset="0"/>
                          <a:cs typeface="Times New Roman" pitchFamily="18" charset="0"/>
                        </a:rPr>
                        <a:t>at 20 °C</a:t>
                      </a:r>
                      <a:endParaRPr lang="en-US" sz="1100" dirty="0">
                        <a:latin typeface="Calibri"/>
                        <a:ea typeface="Calibri"/>
                        <a:cs typeface="Times New Roman"/>
                      </a:endParaRPr>
                    </a:p>
                  </a:txBody>
                  <a:tcPr marL="27021"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Benzene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1.501</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Carbon disulfide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1.632</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Carbon tetrachloride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1.461</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Ethyl alcohol</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1.362</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Water</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1.333</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kumimoji="0" lang="en-US" altLang="en-US" sz="1100" b="1" i="1" u="none" strike="noStrike" cap="none" normalizeH="0" baseline="0" dirty="0" smtClean="0">
                          <a:ln>
                            <a:noFill/>
                          </a:ln>
                          <a:solidFill>
                            <a:srgbClr val="000000"/>
                          </a:solidFill>
                          <a:effectLst/>
                          <a:latin typeface="Times New Roman" pitchFamily="18" charset="0"/>
                          <a:cs typeface="Times New Roman" pitchFamily="18" charset="0"/>
                        </a:rPr>
                        <a:t>Gases at 0 °C, 1 </a:t>
                      </a:r>
                      <a:r>
                        <a:rPr kumimoji="0" lang="en-US" altLang="en-US" sz="1100" b="1" i="1" u="none" strike="noStrike" cap="none" normalizeH="0" baseline="0" dirty="0" err="1" smtClean="0">
                          <a:ln>
                            <a:noFill/>
                          </a:ln>
                          <a:solidFill>
                            <a:srgbClr val="000000"/>
                          </a:solidFill>
                          <a:effectLst/>
                          <a:latin typeface="Times New Roman" pitchFamily="18" charset="0"/>
                          <a:cs typeface="Times New Roman" pitchFamily="18" charset="0"/>
                        </a:rPr>
                        <a:t>atm</a:t>
                      </a:r>
                      <a:r>
                        <a:rPr lang="en-US" sz="1100" b="1" i="1" dirty="0" smtClean="0">
                          <a:latin typeface="Times New Roman"/>
                          <a:ea typeface="Times New Roman"/>
                          <a:cs typeface="Times New Roman"/>
                        </a:rPr>
                        <a:t> </a:t>
                      </a:r>
                      <a:endParaRPr lang="en-US" sz="1100" dirty="0">
                        <a:latin typeface="Calibri"/>
                        <a:ea typeface="Calibri"/>
                        <a:cs typeface="Times New Roman"/>
                      </a:endParaRPr>
                    </a:p>
                  </a:txBody>
                  <a:tcPr marL="27021"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Air</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1.000 293</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Carbon dioxide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1.000 45</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Oxygen, </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1.000 271</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Hydrogen, </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dirty="0">
                          <a:latin typeface="Times New Roman"/>
                          <a:ea typeface="Times New Roman"/>
                          <a:cs typeface="Times New Roman"/>
                        </a:rPr>
                        <a:t>1.000 139</a:t>
                      </a:r>
                      <a:endParaRPr lang="en-US" sz="1100" dirty="0">
                        <a:latin typeface="Calibri"/>
                        <a:ea typeface="Calibri"/>
                        <a:cs typeface="Times New Roman"/>
                      </a:endParaRPr>
                    </a:p>
                  </a:txBody>
                  <a:tcPr marL="35578" marR="27021" marT="27021" marB="27021">
                    <a:lnL>
                      <a:noFill/>
                    </a:lnL>
                    <a:lnR>
                      <a:noFill/>
                    </a:lnR>
                    <a:lnT>
                      <a:noFill/>
                    </a:lnT>
                    <a:lnB>
                      <a:noFill/>
                    </a:lnB>
                  </a:tcPr>
                </a:tc>
              </a:tr>
            </a:tbl>
          </a:graphicData>
        </a:graphic>
      </p:graphicFrame>
      <p:sp>
        <p:nvSpPr>
          <p:cNvPr id="11" name="Rectangle 10"/>
          <p:cNvSpPr/>
          <p:nvPr/>
        </p:nvSpPr>
        <p:spPr>
          <a:xfrm>
            <a:off x="304800" y="1295400"/>
            <a:ext cx="5638800" cy="1200329"/>
          </a:xfrm>
          <a:prstGeom prst="rect">
            <a:avLst/>
          </a:prstGeom>
        </p:spPr>
        <p:txBody>
          <a:bodyPr wrap="square">
            <a:spAutoFit/>
          </a:bodyPr>
          <a:lstStyle/>
          <a:p>
            <a:pPr>
              <a:spcBef>
                <a:spcPct val="50000"/>
              </a:spcBef>
            </a:pPr>
            <a:r>
              <a:rPr lang="en-US" altLang="en-US" dirty="0" smtClean="0"/>
              <a:t>The </a:t>
            </a:r>
            <a:r>
              <a:rPr lang="en-US" altLang="en-US" dirty="0" smtClean="0">
                <a:solidFill>
                  <a:srgbClr val="009900"/>
                </a:solidFill>
              </a:rPr>
              <a:t>index of refraction</a:t>
            </a:r>
            <a:r>
              <a:rPr lang="en-US" altLang="en-US" dirty="0" smtClean="0"/>
              <a:t> </a:t>
            </a:r>
            <a:r>
              <a:rPr lang="en-US" altLang="en-US" i="1" dirty="0" smtClean="0"/>
              <a:t>n</a:t>
            </a:r>
            <a:r>
              <a:rPr lang="en-US" altLang="en-US" dirty="0" smtClean="0"/>
              <a:t> of a material is the ratio of the speed </a:t>
            </a:r>
            <a:r>
              <a:rPr lang="en-US" altLang="en-US" i="1" dirty="0" smtClean="0"/>
              <a:t>c</a:t>
            </a:r>
            <a:r>
              <a:rPr lang="en-US" altLang="en-US" dirty="0" smtClean="0"/>
              <a:t> of light in a vacuum to the speed </a:t>
            </a:r>
            <a:r>
              <a:rPr lang="en-US" altLang="en-US" i="1" dirty="0" smtClean="0"/>
              <a:t>v</a:t>
            </a:r>
            <a:r>
              <a:rPr lang="en-US" altLang="en-US" dirty="0" smtClean="0"/>
              <a:t> of light in the material: </a:t>
            </a:r>
            <a:endParaRPr lang="en-US" altLang="en-US" dirty="0"/>
          </a:p>
        </p:txBody>
      </p:sp>
      <p:pic>
        <p:nvPicPr>
          <p:cNvPr id="91144" name="Picture 8" descr="http://edugen.wileyplus.com/edugen/courses/crs6407/cutnell9780470879528/c26/math/math002.gif"/>
          <p:cNvPicPr>
            <a:picLocks noChangeAspect="1" noChangeArrowheads="1"/>
          </p:cNvPicPr>
          <p:nvPr/>
        </p:nvPicPr>
        <p:blipFill>
          <a:blip r:embed="rId2" cstate="print"/>
          <a:srcRect/>
          <a:stretch>
            <a:fillRect/>
          </a:stretch>
        </p:blipFill>
        <p:spPr bwMode="auto">
          <a:xfrm>
            <a:off x="990600" y="2819400"/>
            <a:ext cx="4702614" cy="685800"/>
          </a:xfrm>
          <a:prstGeom prst="rect">
            <a:avLst/>
          </a:prstGeom>
          <a:noFill/>
        </p:spPr>
      </p:pic>
      <p:sp>
        <p:nvSpPr>
          <p:cNvPr id="911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1145"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3886199"/>
            <a:ext cx="762000" cy="695739"/>
          </a:xfrm>
          <a:prstGeom prst="rect">
            <a:avLst/>
          </a:prstGeom>
          <a:noFill/>
        </p:spPr>
      </p:pic>
      <p:sp>
        <p:nvSpPr>
          <p:cNvPr id="15" name="TextBox 14"/>
          <p:cNvSpPr txBox="1"/>
          <p:nvPr/>
        </p:nvSpPr>
        <p:spPr>
          <a:xfrm>
            <a:off x="228600" y="5334000"/>
            <a:ext cx="5105400" cy="461665"/>
          </a:xfrm>
          <a:prstGeom prst="rect">
            <a:avLst/>
          </a:prstGeom>
          <a:noFill/>
        </p:spPr>
        <p:txBody>
          <a:bodyPr wrap="square" rtlCol="0">
            <a:spAutoFit/>
          </a:bodyPr>
          <a:lstStyle/>
          <a:p>
            <a:r>
              <a:rPr lang="en-US" dirty="0" smtClean="0"/>
              <a:t>Q: What is the speed of light in water?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144"/>
                                        </p:tgtEl>
                                        <p:attrNameLst>
                                          <p:attrName>style.visibility</p:attrName>
                                        </p:attrNameLst>
                                      </p:cBhvr>
                                      <p:to>
                                        <p:strVal val="visible"/>
                                      </p:to>
                                    </p:set>
                                    <p:animEffect transition="in" filter="fade">
                                      <p:cBhvr>
                                        <p:cTn id="12" dur="2000"/>
                                        <p:tgtEl>
                                          <p:spTgt spid="91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145"/>
                                        </p:tgtEl>
                                        <p:attrNameLst>
                                          <p:attrName>style.visibility</p:attrName>
                                        </p:attrNameLst>
                                      </p:cBhvr>
                                      <p:to>
                                        <p:strVal val="visible"/>
                                      </p:to>
                                    </p:set>
                                    <p:animEffect transition="in" filter="fade">
                                      <p:cBhvr>
                                        <p:cTn id="17" dur="2000"/>
                                        <p:tgtEl>
                                          <p:spTgt spid="911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0"/>
            <a:ext cx="8686800" cy="1143000"/>
          </a:xfrm>
        </p:spPr>
        <p:txBody>
          <a:bodyPr/>
          <a:lstStyle/>
          <a:p>
            <a:r>
              <a:rPr lang="en-US" altLang="en-US" dirty="0"/>
              <a:t>Converging </a:t>
            </a:r>
            <a:r>
              <a:rPr lang="en-US" altLang="en-US" dirty="0" smtClean="0"/>
              <a:t>Lens and Diverging Lens</a:t>
            </a:r>
            <a:endParaRPr lang="en-US" altLang="en-US" dirty="0"/>
          </a:p>
        </p:txBody>
      </p:sp>
      <p:sp>
        <p:nvSpPr>
          <p:cNvPr id="25605" name="Text Box 5"/>
          <p:cNvSpPr txBox="1">
            <a:spLocks noChangeArrowheads="1"/>
          </p:cNvSpPr>
          <p:nvPr/>
        </p:nvSpPr>
        <p:spPr bwMode="auto">
          <a:xfrm>
            <a:off x="0" y="3810000"/>
            <a:ext cx="456303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Focal length of a converging lens is real and considered positive.</a:t>
            </a:r>
          </a:p>
        </p:txBody>
      </p:sp>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676400"/>
            <a:ext cx="4162425" cy="1343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40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1676400"/>
            <a:ext cx="3124200" cy="1581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5410199" y="3886200"/>
            <a:ext cx="3724835" cy="1200329"/>
          </a:xfrm>
          <a:prstGeom prst="rect">
            <a:avLst/>
          </a:prstGeom>
        </p:spPr>
        <p:txBody>
          <a:bodyPr wrap="square">
            <a:spAutoFit/>
          </a:bodyPr>
          <a:lstStyle/>
          <a:p>
            <a:pPr>
              <a:spcBef>
                <a:spcPct val="50000"/>
              </a:spcBef>
            </a:pPr>
            <a:r>
              <a:rPr lang="en-US" altLang="en-US" dirty="0"/>
              <a:t>Focal length of a diverging lens is virtual and considered negative. </a:t>
            </a:r>
          </a:p>
        </p:txBody>
      </p:sp>
    </p:spTree>
    <p:extLst>
      <p:ext uri="{BB962C8B-B14F-4D97-AF65-F5344CB8AC3E}">
        <p14:creationId xmlns:p14="http://schemas.microsoft.com/office/powerpoint/2010/main" xmlns="" val="1479419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Sign Conventions</a:t>
            </a:r>
          </a:p>
        </p:txBody>
      </p:sp>
      <p:sp>
        <p:nvSpPr>
          <p:cNvPr id="42028" name="Text Box 44"/>
          <p:cNvSpPr txBox="1">
            <a:spLocks noChangeArrowheads="1"/>
          </p:cNvSpPr>
          <p:nvPr/>
        </p:nvSpPr>
        <p:spPr bwMode="auto">
          <a:xfrm>
            <a:off x="457200" y="1828800"/>
            <a:ext cx="83820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i="1"/>
              <a:t>Focal length:</a:t>
            </a:r>
            <a:r>
              <a:rPr lang="en-US" altLang="en-US"/>
              <a:t>   </a:t>
            </a:r>
            <a:r>
              <a:rPr lang="en-US" altLang="en-US" i="1"/>
              <a:t>f</a:t>
            </a:r>
            <a:r>
              <a:rPr lang="en-US" altLang="en-US"/>
              <a:t> is (+) for a converging lens.   </a:t>
            </a:r>
            <a:r>
              <a:rPr lang="en-US" altLang="en-US" i="1"/>
              <a:t>f</a:t>
            </a:r>
            <a:r>
              <a:rPr lang="en-US" altLang="en-US"/>
              <a:t> is (–) for a diverging lens. </a:t>
            </a:r>
          </a:p>
          <a:p>
            <a:pPr>
              <a:spcBef>
                <a:spcPct val="50000"/>
              </a:spcBef>
            </a:pPr>
            <a:r>
              <a:rPr lang="en-US" altLang="en-US" b="1" i="1"/>
              <a:t>Object &amp; Image distances:</a:t>
            </a:r>
            <a:r>
              <a:rPr lang="en-US" altLang="en-US"/>
              <a:t>  Real (+), virtual (– ).</a:t>
            </a:r>
          </a:p>
          <a:p>
            <a:pPr>
              <a:spcBef>
                <a:spcPct val="50000"/>
              </a:spcBef>
            </a:pPr>
            <a:r>
              <a:rPr lang="en-US" altLang="en-US" b="1" i="1"/>
              <a:t>Magnification:</a:t>
            </a:r>
            <a:r>
              <a:rPr lang="en-US" altLang="en-US"/>
              <a:t>   </a:t>
            </a:r>
            <a:br>
              <a:rPr lang="en-US" altLang="en-US"/>
            </a:br>
            <a:r>
              <a:rPr lang="en-US" altLang="en-US" i="1"/>
              <a:t>m</a:t>
            </a:r>
            <a:r>
              <a:rPr lang="en-US" altLang="en-US"/>
              <a:t> is (+) for an image that is upright with respect to the object.   </a:t>
            </a:r>
            <a:br>
              <a:rPr lang="en-US" altLang="en-US"/>
            </a:br>
            <a:r>
              <a:rPr lang="en-US" altLang="en-US" i="1"/>
              <a:t>m</a:t>
            </a:r>
            <a:r>
              <a:rPr lang="en-US" altLang="en-US"/>
              <a:t> is (–) for an image that is inverted with respect to the object. </a:t>
            </a:r>
          </a:p>
        </p:txBody>
      </p:sp>
    </p:spTree>
    <p:extLst>
      <p:ext uri="{BB962C8B-B14F-4D97-AF65-F5344CB8AC3E}">
        <p14:creationId xmlns:p14="http://schemas.microsoft.com/office/powerpoint/2010/main" xmlns="" val="2349746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533400"/>
            <a:ext cx="7772400" cy="1143000"/>
          </a:xfrm>
        </p:spPr>
        <p:txBody>
          <a:bodyPr/>
          <a:lstStyle/>
          <a:p>
            <a:r>
              <a:rPr lang="en-US" altLang="en-US" sz="3600" b="1" dirty="0" smtClean="0">
                <a:solidFill>
                  <a:srgbClr val="009999"/>
                </a:solidFill>
                <a:latin typeface="Arial" charset="0"/>
                <a:cs typeface="Arial" charset="0"/>
              </a:rPr>
              <a:t>The </a:t>
            </a:r>
            <a:r>
              <a:rPr lang="en-US" altLang="en-US" sz="3600" b="1" dirty="0">
                <a:solidFill>
                  <a:srgbClr val="009999"/>
                </a:solidFill>
                <a:latin typeface="Arial" charset="0"/>
                <a:cs typeface="Arial" charset="0"/>
              </a:rPr>
              <a:t>Thin-lens Equation and the Magnification Equation</a:t>
            </a:r>
            <a:r>
              <a:rPr lang="en-US" altLang="en-US" sz="3600" b="1" dirty="0">
                <a:solidFill>
                  <a:srgbClr val="000000"/>
                </a:solidFill>
                <a:latin typeface="Arial" charset="0"/>
                <a:cs typeface="Arial" charset="0"/>
              </a:rPr>
              <a:t> </a:t>
            </a:r>
            <a:br>
              <a:rPr lang="en-US" altLang="en-US" sz="3600" b="1" dirty="0">
                <a:solidFill>
                  <a:srgbClr val="000000"/>
                </a:solidFill>
                <a:latin typeface="Arial" charset="0"/>
                <a:cs typeface="Arial" charset="0"/>
              </a:rPr>
            </a:br>
            <a:endParaRPr lang="en-US" altLang="en-US" sz="3600" b="1" dirty="0">
              <a:solidFill>
                <a:srgbClr val="000000"/>
              </a:solidFill>
              <a:latin typeface="Arial" charset="0"/>
              <a:cs typeface="Arial" charset="0"/>
            </a:endParaRPr>
          </a:p>
        </p:txBody>
      </p:sp>
      <p:sp>
        <p:nvSpPr>
          <p:cNvPr id="37891" name="Rectangle 3"/>
          <p:cNvSpPr>
            <a:spLocks noChangeArrowheads="1"/>
          </p:cNvSpPr>
          <p:nvPr/>
        </p:nvSpPr>
        <p:spPr bwMode="auto">
          <a:xfrm>
            <a:off x="4171950" y="32146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pic>
        <p:nvPicPr>
          <p:cNvPr id="37892" name="Picture 4" descr="C:\WINDOWS\Application Data\PHYS202L\LabQuizzes\lenson1.g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3048000" y="1905000"/>
            <a:ext cx="3067050" cy="1643063"/>
          </a:xfrm>
          <a:prstGeom prst="rect">
            <a:avLst/>
          </a:prstGeom>
          <a:noFill/>
          <a:extLst>
            <a:ext uri="{909E8E84-426E-40DD-AFC4-6F175D3DCCD1}">
              <a14:hiddenFill xmlns:a14="http://schemas.microsoft.com/office/drawing/2010/main" xmlns="">
                <a:solidFill>
                  <a:srgbClr val="FFFFFF"/>
                </a:solidFill>
              </a14:hiddenFill>
            </a:ext>
          </a:extLst>
        </p:spPr>
      </p:pic>
      <p:sp>
        <p:nvSpPr>
          <p:cNvPr id="37893" name="Rectangle 5"/>
          <p:cNvSpPr>
            <a:spLocks noChangeArrowheads="1"/>
          </p:cNvSpPr>
          <p:nvPr/>
        </p:nvSpPr>
        <p:spPr bwMode="auto">
          <a:xfrm>
            <a:off x="4281488" y="32146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pic>
        <p:nvPicPr>
          <p:cNvPr id="37894" name="Picture 6" descr="C:\WINDOWS\Application Data\PHYS202L\LabQuizzes\lenson2.gif"/>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3414712" y="3886200"/>
            <a:ext cx="2333625" cy="1720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6418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1143000"/>
          </a:xfrm>
        </p:spPr>
        <p:txBody>
          <a:bodyPr/>
          <a:lstStyle/>
          <a:p>
            <a:r>
              <a:rPr lang="en-US" altLang="en-US" sz="3600" b="1" dirty="0" smtClean="0">
                <a:solidFill>
                  <a:srgbClr val="000000"/>
                </a:solidFill>
                <a:latin typeface="Arial" charset="0"/>
                <a:cs typeface="Arial" charset="0"/>
              </a:rPr>
              <a:t>Problem </a:t>
            </a:r>
            <a:endParaRPr lang="en-US" altLang="en-US" sz="3600" b="1" dirty="0">
              <a:solidFill>
                <a:srgbClr val="000000"/>
              </a:solidFill>
              <a:latin typeface="Arial" charset="0"/>
              <a:cs typeface="Arial" charset="0"/>
            </a:endParaRPr>
          </a:p>
        </p:txBody>
      </p:sp>
      <p:sp>
        <p:nvSpPr>
          <p:cNvPr id="38916" name="Text Box 4"/>
          <p:cNvSpPr txBox="1">
            <a:spLocks noChangeArrowheads="1"/>
          </p:cNvSpPr>
          <p:nvPr/>
        </p:nvSpPr>
        <p:spPr bwMode="auto">
          <a:xfrm>
            <a:off x="416859" y="1447800"/>
            <a:ext cx="82296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00"/>
                </a:solidFill>
              </a:rPr>
              <a:t>An object is located 9.0 cm in front of a converging </a:t>
            </a:r>
            <a:r>
              <a:rPr lang="en-US" altLang="en-US" dirty="0">
                <a:solidFill>
                  <a:srgbClr val="008000"/>
                </a:solidFill>
              </a:rPr>
              <a:t>lens</a:t>
            </a:r>
            <a:r>
              <a:rPr lang="en-US" altLang="en-US" dirty="0">
                <a:solidFill>
                  <a:srgbClr val="000000"/>
                </a:solidFill>
              </a:rPr>
              <a:t> (</a:t>
            </a:r>
            <a:r>
              <a:rPr lang="en-US" altLang="en-US" i="1" dirty="0">
                <a:solidFill>
                  <a:srgbClr val="000000"/>
                </a:solidFill>
              </a:rPr>
              <a:t>f</a:t>
            </a:r>
            <a:r>
              <a:rPr lang="en-US" altLang="en-US" dirty="0">
                <a:solidFill>
                  <a:srgbClr val="000000"/>
                </a:solidFill>
              </a:rPr>
              <a:t> = 6.0 cm). </a:t>
            </a:r>
          </a:p>
          <a:p>
            <a:pPr>
              <a:spcBef>
                <a:spcPct val="50000"/>
              </a:spcBef>
            </a:pPr>
            <a:r>
              <a:rPr lang="en-US" altLang="en-US" dirty="0">
                <a:solidFill>
                  <a:srgbClr val="000000"/>
                </a:solidFill>
              </a:rPr>
              <a:t>Using an accurately drawn ray diagram, determine where the </a:t>
            </a:r>
            <a:r>
              <a:rPr lang="en-US" altLang="en-US" dirty="0">
                <a:solidFill>
                  <a:srgbClr val="008000"/>
                </a:solidFill>
              </a:rPr>
              <a:t>image</a:t>
            </a:r>
            <a:r>
              <a:rPr lang="en-US" altLang="en-US" dirty="0">
                <a:solidFill>
                  <a:srgbClr val="000000"/>
                </a:solidFill>
              </a:rPr>
              <a:t> is located.</a:t>
            </a:r>
          </a:p>
          <a:p>
            <a:pPr>
              <a:spcBef>
                <a:spcPct val="50000"/>
              </a:spcBef>
            </a:pPr>
            <a:r>
              <a:rPr lang="en-US" altLang="en-US" dirty="0">
                <a:solidFill>
                  <a:srgbClr val="000000"/>
                </a:solidFill>
              </a:rPr>
              <a:t>Calculate the image properties using the lens-equation and magnification equation.</a:t>
            </a:r>
            <a:endParaRPr lang="en-US" altLang="en-US" dirty="0"/>
          </a:p>
        </p:txBody>
      </p:sp>
      <p:pic>
        <p:nvPicPr>
          <p:cNvPr id="4" name="Picture 4" descr="C:\WINDOWS\Application Data\PHYS202L\LabQuizzes\lenson1.g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762000" y="304800"/>
            <a:ext cx="1706879"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C:\WINDOWS\Application Data\PHYS202L\LabQuizzes\lenson2.gif"/>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6934201" y="239133"/>
            <a:ext cx="1371599" cy="10114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1948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1143000"/>
          </a:xfrm>
        </p:spPr>
        <p:txBody>
          <a:bodyPr/>
          <a:lstStyle/>
          <a:p>
            <a:r>
              <a:rPr lang="en-US" altLang="en-US" sz="4000" b="1" dirty="0" smtClean="0">
                <a:solidFill>
                  <a:srgbClr val="000000"/>
                </a:solidFill>
                <a:latin typeface="Arial" charset="0"/>
                <a:cs typeface="Arial" charset="0"/>
              </a:rPr>
              <a:t>Problem</a:t>
            </a:r>
            <a:endParaRPr lang="en-US" altLang="en-US" sz="4000" b="1" dirty="0">
              <a:solidFill>
                <a:srgbClr val="000000"/>
              </a:solidFill>
              <a:latin typeface="Arial" charset="0"/>
              <a:cs typeface="Arial" charset="0"/>
            </a:endParaRPr>
          </a:p>
        </p:txBody>
      </p:sp>
      <p:sp>
        <p:nvSpPr>
          <p:cNvPr id="40964" name="Text Box 4"/>
          <p:cNvSpPr txBox="1">
            <a:spLocks noChangeArrowheads="1"/>
          </p:cNvSpPr>
          <p:nvPr/>
        </p:nvSpPr>
        <p:spPr bwMode="auto">
          <a:xfrm>
            <a:off x="762000" y="1219200"/>
            <a:ext cx="7924800" cy="301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dirty="0"/>
              <a:t>A diverging lens has a focal length of –32 cm. An object is placed 19 cm in front of this lens. Calculate </a:t>
            </a:r>
            <a:br>
              <a:rPr lang="en-US" altLang="en-US" dirty="0"/>
            </a:br>
            <a:r>
              <a:rPr lang="en-US" altLang="en-US" dirty="0"/>
              <a:t>(a) the image distance and </a:t>
            </a:r>
            <a:br>
              <a:rPr lang="en-US" altLang="en-US" dirty="0"/>
            </a:br>
            <a:r>
              <a:rPr lang="en-US" altLang="en-US" dirty="0"/>
              <a:t>(b) the magnification</a:t>
            </a:r>
            <a:br>
              <a:rPr lang="en-US" altLang="en-US" dirty="0"/>
            </a:br>
            <a:r>
              <a:rPr lang="en-US" altLang="en-US" dirty="0"/>
              <a:t>(c) Is the image real or virtual?</a:t>
            </a:r>
            <a:br>
              <a:rPr lang="en-US" altLang="en-US" dirty="0"/>
            </a:br>
            <a:r>
              <a:rPr lang="en-US" altLang="en-US" dirty="0"/>
              <a:t>(d) Is the image upright or inverted?</a:t>
            </a:r>
            <a:br>
              <a:rPr lang="en-US" altLang="en-US" dirty="0"/>
            </a:br>
            <a:r>
              <a:rPr lang="en-US" altLang="en-US" dirty="0"/>
              <a:t>(e) Is the image enlarged or reduced in size?</a:t>
            </a:r>
            <a:br>
              <a:rPr lang="en-US" altLang="en-US" dirty="0"/>
            </a:br>
            <a:r>
              <a:rPr lang="en-US" altLang="en-US" dirty="0"/>
              <a:t>(f) Draw a ray diagram. </a:t>
            </a:r>
          </a:p>
        </p:txBody>
      </p:sp>
      <p:pic>
        <p:nvPicPr>
          <p:cNvPr id="4" name="Picture 4" descr="C:\WINDOWS\Application Data\PHYS202L\LabQuizzes\lenson1.g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779929" y="80682"/>
            <a:ext cx="1706879"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C:\WINDOWS\Application Data\PHYS202L\LabQuizzes\lenson2.gif"/>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6925236" y="103094"/>
            <a:ext cx="1371599" cy="10114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2182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a:xfrm>
            <a:off x="609600" y="0"/>
            <a:ext cx="7772400" cy="1143000"/>
          </a:xfrm>
        </p:spPr>
        <p:txBody>
          <a:bodyPr/>
          <a:lstStyle/>
          <a:p>
            <a:r>
              <a:rPr lang="en-US" altLang="en-US" sz="4000" dirty="0"/>
              <a:t>Refraction and Speed of the Wave </a:t>
            </a:r>
          </a:p>
        </p:txBody>
      </p:sp>
      <p:graphicFrame>
        <p:nvGraphicFramePr>
          <p:cNvPr id="51204" name="Object 4"/>
          <p:cNvGraphicFramePr>
            <a:graphicFrameLocks noGrp="1" noChangeAspect="1"/>
          </p:cNvGraphicFramePr>
          <p:nvPr>
            <p:ph idx="1"/>
          </p:nvPr>
        </p:nvGraphicFramePr>
        <p:xfrm>
          <a:off x="533400" y="1219200"/>
          <a:ext cx="7772400" cy="3151188"/>
        </p:xfrm>
        <a:graphic>
          <a:graphicData uri="http://schemas.openxmlformats.org/presentationml/2006/ole">
            <p:oleObj spid="_x0000_s51214" name="Photo Editor Photo" r:id="rId3" imgW="15204022" imgH="6163535" progId="">
              <p:embed/>
            </p:oleObj>
          </a:graphicData>
        </a:graphic>
      </p:graphicFrame>
      <p:sp>
        <p:nvSpPr>
          <p:cNvPr id="4" name="TextBox 3"/>
          <p:cNvSpPr txBox="1"/>
          <p:nvPr/>
        </p:nvSpPr>
        <p:spPr>
          <a:xfrm>
            <a:off x="533400" y="4648200"/>
            <a:ext cx="7924800" cy="1200329"/>
          </a:xfrm>
          <a:prstGeom prst="rect">
            <a:avLst/>
          </a:prstGeom>
          <a:noFill/>
        </p:spPr>
        <p:txBody>
          <a:bodyPr wrap="square" rtlCol="0">
            <a:spAutoFit/>
          </a:bodyPr>
          <a:lstStyle/>
          <a:p>
            <a:r>
              <a:rPr lang="en-US" dirty="0" smtClean="0"/>
              <a:t>Q. As light travel from one medium to another which one of the following does not change?</a:t>
            </a:r>
          </a:p>
          <a:p>
            <a:r>
              <a:rPr lang="en-US" dirty="0" smtClean="0"/>
              <a:t>a. Velocity	b. Wavelength	     c. Frequency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20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r>
              <a:rPr lang="en-US" altLang="en-US" b="1" dirty="0" smtClean="0">
                <a:solidFill>
                  <a:srgbClr val="009999"/>
                </a:solidFill>
                <a:latin typeface="Arial" charset="0"/>
                <a:cs typeface="Arial" charset="0"/>
              </a:rPr>
              <a:t>Snell's </a:t>
            </a:r>
            <a:r>
              <a:rPr lang="en-US" altLang="en-US" b="1" dirty="0" smtClean="0">
                <a:solidFill>
                  <a:srgbClr val="009999"/>
                </a:solidFill>
                <a:latin typeface="Arial" charset="0"/>
                <a:cs typeface="Arial" charset="0"/>
              </a:rPr>
              <a:t>Law of Refraction </a:t>
            </a:r>
            <a:endParaRPr lang="en-US" altLang="en-US" b="1" dirty="0">
              <a:solidFill>
                <a:srgbClr val="009999"/>
              </a:solidFill>
              <a:latin typeface="Arial" charset="0"/>
              <a:cs typeface="Arial" charset="0"/>
            </a:endParaRPr>
          </a:p>
        </p:txBody>
      </p:sp>
      <p:sp>
        <p:nvSpPr>
          <p:cNvPr id="70657" name="Rectangle 1"/>
          <p:cNvSpPr>
            <a:spLocks noChangeArrowheads="1"/>
          </p:cNvSpPr>
          <p:nvPr/>
        </p:nvSpPr>
        <p:spPr bwMode="auto">
          <a:xfrm>
            <a:off x="228600" y="1676400"/>
            <a:ext cx="5257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2000" b="0" i="0" u="none" strike="noStrike" cap="none" normalizeH="0" baseline="0" dirty="0" smtClean="0">
                <a:ln>
                  <a:noFill/>
                </a:ln>
                <a:solidFill>
                  <a:schemeClr val="tx1"/>
                </a:solidFill>
                <a:effectLst/>
                <a:latin typeface="Arial" pitchFamily="34" charset="0"/>
                <a:cs typeface="Arial" pitchFamily="34" charset="0"/>
              </a:rPr>
              <a:t>When light travels from a material with refractive index </a:t>
            </a:r>
            <a:r>
              <a:rPr lang="en-US" sz="2000" i="1" dirty="0" smtClean="0">
                <a:latin typeface="Arial" pitchFamily="34" charset="0"/>
                <a:cs typeface="Arial" pitchFamily="34" charset="0"/>
              </a:rPr>
              <a:t>n</a:t>
            </a:r>
            <a:r>
              <a:rPr lang="en-US" sz="2000" i="1" baseline="-25000" dirty="0" smtClean="0">
                <a:latin typeface="Arial" pitchFamily="34" charset="0"/>
                <a:cs typeface="Arial" pitchFamily="34" charset="0"/>
              </a:rPr>
              <a:t>1</a:t>
            </a:r>
            <a:r>
              <a:rPr lang="en-US" sz="2000" i="1" dirty="0" smtClean="0">
                <a:latin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cs typeface="Arial" pitchFamily="34" charset="0"/>
              </a:rPr>
              <a:t>into a material with refractive index </a:t>
            </a:r>
            <a:r>
              <a:rPr kumimoji="0" lang="en-US" sz="2000" b="0" i="1" u="none" strike="noStrike" cap="none" normalizeH="0" baseline="0" dirty="0" smtClean="0">
                <a:ln>
                  <a:noFill/>
                </a:ln>
                <a:solidFill>
                  <a:schemeClr val="tx1"/>
                </a:solidFill>
                <a:effectLst/>
                <a:latin typeface="Arial" pitchFamily="34" charset="0"/>
                <a:cs typeface="Arial" pitchFamily="34" charset="0"/>
              </a:rPr>
              <a:t>n</a:t>
            </a:r>
            <a:r>
              <a:rPr kumimoji="0" lang="en-US" sz="2000" b="0" i="1" u="none" strike="noStrike" cap="none" normalizeH="0" baseline="-25000" dirty="0" smtClean="0">
                <a:ln>
                  <a:noFill/>
                </a:ln>
                <a:solidFill>
                  <a:schemeClr val="tx1"/>
                </a:solidFill>
                <a:effectLst/>
                <a:latin typeface="Arial" pitchFamily="34" charset="0"/>
                <a:cs typeface="Arial" pitchFamily="34" charset="0"/>
              </a:rPr>
              <a:t>2 </a:t>
            </a:r>
            <a:r>
              <a:rPr kumimoji="0" lang="en-US" sz="2000" b="0" i="0" u="none" strike="noStrike" cap="none" normalizeH="0" baseline="0" dirty="0" smtClean="0">
                <a:ln>
                  <a:noFill/>
                </a:ln>
                <a:solidFill>
                  <a:schemeClr val="tx1"/>
                </a:solidFill>
                <a:effectLst/>
                <a:latin typeface="Arial" pitchFamily="34" charset="0"/>
                <a:cs typeface="Arial" pitchFamily="34" charset="0"/>
              </a:rPr>
              <a:t>the refracted ray, the incident ray, and the normal lie in the same plane. The angle of refraction </a:t>
            </a:r>
            <a:r>
              <a:rPr kumimoji="0" lang="el-GR" sz="2000" b="0" i="0" u="none" strike="noStrike" cap="none" normalizeH="0" baseline="0" dirty="0" smtClean="0">
                <a:ln>
                  <a:noFill/>
                </a:ln>
                <a:solidFill>
                  <a:schemeClr val="tx1"/>
                </a:solidFill>
                <a:effectLst/>
                <a:latin typeface="Arial" pitchFamily="34" charset="0"/>
                <a:cs typeface="Arial" pitchFamily="34" charset="0"/>
              </a:rPr>
              <a:t>θ</a:t>
            </a:r>
            <a:r>
              <a:rPr kumimoji="0" lang="en-US" sz="2000" b="0" i="0" u="none" strike="noStrike" cap="none" normalizeH="0" baseline="-25000" dirty="0" smtClean="0">
                <a:ln>
                  <a:noFill/>
                </a:ln>
                <a:solidFill>
                  <a:schemeClr val="tx1"/>
                </a:solidFill>
                <a:effectLst/>
                <a:latin typeface="Arial" pitchFamily="34" charset="0"/>
                <a:cs typeface="Arial" pitchFamily="34" charset="0"/>
              </a:rPr>
              <a:t>2</a:t>
            </a:r>
            <a:r>
              <a:rPr kumimoji="0" lang="en-US" sz="2000" b="0" i="0" u="none" strike="noStrike" cap="none" normalizeH="0" baseline="0" dirty="0" smtClean="0">
                <a:ln>
                  <a:noFill/>
                </a:ln>
                <a:solidFill>
                  <a:schemeClr val="tx1"/>
                </a:solidFill>
                <a:effectLst/>
                <a:latin typeface="Arial" pitchFamily="34" charset="0"/>
                <a:cs typeface="Arial" pitchFamily="34" charset="0"/>
              </a:rPr>
              <a:t> is related to the angle of incidence </a:t>
            </a:r>
            <a:r>
              <a:rPr kumimoji="0" lang="el-GR" sz="2000" b="0" i="0" u="none" strike="noStrike" cap="none" normalizeH="0" baseline="0" dirty="0" smtClean="0">
                <a:ln>
                  <a:noFill/>
                </a:ln>
                <a:solidFill>
                  <a:schemeClr val="tx1"/>
                </a:solidFill>
                <a:effectLst/>
                <a:latin typeface="Arial" pitchFamily="34" charset="0"/>
                <a:cs typeface="Arial" pitchFamily="34" charset="0"/>
              </a:rPr>
              <a:t>θ</a:t>
            </a:r>
            <a:r>
              <a:rPr kumimoji="0" lang="en-US" sz="2000" b="0" i="0" u="none" strike="noStrike" cap="none" normalizeH="0" baseline="-25000" dirty="0" smtClean="0">
                <a:ln>
                  <a:noFill/>
                </a:ln>
                <a:solidFill>
                  <a:schemeClr val="tx1"/>
                </a:solidFill>
                <a:effectLst/>
                <a:latin typeface="Arial" pitchFamily="34" charset="0"/>
                <a:cs typeface="Arial" pitchFamily="34" charset="0"/>
              </a:rPr>
              <a:t>1</a:t>
            </a:r>
            <a:r>
              <a:rPr kumimoji="0" lang="en-US" sz="2000" b="0" i="0" u="none" strike="noStrike" cap="none" normalizeH="0" baseline="0" dirty="0" smtClean="0">
                <a:ln>
                  <a:noFill/>
                </a:ln>
                <a:solidFill>
                  <a:schemeClr val="tx1"/>
                </a:solidFill>
                <a:effectLst/>
                <a:latin typeface="Arial" pitchFamily="34" charset="0"/>
                <a:cs typeface="Arial" pitchFamily="34" charset="0"/>
              </a:rPr>
              <a:t> by: </a:t>
            </a:r>
          </a:p>
        </p:txBody>
      </p:sp>
      <p:sp>
        <p:nvSpPr>
          <p:cNvPr id="10" name="Rectangle 6"/>
          <p:cNvSpPr>
            <a:spLocks noChangeArrowheads="1"/>
          </p:cNvSpPr>
          <p:nvPr/>
        </p:nvSpPr>
        <p:spPr bwMode="auto">
          <a:xfrm>
            <a:off x="1981200" y="3886200"/>
            <a:ext cx="38862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lgn="ctr"/>
            <a:r>
              <a:rPr lang="en-US" altLang="en-US" sz="3200" i="1" dirty="0">
                <a:cs typeface="Times New Roman" pitchFamily="18" charset="0"/>
              </a:rPr>
              <a:t>n</a:t>
            </a:r>
            <a:r>
              <a:rPr lang="en-US" altLang="en-US" sz="3200" baseline="-30000" dirty="0">
                <a:cs typeface="Times New Roman" pitchFamily="18" charset="0"/>
              </a:rPr>
              <a:t>1</a:t>
            </a:r>
            <a:r>
              <a:rPr lang="en-US" altLang="en-US" sz="3200" dirty="0">
                <a:cs typeface="Times New Roman" pitchFamily="18" charset="0"/>
              </a:rPr>
              <a:t> sin </a:t>
            </a:r>
            <a:r>
              <a:rPr lang="en-US" altLang="en-US" sz="3200" i="1" dirty="0">
                <a:latin typeface="Symbol" pitchFamily="18" charset="2"/>
                <a:cs typeface="Times New Roman" pitchFamily="18" charset="0"/>
              </a:rPr>
              <a:t>q</a:t>
            </a:r>
            <a:r>
              <a:rPr lang="en-US" altLang="en-US" sz="3200" baseline="-30000" dirty="0">
                <a:cs typeface="Times New Roman" pitchFamily="18" charset="0"/>
              </a:rPr>
              <a:t>1</a:t>
            </a:r>
            <a:r>
              <a:rPr lang="en-US" altLang="en-US" sz="3200" dirty="0">
                <a:cs typeface="Times New Roman" pitchFamily="18" charset="0"/>
              </a:rPr>
              <a:t> = </a:t>
            </a:r>
            <a:r>
              <a:rPr lang="en-US" altLang="en-US" sz="3200" i="1" dirty="0">
                <a:cs typeface="Times New Roman" pitchFamily="18" charset="0"/>
              </a:rPr>
              <a:t>n</a:t>
            </a:r>
            <a:r>
              <a:rPr lang="en-US" altLang="en-US" sz="3200" baseline="-30000" dirty="0">
                <a:cs typeface="Times New Roman" pitchFamily="18" charset="0"/>
              </a:rPr>
              <a:t>2</a:t>
            </a:r>
            <a:r>
              <a:rPr lang="en-US" altLang="en-US" sz="3200" dirty="0">
                <a:cs typeface="Times New Roman" pitchFamily="18" charset="0"/>
              </a:rPr>
              <a:t> sin </a:t>
            </a:r>
            <a:r>
              <a:rPr lang="en-US" altLang="en-US" sz="3200" i="1" dirty="0">
                <a:latin typeface="Symbol" pitchFamily="18" charset="2"/>
                <a:cs typeface="Times New Roman" pitchFamily="18" charset="0"/>
              </a:rPr>
              <a:t>q</a:t>
            </a:r>
            <a:r>
              <a:rPr lang="en-US" altLang="en-US" sz="3200" baseline="-30000" dirty="0">
                <a:cs typeface="Times New Roman" pitchFamily="18" charset="0"/>
              </a:rPr>
              <a:t>2</a:t>
            </a:r>
            <a:endParaRPr lang="en-US" altLang="en-US" sz="3200" dirty="0"/>
          </a:p>
        </p:txBody>
      </p:sp>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14975" y="1143000"/>
            <a:ext cx="3629025" cy="2867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228600" y="4919008"/>
            <a:ext cx="8763000" cy="1938992"/>
          </a:xfrm>
          <a:prstGeom prst="rect">
            <a:avLst/>
          </a:prstGeom>
        </p:spPr>
        <p:txBody>
          <a:bodyPr wrap="square">
            <a:spAutoFit/>
          </a:bodyPr>
          <a:lstStyle/>
          <a:p>
            <a:r>
              <a:rPr lang="en-US" dirty="0" smtClean="0"/>
              <a:t>13. Suppose you have an unknown clear substance immersed in water, and you wish to identify it by finding its index of refraction. You arrange to have a beam of light enter it at an angle of 45.0º , and you observe the angle of refraction to be 40.3º . What is the index of refraction of the substance and its likely identity?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7">
                                            <p:txEl>
                                              <p:pRg st="0" end="0"/>
                                            </p:txEl>
                                          </p:spTgt>
                                        </p:tgtEl>
                                        <p:attrNameLst>
                                          <p:attrName>style.visibility</p:attrName>
                                        </p:attrNameLst>
                                      </p:cBhvr>
                                      <p:to>
                                        <p:strVal val="visible"/>
                                      </p:to>
                                    </p:set>
                                    <p:animEffect transition="in" filter="fade">
                                      <p:cBhvr>
                                        <p:cTn id="7" dur="2000"/>
                                        <p:tgtEl>
                                          <p:spTgt spid="706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build="p"/>
      <p:bldP spid="10"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685800" y="76200"/>
            <a:ext cx="7772400" cy="1143000"/>
          </a:xfrm>
        </p:spPr>
        <p:txBody>
          <a:bodyPr/>
          <a:lstStyle/>
          <a:p>
            <a:r>
              <a:rPr lang="en-US" altLang="en-US" b="1" dirty="0">
                <a:solidFill>
                  <a:srgbClr val="000000"/>
                </a:solidFill>
                <a:latin typeface="Arial" charset="0"/>
                <a:cs typeface="Arial" charset="0"/>
              </a:rPr>
              <a:t>Derivation of Snell's Law</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pic>
        <p:nvPicPr>
          <p:cNvPr id="13317" name="Picture 1029" descr="fig26_0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143000"/>
            <a:ext cx="5429250" cy="25717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Apparent depth and Actual depth</a:t>
            </a:r>
            <a:endParaRPr lang="en-US" dirty="0"/>
          </a:p>
        </p:txBody>
      </p:sp>
      <p:pic>
        <p:nvPicPr>
          <p:cNvPr id="92165" name="Picture 5"/>
          <p:cNvPicPr>
            <a:picLocks noChangeAspect="1" noChangeArrowheads="1"/>
          </p:cNvPicPr>
          <p:nvPr/>
        </p:nvPicPr>
        <p:blipFill>
          <a:blip r:embed="rId2" cstate="print"/>
          <a:srcRect/>
          <a:stretch>
            <a:fillRect/>
          </a:stretch>
        </p:blipFill>
        <p:spPr bwMode="auto">
          <a:xfrm>
            <a:off x="2209800" y="2057400"/>
            <a:ext cx="5108683" cy="256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152400"/>
            <a:ext cx="8305800" cy="1143000"/>
          </a:xfrm>
        </p:spPr>
        <p:txBody>
          <a:bodyPr/>
          <a:lstStyle/>
          <a:p>
            <a:r>
              <a:rPr lang="en-US" altLang="en-US" b="1" dirty="0" smtClean="0">
                <a:solidFill>
                  <a:srgbClr val="009999"/>
                </a:solidFill>
                <a:latin typeface="Arial" charset="0"/>
                <a:cs typeface="Arial" charset="0"/>
              </a:rPr>
              <a:t>Total </a:t>
            </a:r>
            <a:r>
              <a:rPr lang="en-US" altLang="en-US" b="1" dirty="0">
                <a:solidFill>
                  <a:srgbClr val="009999"/>
                </a:solidFill>
                <a:latin typeface="Arial" charset="0"/>
                <a:cs typeface="Arial" charset="0"/>
              </a:rPr>
              <a:t>Internal Reflection</a:t>
            </a:r>
            <a:r>
              <a:rPr lang="en-US" altLang="en-US" b="1" dirty="0">
                <a:solidFill>
                  <a:srgbClr val="000000"/>
                </a:solidFill>
                <a:latin typeface="Arial" charset="0"/>
                <a:cs typeface="Arial" charset="0"/>
              </a:rPr>
              <a:t> </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graphicFrame>
        <p:nvGraphicFramePr>
          <p:cNvPr id="41995" name="Object 11"/>
          <p:cNvGraphicFramePr>
            <a:graphicFrameLocks noGrp="1" noChangeAspect="1"/>
          </p:cNvGraphicFramePr>
          <p:nvPr>
            <p:ph idx="1"/>
          </p:nvPr>
        </p:nvGraphicFramePr>
        <p:xfrm>
          <a:off x="4038600" y="5797550"/>
          <a:ext cx="4419600" cy="1060450"/>
        </p:xfrm>
        <a:graphic>
          <a:graphicData uri="http://schemas.openxmlformats.org/presentationml/2006/ole">
            <p:oleObj spid="_x0000_s42005" name="Bitmap Image" r:id="rId3" imgW="1905266" imgH="457143" progId="PBrush">
              <p:embed/>
            </p:oleObj>
          </a:graphicData>
        </a:graphic>
      </p:graphicFrame>
      <p:sp>
        <p:nvSpPr>
          <p:cNvPr id="41997" name="Text Box 13"/>
          <p:cNvSpPr txBox="1">
            <a:spLocks noChangeArrowheads="1"/>
          </p:cNvSpPr>
          <p:nvPr/>
        </p:nvSpPr>
        <p:spPr bwMode="auto">
          <a:xfrm>
            <a:off x="304800" y="5867400"/>
            <a:ext cx="792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dirty="0"/>
              <a:t>Critical angle, </a:t>
            </a:r>
            <a:r>
              <a:rPr lang="el-GR" altLang="en-US" dirty="0">
                <a:cs typeface="Times New Roman" pitchFamily="18" charset="0"/>
              </a:rPr>
              <a:t>θ</a:t>
            </a:r>
            <a:r>
              <a:rPr lang="en-US" altLang="en-US" baseline="-25000" dirty="0">
                <a:cs typeface="Times New Roman" pitchFamily="18" charset="0"/>
              </a:rPr>
              <a:t>c </a:t>
            </a:r>
            <a:r>
              <a:rPr lang="en-US" altLang="en-US" dirty="0">
                <a:cs typeface="Times New Roman" pitchFamily="18" charset="0"/>
              </a:rPr>
              <a:t>is given by:  </a:t>
            </a:r>
            <a:endParaRPr lang="el-GR" altLang="en-US" baseline="-25000" dirty="0">
              <a:cs typeface="Times New Roman" pitchFamily="18" charset="0"/>
            </a:endParaRPr>
          </a:p>
        </p:txBody>
      </p:sp>
      <p:pic>
        <p:nvPicPr>
          <p:cNvPr id="41999" name="Picture 15"/>
          <p:cNvPicPr>
            <a:picLocks noChangeAspect="1" noChangeArrowheads="1"/>
          </p:cNvPicPr>
          <p:nvPr/>
        </p:nvPicPr>
        <p:blipFill>
          <a:blip r:embed="rId4" cstate="print"/>
          <a:srcRect/>
          <a:stretch>
            <a:fillRect/>
          </a:stretch>
        </p:blipFill>
        <p:spPr bwMode="auto">
          <a:xfrm>
            <a:off x="0" y="838200"/>
            <a:ext cx="3209925" cy="2143125"/>
          </a:xfrm>
          <a:prstGeom prst="rect">
            <a:avLst/>
          </a:prstGeom>
          <a:noFill/>
          <a:ln w="9525">
            <a:noFill/>
            <a:miter lim="800000"/>
            <a:headEnd/>
            <a:tailEnd/>
          </a:ln>
        </p:spPr>
      </p:pic>
      <p:pic>
        <p:nvPicPr>
          <p:cNvPr id="42000" name="Picture 16"/>
          <p:cNvPicPr>
            <a:picLocks noChangeAspect="1" noChangeArrowheads="1"/>
          </p:cNvPicPr>
          <p:nvPr/>
        </p:nvPicPr>
        <p:blipFill>
          <a:blip r:embed="rId5" cstate="print"/>
          <a:srcRect/>
          <a:stretch>
            <a:fillRect/>
          </a:stretch>
        </p:blipFill>
        <p:spPr bwMode="auto">
          <a:xfrm>
            <a:off x="3429000" y="1905000"/>
            <a:ext cx="2914650" cy="2152650"/>
          </a:xfrm>
          <a:prstGeom prst="rect">
            <a:avLst/>
          </a:prstGeom>
          <a:noFill/>
          <a:ln w="9525">
            <a:noFill/>
            <a:miter lim="800000"/>
            <a:headEnd/>
            <a:tailEnd/>
          </a:ln>
        </p:spPr>
      </p:pic>
      <p:pic>
        <p:nvPicPr>
          <p:cNvPr id="42001" name="Picture 17"/>
          <p:cNvPicPr>
            <a:picLocks noChangeAspect="1" noChangeArrowheads="1"/>
          </p:cNvPicPr>
          <p:nvPr/>
        </p:nvPicPr>
        <p:blipFill>
          <a:blip r:embed="rId6" cstate="print"/>
          <a:srcRect/>
          <a:stretch>
            <a:fillRect/>
          </a:stretch>
        </p:blipFill>
        <p:spPr bwMode="auto">
          <a:xfrm>
            <a:off x="5486400" y="4267200"/>
            <a:ext cx="3190875" cy="159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9"/>
                                        </p:tgtEl>
                                        <p:attrNameLst>
                                          <p:attrName>style.visibility</p:attrName>
                                        </p:attrNameLst>
                                      </p:cBhvr>
                                      <p:to>
                                        <p:strVal val="visible"/>
                                      </p:to>
                                    </p:set>
                                    <p:animEffect transition="in" filter="fade">
                                      <p:cBhvr>
                                        <p:cTn id="7" dur="2000"/>
                                        <p:tgtEl>
                                          <p:spTgt spid="419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000"/>
                                        </p:tgtEl>
                                        <p:attrNameLst>
                                          <p:attrName>style.visibility</p:attrName>
                                        </p:attrNameLst>
                                      </p:cBhvr>
                                      <p:to>
                                        <p:strVal val="visible"/>
                                      </p:to>
                                    </p:set>
                                    <p:animEffect transition="in" filter="fade">
                                      <p:cBhvr>
                                        <p:cTn id="12" dur="2000"/>
                                        <p:tgtEl>
                                          <p:spTgt spid="420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001"/>
                                        </p:tgtEl>
                                        <p:attrNameLst>
                                          <p:attrName>style.visibility</p:attrName>
                                        </p:attrNameLst>
                                      </p:cBhvr>
                                      <p:to>
                                        <p:strVal val="visible"/>
                                      </p:to>
                                    </p:set>
                                    <p:animEffect transition="in" filter="fade">
                                      <p:cBhvr>
                                        <p:cTn id="17" dur="2000"/>
                                        <p:tgtEl>
                                          <p:spTgt spid="420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97">
                                            <p:txEl>
                                              <p:pRg st="0" end="0"/>
                                            </p:txEl>
                                          </p:spTgt>
                                        </p:tgtEl>
                                        <p:attrNameLst>
                                          <p:attrName>style.visibility</p:attrName>
                                        </p:attrNameLst>
                                      </p:cBhvr>
                                      <p:to>
                                        <p:strVal val="visible"/>
                                      </p:to>
                                    </p:set>
                                    <p:animEffect transition="in" filter="fade">
                                      <p:cBhvr>
                                        <p:cTn id="22" dur="2000"/>
                                        <p:tgtEl>
                                          <p:spTgt spid="4199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995"/>
                                        </p:tgtEl>
                                        <p:attrNameLst>
                                          <p:attrName>style.visibility</p:attrName>
                                        </p:attrNameLst>
                                      </p:cBhvr>
                                      <p:to>
                                        <p:strVal val="visible"/>
                                      </p:to>
                                    </p:set>
                                    <p:animEffect transition="in" filter="fade">
                                      <p:cBhvr>
                                        <p:cTn id="27" dur="20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1143000"/>
          </a:xfrm>
        </p:spPr>
        <p:txBody>
          <a:bodyPr/>
          <a:lstStyle/>
          <a:p>
            <a:r>
              <a:rPr lang="en-US" altLang="en-US" b="1" dirty="0">
                <a:solidFill>
                  <a:srgbClr val="000000"/>
                </a:solidFill>
                <a:latin typeface="Arial" charset="0"/>
                <a:cs typeface="Arial" charset="0"/>
              </a:rPr>
              <a:t>Why a diamond sparkles?</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sp>
        <p:nvSpPr>
          <p:cNvPr id="14340" name="Rectangle 4"/>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4343" name="Text Box 7"/>
          <p:cNvSpPr txBox="1">
            <a:spLocks noChangeArrowheads="1"/>
          </p:cNvSpPr>
          <p:nvPr/>
        </p:nvSpPr>
        <p:spPr bwMode="auto">
          <a:xfrm>
            <a:off x="533400" y="914400"/>
            <a:ext cx="80772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dirty="0"/>
              <a:t>Why does a diamond exhibit such brilliance? And why does a diamond lose much of its brilliance when placed under water?</a:t>
            </a:r>
          </a:p>
        </p:txBody>
      </p:sp>
      <p:pic>
        <p:nvPicPr>
          <p:cNvPr id="80898" name="Picture 2" descr="ID1348_fg26_010"/>
          <p:cNvPicPr>
            <a:picLocks noChangeAspect="1" noChangeArrowheads="1"/>
          </p:cNvPicPr>
          <p:nvPr/>
        </p:nvPicPr>
        <p:blipFill>
          <a:blip r:embed="rId2" cstate="print"/>
          <a:srcRect/>
          <a:stretch>
            <a:fillRect/>
          </a:stretch>
        </p:blipFill>
        <p:spPr bwMode="auto">
          <a:xfrm>
            <a:off x="457200" y="1752600"/>
            <a:ext cx="8001000" cy="3038476"/>
          </a:xfrm>
          <a:prstGeom prst="rect">
            <a:avLst/>
          </a:prstGeom>
          <a:noFill/>
        </p:spPr>
      </p:pic>
      <p:sp>
        <p:nvSpPr>
          <p:cNvPr id="6" name="Rectangle 5"/>
          <p:cNvSpPr/>
          <p:nvPr/>
        </p:nvSpPr>
        <p:spPr>
          <a:xfrm>
            <a:off x="152400" y="5334000"/>
            <a:ext cx="8763000" cy="1200329"/>
          </a:xfrm>
          <a:prstGeom prst="rect">
            <a:avLst/>
          </a:prstGeom>
        </p:spPr>
        <p:txBody>
          <a:bodyPr wrap="square">
            <a:spAutoFit/>
          </a:bodyPr>
          <a:lstStyle/>
          <a:p>
            <a:r>
              <a:rPr lang="en-US" dirty="0" smtClean="0"/>
              <a:t>21. (a) At the end of Example 25.4, it was stated that the critical angle for light going from diamond to air is 24.4º . Verify this. (b) What is the critical angle for light going from zircon to air?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20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b="1">
                <a:solidFill>
                  <a:srgbClr val="000000"/>
                </a:solidFill>
                <a:latin typeface="Arial" charset="0"/>
                <a:cs typeface="Arial" charset="0"/>
              </a:rPr>
              <a:t>Optical Instruments</a:t>
            </a:r>
          </a:p>
        </p:txBody>
      </p:sp>
      <p:sp>
        <p:nvSpPr>
          <p:cNvPr id="15364" name="Text Box 4"/>
          <p:cNvSpPr txBox="1">
            <a:spLocks noChangeArrowheads="1"/>
          </p:cNvSpPr>
          <p:nvPr/>
        </p:nvSpPr>
        <p:spPr bwMode="auto">
          <a:xfrm>
            <a:off x="381000" y="1981200"/>
            <a:ext cx="83058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Many optical instruments, such as binoculars, periscopes, and telescopes, use glass prisms and total internal reflection to turn a beam of light through 90° or 180°.</a:t>
            </a:r>
          </a:p>
        </p:txBody>
      </p:sp>
      <p:pic>
        <p:nvPicPr>
          <p:cNvPr id="15366" name="Picture 6" descr="fig26_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3581400"/>
            <a:ext cx="5475288" cy="20923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727</Words>
  <Application>Microsoft Office PowerPoint</Application>
  <PresentationFormat>On-screen Show (4:3)</PresentationFormat>
  <Paragraphs>116</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Default Design</vt:lpstr>
      <vt:lpstr>Photo Editor Photo</vt:lpstr>
      <vt:lpstr>Bitmap Image</vt:lpstr>
      <vt:lpstr> The Refraction of Light </vt:lpstr>
      <vt:lpstr>The Index of Refraction</vt:lpstr>
      <vt:lpstr>Refraction and Speed of the Wave </vt:lpstr>
      <vt:lpstr>Snell's Law of Refraction </vt:lpstr>
      <vt:lpstr>Derivation of Snell's Law </vt:lpstr>
      <vt:lpstr>Apparent depth and Actual depth</vt:lpstr>
      <vt:lpstr>Total Internal Reflection  </vt:lpstr>
      <vt:lpstr>Why a diamond sparkles? </vt:lpstr>
      <vt:lpstr>Optical Instruments</vt:lpstr>
      <vt:lpstr>Fiber Optics </vt:lpstr>
      <vt:lpstr>Endoscopy</vt:lpstr>
      <vt:lpstr>Polarization of Light </vt:lpstr>
      <vt:lpstr>Polarization and the Reflection and Refraction of Light  </vt:lpstr>
      <vt:lpstr>The Dispersion of Light:  Prisms and Rainbows  </vt:lpstr>
      <vt:lpstr>The Physics of Rainbows</vt:lpstr>
      <vt:lpstr>Primary &amp; Secondary Rainbow</vt:lpstr>
      <vt:lpstr>Primary Rainbow</vt:lpstr>
      <vt:lpstr>Secondary Rainbow</vt:lpstr>
      <vt:lpstr>Lenses</vt:lpstr>
      <vt:lpstr>Converging Lens and Diverging Lens</vt:lpstr>
      <vt:lpstr>Sign Conventions</vt:lpstr>
      <vt:lpstr>The Thin-lens Equation and the Magnification Equation  </vt:lpstr>
      <vt:lpstr>Problem </vt:lpstr>
      <vt:lpstr>Problem</vt:lpstr>
    </vt:vector>
  </TitlesOfParts>
  <Company>Winthrop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A P T E R   26 The Refraction of Light: Lenses and Optical Instruments</dc:title>
  <dc:creator>mahesp</dc:creator>
  <cp:lastModifiedBy>mahes</cp:lastModifiedBy>
  <cp:revision>28</cp:revision>
  <dcterms:created xsi:type="dcterms:W3CDTF">2004-04-07T11:18:06Z</dcterms:created>
  <dcterms:modified xsi:type="dcterms:W3CDTF">2017-04-11T13:08:31Z</dcterms:modified>
</cp:coreProperties>
</file>