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ink/inkAction1.xml" ContentType="application/vnd.ms-office.inkAction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handoutMasterIdLst>
    <p:handoutMasterId r:id="rId10"/>
  </p:handoutMasterIdLst>
  <p:sldIdLst>
    <p:sldId id="273" r:id="rId2"/>
    <p:sldId id="293" r:id="rId3"/>
    <p:sldId id="278" r:id="rId4"/>
    <p:sldId id="291" r:id="rId5"/>
    <p:sldId id="266" r:id="rId6"/>
    <p:sldId id="298" r:id="rId7"/>
    <p:sldId id="297" r:id="rId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753"/>
    <p:restoredTop sz="94648"/>
  </p:normalViewPr>
  <p:slideViewPr>
    <p:cSldViewPr>
      <p:cViewPr varScale="1">
        <p:scale>
          <a:sx n="107" d="100"/>
          <a:sy n="107" d="100"/>
        </p:scale>
        <p:origin x="560" y="1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514732-2460-4BFF-9DCE-D49F963728F4}" type="datetimeFigureOut">
              <a:rPr lang="en-US" smtClean="0"/>
              <a:pPr/>
              <a:t>3/31/26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2A90C0-9442-4A8A-8C46-14DA18F53819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ink/inkAction1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T" type="integer" max="2.14748E9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6-03-31T19:43:28.06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13174">
    <iact:property name="dataType"/>
    <iact:actionData xml:id="d0">
      <inkml:trace xmlns:inkml="http://www.w3.org/2003/InkML" xml:id="stk0" contextRef="#ctx0" brushRef="#br0">20807 9567 24575 0,'56'-13'0'28,"-1"-1"0"1,1 1 0 0,0 0 0-1,0-1 0 1,-1 1 0 0,1-1 0-1,-1 5 0 1,0 1 0 0,1 1 0-1,1 1 0 1,0-1 0 0,-1 0 0-1,1-1 0 1,-1-1-894 0,1-2 0-1,1-2 1 1,0-1-1 0,-1-1 0-1,0 1 1 1,-1 0-1 0,-1 2 0-1,-1 2 1 1,285-28-1 0,-339 38 0 0</inkml:trace>
    </iact:actionData>
  </iact:action>
  <iact:action type="add" startTime="19208">
    <iact:property name="dataType"/>
    <iact:actionData xml:id="d1">
      <inkml:trace xmlns:inkml="http://www.w3.org/2003/InkML" xml:id="stk1" contextRef="#ctx0" brushRef="#br0">2244 9948 24575 0,'24'50'0'64,"1"0"0"1,-1 0 0-1,1 0 0 1,-1 0 0-1,3 0 0 1,1 1 0-1,0-1 0 1,-3 0 0-1,-4 0 0 1,-4 6 0-1,-6-1 0 1,-1 0 0-1,2-4 0 1,4 10 0-1,2-3 0 1,-3-27 0-1,-5-31 0 1</inkml:trace>
    </iact:actionData>
  </iact:action>
  <iact:action type="add" startTime="21352">
    <iact:property name="dataType"/>
    <iact:actionData xml:id="d2">
      <inkml:trace xmlns:inkml="http://www.w3.org/2003/InkML" xml:id="stk2" contextRef="#ctx0" brushRef="#br0">2540 10816 24575 0,'26'-49'0'33,"1"-1"0"1,-1 1 0 0,1 0 0 0,-1-1 0 0,1 1 0 0,-1-1 0 0,1 1 0-1,-1 7 0 1,-3 9 0 0,3-10 0 0,-4 2 0 0,4-12 0 0,3-7 0 0,0-2 0-1,-1 2 0 1,-4 6 0 0,-4 12 0 0,-8 15 0 0,-2 8 0 0,-10 19 0 0</inkml:trace>
    </iact:actionData>
  </iact:action>
  <iact:action type="add" startTime="23125">
    <iact:property name="dataType"/>
    <iact:actionData xml:id="d3">
      <inkml:trace xmlns:inkml="http://www.w3.org/2003/InkML" xml:id="stk3" contextRef="#ctx0" brushRef="#br0">3175 10372 24575 0,'58'0'0'58,"-1"0"0"1,1 0 0 0,-1 0 0 0,10 0 0 0,-4 0 0 0,-18 0 0 0,-27 0 0 0</inkml:trace>
    </iact:actionData>
  </iact:action>
  <iact:action type="add" startTime="24558">
    <iact:property name="dataType"/>
    <iact:actionData xml:id="d4">
      <inkml:trace xmlns:inkml="http://www.w3.org/2003/InkML" xml:id="stk4" contextRef="#ctx0" brushRef="#br0">3408 10605 24575 0,'45'0'0'116,"-1"0"0"1,-34 18 0-1,48-16 0 1,-3 1 0-1,-55 16 0 1</inkml:trace>
    </iact:actionData>
  </iact:action>
  <iact:action type="add" startTime="27688">
    <iact:property name="dataType"/>
    <iact:actionData xml:id="d5">
      <inkml:trace xmlns:inkml="http://www.w3.org/2003/InkML" xml:id="stk5" contextRef="#ctx0" brushRef="#br0">4551 10181 24575 0,'17'57'0'69,"1"0"0"1,-1 0 0-1,0 0 0 1,1 0 0 0,-3-8 0-1,-1-2 0 1,-1-1 0-1,-1 5 0 1,-3-3 0 0,-2 6 0-1,0 2 0 1,-1-2 0-1,-1-5 0 1,-1-9 0 0,-3 0 0-1,0-3 0 1,2 17 0-1,0-1 0 1,0 0 0 0</inkml:trace>
    </iact:actionData>
  </iact:action>
  <iact:action type="add" startTime="29596">
    <iact:property name="dataType"/>
    <iact:actionData xml:id="d6">
      <inkml:trace xmlns:inkml="http://www.w3.org/2003/InkML" xml:id="stk6" contextRef="#ctx0" brushRef="#br0">5080 10287 24575 0,'47'32'0'56,"0"0"0"1,0-1 0 0,0 1 0 0,-10-5 0 0,-5-1 0 0,-4 8 0-1,-12 8 0 1,-6 9 0 0,-2 4 0 0,1-1 0 0,6-7 0 0,7-4 0-1,3-3 0 1,4-5 0 0,4-5 0 0,17 0 0 0,7-8 0 0,0-5 0-1,-3-6 0 1,1-4 0 0,-4 1 0 0,16 9 0 0,-21-13 0 0,-46-32 0 0</inkml:trace>
    </iact:actionData>
  </iact:action>
  <iact:action type="add" startTime="32283">
    <iact:property name="dataType"/>
    <iact:actionData xml:id="d7">
      <inkml:trace xmlns:inkml="http://www.w3.org/2003/InkML" xml:id="stk7" contextRef="#ctx0" brushRef="#br0">5080 10372 24575 0,'46'30'0'25,"0"0"0"1,0 0 0-1,-1 0 0 1,-37 12 0-1,-16 10 0 1,-8 7 0 0,-2 3 0-1,4-3 0 1,12-5 0-1,17-11 0 1,15-16 0 0,13-8 0-1,12-6 0 1,8-4 0-1,5-2 0 1,2-1 0 0,-2 1 0-1,-4 1 0 1,-7 5 0-1,-10 6 0 1,-14 6 0 0,-12 24 0-1,-19 12 0 1,-9 5 0-1,-1-1 0 1,10-11 0 0,18-17 0-1,21-23 0 1,18-12 0-1,11-12 0 1,6-5 0 0,-2-4 0-1,-8 1 0 1,-16 4 0-1,-23 8 0 1,-17 6 0 0</inkml:trace>
    </iact:actionData>
  </iact:action>
  <iact:action type="add" startTime="33779">
    <iact:property name="dataType"/>
    <iact:actionData xml:id="d8">
      <inkml:trace xmlns:inkml="http://www.w3.org/2003/InkML" xml:id="stk8" contextRef="#ctx0" brushRef="#br0">6625 10181 24575 0,'-23'53'0'45,"-1"0"0"0,12-1 0 0,-2 16 0 1,2 6 0-1,4-6 0 0,7-16 0 1,11-27 0-1,21-45 0 0,16-36 0 0,1 0 0 1,-15 35 0-1,-21 66 0 0,-12 30 0 1,10-33 0-1,16-59 0 0,13-30 0 0,3-14 0 1,-9 1 0-1,-18 19 0 0,-34 4 0 1</inkml:trace>
    </iact:actionData>
  </iact:action>
  <iact:action type="add" startTime="35052">
    <iact:property name="dataType"/>
    <iact:actionData xml:id="d9">
      <inkml:trace xmlns:inkml="http://www.w3.org/2003/InkML" xml:id="stk9" contextRef="#ctx0" brushRef="#br0">7324 10160 24575 0,'24'55'0'74,"1"-1"0"1,0 1 0 0,-1 0 0 0,-72-29 0 0,5-22 0 0,79-29 0 0,5-18 0 0,-52 3 0 0,-21-10 0 0,-5 5 0 0,9 20 0 0,9 25 0 0</inkml:trace>
    </iact:actionData>
  </iact:action>
  <iact:action type="add" startTime="46761">
    <iact:property name="dataType"/>
    <iact:actionData xml:id="d10">
      <inkml:trace xmlns:inkml="http://www.w3.org/2003/InkML" xml:id="stk10" contextRef="#ctx0" brushRef="#br0">19092 6138 24575 0,'-54'-14'0'26,"-1"1"0"0,1-1 0 1,-1 0 0-1,1 0 0 0,-1 0 0 1,1 0 0-1,-1 0 0 1,1 0 0-1,-1 0 0 0,1 0 0 1,-4 5 0-1,-5 0 0 0,-3 0 0 1,-2 1 0-1,-1 0 0 1,1 1 0-1,0 0 0 0,3 2 0 1,4 0 0-1,4 1 0 0,7 2 0 1,6 0 0-1,9 2 0 1,-13 1 0-1,4 10 0 0,9 4 0 1,-10 6 0-1,-6 5 0 1,-4 4 0-1,0 3 0 0,2 2 0 1,6 1 0-1,7-2 0 0,12-1 0 1,6 11 0-1,13 1 0 1,6 1 0-1,0 5 0 0,-5 1 0 1,-1 6 0-1,2 2 0 0,4 1 0 1,7-2 0-1,12-5 0 1,7-13 0-1,8 0 0 0,8-2 0 1,4-1 0-1,3-3 0 1,0-1 0-1,0-4 0 0,-3-2 0 1,3 1 0-1,-2-4 0 0,1-3 0 1,1-2 0-1,5-3 0 1,4-3 0-1,-7-3 0 0,4-2 0 1,3-1 0-1,4-1 0 0,1-2 0 1,1-1 0-1,0-2 0 1,-1-3 0-1,-2-2 0 0,-2-2 0 1,-5-3 0-1,4-6 0 1,-2-4 0-1,-2-4 0 0,-1-3 0 1,-2-1 0-1,-1-2 0 0,0 1 0 1,-1 1 0-1,5-2 0 1,0-1 0-1,-1-1 0 0,-2-1 0 1,-1 1 0-1,-2-1 0 0,-3 1 0 1,8-6 0-1,1-2 0 1,-4 1 0-1,-12 2 0 0,-18 4 0 1,-45-35 0-1,28 66 0 1</inkml:trace>
    </iact:actionData>
  </iact:action>
  <iact:action type="add" startTime="56945">
    <iact:property name="dataType"/>
    <iact:actionData xml:id="d11">
      <inkml:trace xmlns:inkml="http://www.w3.org/2003/InkML" xml:id="stk11" contextRef="#ctx0" brushRef="#br0">8932 10245 24575 0,'8'56'0'16,"-1"0"0"0,0 1 0 1,1-1 0-1,-1 0 0 1,0 0 0-1,1 1 0 1,-1-1 0-1,0 0 0 1,1 1 0-1,-1-1 0 1,1 0 0-1,-1 1 0 1,0-1 0-1,1 0 0 1,-1 0 0-1,2 10 0 1,0 4 0-1,1 2 0 1,0 1 0-1,0 0 0 1,0-2 0-1,-1-4 0 1,-1-6 0-1,-1-7 0 1,-1-9 0-1,-2-9 0 1,-2-13 0-1,-2-4 0 1</inkml:trace>
    </iact:actionData>
  </iact:action>
  <iact:action type="add" startTime="57917">
    <iact:property name="dataType"/>
    <iact:actionData xml:id="d12">
      <inkml:trace xmlns:inkml="http://www.w3.org/2003/InkML" xml:id="stk12" contextRef="#ctx0" brushRef="#br0">8911 10287 24575 0,'31'-24'0'56,"7"17"0"0,19 2 0 0,6 4 0 1,-7 8 0-1,-21 9 0 0,-28 22 0 1,-17 11 0-1,15-7 0 0,37-19 0 0,21-10 0 1,-2-1 0-1,-29 8 0 0,-44 23 0 1,-24 6 0-1,4-16 0 0,13-23 0 1</inkml:trace>
    </iact:actionData>
  </iact:action>
</iact:action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956415-75CF-084F-9422-B2BA5713E3D3}" type="datetimeFigureOut">
              <a:rPr lang="en-US" smtClean="0"/>
              <a:t>3/31/26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51AA68-6DBD-0B42-98FD-25F4A63545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36745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51AA68-6DBD-0B42-98FD-25F4A63545B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38173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70299-2ACF-4C44-A5A6-1EEF590AA913}" type="datetimeFigureOut">
              <a:rPr lang="en-US" smtClean="0"/>
              <a:pPr/>
              <a:t>3/31/26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10485-3A58-4C18-A977-A0ED5653F4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70299-2ACF-4C44-A5A6-1EEF590AA913}" type="datetimeFigureOut">
              <a:rPr lang="en-US" smtClean="0"/>
              <a:pPr/>
              <a:t>3/31/26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10485-3A58-4C18-A977-A0ED5653F4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70299-2ACF-4C44-A5A6-1EEF590AA913}" type="datetimeFigureOut">
              <a:rPr lang="en-US" smtClean="0"/>
              <a:pPr/>
              <a:t>3/31/26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10485-3A58-4C18-A977-A0ED5653F4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70299-2ACF-4C44-A5A6-1EEF590AA913}" type="datetimeFigureOut">
              <a:rPr lang="en-US" smtClean="0"/>
              <a:pPr/>
              <a:t>3/31/26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10485-3A58-4C18-A977-A0ED5653F4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70299-2ACF-4C44-A5A6-1EEF590AA913}" type="datetimeFigureOut">
              <a:rPr lang="en-US" smtClean="0"/>
              <a:pPr/>
              <a:t>3/31/26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10485-3A58-4C18-A977-A0ED5653F4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70299-2ACF-4C44-A5A6-1EEF590AA913}" type="datetimeFigureOut">
              <a:rPr lang="en-US" smtClean="0"/>
              <a:pPr/>
              <a:t>3/31/26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10485-3A58-4C18-A977-A0ED5653F4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70299-2ACF-4C44-A5A6-1EEF590AA913}" type="datetimeFigureOut">
              <a:rPr lang="en-US" smtClean="0"/>
              <a:pPr/>
              <a:t>3/31/26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10485-3A58-4C18-A977-A0ED5653F4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70299-2ACF-4C44-A5A6-1EEF590AA913}" type="datetimeFigureOut">
              <a:rPr lang="en-US" smtClean="0"/>
              <a:pPr/>
              <a:t>3/31/26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10485-3A58-4C18-A977-A0ED5653F4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70299-2ACF-4C44-A5A6-1EEF590AA913}" type="datetimeFigureOut">
              <a:rPr lang="en-US" smtClean="0"/>
              <a:pPr/>
              <a:t>3/31/26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10485-3A58-4C18-A977-A0ED5653F4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70299-2ACF-4C44-A5A6-1EEF590AA913}" type="datetimeFigureOut">
              <a:rPr lang="en-US" smtClean="0"/>
              <a:pPr/>
              <a:t>3/31/26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10485-3A58-4C18-A977-A0ED5653F4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70299-2ACF-4C44-A5A6-1EEF590AA913}" type="datetimeFigureOut">
              <a:rPr lang="en-US" smtClean="0"/>
              <a:pPr/>
              <a:t>3/31/26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10485-3A58-4C18-A977-A0ED5653F4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470299-2ACF-4C44-A5A6-1EEF590AA913}" type="datetimeFigureOut">
              <a:rPr lang="en-US" smtClean="0"/>
              <a:pPr/>
              <a:t>3/31/26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610485-3A58-4C18-A977-A0ED5653F41D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1.m4a"/><Relationship Id="rId7" Type="http://schemas.openxmlformats.org/officeDocument/2006/relationships/image" Target="../media/image4.png"/><Relationship Id="rId2" Type="http://schemas.microsoft.com/office/2007/relationships/media" Target="../media/media1.m4a"/><Relationship Id="rId1" Type="http://schemas.openxmlformats.org/officeDocument/2006/relationships/tags" Target="../tags/tag1.xml"/><Relationship Id="rId6" Type="http://schemas.openxmlformats.org/officeDocument/2006/relationships/image" Target="../media/image24.png"/><Relationship Id="rId5" Type="http://schemas.openxmlformats.org/officeDocument/2006/relationships/image" Target="../media/image1.png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13" Type="http://schemas.openxmlformats.org/officeDocument/2006/relationships/image" Target="../media/image10.png"/><Relationship Id="rId3" Type="http://schemas.openxmlformats.org/officeDocument/2006/relationships/audio" Target="../media/media2.m4a"/><Relationship Id="rId7" Type="http://schemas.openxmlformats.org/officeDocument/2006/relationships/oleObject" Target="../embeddings/oleObject1.bin"/><Relationship Id="rId12" Type="http://schemas.openxmlformats.org/officeDocument/2006/relationships/image" Target="../media/image12.png"/><Relationship Id="rId2" Type="http://schemas.microsoft.com/office/2007/relationships/media" Target="../media/media2.m4a"/><Relationship Id="rId1" Type="http://schemas.openxmlformats.org/officeDocument/2006/relationships/tags" Target="../tags/tag2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notesSlide" Target="../notesSlides/notesSlide1.xml"/><Relationship Id="rId15" Type="http://schemas.openxmlformats.org/officeDocument/2006/relationships/image" Target="../media/image2.png"/><Relationship Id="rId10" Type="http://schemas.openxmlformats.org/officeDocument/2006/relationships/image" Target="../media/image9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3.m4a"/><Relationship Id="rId7" Type="http://schemas.openxmlformats.org/officeDocument/2006/relationships/image" Target="../media/image16.gif"/><Relationship Id="rId2" Type="http://schemas.microsoft.com/office/2007/relationships/media" Target="../media/media3.m4a"/><Relationship Id="rId1" Type="http://schemas.openxmlformats.org/officeDocument/2006/relationships/tags" Target="../tags/tag3.xml"/><Relationship Id="rId6" Type="http://schemas.openxmlformats.org/officeDocument/2006/relationships/image" Target="../media/image15.jpeg"/><Relationship Id="rId5" Type="http://schemas.openxmlformats.org/officeDocument/2006/relationships/image" Target="../media/image14.gif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media4.m4a"/><Relationship Id="rId7" Type="http://schemas.openxmlformats.org/officeDocument/2006/relationships/image" Target="../media/image19.png"/><Relationship Id="rId12" Type="http://schemas.openxmlformats.org/officeDocument/2006/relationships/image" Target="../media/image2.png"/><Relationship Id="rId2" Type="http://schemas.microsoft.com/office/2007/relationships/media" Target="../media/media4.m4a"/><Relationship Id="rId1" Type="http://schemas.openxmlformats.org/officeDocument/2006/relationships/tags" Target="../tags/tag4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jpe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26.emf"/><Relationship Id="rId5" Type="http://schemas.openxmlformats.org/officeDocument/2006/relationships/oleObject" Target="../embeddings/oleObject2.bin"/><Relationship Id="rId10" Type="http://schemas.openxmlformats.org/officeDocument/2006/relationships/image" Target="../media/image2.png"/><Relationship Id="rId4" Type="http://schemas.openxmlformats.org/officeDocument/2006/relationships/image" Target="../media/image25.png"/><Relationship Id="rId9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oleObject" Target="../embeddings/oleObject2.bin"/><Relationship Id="rId7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10" Type="http://schemas.openxmlformats.org/officeDocument/2006/relationships/image" Target="../media/image28.png"/><Relationship Id="rId4" Type="http://schemas.openxmlformats.org/officeDocument/2006/relationships/image" Target="../media/image26.emf"/><Relationship Id="rId9" Type="http://schemas.microsoft.com/office/2011/relationships/inkAction" Target="../ink/inkAction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oleObject" Target="../embeddings/oleObject2.bin"/><Relationship Id="rId7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26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/>
              <a:t>Alternating Current (ac) Voltage</a:t>
            </a:r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B5D65530-FD37-F544-B624-3BEEB435B8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3400" y="1295400"/>
            <a:ext cx="7053262" cy="2743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6BB521F5-EA2D-794C-B9E8-8C2557A7B323}"/>
                  </a:ext>
                </a:extLst>
              </p:cNvPr>
              <p:cNvSpPr/>
              <p:nvPr/>
            </p:nvSpPr>
            <p:spPr>
              <a:xfrm>
                <a:off x="2819400" y="4419600"/>
                <a:ext cx="1530484" cy="39074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US" i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  <m:func>
                        <m:func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i="0"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𝜔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fun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6BB521F5-EA2D-794C-B9E8-8C2557A7B32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19400" y="4419600"/>
                <a:ext cx="1530484" cy="390748"/>
              </a:xfrm>
              <a:prstGeom prst="rect">
                <a:avLst/>
              </a:prstGeom>
              <a:blipFill>
                <a:blip r:embed="rId6" cstate="print"/>
                <a:stretch>
                  <a:fillRect b="-32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813668CF-E18B-FF41-8487-10C46575292F}"/>
                  </a:ext>
                </a:extLst>
              </p:cNvPr>
              <p:cNvSpPr/>
              <p:nvPr/>
            </p:nvSpPr>
            <p:spPr>
              <a:xfrm>
                <a:off x="4724400" y="4467059"/>
                <a:ext cx="110857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𝜔</m:t>
                      </m:r>
                      <m:r>
                        <a:rPr lang="en-US" i="0">
                          <a:latin typeface="Cambria Math" panose="02040503050406030204" pitchFamily="18" charset="0"/>
                        </a:rPr>
                        <m:t>=2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𝜋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𝑓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813668CF-E18B-FF41-8487-10C46575292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24400" y="4467059"/>
                <a:ext cx="1108573" cy="369332"/>
              </a:xfrm>
              <a:prstGeom prst="rect">
                <a:avLst/>
              </a:prstGeom>
              <a:blipFill>
                <a:blip r:embed="rId7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8BC534EF-44A8-BA4A-A806-2648E47CF20D}"/>
                  </a:ext>
                </a:extLst>
              </p:cNvPr>
              <p:cNvSpPr/>
              <p:nvPr/>
            </p:nvSpPr>
            <p:spPr>
              <a:xfrm>
                <a:off x="4023110" y="1812331"/>
                <a:ext cx="1600117" cy="39074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  <m:r>
                        <a:rPr lang="en-US" i="0">
                          <a:latin typeface="Cambria Math" panose="02040503050406030204" pitchFamily="18" charset="0"/>
                        </a:rPr>
                        <m:t>=170 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𝑣𝑜𝑙𝑡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8BC534EF-44A8-BA4A-A806-2648E47CF20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23110" y="1812331"/>
                <a:ext cx="1600117" cy="390748"/>
              </a:xfrm>
              <a:prstGeom prst="rect">
                <a:avLst/>
              </a:prstGeom>
              <a:blipFill>
                <a:blip r:embed="rId8"/>
                <a:stretch>
                  <a:fillRect b="-96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00A69B03-4ABD-3C42-BB9D-B39ED43264A8}"/>
                  </a:ext>
                </a:extLst>
              </p:cNvPr>
              <p:cNvSpPr/>
              <p:nvPr/>
            </p:nvSpPr>
            <p:spPr>
              <a:xfrm>
                <a:off x="2688431" y="2064579"/>
                <a:ext cx="1371600" cy="27699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i="1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sz="1200" i="1">
                              <a:latin typeface="Cambria Math" panose="02040503050406030204" pitchFamily="18" charset="0"/>
                            </a:rPr>
                            <m:t>𝑟𝑚𝑠</m:t>
                          </m:r>
                        </m:sub>
                      </m:sSub>
                      <m:r>
                        <a:rPr lang="en-US" sz="1200" i="0">
                          <a:latin typeface="Cambria Math" panose="02040503050406030204" pitchFamily="18" charset="0"/>
                        </a:rPr>
                        <m:t>=120 </m:t>
                      </m:r>
                      <m:r>
                        <a:rPr lang="en-US" sz="1200" i="1">
                          <a:latin typeface="Cambria Math" panose="02040503050406030204" pitchFamily="18" charset="0"/>
                        </a:rPr>
                        <m:t>𝑣𝑜𝑙𝑡</m:t>
                      </m:r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00A69B03-4ABD-3C42-BB9D-B39ED43264A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88431" y="2064579"/>
                <a:ext cx="1371600" cy="276999"/>
              </a:xfrm>
              <a:prstGeom prst="rect">
                <a:avLst/>
              </a:prstGeom>
              <a:blipFill>
                <a:blip r:embed="rId9"/>
                <a:stretch>
                  <a:fillRect b="-90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Audio 15">
            <a:extLst>
              <a:ext uri="{FF2B5EF4-FFF2-40B4-BE49-F238E27FC236}">
                <a16:creationId xmlns:a16="http://schemas.microsoft.com/office/drawing/2014/main" id="{20F90453-9033-50E9-321F-FB58BBB2783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574015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0021"/>
    </mc:Choice>
    <mc:Fallback>
      <p:transition spd="slow" advTm="1400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4" grpId="0"/>
      <p:bldP spid="7" grpId="0"/>
      <p:bldP spid="8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71F52D-B36C-8849-8553-5A2DD65CA6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14" y="0"/>
            <a:ext cx="8229600" cy="1143000"/>
          </a:xfrm>
        </p:spPr>
        <p:txBody>
          <a:bodyPr/>
          <a:lstStyle/>
          <a:p>
            <a:pPr algn="l"/>
            <a:r>
              <a:rPr lang="en-US" dirty="0"/>
              <a:t>AC generator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47EE734-0E9C-D148-ADA7-6AB935C1AB89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9099" y="816497"/>
            <a:ext cx="5715000" cy="54102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CE62BBE-10B6-D647-A376-463C922875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-609600" y="1180134"/>
            <a:ext cx="14568535" cy="571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4B14DFDC-1AE4-FB48-93D5-08051476DF1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82186" y="1180135"/>
          <a:ext cx="2753033" cy="76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7" imgW="1422400" imgH="393700" progId="">
                  <p:embed/>
                </p:oleObj>
              </mc:Choice>
              <mc:Fallback>
                <p:oleObj r:id="rId7" imgW="1422400" imgH="393700" progId="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4B14DFDC-1AE4-FB48-93D5-08051476DF1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2186" y="1180135"/>
                        <a:ext cx="2753033" cy="762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A0FDA908-0756-0A47-98B5-80D6B18C5D23}"/>
                  </a:ext>
                </a:extLst>
              </p:cNvPr>
              <p:cNvSpPr/>
              <p:nvPr/>
            </p:nvSpPr>
            <p:spPr>
              <a:xfrm>
                <a:off x="838200" y="2348135"/>
                <a:ext cx="3109313" cy="4104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𝑝𝑒𝑟</m:t>
                              </m:r>
                            </m:sub>
                          </m:sSub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𝐵𝐶𝑜𝑠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</m:d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𝐵𝐶𝑜𝑠</m:t>
                          </m:r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𝜔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A0FDA908-0756-0A47-98B5-80D6B18C5D2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2348135"/>
                <a:ext cx="3109313" cy="410497"/>
              </a:xfrm>
              <a:prstGeom prst="rect">
                <a:avLst/>
              </a:prstGeom>
              <a:blipFill>
                <a:blip r:embed="rId9"/>
                <a:stretch>
                  <a:fillRect t="-145455" r="-10163" b="-2212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82A88DBF-3896-6649-BB57-69FDB8E51028}"/>
                  </a:ext>
                </a:extLst>
              </p:cNvPr>
              <p:cNvSpPr/>
              <p:nvPr/>
            </p:nvSpPr>
            <p:spPr>
              <a:xfrm>
                <a:off x="838200" y="2959383"/>
                <a:ext cx="2714654" cy="4104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𝜙</m:t>
                          </m:r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𝐴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𝑝𝑒𝑟</m:t>
                              </m:r>
                            </m:sub>
                          </m:sSub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𝐴𝐵𝐶𝑜𝑠</m:t>
                          </m:r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𝜔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82A88DBF-3896-6649-BB57-69FDB8E5102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2959383"/>
                <a:ext cx="2714654" cy="410497"/>
              </a:xfrm>
              <a:prstGeom prst="rect">
                <a:avLst/>
              </a:prstGeom>
              <a:blipFill>
                <a:blip r:embed="rId10"/>
                <a:stretch>
                  <a:fillRect t="-145455" r="-11628" b="-2212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32E377EB-143D-E148-9458-E1A8694D4AD7}"/>
                  </a:ext>
                </a:extLst>
              </p:cNvPr>
              <p:cNvSpPr/>
              <p:nvPr/>
            </p:nvSpPr>
            <p:spPr>
              <a:xfrm>
                <a:off x="320129" y="3744209"/>
                <a:ext cx="3550744" cy="128625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𝜉</m:t>
                          </m:r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=−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𝑁</m:t>
                          </m:r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sty m:val="p"/>
                                </m:rPr>
                                <a:rPr lang="en-US" i="0">
                                  <a:latin typeface="Cambria Math" panose="02040503050406030204" pitchFamily="18" charset="0"/>
                                </a:rPr>
                                <m:t>Δ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num>
                            <m:den>
                              <m:r>
                                <m:rPr>
                                  <m:sty m:val="p"/>
                                </m:rPr>
                                <a:rPr lang="en-US" i="0">
                                  <a:latin typeface="Cambria Math" panose="02040503050406030204" pitchFamily="18" charset="0"/>
                                </a:rPr>
                                <m:t>Δ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den>
                          </m:f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=−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𝑁𝐴𝐵</m:t>
                          </m:r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sty m:val="p"/>
                                </m:rPr>
                                <a:rPr lang="en-US" i="0">
                                  <a:latin typeface="Cambria Math" panose="02040503050406030204" pitchFamily="18" charset="0"/>
                                </a:rPr>
                                <m:t>Δ</m:t>
                              </m:r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𝐶𝑜𝑠</m:t>
                                  </m:r>
                                  <m:d>
                                    <m:d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𝜔</m:t>
                                      </m:r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</m:d>
                                </m:e>
                              </m:d>
                            </m:num>
                            <m:den>
                              <m:r>
                                <m:rPr>
                                  <m:sty m:val="p"/>
                                </m:rPr>
                                <a:rPr lang="en-US" i="0">
                                  <a:latin typeface="Cambria Math" panose="02040503050406030204" pitchFamily="18" charset="0"/>
                                </a:rPr>
                                <m:t>Δ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den>
                          </m:f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=−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𝑁𝐴𝐵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</m:d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𝑆𝑖𝑛</m:t>
                          </m:r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𝜔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32E377EB-143D-E148-9458-E1A8694D4AD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129" y="3744209"/>
                <a:ext cx="3550744" cy="1286250"/>
              </a:xfrm>
              <a:prstGeom prst="rect">
                <a:avLst/>
              </a:prstGeom>
              <a:blipFill>
                <a:blip r:embed="rId11"/>
                <a:stretch>
                  <a:fillRect t="-62745" b="-1529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D9AA5EAA-69EE-1744-A940-1FF411DDFB4B}"/>
                  </a:ext>
                </a:extLst>
              </p:cNvPr>
              <p:cNvSpPr/>
              <p:nvPr/>
            </p:nvSpPr>
            <p:spPr>
              <a:xfrm>
                <a:off x="810228" y="5438707"/>
                <a:ext cx="207845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𝜉</m:t>
                          </m:r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𝑁𝐴𝐵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𝜔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𝑆𝑖𝑛</m:t>
                          </m:r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𝜔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D9AA5EAA-69EE-1744-A940-1FF411DDFB4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0228" y="5438707"/>
                <a:ext cx="2078453" cy="369332"/>
              </a:xfrm>
              <a:prstGeom prst="rect">
                <a:avLst/>
              </a:prstGeom>
              <a:blipFill>
                <a:blip r:embed="rId12"/>
                <a:stretch>
                  <a:fillRect t="-116667" r="-10366" b="-18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77424C8-5DCB-B7B7-252B-58EB8851B3F2}"/>
                  </a:ext>
                </a:extLst>
              </p:cNvPr>
              <p:cNvSpPr txBox="1"/>
              <p:nvPr/>
            </p:nvSpPr>
            <p:spPr>
              <a:xfrm>
                <a:off x="917486" y="6088197"/>
                <a:ext cx="120116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𝜉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𝑁𝐴𝐵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𝜔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77424C8-5DCB-B7B7-252B-58EB8851B3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7486" y="6088197"/>
                <a:ext cx="1201163" cy="276999"/>
              </a:xfrm>
              <a:prstGeom prst="rect">
                <a:avLst/>
              </a:prstGeom>
              <a:blipFill>
                <a:blip r:embed="rId13"/>
                <a:stretch>
                  <a:fillRect l="-7292" r="-1042" b="-347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10C00ADC-F2BD-FBD9-DA44-50C209AAEFD7}"/>
                  </a:ext>
                </a:extLst>
              </p:cNvPr>
              <p:cNvSpPr txBox="1"/>
              <p:nvPr/>
            </p:nvSpPr>
            <p:spPr>
              <a:xfrm>
                <a:off x="2395619" y="6094799"/>
                <a:ext cx="923907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𝜔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=2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𝑓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10C00ADC-F2BD-FBD9-DA44-50C209AAEF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95619" y="6094799"/>
                <a:ext cx="923907" cy="276999"/>
              </a:xfrm>
              <a:prstGeom prst="rect">
                <a:avLst/>
              </a:prstGeom>
              <a:blipFill>
                <a:blip r:embed="rId14"/>
                <a:stretch>
                  <a:fillRect l="-2703" t="-4545" r="-6757" b="-363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6" name="Audio 25">
            <a:extLst>
              <a:ext uri="{FF2B5EF4-FFF2-40B4-BE49-F238E27FC236}">
                <a16:creationId xmlns:a16="http://schemas.microsoft.com/office/drawing/2014/main" id="{81707D7E-B01E-06F4-E4E4-7EABE70F5C3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951468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9744"/>
    </mc:Choice>
    <mc:Fallback>
      <p:transition spd="slow" advTm="2397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  <p:bldLst>
      <p:bldP spid="4" grpId="0"/>
      <p:bldP spid="8" grpId="0"/>
      <p:bldP spid="9" grpId="0"/>
      <p:bldP spid="10" grpId="0"/>
      <p:bldP spid="11" grpId="0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0"/>
            <a:ext cx="7772400" cy="838200"/>
          </a:xfrm>
        </p:spPr>
        <p:txBody>
          <a:bodyPr/>
          <a:lstStyle/>
          <a:p>
            <a:r>
              <a:rPr lang="en-US" sz="3600" b="1" dirty="0">
                <a:solidFill>
                  <a:srgbClr val="009999"/>
                </a:solidFill>
                <a:cs typeface="Arial" pitchFamily="34" charset="0"/>
              </a:rPr>
              <a:t>Transformers and Electricity</a:t>
            </a:r>
          </a:p>
        </p:txBody>
      </p:sp>
      <p:sp>
        <p:nvSpPr>
          <p:cNvPr id="75781" name="Text Box 5"/>
          <p:cNvSpPr txBox="1">
            <a:spLocks noChangeArrowheads="1"/>
          </p:cNvSpPr>
          <p:nvPr/>
        </p:nvSpPr>
        <p:spPr bwMode="auto">
          <a:xfrm>
            <a:off x="28937" y="4888230"/>
            <a:ext cx="552450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>
                <a:latin typeface="Times New Roman" pitchFamily="18" charset="0"/>
              </a:rPr>
              <a:t>A </a:t>
            </a:r>
            <a:r>
              <a:rPr lang="en-US" sz="2400" b="1" i="1" dirty="0">
                <a:latin typeface="Times New Roman" pitchFamily="18" charset="0"/>
              </a:rPr>
              <a:t>transformer</a:t>
            </a:r>
            <a:r>
              <a:rPr lang="en-US" sz="2400" dirty="0">
                <a:latin typeface="Times New Roman" pitchFamily="18" charset="0"/>
              </a:rPr>
              <a:t> is a device for increasing or decreasing an ac voltage. </a:t>
            </a:r>
          </a:p>
          <a:p>
            <a:pPr>
              <a:spcBef>
                <a:spcPct val="50000"/>
              </a:spcBef>
            </a:pPr>
            <a:endParaRPr lang="en-US" sz="2400" dirty="0">
              <a:latin typeface="Times New Roman" pitchFamily="18" charset="0"/>
            </a:endParaRPr>
          </a:p>
        </p:txBody>
      </p:sp>
      <p:pic>
        <p:nvPicPr>
          <p:cNvPr id="10242" name="Picture 2" descr="http://edugen.wiley.com/edugen/courses/crs4957/halliday9118/halliday9088c31/image_n/nt0019-y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96708" y="4492538"/>
            <a:ext cx="2485292" cy="1676400"/>
          </a:xfrm>
          <a:prstGeom prst="rect">
            <a:avLst/>
          </a:prstGeom>
          <a:noFill/>
        </p:spPr>
      </p:pic>
      <p:pic>
        <p:nvPicPr>
          <p:cNvPr id="8" name="Picture 3" descr="13_1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1000" y="1104450"/>
            <a:ext cx="8475663" cy="3103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2" descr="http://edugen.wiley.com/edugen/courses/crs4957/halliday9118/halliday9088c31/image_n/nt0006-y.gif">
            <a:extLst>
              <a:ext uri="{FF2B5EF4-FFF2-40B4-BE49-F238E27FC236}">
                <a16:creationId xmlns:a16="http://schemas.microsoft.com/office/drawing/2014/main" id="{A13BB658-1A54-764B-9BF7-34647AE57B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991087" y="1294125"/>
            <a:ext cx="1600200" cy="1033462"/>
          </a:xfrm>
          <a:prstGeom prst="rect">
            <a:avLst/>
          </a:prstGeom>
          <a:noFill/>
        </p:spPr>
      </p:pic>
      <p:pic>
        <p:nvPicPr>
          <p:cNvPr id="9" name="Audio 8">
            <a:extLst>
              <a:ext uri="{FF2B5EF4-FFF2-40B4-BE49-F238E27FC236}">
                <a16:creationId xmlns:a16="http://schemas.microsoft.com/office/drawing/2014/main" id="{FFD1CA1C-0F58-4A44-6588-5BD06AAFAA5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307144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6688"/>
    </mc:Choice>
    <mc:Fallback>
      <p:transition spd="slow" advTm="1866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7578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0"/>
            <a:ext cx="7772400" cy="838200"/>
          </a:xfrm>
        </p:spPr>
        <p:txBody>
          <a:bodyPr/>
          <a:lstStyle/>
          <a:p>
            <a:r>
              <a:rPr lang="en-US" sz="3600" b="1" dirty="0">
                <a:solidFill>
                  <a:srgbClr val="009999"/>
                </a:solidFill>
                <a:cs typeface="Arial" pitchFamily="34" charset="0"/>
              </a:rPr>
              <a:t>Transformers and Electricity</a:t>
            </a:r>
          </a:p>
        </p:txBody>
      </p:sp>
      <p:sp>
        <p:nvSpPr>
          <p:cNvPr id="75781" name="Text Box 5"/>
          <p:cNvSpPr txBox="1">
            <a:spLocks noChangeArrowheads="1"/>
          </p:cNvSpPr>
          <p:nvPr/>
        </p:nvSpPr>
        <p:spPr bwMode="auto">
          <a:xfrm>
            <a:off x="381000" y="609600"/>
            <a:ext cx="87630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>
                <a:latin typeface="Times New Roman" pitchFamily="18" charset="0"/>
              </a:rPr>
              <a:t>A </a:t>
            </a:r>
            <a:r>
              <a:rPr lang="en-US" sz="2400" b="1" i="1" dirty="0">
                <a:latin typeface="Times New Roman" pitchFamily="18" charset="0"/>
              </a:rPr>
              <a:t>transformer</a:t>
            </a:r>
            <a:r>
              <a:rPr lang="en-US" sz="2400" dirty="0">
                <a:latin typeface="Times New Roman" pitchFamily="18" charset="0"/>
              </a:rPr>
              <a:t> is a device for increasing or decreasing an ac voltage. </a:t>
            </a:r>
          </a:p>
          <a:p>
            <a:pPr>
              <a:spcBef>
                <a:spcPct val="50000"/>
              </a:spcBef>
            </a:pPr>
            <a:endParaRPr lang="en-US" sz="2400" dirty="0">
              <a:latin typeface="Times New Roman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295BDD1-BD0F-4243-BF3B-6770794FF73A}"/>
              </a:ext>
            </a:extLst>
          </p:cNvPr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2000" y="1089212"/>
            <a:ext cx="7467600" cy="2946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004C1654-0806-2048-A1B0-F6819B2AAE7F}"/>
                  </a:ext>
                </a:extLst>
              </p:cNvPr>
              <p:cNvSpPr/>
              <p:nvPr/>
            </p:nvSpPr>
            <p:spPr>
              <a:xfrm>
                <a:off x="6477000" y="3352800"/>
                <a:ext cx="1344022" cy="61504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𝜉</m:t>
                      </m:r>
                      <m:r>
                        <a:rPr lang="en-US" i="0"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𝑁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i="0"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𝜙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n-US" i="0"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004C1654-0806-2048-A1B0-F6819B2AAE7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7000" y="3352800"/>
                <a:ext cx="1344022" cy="615040"/>
              </a:xfrm>
              <a:prstGeom prst="rect">
                <a:avLst/>
              </a:prstGeom>
              <a:blipFill>
                <a:blip r:embed="rId6"/>
                <a:stretch>
                  <a:fillRect b="-41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FF221942-7CD3-1040-9E9F-EE124853C6F8}"/>
                  </a:ext>
                </a:extLst>
              </p:cNvPr>
              <p:cNvSpPr/>
              <p:nvPr/>
            </p:nvSpPr>
            <p:spPr>
              <a:xfrm>
                <a:off x="6477000" y="4035949"/>
                <a:ext cx="1558119" cy="61504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𝑃</m:t>
                          </m:r>
                        </m:sub>
                      </m:sSub>
                      <m:r>
                        <a:rPr lang="en-US" i="0">
                          <a:latin typeface="Cambria Math" panose="02040503050406030204" pitchFamily="18" charset="0"/>
                        </a:rPr>
                        <m:t>=−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𝑃</m:t>
                          </m:r>
                        </m:sub>
                      </m:sSub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∆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𝜙</m:t>
                          </m:r>
                        </m:num>
                        <m:den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∆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FF221942-7CD3-1040-9E9F-EE124853C6F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7000" y="4035949"/>
                <a:ext cx="1558119" cy="615040"/>
              </a:xfrm>
              <a:prstGeom prst="rect">
                <a:avLst/>
              </a:prstGeom>
              <a:blipFill>
                <a:blip r:embed="rId7"/>
                <a:stretch>
                  <a:fillRect b="-40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9C45D9FF-6FCE-DF4C-B8D0-27189B7F51DD}"/>
                  </a:ext>
                </a:extLst>
              </p:cNvPr>
              <p:cNvSpPr/>
              <p:nvPr/>
            </p:nvSpPr>
            <p:spPr>
              <a:xfrm>
                <a:off x="6527281" y="4719098"/>
                <a:ext cx="1511696" cy="61504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𝑆</m:t>
                          </m:r>
                        </m:sub>
                      </m:sSub>
                      <m:r>
                        <a:rPr lang="en-US" i="0">
                          <a:latin typeface="Cambria Math" panose="02040503050406030204" pitchFamily="18" charset="0"/>
                        </a:rPr>
                        <m:t>=−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𝑆</m:t>
                          </m:r>
                        </m:sub>
                      </m:sSub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∆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𝜙</m:t>
                          </m:r>
                        </m:num>
                        <m:den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∆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9C45D9FF-6FCE-DF4C-B8D0-27189B7F51D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27281" y="4719098"/>
                <a:ext cx="1511696" cy="615040"/>
              </a:xfrm>
              <a:prstGeom prst="rect">
                <a:avLst/>
              </a:prstGeom>
              <a:blipFill>
                <a:blip r:embed="rId8"/>
                <a:stretch>
                  <a:fillRect b="-41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B9F655D6-5D72-9547-BFAA-10E321DB18D5}"/>
                  </a:ext>
                </a:extLst>
              </p:cNvPr>
              <p:cNvSpPr/>
              <p:nvPr/>
            </p:nvSpPr>
            <p:spPr>
              <a:xfrm>
                <a:off x="6774390" y="5562600"/>
                <a:ext cx="1333570" cy="84657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sub>
                          </m:sSub>
                        </m:den>
                      </m:f>
                      <m:r>
                        <a:rPr lang="en-US" sz="2400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B9F655D6-5D72-9547-BFAA-10E321DB18D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74390" y="5562600"/>
                <a:ext cx="1333570" cy="846578"/>
              </a:xfrm>
              <a:prstGeom prst="rect">
                <a:avLst/>
              </a:prstGeom>
              <a:blipFill>
                <a:blip r:embed="rId9"/>
                <a:stretch>
                  <a:fillRect b="-14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D5E6C567-DD49-6D4E-96CF-10FAC76267A3}"/>
                  </a:ext>
                </a:extLst>
              </p:cNvPr>
              <p:cNvSpPr/>
              <p:nvPr/>
            </p:nvSpPr>
            <p:spPr>
              <a:xfrm>
                <a:off x="1524000" y="4008191"/>
                <a:ext cx="99636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𝑃</m:t>
                          </m:r>
                        </m:sub>
                      </m:sSub>
                      <m:r>
                        <a:rPr lang="en-US" i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𝑆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D5E6C567-DD49-6D4E-96CF-10FAC76267A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0" y="4008191"/>
                <a:ext cx="996362" cy="3693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BC2C1362-485C-6F4C-B2D8-8829247F0752}"/>
                  </a:ext>
                </a:extLst>
              </p:cNvPr>
              <p:cNvSpPr/>
              <p:nvPr/>
            </p:nvSpPr>
            <p:spPr>
              <a:xfrm>
                <a:off x="1342732" y="4719098"/>
                <a:ext cx="1746119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𝑃</m:t>
                          </m:r>
                        </m:sub>
                      </m:sSub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𝑃</m:t>
                          </m:r>
                        </m:sub>
                      </m:sSub>
                      <m:r>
                        <a:rPr lang="en-US" sz="2400" i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𝑆</m:t>
                          </m:r>
                        </m:sub>
                      </m:sSub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𝑆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BC2C1362-485C-6F4C-B2D8-8829247F075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2732" y="4719098"/>
                <a:ext cx="1746119" cy="461665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Audio 16">
            <a:extLst>
              <a:ext uri="{FF2B5EF4-FFF2-40B4-BE49-F238E27FC236}">
                <a16:creationId xmlns:a16="http://schemas.microsoft.com/office/drawing/2014/main" id="{A75A8EC4-209E-2258-50CB-7E709B62509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561096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3461"/>
    </mc:Choice>
    <mc:Fallback>
      <p:transition spd="slow" advTm="2334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3" grpId="0"/>
      <p:bldP spid="2" grpId="0"/>
      <p:bldP spid="4" grpId="0"/>
      <p:bldP spid="5" grpId="0"/>
      <p:bldP spid="6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9" name="Picture 4" descr="pixel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28575" cy="9525"/>
          </a:xfrm>
          <a:prstGeom prst="rect">
            <a:avLst/>
          </a:prstGeom>
          <a:noFill/>
        </p:spPr>
      </p:pic>
      <p:pic>
        <p:nvPicPr>
          <p:cNvPr id="16388" name="Picture 5" descr="pixel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9525"/>
            <a:ext cx="28575" cy="9525"/>
          </a:xfrm>
          <a:prstGeom prst="rect">
            <a:avLst/>
          </a:prstGeom>
          <a:noFill/>
        </p:spPr>
      </p:pic>
      <p:pic>
        <p:nvPicPr>
          <p:cNvPr id="16387" name="Picture 6" descr="pixel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9050"/>
            <a:ext cx="28575" cy="9525"/>
          </a:xfrm>
          <a:prstGeom prst="rect">
            <a:avLst/>
          </a:prstGeom>
          <a:noFill/>
        </p:spPr>
      </p:pic>
      <p:pic>
        <p:nvPicPr>
          <p:cNvPr id="16386" name="Picture 7" descr="pixel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28575"/>
            <a:ext cx="28575" cy="9525"/>
          </a:xfrm>
          <a:prstGeom prst="rect">
            <a:avLst/>
          </a:prstGeom>
          <a:noFill/>
        </p:spPr>
      </p:pic>
      <p:graphicFrame>
        <p:nvGraphicFramePr>
          <p:cNvPr id="16385" name="Object 1"/>
          <p:cNvGraphicFramePr>
            <a:graphicFrameLocks noChangeAspect="1"/>
          </p:cNvGraphicFramePr>
          <p:nvPr/>
        </p:nvGraphicFramePr>
        <p:xfrm>
          <a:off x="533400" y="990600"/>
          <a:ext cx="1316736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5" imgW="698500" imgH="241300" progId="Equation.3">
                  <p:embed/>
                </p:oleObj>
              </mc:Choice>
              <mc:Fallback>
                <p:oleObj r:id="rId5" imgW="698500" imgH="241300" progId="Equation.3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" y="990600"/>
                        <a:ext cx="1316736" cy="457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392" name="Rectangle 8"/>
          <p:cNvSpPr>
            <a:spLocks noChangeArrowheads="1"/>
          </p:cNvSpPr>
          <p:nvPr/>
        </p:nvSpPr>
        <p:spPr bwMode="auto">
          <a:xfrm>
            <a:off x="28575" y="2309770"/>
            <a:ext cx="8991600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[CJ10-Ch22-P67]  A generating station is producing 1.2 MW </a:t>
            </a:r>
            <a:r>
              <a:rPr kumimoji="0" 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of power at 1200 V that is to be sent to a small town located 7.0 km away. Each of the two wires that comprise the transmission line has a resistance per kilometer of length of 0.05</a:t>
            </a:r>
            <a:r>
              <a:rPr kumimoji="0" lang="en-US" b="0" i="0" u="none" strike="noStrike" cap="none" normalizeH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Ω/km. </a:t>
            </a:r>
            <a:br>
              <a:rPr lang="en-US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</a:br>
            <a:r>
              <a:rPr lang="en-US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(a) Find the power lost in heating the wires if the power is transmitted at 1200 V. </a:t>
            </a:r>
            <a:br>
              <a:rPr lang="en-US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</a:br>
            <a:r>
              <a:rPr lang="en-US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(b) A 100:1 step-up transformer is used to raise the voltage before the power is transmitted. How much power is now lost in heating the wires? 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6394" name="Rectangle 10"/>
          <p:cNvSpPr>
            <a:spLocks noChangeArrowheads="1"/>
          </p:cNvSpPr>
          <p:nvPr/>
        </p:nvSpPr>
        <p:spPr bwMode="auto">
          <a:xfrm>
            <a:off x="304800" y="3232666"/>
            <a:ext cx="86106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5" name="Picture 3" descr="13_1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128683" y="152401"/>
            <a:ext cx="4948518" cy="18119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4A3ACC0B-3A8D-F948-AD06-4504063BF2A9}"/>
                  </a:ext>
                </a:extLst>
              </p:cNvPr>
              <p:cNvSpPr/>
              <p:nvPr/>
            </p:nvSpPr>
            <p:spPr>
              <a:xfrm>
                <a:off x="1676400" y="226094"/>
                <a:ext cx="135889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𝑃</m:t>
                          </m:r>
                        </m:sub>
                      </m:sSub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𝑃</m:t>
                          </m:r>
                        </m:sub>
                      </m:sSub>
                      <m:r>
                        <a:rPr lang="en-US" i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𝑆</m:t>
                          </m:r>
                        </m:sub>
                      </m:sSub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𝑆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4A3ACC0B-3A8D-F948-AD06-4504063BF2A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6400" y="226094"/>
                <a:ext cx="1358898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10992AE9-8888-2F46-BA18-C0701877D56D}"/>
                  </a:ext>
                </a:extLst>
              </p:cNvPr>
              <p:cNvSpPr/>
              <p:nvPr/>
            </p:nvSpPr>
            <p:spPr>
              <a:xfrm>
                <a:off x="113306" y="103944"/>
                <a:ext cx="1046632" cy="65800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sub>
                          </m:sSub>
                        </m:den>
                      </m:f>
                      <m:r>
                        <a:rPr lang="en-US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10992AE9-8888-2F46-BA18-C0701877D56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306" y="103944"/>
                <a:ext cx="1046632" cy="658001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Audio 5">
            <a:extLst>
              <a:ext uri="{FF2B5EF4-FFF2-40B4-BE49-F238E27FC236}">
                <a16:creationId xmlns:a16="http://schemas.microsoft.com/office/drawing/2014/main" id="{302074A5-B24A-4926-3D13-55B8854BF9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7605"/>
    </mc:Choice>
    <mc:Fallback>
      <p:transition spd="slow" advTm="476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171405-5737-CCAB-4EB7-D57B12A4FB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9" name="Picture 4" descr="pixel">
            <a:extLst>
              <a:ext uri="{FF2B5EF4-FFF2-40B4-BE49-F238E27FC236}">
                <a16:creationId xmlns:a16="http://schemas.microsoft.com/office/drawing/2014/main" id="{A254F838-C805-A36B-96DB-9798083315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28575" cy="9525"/>
          </a:xfrm>
          <a:prstGeom prst="rect">
            <a:avLst/>
          </a:prstGeom>
          <a:noFill/>
        </p:spPr>
      </p:pic>
      <p:pic>
        <p:nvPicPr>
          <p:cNvPr id="16388" name="Picture 5" descr="pixel">
            <a:extLst>
              <a:ext uri="{FF2B5EF4-FFF2-40B4-BE49-F238E27FC236}">
                <a16:creationId xmlns:a16="http://schemas.microsoft.com/office/drawing/2014/main" id="{9E7D2AE2-B924-831D-54E8-5F0B33A614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9525"/>
            <a:ext cx="28575" cy="9525"/>
          </a:xfrm>
          <a:prstGeom prst="rect">
            <a:avLst/>
          </a:prstGeom>
          <a:noFill/>
        </p:spPr>
      </p:pic>
      <p:pic>
        <p:nvPicPr>
          <p:cNvPr id="16387" name="Picture 6" descr="pixel">
            <a:extLst>
              <a:ext uri="{FF2B5EF4-FFF2-40B4-BE49-F238E27FC236}">
                <a16:creationId xmlns:a16="http://schemas.microsoft.com/office/drawing/2014/main" id="{0F312F65-72E2-AE3D-9A4B-F05E1F0C4F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9050"/>
            <a:ext cx="28575" cy="9525"/>
          </a:xfrm>
          <a:prstGeom prst="rect">
            <a:avLst/>
          </a:prstGeom>
          <a:noFill/>
        </p:spPr>
      </p:pic>
      <p:pic>
        <p:nvPicPr>
          <p:cNvPr id="16386" name="Picture 7" descr="pixel">
            <a:extLst>
              <a:ext uri="{FF2B5EF4-FFF2-40B4-BE49-F238E27FC236}">
                <a16:creationId xmlns:a16="http://schemas.microsoft.com/office/drawing/2014/main" id="{3EEAF1ED-D9A2-D731-3918-682F872154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8575"/>
            <a:ext cx="28575" cy="9525"/>
          </a:xfrm>
          <a:prstGeom prst="rect">
            <a:avLst/>
          </a:prstGeom>
          <a:noFill/>
        </p:spPr>
      </p:pic>
      <p:graphicFrame>
        <p:nvGraphicFramePr>
          <p:cNvPr id="16385" name="Object 1">
            <a:extLst>
              <a:ext uri="{FF2B5EF4-FFF2-40B4-BE49-F238E27FC236}">
                <a16:creationId xmlns:a16="http://schemas.microsoft.com/office/drawing/2014/main" id="{DE1BD43C-42B8-C2F6-FD2B-98B68B41899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33400" y="990600"/>
          <a:ext cx="1316736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698500" imgH="241300" progId="Equation.3">
                  <p:embed/>
                </p:oleObj>
              </mc:Choice>
              <mc:Fallback>
                <p:oleObj r:id="rId3" imgW="698500" imgH="241300" progId="Equation.3">
                  <p:embed/>
                  <p:pic>
                    <p:nvPicPr>
                      <p:cNvPr id="16385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" y="990600"/>
                        <a:ext cx="1316736" cy="457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392" name="Rectangle 8">
            <a:extLst>
              <a:ext uri="{FF2B5EF4-FFF2-40B4-BE49-F238E27FC236}">
                <a16:creationId xmlns:a16="http://schemas.microsoft.com/office/drawing/2014/main" id="{45F504B4-55C1-5796-0546-094F8B0AE0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895" y="2193042"/>
            <a:ext cx="8991600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[CJ10-Ch22-P67]  A generating power station is producing 1.2 MW </a:t>
            </a:r>
            <a:r>
              <a:rPr kumimoji="0" 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of power at 1200 V that is to be sent to a small town located 7.0 km away. Each of the two wires that comprise the transmission line has a resistance per kilometer of length of 0.05</a:t>
            </a:r>
            <a:r>
              <a:rPr kumimoji="0" lang="en-US" b="0" i="0" u="none" strike="noStrike" cap="none" normalizeH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Ω/km. </a:t>
            </a:r>
            <a:br>
              <a:rPr lang="en-US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</a:br>
            <a:r>
              <a:rPr lang="en-US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(a) Find the power lost in heating the wires if the power is transmitted at 1200 V. </a:t>
            </a:r>
            <a:br>
              <a:rPr lang="en-US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</a:b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6394" name="Rectangle 10">
            <a:extLst>
              <a:ext uri="{FF2B5EF4-FFF2-40B4-BE49-F238E27FC236}">
                <a16:creationId xmlns:a16="http://schemas.microsoft.com/office/drawing/2014/main" id="{C04CE561-2738-9D15-D551-57FA16290F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3232666"/>
            <a:ext cx="86106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5" name="Picture 3" descr="13_16">
            <a:extLst>
              <a:ext uri="{FF2B5EF4-FFF2-40B4-BE49-F238E27FC236}">
                <a16:creationId xmlns:a16="http://schemas.microsoft.com/office/drawing/2014/main" id="{AD8F17D0-CDC3-9CD2-C5FF-DB35C6CB03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28683" y="152401"/>
            <a:ext cx="4948518" cy="18119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A7925F4F-60C8-0C25-0338-F0A54CFAAAC4}"/>
                  </a:ext>
                </a:extLst>
              </p:cNvPr>
              <p:cNvSpPr/>
              <p:nvPr/>
            </p:nvSpPr>
            <p:spPr>
              <a:xfrm>
                <a:off x="1676400" y="226094"/>
                <a:ext cx="135889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𝑃</m:t>
                          </m:r>
                        </m:sub>
                      </m:sSub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𝑃</m:t>
                          </m:r>
                        </m:sub>
                      </m:sSub>
                      <m:r>
                        <a:rPr lang="en-US" i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𝑆</m:t>
                          </m:r>
                        </m:sub>
                      </m:sSub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𝑆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4A3ACC0B-3A8D-F948-AD06-4504063BF2A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6400" y="226094"/>
                <a:ext cx="1358898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0335EFE3-0EEB-16D0-F413-37C0D61FFCEA}"/>
                  </a:ext>
                </a:extLst>
              </p:cNvPr>
              <p:cNvSpPr/>
              <p:nvPr/>
            </p:nvSpPr>
            <p:spPr>
              <a:xfrm>
                <a:off x="113306" y="103944"/>
                <a:ext cx="1046632" cy="65800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sub>
                          </m:sSub>
                        </m:den>
                      </m:f>
                      <m:r>
                        <a:rPr lang="en-US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10992AE9-8888-2F46-BA18-C0701877D56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306" y="103944"/>
                <a:ext cx="1046632" cy="65800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9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8A8A776C-461D-ECE3-07DF-BABB16E0588A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807840" y="2127600"/>
              <a:ext cx="7269840" cy="214776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8A8A776C-461D-ECE3-07DF-BABB16E0588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798480" y="2118240"/>
                <a:ext cx="7288560" cy="21664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8279398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5376"/>
    </mc:Choice>
    <mc:Fallback>
      <p:transition spd="slow" advTm="653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7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F42C58-3234-3A5B-D53A-BC826F641E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9" name="Picture 4" descr="pixel">
            <a:extLst>
              <a:ext uri="{FF2B5EF4-FFF2-40B4-BE49-F238E27FC236}">
                <a16:creationId xmlns:a16="http://schemas.microsoft.com/office/drawing/2014/main" id="{4DF6219C-49C0-929D-14B3-65503BCBFE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28575" cy="9525"/>
          </a:xfrm>
          <a:prstGeom prst="rect">
            <a:avLst/>
          </a:prstGeom>
          <a:noFill/>
        </p:spPr>
      </p:pic>
      <p:pic>
        <p:nvPicPr>
          <p:cNvPr id="16388" name="Picture 5" descr="pixel">
            <a:extLst>
              <a:ext uri="{FF2B5EF4-FFF2-40B4-BE49-F238E27FC236}">
                <a16:creationId xmlns:a16="http://schemas.microsoft.com/office/drawing/2014/main" id="{B914ECEA-9D2F-002F-D239-B804B78547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9525"/>
            <a:ext cx="28575" cy="9525"/>
          </a:xfrm>
          <a:prstGeom prst="rect">
            <a:avLst/>
          </a:prstGeom>
          <a:noFill/>
        </p:spPr>
      </p:pic>
      <p:pic>
        <p:nvPicPr>
          <p:cNvPr id="16387" name="Picture 6" descr="pixel">
            <a:extLst>
              <a:ext uri="{FF2B5EF4-FFF2-40B4-BE49-F238E27FC236}">
                <a16:creationId xmlns:a16="http://schemas.microsoft.com/office/drawing/2014/main" id="{A2203538-CA19-387D-392E-B99BEF1A9C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9050"/>
            <a:ext cx="28575" cy="9525"/>
          </a:xfrm>
          <a:prstGeom prst="rect">
            <a:avLst/>
          </a:prstGeom>
          <a:noFill/>
        </p:spPr>
      </p:pic>
      <p:pic>
        <p:nvPicPr>
          <p:cNvPr id="16386" name="Picture 7" descr="pixel">
            <a:extLst>
              <a:ext uri="{FF2B5EF4-FFF2-40B4-BE49-F238E27FC236}">
                <a16:creationId xmlns:a16="http://schemas.microsoft.com/office/drawing/2014/main" id="{BF2BA025-A149-A73F-643F-64D7E67739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8575"/>
            <a:ext cx="28575" cy="9525"/>
          </a:xfrm>
          <a:prstGeom prst="rect">
            <a:avLst/>
          </a:prstGeom>
          <a:noFill/>
        </p:spPr>
      </p:pic>
      <p:graphicFrame>
        <p:nvGraphicFramePr>
          <p:cNvPr id="16385" name="Object 1">
            <a:extLst>
              <a:ext uri="{FF2B5EF4-FFF2-40B4-BE49-F238E27FC236}">
                <a16:creationId xmlns:a16="http://schemas.microsoft.com/office/drawing/2014/main" id="{15FEC042-9FB5-8B6B-16BD-9B514766CF4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33400" y="990600"/>
          <a:ext cx="1316736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698500" imgH="241300" progId="Equation.3">
                  <p:embed/>
                </p:oleObj>
              </mc:Choice>
              <mc:Fallback>
                <p:oleObj r:id="rId3" imgW="698500" imgH="241300" progId="Equation.3">
                  <p:embed/>
                  <p:pic>
                    <p:nvPicPr>
                      <p:cNvPr id="16385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" y="990600"/>
                        <a:ext cx="1316736" cy="457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392" name="Rectangle 8">
            <a:extLst>
              <a:ext uri="{FF2B5EF4-FFF2-40B4-BE49-F238E27FC236}">
                <a16:creationId xmlns:a16="http://schemas.microsoft.com/office/drawing/2014/main" id="{607910A2-E607-00CB-FAF4-892B5B42B0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575" y="2309770"/>
            <a:ext cx="8991600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[CJ10-Ch22-P67]  A generating station is producing 1.2 MW </a:t>
            </a:r>
            <a:r>
              <a:rPr kumimoji="0" 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of power at 1200 V that is to be sent to a small town located 7.0 km away. Each of the two wires that comprise the transmission line has a resistance per kilometer of length of 0.05</a:t>
            </a:r>
            <a:r>
              <a:rPr kumimoji="0" lang="en-US" b="0" i="0" u="none" strike="noStrike" cap="none" normalizeH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Ω/km. </a:t>
            </a:r>
            <a:br>
              <a:rPr lang="en-US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</a:br>
            <a:r>
              <a:rPr lang="en-US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(a) Find the power lost in heating the wires if the power is transmitted at 1200 V. </a:t>
            </a:r>
            <a:br>
              <a:rPr lang="en-US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</a:br>
            <a:r>
              <a:rPr lang="en-US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(b) A 100:1 step-up transformer is used to raise the voltage before the power is transmitted. How much power is now lost in heating the wires? 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6394" name="Rectangle 10">
            <a:extLst>
              <a:ext uri="{FF2B5EF4-FFF2-40B4-BE49-F238E27FC236}">
                <a16:creationId xmlns:a16="http://schemas.microsoft.com/office/drawing/2014/main" id="{41EC8BB7-2EA7-2D2B-9DFB-E1A72CCE5F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3232666"/>
            <a:ext cx="86106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5" name="Picture 3" descr="13_16">
            <a:extLst>
              <a:ext uri="{FF2B5EF4-FFF2-40B4-BE49-F238E27FC236}">
                <a16:creationId xmlns:a16="http://schemas.microsoft.com/office/drawing/2014/main" id="{130FC2F5-AEB7-E214-E01D-DF447664F4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28683" y="152401"/>
            <a:ext cx="4948518" cy="18119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CA83FD4C-25CB-34AF-DE0F-0F73E1305A5D}"/>
                  </a:ext>
                </a:extLst>
              </p:cNvPr>
              <p:cNvSpPr/>
              <p:nvPr/>
            </p:nvSpPr>
            <p:spPr>
              <a:xfrm>
                <a:off x="1676400" y="226094"/>
                <a:ext cx="135889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𝑃</m:t>
                          </m:r>
                        </m:sub>
                      </m:sSub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𝑃</m:t>
                          </m:r>
                        </m:sub>
                      </m:sSub>
                      <m:r>
                        <a:rPr lang="en-US" i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𝑆</m:t>
                          </m:r>
                        </m:sub>
                      </m:sSub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𝑆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4A3ACC0B-3A8D-F948-AD06-4504063BF2A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6400" y="226094"/>
                <a:ext cx="1358898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10C488C1-852D-78E7-2D1B-30F09C608ADE}"/>
                  </a:ext>
                </a:extLst>
              </p:cNvPr>
              <p:cNvSpPr/>
              <p:nvPr/>
            </p:nvSpPr>
            <p:spPr>
              <a:xfrm>
                <a:off x="113306" y="103944"/>
                <a:ext cx="1046632" cy="65800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sub>
                          </m:sSub>
                        </m:den>
                      </m:f>
                      <m:r>
                        <a:rPr lang="en-US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10992AE9-8888-2F46-BA18-C0701877D56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306" y="103944"/>
                <a:ext cx="1046632" cy="65800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1064546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1|39.3|15.8|20.2|24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7.2|44|42.8|16.6|28.6|31.8|15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3|84.3|16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5.4|17.6|28|19|29|29.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3231</TotalTime>
  <Words>404</Words>
  <Application>Microsoft Macintosh PowerPoint</Application>
  <PresentationFormat>On-screen Show (4:3)</PresentationFormat>
  <Paragraphs>35</Paragraphs>
  <Slides>7</Slides>
  <Notes>1</Notes>
  <HiddenSlides>0</HiddenSlides>
  <MMClips>5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3" baseType="lpstr">
      <vt:lpstr>Arial</vt:lpstr>
      <vt:lpstr>Calibri</vt:lpstr>
      <vt:lpstr>Cambria Math</vt:lpstr>
      <vt:lpstr>Times New Roman</vt:lpstr>
      <vt:lpstr>Office Theme</vt:lpstr>
      <vt:lpstr>Equation.3</vt:lpstr>
      <vt:lpstr>Alternating Current (ac) Voltage</vt:lpstr>
      <vt:lpstr>AC generator</vt:lpstr>
      <vt:lpstr>Transformers and Electricity</vt:lpstr>
      <vt:lpstr>Transformers and Electricity</vt:lpstr>
      <vt:lpstr>PowerPoint Presentation</vt:lpstr>
      <vt:lpstr>PowerPoint Presentation</vt:lpstr>
      <vt:lpstr>PowerPoint Presentation</vt:lpstr>
    </vt:vector>
  </TitlesOfParts>
  <Company>Winthrop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mahesp</dc:creator>
  <cp:lastModifiedBy>Maheswaranathan, Ponn</cp:lastModifiedBy>
  <cp:revision>34</cp:revision>
  <dcterms:created xsi:type="dcterms:W3CDTF">2011-04-12T18:49:19Z</dcterms:created>
  <dcterms:modified xsi:type="dcterms:W3CDTF">2026-03-31T19:59:47Z</dcterms:modified>
</cp:coreProperties>
</file>