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85" r:id="rId3"/>
    <p:sldId id="266" r:id="rId4"/>
    <p:sldId id="268" r:id="rId5"/>
    <p:sldId id="259" r:id="rId6"/>
    <p:sldId id="276" r:id="rId7"/>
    <p:sldId id="287" r:id="rId8"/>
    <p:sldId id="261" r:id="rId9"/>
    <p:sldId id="283" r:id="rId10"/>
    <p:sldId id="267" r:id="rId11"/>
    <p:sldId id="279" r:id="rId12"/>
    <p:sldId id="281" r:id="rId13"/>
    <p:sldId id="282" r:id="rId14"/>
    <p:sldId id="288" r:id="rId15"/>
    <p:sldId id="292" r:id="rId16"/>
    <p:sldId id="286" r:id="rId17"/>
    <p:sldId id="289" r:id="rId18"/>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64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55E77E-0E0F-47BC-BE8D-BA3CBED13B2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90F127-BA09-4ACD-AC29-060C4863F2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D87B84-14D5-4BA8-8FAF-CC847007D3F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030078-4124-4960-8526-6482786CB05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953E07-FB81-4503-BCC1-4A0E0017EB8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0A28D9-2348-4C81-8D74-E7B3B510EF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855E4CF-7B63-49E0-9E81-61CD2CC7591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7275ABB-DAA0-44B8-9B12-5B2B6ECA475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846B640-DC7C-435C-9F43-E91B651B6FC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0F2473-EBBF-4FDB-BFD9-AA44BE9273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C1F379-36ED-4C2E-AA50-AA7BEB0E21F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90036B-DEB6-4204-884D-D3E4C0C918F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7.gif"/></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oleObject" Target="../embeddings/oleObject1.bin"/><Relationship Id="rId7" Type="http://schemas.openxmlformats.org/officeDocument/2006/relationships/image" Target="../media/image27.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6.wmf"/><Relationship Id="rId5" Type="http://schemas.openxmlformats.org/officeDocument/2006/relationships/oleObject" Target="../embeddings/oleObject2.bin"/><Relationship Id="rId4" Type="http://schemas.openxmlformats.org/officeDocument/2006/relationships/image" Target="../media/image25.wmf"/></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 y="609600"/>
            <a:ext cx="8991600" cy="1143000"/>
          </a:xfrm>
        </p:spPr>
        <p:txBody>
          <a:bodyPr/>
          <a:lstStyle/>
          <a:p>
            <a:r>
              <a:rPr lang="en-US" dirty="0" smtClean="0"/>
              <a:t>Chapter-23</a:t>
            </a:r>
            <a:br>
              <a:rPr lang="en-US" dirty="0" smtClean="0"/>
            </a:br>
            <a:r>
              <a:rPr lang="en-US" b="1" dirty="0" smtClean="0">
                <a:solidFill>
                  <a:srgbClr val="000000"/>
                </a:solidFill>
                <a:latin typeface="Arial" charset="0"/>
              </a:rPr>
              <a:t>Alternating </a:t>
            </a:r>
            <a:r>
              <a:rPr lang="en-US" b="1" dirty="0">
                <a:solidFill>
                  <a:srgbClr val="000000"/>
                </a:solidFill>
                <a:latin typeface="Arial" charset="0"/>
              </a:rPr>
              <a:t>Current </a:t>
            </a:r>
            <a:r>
              <a:rPr lang="en-US" b="1" dirty="0" smtClean="0">
                <a:solidFill>
                  <a:srgbClr val="000000"/>
                </a:solidFill>
                <a:latin typeface="Arial" charset="0"/>
              </a:rPr>
              <a:t>(AC) Circuits</a:t>
            </a:r>
            <a:r>
              <a:rPr lang="en-US" b="1" dirty="0">
                <a:solidFill>
                  <a:srgbClr val="000000"/>
                </a:solidFill>
                <a:latin typeface="Arial" charset="0"/>
              </a:rPr>
              <a:t/>
            </a:r>
            <a:br>
              <a:rPr lang="en-US" b="1" dirty="0">
                <a:solidFill>
                  <a:srgbClr val="000000"/>
                </a:solidFill>
                <a:latin typeface="Arial" charset="0"/>
              </a:rPr>
            </a:br>
            <a:r>
              <a:rPr lang="en-US" dirty="0" smtClean="0"/>
              <a:t/>
            </a:r>
            <a:br>
              <a:rPr lang="en-US" dirty="0" smtClean="0"/>
            </a:br>
            <a:endParaRPr lang="en-US" dirty="0"/>
          </a:p>
        </p:txBody>
      </p:sp>
      <p:pic>
        <p:nvPicPr>
          <p:cNvPr id="10246" name="Picture 6"/>
          <p:cNvPicPr>
            <a:picLocks noChangeAspect="1" noChangeArrowheads="1"/>
          </p:cNvPicPr>
          <p:nvPr/>
        </p:nvPicPr>
        <p:blipFill>
          <a:blip r:embed="rId2" cstate="print"/>
          <a:srcRect/>
          <a:stretch>
            <a:fillRect/>
          </a:stretch>
        </p:blipFill>
        <p:spPr bwMode="auto">
          <a:xfrm>
            <a:off x="533400" y="1295400"/>
            <a:ext cx="7053262" cy="2743368"/>
          </a:xfrm>
          <a:prstGeom prst="rect">
            <a:avLst/>
          </a:prstGeom>
          <a:noFill/>
          <a:ln w="9525">
            <a:noFill/>
            <a:miter lim="800000"/>
            <a:headEnd/>
            <a:tailEnd/>
          </a:ln>
        </p:spPr>
      </p:pic>
      <p:pic>
        <p:nvPicPr>
          <p:cNvPr id="1026" name="Picture 2" descr="Image result for em spectr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572000"/>
            <a:ext cx="3886200" cy="218598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81000" y="4800600"/>
            <a:ext cx="4038600" cy="1200329"/>
          </a:xfrm>
          <a:prstGeom prst="rect">
            <a:avLst/>
          </a:prstGeom>
          <a:noFill/>
        </p:spPr>
        <p:txBody>
          <a:bodyPr wrap="square" rtlCol="0">
            <a:spAutoFit/>
          </a:bodyPr>
          <a:lstStyle/>
          <a:p>
            <a:pPr algn="l"/>
            <a:r>
              <a:rPr lang="en-US" dirty="0" smtClean="0"/>
              <a:t>AC circuits are necessary to deal with electromagnetic waves.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0244" y="304800"/>
            <a:ext cx="7772400" cy="1143000"/>
          </a:xfrm>
        </p:spPr>
        <p:txBody>
          <a:bodyPr/>
          <a:lstStyle/>
          <a:p>
            <a:r>
              <a:rPr lang="en-US" sz="2800" b="1" dirty="0">
                <a:solidFill>
                  <a:srgbClr val="000000"/>
                </a:solidFill>
                <a:latin typeface="Verdana" pitchFamily="34" charset="0"/>
              </a:rPr>
              <a:t>23.3. Circuits Containing Resistance, Capacitance, and Inductance</a:t>
            </a:r>
            <a:r>
              <a:rPr lang="en-US" sz="2800" dirty="0">
                <a:solidFill>
                  <a:srgbClr val="000000"/>
                </a:solidFill>
                <a:latin typeface="Verdana" pitchFamily="34" charset="0"/>
              </a:rPr>
              <a:t> </a:t>
            </a:r>
            <a:r>
              <a:rPr lang="en-US" dirty="0">
                <a:solidFill>
                  <a:srgbClr val="000000"/>
                </a:solidFill>
                <a:latin typeface="Verdana" pitchFamily="34" charset="0"/>
              </a:rPr>
              <a:t/>
            </a:r>
            <a:br>
              <a:rPr lang="en-US" dirty="0">
                <a:solidFill>
                  <a:srgbClr val="000000"/>
                </a:solidFill>
                <a:latin typeface="Verdana" pitchFamily="34" charset="0"/>
              </a:rPr>
            </a:br>
            <a:endParaRPr lang="en-US" dirty="0">
              <a:solidFill>
                <a:srgbClr val="000000"/>
              </a:solidFill>
              <a:latin typeface="Verdana" pitchFamily="34" charset="0"/>
            </a:endParaRPr>
          </a:p>
        </p:txBody>
      </p:sp>
      <p:pic>
        <p:nvPicPr>
          <p:cNvPr id="13317" name="Picture 5" descr="The three voltage phasors (VR, VC, and VL) and the current phasor (I0) for a series RCL circuit."/>
          <p:cNvPicPr>
            <a:picLocks noChangeAspect="1" noChangeArrowheads="1"/>
          </p:cNvPicPr>
          <p:nvPr/>
        </p:nvPicPr>
        <p:blipFill>
          <a:blip r:embed="rId2" cstate="print"/>
          <a:srcRect/>
          <a:stretch>
            <a:fillRect/>
          </a:stretch>
        </p:blipFill>
        <p:spPr bwMode="auto">
          <a:xfrm>
            <a:off x="1066800" y="1524000"/>
            <a:ext cx="2732088" cy="3897313"/>
          </a:xfrm>
          <a:prstGeom prst="rect">
            <a:avLst/>
          </a:prstGeom>
          <a:noFill/>
        </p:spPr>
      </p:pic>
      <p:pic>
        <p:nvPicPr>
          <p:cNvPr id="48130" name="Picture 2" descr="Image described by caption and surrounding tex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2895600"/>
            <a:ext cx="2266950" cy="2276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err="1" smtClean="0">
                <a:solidFill>
                  <a:srgbClr val="000000"/>
                </a:solidFill>
                <a:latin typeface="Verdana" pitchFamily="34" charset="0"/>
              </a:rPr>
              <a:t>Impedance,z</a:t>
            </a:r>
            <a:r>
              <a:rPr lang="en-US" dirty="0" smtClean="0">
                <a:solidFill>
                  <a:srgbClr val="000000"/>
                </a:solidFill>
                <a:latin typeface="Verdana" pitchFamily="34" charset="0"/>
              </a:rPr>
              <a:t> for a Series RCL Circuit</a:t>
            </a:r>
            <a:endParaRPr lang="en-US" dirty="0">
              <a:solidFill>
                <a:srgbClr val="000000"/>
              </a:solidFill>
              <a:latin typeface="Verdana" pitchFamily="34" charset="0"/>
            </a:endParaRPr>
          </a:p>
        </p:txBody>
      </p:sp>
      <p:pic>
        <p:nvPicPr>
          <p:cNvPr id="27653" name="Picture 5" descr="math020"/>
          <p:cNvPicPr>
            <a:picLocks noChangeAspect="1" noChangeArrowheads="1"/>
          </p:cNvPicPr>
          <p:nvPr/>
        </p:nvPicPr>
        <p:blipFill>
          <a:blip r:embed="rId2" cstate="print"/>
          <a:srcRect/>
          <a:stretch>
            <a:fillRect/>
          </a:stretch>
        </p:blipFill>
        <p:spPr bwMode="auto">
          <a:xfrm>
            <a:off x="533400" y="4876800"/>
            <a:ext cx="7620000" cy="1192213"/>
          </a:xfrm>
          <a:prstGeom prst="rect">
            <a:avLst/>
          </a:prstGeom>
          <a:noFill/>
        </p:spPr>
      </p:pic>
      <p:pic>
        <p:nvPicPr>
          <p:cNvPr id="27655" name="Picture 7" descr="A series RCL circuit contains a resistor, a capacitor, and an inductor."/>
          <p:cNvPicPr>
            <a:picLocks noChangeAspect="1" noChangeArrowheads="1"/>
          </p:cNvPicPr>
          <p:nvPr/>
        </p:nvPicPr>
        <p:blipFill>
          <a:blip r:embed="rId3" cstate="print"/>
          <a:srcRect/>
          <a:stretch>
            <a:fillRect/>
          </a:stretch>
        </p:blipFill>
        <p:spPr bwMode="auto">
          <a:xfrm>
            <a:off x="533400" y="2353733"/>
            <a:ext cx="3600450" cy="1838325"/>
          </a:xfrm>
          <a:prstGeom prst="rect">
            <a:avLst/>
          </a:prstGeom>
          <a:noFill/>
        </p:spPr>
      </p:pic>
      <p:pic>
        <p:nvPicPr>
          <p:cNvPr id="5" name="Picture 2" descr="Image described by caption and surrounding tex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0" y="2353733"/>
            <a:ext cx="2266950" cy="2276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solidFill>
                  <a:srgbClr val="000000"/>
                </a:solidFill>
                <a:latin typeface="Verdana" pitchFamily="34" charset="0"/>
              </a:rPr>
              <a:t>Resonant Frequency</a:t>
            </a:r>
          </a:p>
        </p:txBody>
      </p:sp>
      <p:pic>
        <p:nvPicPr>
          <p:cNvPr id="29701" name="Picture 5" descr="math042"/>
          <p:cNvPicPr>
            <a:picLocks noChangeAspect="1" noChangeArrowheads="1"/>
          </p:cNvPicPr>
          <p:nvPr/>
        </p:nvPicPr>
        <p:blipFill>
          <a:blip r:embed="rId2" cstate="print"/>
          <a:srcRect/>
          <a:stretch>
            <a:fillRect/>
          </a:stretch>
        </p:blipFill>
        <p:spPr bwMode="auto">
          <a:xfrm>
            <a:off x="2590800" y="4343400"/>
            <a:ext cx="3463925" cy="1287463"/>
          </a:xfrm>
          <a:prstGeom prst="rect">
            <a:avLst/>
          </a:prstGeom>
          <a:noFill/>
        </p:spPr>
      </p:pic>
      <p:pic>
        <p:nvPicPr>
          <p:cNvPr id="4" name="Picture 5" descr="math020"/>
          <p:cNvPicPr>
            <a:picLocks noChangeAspect="1" noChangeArrowheads="1"/>
          </p:cNvPicPr>
          <p:nvPr/>
        </p:nvPicPr>
        <p:blipFill>
          <a:blip r:embed="rId3" cstate="print"/>
          <a:srcRect/>
          <a:stretch>
            <a:fillRect/>
          </a:stretch>
        </p:blipFill>
        <p:spPr bwMode="auto">
          <a:xfrm>
            <a:off x="685800" y="2667000"/>
            <a:ext cx="7620000" cy="11922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solidFill>
                  <a:srgbClr val="000000"/>
                </a:solidFill>
                <a:latin typeface="Verdana" pitchFamily="34" charset="0"/>
              </a:rPr>
              <a:t>Impedance and RMS Current</a:t>
            </a:r>
          </a:p>
        </p:txBody>
      </p:sp>
      <p:pic>
        <p:nvPicPr>
          <p:cNvPr id="30725" name="Picture 5" descr="In a series RCL circuit the impedance is a minimum, and the current is a maximum, when the frequency f equals the resonant frequency f0 of the circuit."/>
          <p:cNvPicPr>
            <a:picLocks noChangeAspect="1" noChangeArrowheads="1"/>
          </p:cNvPicPr>
          <p:nvPr/>
        </p:nvPicPr>
        <p:blipFill>
          <a:blip r:embed="rId2" cstate="print"/>
          <a:srcRect/>
          <a:stretch>
            <a:fillRect/>
          </a:stretch>
        </p:blipFill>
        <p:spPr bwMode="auto">
          <a:xfrm>
            <a:off x="990600" y="2743200"/>
            <a:ext cx="2479675" cy="2320925"/>
          </a:xfrm>
          <a:prstGeom prst="rect">
            <a:avLst/>
          </a:prstGeom>
          <a:noFill/>
        </p:spPr>
      </p:pic>
      <p:pic>
        <p:nvPicPr>
          <p:cNvPr id="30727" name="Picture 7" descr="The effect of resistance on the current in a series RCL circuit."/>
          <p:cNvPicPr>
            <a:picLocks noChangeAspect="1" noChangeArrowheads="1"/>
          </p:cNvPicPr>
          <p:nvPr/>
        </p:nvPicPr>
        <p:blipFill>
          <a:blip r:embed="rId3" cstate="print"/>
          <a:srcRect/>
          <a:stretch>
            <a:fillRect/>
          </a:stretch>
        </p:blipFill>
        <p:spPr bwMode="auto">
          <a:xfrm>
            <a:off x="5181600" y="2971800"/>
            <a:ext cx="2732088" cy="19653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AM Receiver Tuning </a:t>
            </a:r>
            <a:endParaRPr lang="en-US" dirty="0"/>
          </a:p>
        </p:txBody>
      </p:sp>
      <p:pic>
        <p:nvPicPr>
          <p:cNvPr id="4" name="Picture 5" descr="math042"/>
          <p:cNvPicPr>
            <a:picLocks noChangeAspect="1" noChangeArrowheads="1"/>
          </p:cNvPicPr>
          <p:nvPr/>
        </p:nvPicPr>
        <p:blipFill>
          <a:blip r:embed="rId2" cstate="print"/>
          <a:srcRect/>
          <a:stretch>
            <a:fillRect/>
          </a:stretch>
        </p:blipFill>
        <p:spPr bwMode="auto">
          <a:xfrm>
            <a:off x="5736629" y="1841166"/>
            <a:ext cx="3407371" cy="1266443"/>
          </a:xfrm>
          <a:prstGeom prst="rect">
            <a:avLst/>
          </a:prstGeom>
          <a:noFill/>
        </p:spPr>
      </p:pic>
      <p:pic>
        <p:nvPicPr>
          <p:cNvPr id="5" name="Picture 5" descr="In a series RCL circuit the impedance is a minimum, and the current is a maximum, when the frequency f equals the resonant frequency f0 of the circuit."/>
          <p:cNvPicPr>
            <a:picLocks noChangeAspect="1" noChangeArrowheads="1"/>
          </p:cNvPicPr>
          <p:nvPr/>
        </p:nvPicPr>
        <p:blipFill>
          <a:blip r:embed="rId3" cstate="print"/>
          <a:srcRect/>
          <a:stretch>
            <a:fillRect/>
          </a:stretch>
        </p:blipFill>
        <p:spPr bwMode="auto">
          <a:xfrm>
            <a:off x="3358740" y="1181925"/>
            <a:ext cx="2057400" cy="1925684"/>
          </a:xfrm>
          <a:prstGeom prst="rect">
            <a:avLst/>
          </a:prstGeom>
          <a:noFill/>
        </p:spPr>
      </p:pic>
      <p:sp>
        <p:nvSpPr>
          <p:cNvPr id="7" name="Rectangle 6"/>
          <p:cNvSpPr/>
          <p:nvPr/>
        </p:nvSpPr>
        <p:spPr>
          <a:xfrm>
            <a:off x="381000" y="3505200"/>
            <a:ext cx="8534400" cy="1569660"/>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96. To receive AM radio, you want an RLC circuit that can be made to resonate at any frequency between 500 and 1650 kHz. This is accomplished with a fixed 1.00 </a:t>
            </a:r>
            <a:r>
              <a:rPr lang="en-US" dirty="0" err="1">
                <a:ea typeface="Times New Roman" panose="02020603050405020304" pitchFamily="18" charset="0"/>
                <a:cs typeface="Times New Roman" panose="02020603050405020304" pitchFamily="18" charset="0"/>
              </a:rPr>
              <a:t>μH</a:t>
            </a:r>
            <a:r>
              <a:rPr lang="en-US" dirty="0">
                <a:ea typeface="Times New Roman" panose="02020603050405020304" pitchFamily="18" charset="0"/>
                <a:cs typeface="Times New Roman" panose="02020603050405020304" pitchFamily="18" charset="0"/>
              </a:rPr>
              <a:t> inductor connected to a variable capacitor. What range of capacitance is needed?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https://upload.wikimedia.org/wikipedia/commons/thumb/8/82/Galena.svg/220px-Galena.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152" y="1151811"/>
            <a:ext cx="2576500" cy="1955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83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FM Receiver Tuning </a:t>
            </a:r>
            <a:endParaRPr lang="en-US" dirty="0"/>
          </a:p>
        </p:txBody>
      </p:sp>
      <p:pic>
        <p:nvPicPr>
          <p:cNvPr id="4" name="Picture 5" descr="math042"/>
          <p:cNvPicPr>
            <a:picLocks noChangeAspect="1" noChangeArrowheads="1"/>
          </p:cNvPicPr>
          <p:nvPr/>
        </p:nvPicPr>
        <p:blipFill>
          <a:blip r:embed="rId2" cstate="print"/>
          <a:srcRect/>
          <a:stretch>
            <a:fillRect/>
          </a:stretch>
        </p:blipFill>
        <p:spPr bwMode="auto">
          <a:xfrm>
            <a:off x="5736629" y="1841166"/>
            <a:ext cx="3407371" cy="1266443"/>
          </a:xfrm>
          <a:prstGeom prst="rect">
            <a:avLst/>
          </a:prstGeom>
          <a:noFill/>
        </p:spPr>
      </p:pic>
      <p:pic>
        <p:nvPicPr>
          <p:cNvPr id="5" name="Picture 5" descr="In a series RCL circuit the impedance is a minimum, and the current is a maximum, when the frequency f equals the resonant frequency f0 of the circuit."/>
          <p:cNvPicPr>
            <a:picLocks noChangeAspect="1" noChangeArrowheads="1"/>
          </p:cNvPicPr>
          <p:nvPr/>
        </p:nvPicPr>
        <p:blipFill>
          <a:blip r:embed="rId3" cstate="print"/>
          <a:srcRect/>
          <a:stretch>
            <a:fillRect/>
          </a:stretch>
        </p:blipFill>
        <p:spPr bwMode="auto">
          <a:xfrm>
            <a:off x="3358740" y="1181925"/>
            <a:ext cx="2057400" cy="1925684"/>
          </a:xfrm>
          <a:prstGeom prst="rect">
            <a:avLst/>
          </a:prstGeom>
          <a:noFill/>
        </p:spPr>
      </p:pic>
      <p:pic>
        <p:nvPicPr>
          <p:cNvPr id="1026" name="Picture 2" descr="https://upload.wikimedia.org/wikipedia/commons/thumb/8/82/Galena.svg/220px-Galena.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152" y="1151811"/>
            <a:ext cx="2576500" cy="195579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3429000"/>
            <a:ext cx="8839200" cy="1938992"/>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100. The lowest frequency in the FM radio band is 88.0 </a:t>
            </a:r>
            <a:r>
              <a:rPr lang="en-US" dirty="0" err="1">
                <a:ea typeface="Times New Roman" panose="02020603050405020304" pitchFamily="18" charset="0"/>
                <a:cs typeface="Times New Roman" panose="02020603050405020304" pitchFamily="18" charset="0"/>
              </a:rPr>
              <a:t>MHz.</a:t>
            </a:r>
            <a:r>
              <a:rPr lang="en-US" dirty="0">
                <a:ea typeface="Times New Roman" panose="02020603050405020304" pitchFamily="18" charset="0"/>
                <a:cs typeface="Times New Roman" panose="02020603050405020304" pitchFamily="18" charset="0"/>
              </a:rPr>
              <a:t> </a:t>
            </a:r>
            <a:r>
              <a:rPr lang="en-US" dirty="0" smtClean="0">
                <a:ea typeface="Times New Roman" panose="02020603050405020304" pitchFamily="18" charset="0"/>
                <a:cs typeface="Times New Roman" panose="02020603050405020304" pitchFamily="18" charset="0"/>
              </a:rPr>
              <a:t/>
            </a:r>
            <a:br>
              <a:rPr lang="en-US" dirty="0" smtClean="0">
                <a:ea typeface="Times New Roman" panose="02020603050405020304" pitchFamily="18" charset="0"/>
                <a:cs typeface="Times New Roman" panose="02020603050405020304" pitchFamily="18" charset="0"/>
              </a:rPr>
            </a:br>
            <a:r>
              <a:rPr lang="en-US" dirty="0" smtClean="0">
                <a:ea typeface="Times New Roman" panose="02020603050405020304" pitchFamily="18" charset="0"/>
                <a:cs typeface="Times New Roman" panose="02020603050405020304" pitchFamily="18" charset="0"/>
              </a:rPr>
              <a:t>(</a:t>
            </a:r>
            <a:r>
              <a:rPr lang="en-US" dirty="0">
                <a:ea typeface="Times New Roman" panose="02020603050405020304" pitchFamily="18" charset="0"/>
                <a:cs typeface="Times New Roman" panose="02020603050405020304" pitchFamily="18" charset="0"/>
              </a:rPr>
              <a:t>a) What inductance is needed to produce this resonant frequency if it is connected to a 2.50 pF capacitor? </a:t>
            </a:r>
            <a:r>
              <a:rPr lang="en-US" dirty="0" smtClean="0">
                <a:ea typeface="Times New Roman" panose="02020603050405020304" pitchFamily="18" charset="0"/>
                <a:cs typeface="Times New Roman" panose="02020603050405020304" pitchFamily="18" charset="0"/>
              </a:rPr>
              <a:t>(</a:t>
            </a:r>
            <a:r>
              <a:rPr lang="en-US" dirty="0">
                <a:ea typeface="Times New Roman" panose="02020603050405020304" pitchFamily="18" charset="0"/>
                <a:cs typeface="Times New Roman" panose="02020603050405020304" pitchFamily="18" charset="0"/>
              </a:rPr>
              <a:t>b) The capacitor is variable, to allow the resonant frequency to be adjusted to as high as 108 </a:t>
            </a:r>
            <a:r>
              <a:rPr lang="en-US" dirty="0" err="1">
                <a:ea typeface="Times New Roman" panose="02020603050405020304" pitchFamily="18" charset="0"/>
                <a:cs typeface="Times New Roman" panose="02020603050405020304" pitchFamily="18" charset="0"/>
              </a:rPr>
              <a:t>MHz.</a:t>
            </a:r>
            <a:r>
              <a:rPr lang="en-US" dirty="0">
                <a:ea typeface="Times New Roman" panose="02020603050405020304" pitchFamily="18" charset="0"/>
                <a:cs typeface="Times New Roman" panose="02020603050405020304" pitchFamily="18" charset="0"/>
              </a:rPr>
              <a:t> What must the capacitance be at this frequency?</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122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50" y="0"/>
            <a:ext cx="7772400" cy="1143000"/>
          </a:xfrm>
        </p:spPr>
        <p:txBody>
          <a:bodyPr/>
          <a:lstStyle/>
          <a:p>
            <a:r>
              <a:rPr lang="en-US" b="1" dirty="0"/>
              <a:t>The physics of body-fat scales</a:t>
            </a:r>
            <a:endParaRPr lang="en-US" dirty="0"/>
          </a:p>
        </p:txBody>
      </p:sp>
      <p:pic>
        <p:nvPicPr>
          <p:cNvPr id="63490" name="Picture 2" descr="Image described by cap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8333" y="1371600"/>
            <a:ext cx="2305050" cy="16383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2400" y="3200400"/>
            <a:ext cx="8763000" cy="3416320"/>
          </a:xfrm>
          <a:prstGeom prst="rect">
            <a:avLst/>
          </a:prstGeom>
        </p:spPr>
        <p:txBody>
          <a:bodyPr wrap="square">
            <a:spAutoFit/>
          </a:bodyPr>
          <a:lstStyle/>
          <a:p>
            <a:pPr algn="l"/>
            <a:r>
              <a:rPr lang="en-US" dirty="0" smtClean="0"/>
              <a:t>When </a:t>
            </a:r>
            <a:r>
              <a:rPr lang="en-US" dirty="0"/>
              <a:t>you stand barefoot on the scale, electrodes beneath your feet send a small ac current through your lower body that allows the body's electrical impedance to be measured. This impedance is correlated with the percentage of fat in the body</a:t>
            </a:r>
            <a:r>
              <a:rPr lang="en-US" dirty="0" smtClean="0"/>
              <a:t>.</a:t>
            </a:r>
          </a:p>
          <a:p>
            <a:pPr algn="l"/>
            <a:r>
              <a:rPr lang="en-US" dirty="0"/>
              <a:t>The </a:t>
            </a:r>
            <a:r>
              <a:rPr lang="en-US" dirty="0" smtClean="0"/>
              <a:t>bioelectrical </a:t>
            </a:r>
            <a:r>
              <a:rPr lang="en-US" dirty="0"/>
              <a:t>impedance </a:t>
            </a:r>
            <a:r>
              <a:rPr lang="en-US" dirty="0" smtClean="0"/>
              <a:t>is </a:t>
            </a:r>
            <a:r>
              <a:rPr lang="en-US" dirty="0"/>
              <a:t>largely determined by resistance and capacitive reactance. Capacitance enters the picture because cell membranes can act like tiny capacitors. </a:t>
            </a:r>
            <a:endParaRPr lang="en-US" dirty="0" smtClean="0"/>
          </a:p>
          <a:p>
            <a:pPr algn="l"/>
            <a:r>
              <a:rPr lang="en-US" dirty="0" smtClean="0"/>
              <a:t>Bioelectric </a:t>
            </a:r>
            <a:r>
              <a:rPr lang="en-US" dirty="0"/>
              <a:t>impedance analysis provides the basis for the determination of body-fat percentage by the body-fat </a:t>
            </a:r>
            <a:r>
              <a:rPr lang="en-US" dirty="0" smtClean="0"/>
              <a:t>scales.</a:t>
            </a:r>
            <a:endParaRPr lang="en-US" dirty="0"/>
          </a:p>
        </p:txBody>
      </p:sp>
    </p:spTree>
    <p:extLst>
      <p:ext uri="{BB962C8B-B14F-4D97-AF65-F5344CB8AC3E}">
        <p14:creationId xmlns:p14="http://schemas.microsoft.com/office/powerpoint/2010/main" val="422773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306789"/>
            <a:ext cx="8915400" cy="1938992"/>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102. An RLC series circuit has a 1.00 </a:t>
            </a:r>
            <a:r>
              <a:rPr lang="en-US" dirty="0" err="1">
                <a:ea typeface="Times New Roman" panose="02020603050405020304" pitchFamily="18" charset="0"/>
                <a:cs typeface="Times New Roman" panose="02020603050405020304" pitchFamily="18" charset="0"/>
              </a:rPr>
              <a:t>kΩ</a:t>
            </a:r>
            <a:r>
              <a:rPr lang="en-US" dirty="0">
                <a:ea typeface="Times New Roman" panose="02020603050405020304" pitchFamily="18" charset="0"/>
                <a:cs typeface="Times New Roman" panose="02020603050405020304" pitchFamily="18" charset="0"/>
              </a:rPr>
              <a:t> resistor, a 150 </a:t>
            </a:r>
            <a:r>
              <a:rPr lang="en-US" dirty="0" err="1">
                <a:ea typeface="Times New Roman" panose="02020603050405020304" pitchFamily="18" charset="0"/>
                <a:cs typeface="Times New Roman" panose="02020603050405020304" pitchFamily="18" charset="0"/>
              </a:rPr>
              <a:t>μH</a:t>
            </a:r>
            <a:r>
              <a:rPr lang="en-US" dirty="0">
                <a:ea typeface="Times New Roman" panose="02020603050405020304" pitchFamily="18" charset="0"/>
                <a:cs typeface="Times New Roman" panose="02020603050405020304" pitchFamily="18" charset="0"/>
              </a:rPr>
              <a:t> inductor, and a 25.0 </a:t>
            </a:r>
            <a:r>
              <a:rPr lang="en-US" dirty="0" err="1">
                <a:ea typeface="Times New Roman" panose="02020603050405020304" pitchFamily="18" charset="0"/>
                <a:cs typeface="Times New Roman" panose="02020603050405020304" pitchFamily="18" charset="0"/>
              </a:rPr>
              <a:t>nF</a:t>
            </a:r>
            <a:r>
              <a:rPr lang="en-US" dirty="0">
                <a:ea typeface="Times New Roman" panose="02020603050405020304" pitchFamily="18" charset="0"/>
                <a:cs typeface="Times New Roman" panose="02020603050405020304" pitchFamily="18" charset="0"/>
              </a:rPr>
              <a:t> capacitor. (a) Find the circuit’s impedance at 500 Hz. (b) Find the circuit’s impedance at 7.50 kHz. (c) If the voltage source has </a:t>
            </a:r>
            <a:r>
              <a:rPr lang="en-US" dirty="0" err="1">
                <a:ea typeface="Times New Roman" panose="02020603050405020304" pitchFamily="18" charset="0"/>
                <a:cs typeface="Times New Roman" panose="02020603050405020304" pitchFamily="18" charset="0"/>
              </a:rPr>
              <a:t>Vrms</a:t>
            </a:r>
            <a:r>
              <a:rPr lang="en-US" dirty="0">
                <a:ea typeface="Times New Roman" panose="02020603050405020304" pitchFamily="18" charset="0"/>
                <a:cs typeface="Times New Roman" panose="02020603050405020304" pitchFamily="18" charset="0"/>
              </a:rPr>
              <a:t> = 408 V , what is </a:t>
            </a:r>
            <a:r>
              <a:rPr lang="en-US" dirty="0" err="1">
                <a:ea typeface="Times New Roman" panose="02020603050405020304" pitchFamily="18" charset="0"/>
                <a:cs typeface="Times New Roman" panose="02020603050405020304" pitchFamily="18" charset="0"/>
              </a:rPr>
              <a:t>Irms</a:t>
            </a:r>
            <a:r>
              <a:rPr lang="en-US" dirty="0">
                <a:ea typeface="Times New Roman" panose="02020603050405020304" pitchFamily="18" charset="0"/>
                <a:cs typeface="Times New Roman" panose="02020603050405020304" pitchFamily="18" charset="0"/>
              </a:rPr>
              <a:t> at each frequency? (d) What is the resonant frequency of the circuit? (e) What is </a:t>
            </a:r>
            <a:r>
              <a:rPr lang="en-US" dirty="0" err="1">
                <a:ea typeface="Times New Roman" panose="02020603050405020304" pitchFamily="18" charset="0"/>
                <a:cs typeface="Times New Roman" panose="02020603050405020304" pitchFamily="18" charset="0"/>
              </a:rPr>
              <a:t>Irms</a:t>
            </a:r>
            <a:r>
              <a:rPr lang="en-US" dirty="0">
                <a:ea typeface="Times New Roman" panose="02020603050405020304" pitchFamily="18" charset="0"/>
                <a:cs typeface="Times New Roman" panose="02020603050405020304" pitchFamily="18" charset="0"/>
              </a:rPr>
              <a:t> at resonance</a:t>
            </a:r>
            <a:r>
              <a:rPr lang="en-US" dirty="0" smtClean="0">
                <a:ea typeface="Times New Roman" panose="02020603050405020304" pitchFamily="18" charset="0"/>
                <a:cs typeface="Times New Roman" panose="02020603050405020304" pitchFamily="18" charset="0"/>
              </a:rPr>
              <a:t>?</a:t>
            </a:r>
            <a:r>
              <a:rPr lang="en-US" altLang="en-US" dirty="0">
                <a:latin typeface="Arial" panose="020B0604020202020204" pitchFamily="34" charset="0"/>
                <a:ea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759828398"/>
              </p:ext>
            </p:extLst>
          </p:nvPr>
        </p:nvGraphicFramePr>
        <p:xfrm>
          <a:off x="158771" y="292180"/>
          <a:ext cx="1371600" cy="705981"/>
        </p:xfrm>
        <a:graphic>
          <a:graphicData uri="http://schemas.openxmlformats.org/presentationml/2006/ole">
            <mc:AlternateContent xmlns:mc="http://schemas.openxmlformats.org/markup-compatibility/2006">
              <mc:Choice xmlns:v="urn:schemas-microsoft-com:vml" Requires="v">
                <p:oleObj spid="_x0000_s2059" r:id="rId3" imgW="774364" imgH="418918" progId="Equation.3">
                  <p:embed/>
                </p:oleObj>
              </mc:Choice>
              <mc:Fallback>
                <p:oleObj r:id="rId3" imgW="774364" imgH="418918"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771" y="292180"/>
                        <a:ext cx="1371600" cy="705981"/>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36375691"/>
              </p:ext>
            </p:extLst>
          </p:nvPr>
        </p:nvGraphicFramePr>
        <p:xfrm>
          <a:off x="1948159" y="412866"/>
          <a:ext cx="1260249" cy="420083"/>
        </p:xfrm>
        <a:graphic>
          <a:graphicData uri="http://schemas.openxmlformats.org/presentationml/2006/ole">
            <mc:AlternateContent xmlns:mc="http://schemas.openxmlformats.org/markup-compatibility/2006">
              <mc:Choice xmlns:v="urn:schemas-microsoft-com:vml" Requires="v">
                <p:oleObj spid="_x0000_s2060" r:id="rId5" imgW="698197" imgH="215806" progId="Equation.3">
                  <p:embed/>
                </p:oleObj>
              </mc:Choice>
              <mc:Fallback>
                <p:oleObj r:id="rId5" imgW="698197"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8159" y="412866"/>
                        <a:ext cx="1260249" cy="420083"/>
                      </a:xfrm>
                      <a:prstGeom prst="rect">
                        <a:avLst/>
                      </a:prstGeom>
                      <a:noFill/>
                    </p:spPr>
                  </p:pic>
                </p:oleObj>
              </mc:Fallback>
            </mc:AlternateContent>
          </a:graphicData>
        </a:graphic>
      </p:graphicFrame>
      <p:pic>
        <p:nvPicPr>
          <p:cNvPr id="2050" name="Picture 12" descr="sgt3s0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477461"/>
            <a:ext cx="2163097" cy="4191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3" descr="resFre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48600" y="412866"/>
            <a:ext cx="1219200" cy="62238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5"/>
          <p:cNvSpPr>
            <a:spLocks noChangeArrowheads="1"/>
          </p:cNvSpPr>
          <p:nvPr/>
        </p:nvSpPr>
        <p:spPr bwMode="auto">
          <a:xfrm>
            <a:off x="2286000" y="1190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2286000" y="2066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2286000" y="2295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2286000" y="2452301"/>
            <a:ext cx="3577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0"/>
          <p:cNvSpPr/>
          <p:nvPr/>
        </p:nvSpPr>
        <p:spPr>
          <a:xfrm>
            <a:off x="6532751" y="504140"/>
            <a:ext cx="1096774" cy="461665"/>
          </a:xfrm>
          <a:prstGeom prst="rect">
            <a:avLst/>
          </a:prstGeom>
        </p:spPr>
        <p:txBody>
          <a:bodyPr wrap="none">
            <a:spAutoFit/>
          </a:bodyPr>
          <a:lstStyle/>
          <a:p>
            <a:pPr marL="0" marR="0">
              <a:spcBef>
                <a:spcPts val="0"/>
              </a:spcBef>
              <a:spcAft>
                <a:spcPts val="0"/>
              </a:spcAft>
            </a:pPr>
            <a:r>
              <a:rPr lang="en-US" altLang="en-US" dirty="0">
                <a:latin typeface="Arial" panose="020B0604020202020204" pitchFamily="34" charset="0"/>
                <a:ea typeface="Times New Roman" panose="02020603050405020304" pitchFamily="18" charset="0"/>
              </a:rPr>
              <a:t>V = IZ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404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dirty="0" smtClean="0"/>
              <a:t>Alternating Signal</a:t>
            </a:r>
            <a:endParaRPr lang="en-US" dirty="0"/>
          </a:p>
        </p:txBody>
      </p:sp>
      <p:pic>
        <p:nvPicPr>
          <p:cNvPr id="34818" name="Picture 2" descr="sine wave"/>
          <p:cNvPicPr>
            <a:picLocks noChangeAspect="1" noChangeArrowheads="1"/>
          </p:cNvPicPr>
          <p:nvPr/>
        </p:nvPicPr>
        <p:blipFill>
          <a:blip r:embed="rId2" cstate="print"/>
          <a:srcRect/>
          <a:stretch>
            <a:fillRect/>
          </a:stretch>
        </p:blipFill>
        <p:spPr bwMode="auto">
          <a:xfrm>
            <a:off x="1295400" y="1371600"/>
            <a:ext cx="5924550" cy="2914650"/>
          </a:xfrm>
          <a:prstGeom prst="rect">
            <a:avLst/>
          </a:prstGeom>
          <a:noFill/>
        </p:spPr>
      </p:pic>
      <p:pic>
        <p:nvPicPr>
          <p:cNvPr id="34820" name="Picture 4" descr="http://www.doctronics.co.uk/images/Image57.gif"/>
          <p:cNvPicPr>
            <a:picLocks noChangeAspect="1" noChangeArrowheads="1"/>
          </p:cNvPicPr>
          <p:nvPr/>
        </p:nvPicPr>
        <p:blipFill>
          <a:blip r:embed="rId3" cstate="print"/>
          <a:srcRect/>
          <a:stretch>
            <a:fillRect/>
          </a:stretch>
        </p:blipFill>
        <p:spPr bwMode="auto">
          <a:xfrm>
            <a:off x="6324600" y="5181600"/>
            <a:ext cx="1680482" cy="990600"/>
          </a:xfrm>
          <a:prstGeom prst="rect">
            <a:avLst/>
          </a:prstGeom>
          <a:noFill/>
        </p:spPr>
      </p:pic>
      <p:pic>
        <p:nvPicPr>
          <p:cNvPr id="34822" name="Picture 6" descr="AC and DC compared"/>
          <p:cNvPicPr>
            <a:picLocks noChangeAspect="1" noChangeArrowheads="1"/>
          </p:cNvPicPr>
          <p:nvPr/>
        </p:nvPicPr>
        <p:blipFill>
          <a:blip r:embed="rId4" cstate="print"/>
          <a:srcRect/>
          <a:stretch>
            <a:fillRect/>
          </a:stretch>
        </p:blipFill>
        <p:spPr bwMode="auto">
          <a:xfrm>
            <a:off x="457200" y="4800600"/>
            <a:ext cx="5114925" cy="1095376"/>
          </a:xfrm>
          <a:prstGeom prst="rect">
            <a:avLst/>
          </a:prstGeom>
          <a:noFill/>
        </p:spPr>
      </p:pic>
      <p:sp>
        <p:nvSpPr>
          <p:cNvPr id="7" name="Rectangle 6"/>
          <p:cNvSpPr/>
          <p:nvPr/>
        </p:nvSpPr>
        <p:spPr>
          <a:xfrm>
            <a:off x="228600" y="6027003"/>
            <a:ext cx="5715000" cy="707886"/>
          </a:xfrm>
          <a:prstGeom prst="rect">
            <a:avLst/>
          </a:prstGeom>
        </p:spPr>
        <p:txBody>
          <a:bodyPr wrap="square">
            <a:spAutoFit/>
          </a:bodyPr>
          <a:lstStyle/>
          <a:p>
            <a:r>
              <a:rPr lang="en-US" sz="2000" dirty="0" smtClean="0"/>
              <a:t>The </a:t>
            </a:r>
            <a:r>
              <a:rPr lang="en-US" sz="2000" dirty="0" err="1" smtClean="0"/>
              <a:t>rms</a:t>
            </a:r>
            <a:r>
              <a:rPr lang="en-US" sz="2000" dirty="0" smtClean="0"/>
              <a:t> amplitude is the DC voltage which will deliver the same average power as the AC signal.</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20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822"/>
                                        </p:tgtEl>
                                        <p:attrNameLst>
                                          <p:attrName>style.visibility</p:attrName>
                                        </p:attrNameLst>
                                      </p:cBhvr>
                                      <p:to>
                                        <p:strVal val="visible"/>
                                      </p:to>
                                    </p:set>
                                    <p:animEffect transition="in" filter="fade">
                                      <p:cBhvr>
                                        <p:cTn id="12" dur="2000"/>
                                        <p:tgtEl>
                                          <p:spTgt spid="348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820"/>
                                        </p:tgtEl>
                                        <p:attrNameLst>
                                          <p:attrName>style.visibility</p:attrName>
                                        </p:attrNameLst>
                                      </p:cBhvr>
                                      <p:to>
                                        <p:strVal val="visible"/>
                                      </p:to>
                                    </p:set>
                                    <p:animEffect transition="in" filter="fade">
                                      <p:cBhvr>
                                        <p:cTn id="22" dur="2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Resistance</a:t>
            </a:r>
          </a:p>
        </p:txBody>
      </p:sp>
      <p:pic>
        <p:nvPicPr>
          <p:cNvPr id="12293" name="Picture 5" descr="The resistance in a purely resistive circuit has the same value at all frequencies. The maximum emf of the generator is V0."/>
          <p:cNvPicPr>
            <a:picLocks noChangeAspect="1" noChangeArrowheads="1"/>
          </p:cNvPicPr>
          <p:nvPr/>
        </p:nvPicPr>
        <p:blipFill>
          <a:blip r:embed="rId2" cstate="print"/>
          <a:srcRect/>
          <a:stretch>
            <a:fillRect/>
          </a:stretch>
        </p:blipFill>
        <p:spPr bwMode="auto">
          <a:xfrm>
            <a:off x="1295400" y="2133600"/>
            <a:ext cx="2549525" cy="3178175"/>
          </a:xfrm>
          <a:prstGeom prst="rect">
            <a:avLst/>
          </a:prstGeom>
          <a:noFill/>
        </p:spPr>
      </p:pic>
      <p:pic>
        <p:nvPicPr>
          <p:cNvPr id="4" name="Picture 5" descr="fig23_03"/>
          <p:cNvPicPr>
            <a:picLocks noChangeAspect="1" noChangeArrowheads="1"/>
          </p:cNvPicPr>
          <p:nvPr/>
        </p:nvPicPr>
        <p:blipFill>
          <a:blip r:embed="rId3" cstate="print"/>
          <a:srcRect/>
          <a:stretch>
            <a:fillRect/>
          </a:stretch>
        </p:blipFill>
        <p:spPr bwMode="auto">
          <a:xfrm>
            <a:off x="5477388" y="2133600"/>
            <a:ext cx="2868612" cy="3292475"/>
          </a:xfrm>
          <a:prstGeom prst="rect">
            <a:avLst/>
          </a:prstGeom>
          <a:noFill/>
        </p:spPr>
      </p:pic>
      <p:sp>
        <p:nvSpPr>
          <p:cNvPr id="2" name="Rectangle 1"/>
          <p:cNvSpPr/>
          <p:nvPr/>
        </p:nvSpPr>
        <p:spPr>
          <a:xfrm>
            <a:off x="1016000" y="5562600"/>
            <a:ext cx="7924800" cy="830997"/>
          </a:xfrm>
          <a:prstGeom prst="rect">
            <a:avLst/>
          </a:prstGeom>
        </p:spPr>
        <p:txBody>
          <a:bodyPr wrap="square">
            <a:spAutoFit/>
          </a:bodyPr>
          <a:lstStyle/>
          <a:p>
            <a:r>
              <a:rPr lang="en-US" dirty="0">
                <a:solidFill>
                  <a:srgbClr val="000000"/>
                </a:solidFill>
              </a:rPr>
              <a:t>In a </a:t>
            </a:r>
            <a:r>
              <a:rPr lang="en-US" dirty="0">
                <a:solidFill>
                  <a:srgbClr val="009900"/>
                </a:solidFill>
              </a:rPr>
              <a:t>circuit</a:t>
            </a:r>
            <a:r>
              <a:rPr lang="en-US" dirty="0">
                <a:solidFill>
                  <a:srgbClr val="000000"/>
                </a:solidFill>
              </a:rPr>
              <a:t> containing only a </a:t>
            </a:r>
            <a:r>
              <a:rPr lang="en-US" dirty="0" smtClean="0">
                <a:solidFill>
                  <a:srgbClr val="000000"/>
                </a:solidFill>
              </a:rPr>
              <a:t>resistor, </a:t>
            </a:r>
            <a:r>
              <a:rPr lang="en-US" dirty="0">
                <a:solidFill>
                  <a:srgbClr val="000000"/>
                </a:solidFill>
              </a:rPr>
              <a:t>the instantaneous voltage and </a:t>
            </a:r>
            <a:r>
              <a:rPr lang="en-US" dirty="0">
                <a:solidFill>
                  <a:srgbClr val="009900"/>
                </a:solidFill>
              </a:rPr>
              <a:t>current</a:t>
            </a:r>
            <a:r>
              <a:rPr lang="en-US" dirty="0">
                <a:solidFill>
                  <a:srgbClr val="000000"/>
                </a:solidFill>
              </a:rPr>
              <a:t> are </a:t>
            </a:r>
            <a:r>
              <a:rPr lang="en-US" dirty="0" smtClean="0">
                <a:solidFill>
                  <a:srgbClr val="000000"/>
                </a:solidFill>
              </a:rPr>
              <a:t>in </a:t>
            </a:r>
            <a:r>
              <a:rPr lang="en-US" dirty="0">
                <a:solidFill>
                  <a:srgbClr val="000000"/>
                </a:solidFill>
              </a:rPr>
              <a:t>phase.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76200"/>
            <a:ext cx="7772400" cy="1143000"/>
          </a:xfrm>
        </p:spPr>
        <p:txBody>
          <a:bodyPr/>
          <a:lstStyle/>
          <a:p>
            <a:r>
              <a:rPr lang="en-US" dirty="0"/>
              <a:t>Capacitive Reactance, </a:t>
            </a:r>
            <a:r>
              <a:rPr lang="en-US" i="1" dirty="0"/>
              <a:t>X</a:t>
            </a:r>
            <a:r>
              <a:rPr lang="en-US" i="1" baseline="-25000" dirty="0"/>
              <a:t>C</a:t>
            </a:r>
          </a:p>
        </p:txBody>
      </p:sp>
      <p:pic>
        <p:nvPicPr>
          <p:cNvPr id="14341" name="Picture 5" descr="The capacitive reactance X&#10;C is inversely proportional to the frequency f according to XC1/(2fC)."/>
          <p:cNvPicPr>
            <a:picLocks noChangeAspect="1" noChangeArrowheads="1"/>
          </p:cNvPicPr>
          <p:nvPr/>
        </p:nvPicPr>
        <p:blipFill>
          <a:blip r:embed="rId2" cstate="print"/>
          <a:srcRect/>
          <a:stretch>
            <a:fillRect/>
          </a:stretch>
        </p:blipFill>
        <p:spPr bwMode="auto">
          <a:xfrm>
            <a:off x="914400" y="1219200"/>
            <a:ext cx="2720975" cy="3178175"/>
          </a:xfrm>
          <a:prstGeom prst="rect">
            <a:avLst/>
          </a:prstGeom>
          <a:noFill/>
        </p:spPr>
      </p:pic>
      <p:pic>
        <p:nvPicPr>
          <p:cNvPr id="14343" name="Picture 7" descr="math002"/>
          <p:cNvPicPr>
            <a:picLocks noChangeAspect="1" noChangeArrowheads="1"/>
          </p:cNvPicPr>
          <p:nvPr/>
        </p:nvPicPr>
        <p:blipFill>
          <a:blip r:embed="rId3" cstate="print"/>
          <a:srcRect/>
          <a:stretch>
            <a:fillRect/>
          </a:stretch>
        </p:blipFill>
        <p:spPr bwMode="auto">
          <a:xfrm>
            <a:off x="4953000" y="3062287"/>
            <a:ext cx="3200400" cy="1196975"/>
          </a:xfrm>
          <a:prstGeom prst="rect">
            <a:avLst/>
          </a:prstGeom>
          <a:noFill/>
        </p:spPr>
      </p:pic>
      <p:sp>
        <p:nvSpPr>
          <p:cNvPr id="2" name="TextBox 1"/>
          <p:cNvSpPr txBox="1"/>
          <p:nvPr/>
        </p:nvSpPr>
        <p:spPr>
          <a:xfrm>
            <a:off x="381000" y="4876800"/>
            <a:ext cx="6781800" cy="461665"/>
          </a:xfrm>
          <a:prstGeom prst="rect">
            <a:avLst/>
          </a:prstGeom>
          <a:noFill/>
        </p:spPr>
        <p:txBody>
          <a:bodyPr wrap="square" rtlCol="0">
            <a:spAutoFit/>
          </a:bodyPr>
          <a:lstStyle/>
          <a:p>
            <a:pPr algn="l"/>
            <a:r>
              <a:rPr lang="en-US" dirty="0" smtClean="0"/>
              <a:t>What is the reactance of a 0.5 µF capacitor at 1 kHz?</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a:solidFill>
                  <a:srgbClr val="009999"/>
                </a:solidFill>
                <a:latin typeface="Arial" charset="0"/>
              </a:rPr>
              <a:t>Current and Voltage in a Capacitive Circuit</a:t>
            </a:r>
          </a:p>
        </p:txBody>
      </p:sp>
      <p:pic>
        <p:nvPicPr>
          <p:cNvPr id="5125" name="Picture 5" descr="fig23_04"/>
          <p:cNvPicPr>
            <a:picLocks noChangeAspect="1" noChangeArrowheads="1"/>
          </p:cNvPicPr>
          <p:nvPr/>
        </p:nvPicPr>
        <p:blipFill>
          <a:blip r:embed="rId2" cstate="print"/>
          <a:srcRect/>
          <a:stretch>
            <a:fillRect/>
          </a:stretch>
        </p:blipFill>
        <p:spPr bwMode="auto">
          <a:xfrm>
            <a:off x="3063875" y="2097088"/>
            <a:ext cx="3017838" cy="2663825"/>
          </a:xfrm>
          <a:prstGeom prst="rect">
            <a:avLst/>
          </a:prstGeom>
          <a:noFill/>
        </p:spPr>
      </p:pic>
      <p:sp>
        <p:nvSpPr>
          <p:cNvPr id="5126" name="Text Box 6"/>
          <p:cNvSpPr txBox="1">
            <a:spLocks noChangeArrowheads="1"/>
          </p:cNvSpPr>
          <p:nvPr/>
        </p:nvSpPr>
        <p:spPr bwMode="auto">
          <a:xfrm>
            <a:off x="381000" y="4953000"/>
            <a:ext cx="8153400" cy="1754326"/>
          </a:xfrm>
          <a:prstGeom prst="rect">
            <a:avLst/>
          </a:prstGeom>
          <a:noFill/>
          <a:ln w="9525">
            <a:noFill/>
            <a:miter lim="800000"/>
            <a:headEnd/>
            <a:tailEnd/>
          </a:ln>
          <a:effectLst/>
        </p:spPr>
        <p:txBody>
          <a:bodyPr wrap="square">
            <a:spAutoFit/>
          </a:bodyPr>
          <a:lstStyle/>
          <a:p>
            <a:pPr algn="l">
              <a:spcBef>
                <a:spcPct val="50000"/>
              </a:spcBef>
            </a:pPr>
            <a:r>
              <a:rPr lang="en-US" dirty="0">
                <a:solidFill>
                  <a:srgbClr val="000000"/>
                </a:solidFill>
              </a:rPr>
              <a:t>In a </a:t>
            </a:r>
            <a:r>
              <a:rPr lang="en-US" dirty="0">
                <a:solidFill>
                  <a:srgbClr val="009900"/>
                </a:solidFill>
              </a:rPr>
              <a:t>circuit</a:t>
            </a:r>
            <a:r>
              <a:rPr lang="en-US" dirty="0">
                <a:solidFill>
                  <a:srgbClr val="000000"/>
                </a:solidFill>
              </a:rPr>
              <a:t> containing only a </a:t>
            </a:r>
            <a:r>
              <a:rPr lang="en-US" dirty="0">
                <a:solidFill>
                  <a:srgbClr val="009900"/>
                </a:solidFill>
              </a:rPr>
              <a:t>capacitor</a:t>
            </a:r>
            <a:r>
              <a:rPr lang="en-US" dirty="0">
                <a:solidFill>
                  <a:srgbClr val="000000"/>
                </a:solidFill>
              </a:rPr>
              <a:t>, the instantaneous voltage and </a:t>
            </a:r>
            <a:r>
              <a:rPr lang="en-US" dirty="0">
                <a:solidFill>
                  <a:srgbClr val="009900"/>
                </a:solidFill>
              </a:rPr>
              <a:t>current</a:t>
            </a:r>
            <a:r>
              <a:rPr lang="en-US" dirty="0">
                <a:solidFill>
                  <a:srgbClr val="000000"/>
                </a:solidFill>
              </a:rPr>
              <a:t> are not in phase. </a:t>
            </a:r>
            <a:endParaRPr lang="en-US" dirty="0" smtClean="0">
              <a:solidFill>
                <a:srgbClr val="000000"/>
              </a:solidFill>
            </a:endParaRPr>
          </a:p>
          <a:p>
            <a:pPr algn="l">
              <a:spcBef>
                <a:spcPct val="50000"/>
              </a:spcBef>
            </a:pPr>
            <a:r>
              <a:rPr lang="en-US" dirty="0" smtClean="0">
                <a:solidFill>
                  <a:srgbClr val="000000"/>
                </a:solidFill>
              </a:rPr>
              <a:t>The </a:t>
            </a:r>
            <a:r>
              <a:rPr lang="en-US" dirty="0">
                <a:solidFill>
                  <a:srgbClr val="000000"/>
                </a:solidFill>
              </a:rPr>
              <a:t>current </a:t>
            </a:r>
            <a:r>
              <a:rPr lang="en-US" i="1" dirty="0">
                <a:solidFill>
                  <a:srgbClr val="000000"/>
                </a:solidFill>
              </a:rPr>
              <a:t>leads</a:t>
            </a:r>
            <a:r>
              <a:rPr lang="en-US" dirty="0">
                <a:solidFill>
                  <a:srgbClr val="000000"/>
                </a:solidFill>
              </a:rPr>
              <a:t> the voltage by one-quarter of a cycle or by a phase angle of 90</a:t>
            </a:r>
            <a:r>
              <a:rPr lang="en-US" dirty="0" smtClean="0">
                <a:solidFill>
                  <a:srgbClr val="000000"/>
                </a:solidFill>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28600"/>
            <a:ext cx="7772400" cy="1143000"/>
          </a:xfrm>
        </p:spPr>
        <p:txBody>
          <a:bodyPr/>
          <a:lstStyle/>
          <a:p>
            <a:r>
              <a:rPr lang="en-US" dirty="0" smtClean="0"/>
              <a:t>Inductor and </a:t>
            </a:r>
            <a:br>
              <a:rPr lang="en-US" dirty="0" smtClean="0"/>
            </a:br>
            <a:r>
              <a:rPr lang="en-US" dirty="0" smtClean="0"/>
              <a:t>Inductive </a:t>
            </a:r>
            <a:r>
              <a:rPr lang="en-US" dirty="0"/>
              <a:t>Reactance, </a:t>
            </a:r>
            <a:r>
              <a:rPr lang="en-US" i="1" dirty="0"/>
              <a:t>X</a:t>
            </a:r>
            <a:r>
              <a:rPr lang="en-US" i="1" baseline="-25000" dirty="0"/>
              <a:t>L</a:t>
            </a:r>
          </a:p>
        </p:txBody>
      </p:sp>
      <p:pic>
        <p:nvPicPr>
          <p:cNvPr id="24579" name="Picture 3" descr="In an ac circuit the inductive reactance X&#10;L is directly proportional to the frequency f, according to X&#10;L&#10;&#10;&#10;2&#10;fL&#10;"/>
          <p:cNvPicPr>
            <a:picLocks noChangeAspect="1" noChangeArrowheads="1"/>
          </p:cNvPicPr>
          <p:nvPr/>
        </p:nvPicPr>
        <p:blipFill>
          <a:blip r:embed="rId2" cstate="print"/>
          <a:srcRect/>
          <a:stretch>
            <a:fillRect/>
          </a:stretch>
        </p:blipFill>
        <p:spPr bwMode="auto">
          <a:xfrm>
            <a:off x="1289579" y="1828800"/>
            <a:ext cx="2732088" cy="3143250"/>
          </a:xfrm>
          <a:prstGeom prst="rect">
            <a:avLst/>
          </a:prstGeom>
          <a:noFill/>
        </p:spPr>
      </p:pic>
      <p:pic>
        <p:nvPicPr>
          <p:cNvPr id="24581" name="Picture 5" descr="math008"/>
          <p:cNvPicPr>
            <a:picLocks noChangeAspect="1" noChangeArrowheads="1"/>
          </p:cNvPicPr>
          <p:nvPr/>
        </p:nvPicPr>
        <p:blipFill>
          <a:blip r:embed="rId3" cstate="print"/>
          <a:srcRect/>
          <a:stretch>
            <a:fillRect/>
          </a:stretch>
        </p:blipFill>
        <p:spPr bwMode="auto">
          <a:xfrm>
            <a:off x="5029200" y="3962400"/>
            <a:ext cx="3124200" cy="706438"/>
          </a:xfrm>
          <a:prstGeom prst="rect">
            <a:avLst/>
          </a:prstGeom>
          <a:noFill/>
        </p:spPr>
      </p:pic>
      <p:sp>
        <p:nvSpPr>
          <p:cNvPr id="2" name="Rectangle 1"/>
          <p:cNvSpPr/>
          <p:nvPr/>
        </p:nvSpPr>
        <p:spPr>
          <a:xfrm>
            <a:off x="304800" y="5181600"/>
            <a:ext cx="7010400" cy="461665"/>
          </a:xfrm>
          <a:prstGeom prst="rect">
            <a:avLst/>
          </a:prstGeom>
        </p:spPr>
        <p:txBody>
          <a:bodyPr wrap="square">
            <a:spAutoFit/>
          </a:bodyPr>
          <a:lstStyle/>
          <a:p>
            <a:pPr algn="l"/>
            <a:r>
              <a:rPr lang="en-US" dirty="0"/>
              <a:t>What is the reactance of a </a:t>
            </a:r>
            <a:r>
              <a:rPr lang="en-US" dirty="0" smtClean="0"/>
              <a:t>4.5 </a:t>
            </a:r>
            <a:r>
              <a:rPr lang="en-US" dirty="0" err="1" smtClean="0"/>
              <a:t>mH</a:t>
            </a:r>
            <a:r>
              <a:rPr lang="en-US" dirty="0" smtClean="0"/>
              <a:t> inductor at </a:t>
            </a:r>
            <a:r>
              <a:rPr lang="en-US" dirty="0"/>
              <a:t>1 kHz?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Applications of Inductors</a:t>
            </a:r>
            <a:endParaRPr lang="en-US" dirty="0"/>
          </a:p>
        </p:txBody>
      </p:sp>
      <p:pic>
        <p:nvPicPr>
          <p:cNvPr id="4" name="Picture Placeholder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3733800"/>
            <a:ext cx="3505200" cy="2628900"/>
          </a:xfrm>
          <a:prstGeom prst="rect">
            <a:avLst/>
          </a:prstGeom>
        </p:spPr>
      </p:pic>
      <p:sp>
        <p:nvSpPr>
          <p:cNvPr id="5" name="Rectangle 4"/>
          <p:cNvSpPr/>
          <p:nvPr/>
        </p:nvSpPr>
        <p:spPr>
          <a:xfrm>
            <a:off x="0" y="2819400"/>
            <a:ext cx="5029200" cy="461665"/>
          </a:xfrm>
          <a:prstGeom prst="rect">
            <a:avLst/>
          </a:prstGeom>
        </p:spPr>
        <p:txBody>
          <a:bodyPr wrap="square">
            <a:spAutoFit/>
          </a:bodyPr>
          <a:lstStyle/>
          <a:p>
            <a:r>
              <a:rPr lang="en-US" dirty="0" smtClean="0"/>
              <a:t> </a:t>
            </a:r>
            <a:endParaRPr lang="en-US" dirty="0"/>
          </a:p>
        </p:txBody>
      </p:sp>
      <p:pic>
        <p:nvPicPr>
          <p:cNvPr id="1026" name="Picture 2" descr="The Problem..."/>
          <p:cNvPicPr>
            <a:picLocks noChangeAspect="1" noChangeArrowheads="1"/>
          </p:cNvPicPr>
          <p:nvPr/>
        </p:nvPicPr>
        <p:blipFill>
          <a:blip r:embed="rId3" cstate="print"/>
          <a:srcRect/>
          <a:stretch>
            <a:fillRect/>
          </a:stretch>
        </p:blipFill>
        <p:spPr bwMode="auto">
          <a:xfrm>
            <a:off x="5046133" y="1022350"/>
            <a:ext cx="3200400" cy="2400301"/>
          </a:xfrm>
          <a:prstGeom prst="rect">
            <a:avLst/>
          </a:prstGeom>
          <a:noFill/>
        </p:spPr>
      </p:pic>
      <p:sp>
        <p:nvSpPr>
          <p:cNvPr id="7" name="Rectangle 6"/>
          <p:cNvSpPr/>
          <p:nvPr/>
        </p:nvSpPr>
        <p:spPr>
          <a:xfrm>
            <a:off x="228600" y="3886200"/>
            <a:ext cx="4800600" cy="2616101"/>
          </a:xfrm>
          <a:prstGeom prst="rect">
            <a:avLst/>
          </a:prstGeom>
        </p:spPr>
        <p:txBody>
          <a:bodyPr wrap="square">
            <a:spAutoFit/>
          </a:bodyPr>
          <a:lstStyle/>
          <a:p>
            <a:pPr algn="l"/>
            <a:endParaRPr lang="en-US" sz="2000" dirty="0" smtClean="0"/>
          </a:p>
          <a:p>
            <a:pPr algn="l"/>
            <a:r>
              <a:rPr lang="en-US" sz="2000" dirty="0" smtClean="0"/>
              <a:t>4. Airport security systems employ inductors. The inductance of the circuit is affected by any metal object in the path. Such detectors can be adjusted for sensitivity and also can indicate the approximate location of metal found on a person.</a:t>
            </a:r>
          </a:p>
          <a:p>
            <a:pPr algn="l"/>
            <a:r>
              <a:rPr lang="en-US" dirty="0" smtClean="0"/>
              <a:t> </a:t>
            </a:r>
            <a:endParaRPr lang="en-US" dirty="0"/>
          </a:p>
        </p:txBody>
      </p:sp>
      <p:sp>
        <p:nvSpPr>
          <p:cNvPr id="3" name="Rectangle 2"/>
          <p:cNvSpPr/>
          <p:nvPr/>
        </p:nvSpPr>
        <p:spPr>
          <a:xfrm>
            <a:off x="228600" y="1053041"/>
            <a:ext cx="4648200" cy="2246769"/>
          </a:xfrm>
          <a:prstGeom prst="rect">
            <a:avLst/>
          </a:prstGeom>
        </p:spPr>
        <p:txBody>
          <a:bodyPr wrap="square">
            <a:spAutoFit/>
          </a:bodyPr>
          <a:lstStyle/>
          <a:p>
            <a:pPr algn="l"/>
            <a:r>
              <a:rPr lang="en-US" sz="2000" dirty="0"/>
              <a:t>1. Inductors are used to control magnetic fields and store magnetic energy, just like capacitors with electric fields</a:t>
            </a:r>
            <a:r>
              <a:rPr lang="en-US" sz="2000" dirty="0" smtClean="0"/>
              <a:t>. </a:t>
            </a:r>
            <a:endParaRPr lang="en-US" sz="2000" dirty="0"/>
          </a:p>
          <a:p>
            <a:pPr algn="l"/>
            <a:r>
              <a:rPr lang="en-US" sz="2000" dirty="0"/>
              <a:t>2. Inductors &amp; capacitors are used in tuning circuits in selecting signals</a:t>
            </a:r>
            <a:r>
              <a:rPr lang="en-US" sz="2000" dirty="0" smtClean="0"/>
              <a:t>.</a:t>
            </a:r>
            <a:endParaRPr lang="en-US" sz="2000" dirty="0"/>
          </a:p>
          <a:p>
            <a:pPr algn="l"/>
            <a:r>
              <a:rPr lang="en-US" sz="2000" dirty="0"/>
              <a:t>3. Inductive-loops are used to detect vehicles at traffic lights.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dirty="0">
                <a:solidFill>
                  <a:srgbClr val="009999"/>
                </a:solidFill>
                <a:latin typeface="Arial" charset="0"/>
              </a:rPr>
              <a:t>Current and Voltage in an Inductive Circuit</a:t>
            </a:r>
          </a:p>
        </p:txBody>
      </p:sp>
      <p:pic>
        <p:nvPicPr>
          <p:cNvPr id="7173" name="Picture 5" descr="fig23_07"/>
          <p:cNvPicPr>
            <a:picLocks noChangeAspect="1" noChangeArrowheads="1"/>
          </p:cNvPicPr>
          <p:nvPr/>
        </p:nvPicPr>
        <p:blipFill>
          <a:blip r:embed="rId2" cstate="print"/>
          <a:srcRect/>
          <a:stretch>
            <a:fillRect/>
          </a:stretch>
        </p:blipFill>
        <p:spPr bwMode="auto">
          <a:xfrm>
            <a:off x="3121025" y="2063750"/>
            <a:ext cx="2903538" cy="2732088"/>
          </a:xfrm>
          <a:prstGeom prst="rect">
            <a:avLst/>
          </a:prstGeom>
          <a:noFill/>
        </p:spPr>
      </p:pic>
      <p:sp>
        <p:nvSpPr>
          <p:cNvPr id="7174" name="Text Box 6"/>
          <p:cNvSpPr txBox="1">
            <a:spLocks noChangeArrowheads="1"/>
          </p:cNvSpPr>
          <p:nvPr/>
        </p:nvSpPr>
        <p:spPr bwMode="auto">
          <a:xfrm>
            <a:off x="321733" y="4876800"/>
            <a:ext cx="8153400" cy="1754326"/>
          </a:xfrm>
          <a:prstGeom prst="rect">
            <a:avLst/>
          </a:prstGeom>
          <a:noFill/>
          <a:ln w="9525">
            <a:noFill/>
            <a:miter lim="800000"/>
            <a:headEnd/>
            <a:tailEnd/>
          </a:ln>
          <a:effectLst/>
        </p:spPr>
        <p:txBody>
          <a:bodyPr wrap="square">
            <a:spAutoFit/>
          </a:bodyPr>
          <a:lstStyle/>
          <a:p>
            <a:pPr algn="l">
              <a:spcBef>
                <a:spcPct val="50000"/>
              </a:spcBef>
            </a:pPr>
            <a:r>
              <a:rPr lang="en-US" dirty="0">
                <a:solidFill>
                  <a:srgbClr val="000000"/>
                </a:solidFill>
              </a:rPr>
              <a:t>The instantaneous voltage and </a:t>
            </a:r>
            <a:r>
              <a:rPr lang="en-US" dirty="0">
                <a:solidFill>
                  <a:srgbClr val="009900"/>
                </a:solidFill>
              </a:rPr>
              <a:t>current</a:t>
            </a:r>
            <a:r>
              <a:rPr lang="en-US" dirty="0">
                <a:solidFill>
                  <a:srgbClr val="000000"/>
                </a:solidFill>
              </a:rPr>
              <a:t> in a </a:t>
            </a:r>
            <a:r>
              <a:rPr lang="en-US" dirty="0">
                <a:solidFill>
                  <a:srgbClr val="009900"/>
                </a:solidFill>
              </a:rPr>
              <a:t>circuit</a:t>
            </a:r>
            <a:r>
              <a:rPr lang="en-US" dirty="0">
                <a:solidFill>
                  <a:srgbClr val="000000"/>
                </a:solidFill>
              </a:rPr>
              <a:t> containing only an inductor are not in phase. </a:t>
            </a:r>
            <a:endParaRPr lang="en-US" dirty="0" smtClean="0">
              <a:solidFill>
                <a:srgbClr val="000000"/>
              </a:solidFill>
            </a:endParaRPr>
          </a:p>
          <a:p>
            <a:pPr algn="l">
              <a:spcBef>
                <a:spcPct val="50000"/>
              </a:spcBef>
            </a:pPr>
            <a:r>
              <a:rPr lang="en-US" dirty="0" smtClean="0">
                <a:solidFill>
                  <a:srgbClr val="000000"/>
                </a:solidFill>
              </a:rPr>
              <a:t>The </a:t>
            </a:r>
            <a:r>
              <a:rPr lang="en-US" dirty="0">
                <a:solidFill>
                  <a:srgbClr val="000000"/>
                </a:solidFill>
              </a:rPr>
              <a:t>current </a:t>
            </a:r>
            <a:r>
              <a:rPr lang="en-US" i="1" dirty="0">
                <a:solidFill>
                  <a:srgbClr val="000000"/>
                </a:solidFill>
              </a:rPr>
              <a:t>lags behind</a:t>
            </a:r>
            <a:r>
              <a:rPr lang="en-US" dirty="0">
                <a:solidFill>
                  <a:srgbClr val="000000"/>
                </a:solidFill>
              </a:rPr>
              <a:t> the voltage by one-quarter of a cycle or by a phase angle of 90</a:t>
            </a:r>
            <a:r>
              <a:rPr lang="en-US" dirty="0" smtClean="0">
                <a:solidFill>
                  <a:srgbClr val="000000"/>
                </a:solidFill>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4000"/>
              <a:t>A Comparison:</a:t>
            </a:r>
            <a:br>
              <a:rPr lang="en-US" sz="4000"/>
            </a:br>
            <a:r>
              <a:rPr lang="en-US" sz="4000"/>
              <a:t>Capacitive versus Inductive</a:t>
            </a:r>
          </a:p>
        </p:txBody>
      </p:sp>
      <p:pic>
        <p:nvPicPr>
          <p:cNvPr id="31748" name="Picture 4" descr="fig23_04"/>
          <p:cNvPicPr>
            <a:picLocks noGrp="1" noChangeAspect="1" noChangeArrowheads="1"/>
          </p:cNvPicPr>
          <p:nvPr>
            <p:ph sz="half" idx="1"/>
          </p:nvPr>
        </p:nvPicPr>
        <p:blipFill>
          <a:blip r:embed="rId2" cstate="print"/>
          <a:srcRect/>
          <a:stretch>
            <a:fillRect/>
          </a:stretch>
        </p:blipFill>
        <p:spPr>
          <a:xfrm>
            <a:off x="1219200" y="2514600"/>
            <a:ext cx="2514600" cy="2219325"/>
          </a:xfrm>
          <a:noFill/>
          <a:ln/>
        </p:spPr>
      </p:pic>
      <p:pic>
        <p:nvPicPr>
          <p:cNvPr id="31750" name="Picture 6" descr="fig23_07"/>
          <p:cNvPicPr>
            <a:picLocks noGrp="1" noChangeAspect="1" noChangeArrowheads="1"/>
          </p:cNvPicPr>
          <p:nvPr>
            <p:ph sz="half" idx="2"/>
          </p:nvPr>
        </p:nvPicPr>
        <p:blipFill>
          <a:blip r:embed="rId3" cstate="print"/>
          <a:srcRect/>
          <a:stretch>
            <a:fillRect/>
          </a:stretch>
        </p:blipFill>
        <p:spPr>
          <a:xfrm>
            <a:off x="5181600" y="2286000"/>
            <a:ext cx="2419350" cy="2276475"/>
          </a:xfrm>
          <a:noFill/>
          <a:ln/>
        </p:spPr>
      </p:pic>
      <p:sp>
        <p:nvSpPr>
          <p:cNvPr id="31752" name="Text Box 8"/>
          <p:cNvSpPr txBox="1">
            <a:spLocks noChangeArrowheads="1"/>
          </p:cNvSpPr>
          <p:nvPr/>
        </p:nvSpPr>
        <p:spPr bwMode="auto">
          <a:xfrm>
            <a:off x="4953000" y="5029200"/>
            <a:ext cx="4191000" cy="1200329"/>
          </a:xfrm>
          <a:prstGeom prst="rect">
            <a:avLst/>
          </a:prstGeom>
          <a:noFill/>
          <a:ln w="9525">
            <a:noFill/>
            <a:miter lim="800000"/>
            <a:headEnd/>
            <a:tailEnd/>
          </a:ln>
          <a:effectLst/>
        </p:spPr>
        <p:txBody>
          <a:bodyPr wrap="square">
            <a:spAutoFit/>
          </a:bodyPr>
          <a:lstStyle/>
          <a:p>
            <a:pPr>
              <a:spcBef>
                <a:spcPct val="50000"/>
              </a:spcBef>
            </a:pPr>
            <a:r>
              <a:rPr lang="en-US" dirty="0">
                <a:solidFill>
                  <a:srgbClr val="000000"/>
                </a:solidFill>
              </a:rPr>
              <a:t>The current </a:t>
            </a:r>
            <a:r>
              <a:rPr lang="en-US" i="1" dirty="0">
                <a:solidFill>
                  <a:srgbClr val="000000"/>
                </a:solidFill>
              </a:rPr>
              <a:t>lags behind</a:t>
            </a:r>
            <a:r>
              <a:rPr lang="en-US" dirty="0">
                <a:solidFill>
                  <a:srgbClr val="000000"/>
                </a:solidFill>
              </a:rPr>
              <a:t> the voltage by one-quarter of a cycle or by a phase angle of 90°.</a:t>
            </a:r>
          </a:p>
        </p:txBody>
      </p:sp>
      <p:sp>
        <p:nvSpPr>
          <p:cNvPr id="31753" name="Text Box 9"/>
          <p:cNvSpPr txBox="1">
            <a:spLocks noChangeArrowheads="1"/>
          </p:cNvSpPr>
          <p:nvPr/>
        </p:nvSpPr>
        <p:spPr bwMode="auto">
          <a:xfrm>
            <a:off x="457200" y="5029200"/>
            <a:ext cx="42672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1754" name="Text Box 10"/>
          <p:cNvSpPr txBox="1">
            <a:spLocks noChangeArrowheads="1"/>
          </p:cNvSpPr>
          <p:nvPr/>
        </p:nvSpPr>
        <p:spPr bwMode="auto">
          <a:xfrm>
            <a:off x="533400" y="5029200"/>
            <a:ext cx="3810000" cy="1187450"/>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rPr>
              <a:t>The current </a:t>
            </a:r>
            <a:r>
              <a:rPr lang="en-US" i="1" dirty="0">
                <a:solidFill>
                  <a:srgbClr val="000000"/>
                </a:solidFill>
              </a:rPr>
              <a:t>leads</a:t>
            </a:r>
            <a:r>
              <a:rPr lang="en-US" dirty="0">
                <a:solidFill>
                  <a:srgbClr val="000000"/>
                </a:solidFill>
              </a:rPr>
              <a:t> the voltage by one-quarter of a cycle or by a phase angle of 90°.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317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p:bldP spid="31753" grpId="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458</TotalTime>
  <Words>574</Words>
  <Application>Microsoft Office PowerPoint</Application>
  <PresentationFormat>On-screen Show (4:3)</PresentationFormat>
  <Paragraphs>44</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Times New Roman</vt:lpstr>
      <vt:lpstr>Verdana</vt:lpstr>
      <vt:lpstr>Default Design</vt:lpstr>
      <vt:lpstr>Equation.3</vt:lpstr>
      <vt:lpstr>Chapter-23 Alternating Current (AC) Circuits  </vt:lpstr>
      <vt:lpstr>Alternating Signal</vt:lpstr>
      <vt:lpstr>Resistance</vt:lpstr>
      <vt:lpstr>Capacitive Reactance, XC</vt:lpstr>
      <vt:lpstr>Current and Voltage in a Capacitive Circuit</vt:lpstr>
      <vt:lpstr>Inductor and  Inductive Reactance, XL</vt:lpstr>
      <vt:lpstr>Applications of Inductors</vt:lpstr>
      <vt:lpstr>Current and Voltage in an Inductive Circuit</vt:lpstr>
      <vt:lpstr>A Comparison: Capacitive versus Inductive</vt:lpstr>
      <vt:lpstr>23.3. Circuits Containing Resistance, Capacitance, and Inductance  </vt:lpstr>
      <vt:lpstr>Impedance,z for a Series RCL Circuit</vt:lpstr>
      <vt:lpstr>Resonant Frequency</vt:lpstr>
      <vt:lpstr>Impedance and RMS Current</vt:lpstr>
      <vt:lpstr>AM Receiver Tuning </vt:lpstr>
      <vt:lpstr>FM Receiver Tuning </vt:lpstr>
      <vt:lpstr>The physics of body-fat scales</vt:lpstr>
      <vt:lpstr>PowerPoint Presentation</vt:lpstr>
    </vt:vector>
  </TitlesOfParts>
  <Company>Winthrop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Winthrop Guest Account</cp:lastModifiedBy>
  <cp:revision>30</cp:revision>
  <dcterms:created xsi:type="dcterms:W3CDTF">2003-03-26T02:55:05Z</dcterms:created>
  <dcterms:modified xsi:type="dcterms:W3CDTF">2019-03-21T14:01:40Z</dcterms:modified>
</cp:coreProperties>
</file>