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301" r:id="rId5"/>
    <p:sldId id="298" r:id="rId6"/>
    <p:sldId id="257" r:id="rId7"/>
    <p:sldId id="299" r:id="rId8"/>
    <p:sldId id="300" r:id="rId9"/>
    <p:sldId id="30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578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Samsung%20USB/PHYS%20201L%20/PHYS%20201L%20F2025/Graphing%20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Samsung%20USB/PHYS%20201L%20/PHYS%20201L%20F2025/Graphing%20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Area VS Radius for Circle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1"/>
            <c:trendlineLbl>
              <c:layout>
                <c:manualLayout>
                  <c:x val="-3.0799431321084866E-2"/>
                  <c:y val="-2.356481481481481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aseline="0"/>
                      <a:t>y = 3.1449x</a:t>
                    </a:r>
                    <a:r>
                      <a:rPr lang="en-US" sz="1600" baseline="30000"/>
                      <a:t>1.9958</a:t>
                    </a:r>
                    <a:endParaRPr lang="en-US" sz="160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Sheet1!$A$2:$A$8</c:f>
              <c:numCache>
                <c:formatCode>General</c:formatCode>
                <c:ptCount val="7"/>
                <c:pt idx="0">
                  <c:v>0.53</c:v>
                </c:pt>
                <c:pt idx="1">
                  <c:v>1.5</c:v>
                </c:pt>
                <c:pt idx="2">
                  <c:v>2.2000000000000002</c:v>
                </c:pt>
                <c:pt idx="3">
                  <c:v>3.1</c:v>
                </c:pt>
                <c:pt idx="4">
                  <c:v>4.5</c:v>
                </c:pt>
                <c:pt idx="5">
                  <c:v>5.3</c:v>
                </c:pt>
                <c:pt idx="6">
                  <c:v>6.5</c:v>
                </c:pt>
              </c:numCache>
            </c:numRef>
          </c:xVal>
          <c:yVal>
            <c:numRef>
              <c:f>Sheet1!$B$2:$B$8</c:f>
              <c:numCache>
                <c:formatCode>0.0</c:formatCode>
                <c:ptCount val="7"/>
                <c:pt idx="0" formatCode="0.00">
                  <c:v>0.88247337639337298</c:v>
                </c:pt>
                <c:pt idx="1">
                  <c:v>7.0685834705770345</c:v>
                </c:pt>
                <c:pt idx="2" formatCode="0">
                  <c:v>15.205308443374602</c:v>
                </c:pt>
                <c:pt idx="3" formatCode="0">
                  <c:v>30.190705400997917</c:v>
                </c:pt>
                <c:pt idx="4" formatCode="0">
                  <c:v>63.617251235193308</c:v>
                </c:pt>
                <c:pt idx="5" formatCode="0">
                  <c:v>88.247337639337289</c:v>
                </c:pt>
                <c:pt idx="6" formatCode="0">
                  <c:v>130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0C8-2548-B8AC-6DAB42DCB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8310447"/>
        <c:axId val="1892883823"/>
      </c:scatterChart>
      <c:valAx>
        <c:axId val="1858310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883823"/>
        <c:crosses val="autoZero"/>
        <c:crossBetween val="midCat"/>
      </c:valAx>
      <c:valAx>
        <c:axId val="1892883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3104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Area VS Radius for Circle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1"/>
            <c:trendlineLbl>
              <c:layout>
                <c:manualLayout>
                  <c:x val="-3.0799431321084866E-2"/>
                  <c:y val="-2.356481481481481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aseline="0"/>
                      <a:t>A = 3.1449 r</a:t>
                    </a:r>
                    <a:r>
                      <a:rPr lang="en-US" sz="1600" baseline="30000"/>
                      <a:t>1.9958</a:t>
                    </a:r>
                    <a:endParaRPr lang="en-US" sz="160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Sheet1!$A$2:$A$8</c:f>
              <c:numCache>
                <c:formatCode>General</c:formatCode>
                <c:ptCount val="7"/>
                <c:pt idx="0">
                  <c:v>0.53</c:v>
                </c:pt>
                <c:pt idx="1">
                  <c:v>1.5</c:v>
                </c:pt>
                <c:pt idx="2">
                  <c:v>2.2000000000000002</c:v>
                </c:pt>
                <c:pt idx="3">
                  <c:v>3.1</c:v>
                </c:pt>
                <c:pt idx="4">
                  <c:v>4.5</c:v>
                </c:pt>
                <c:pt idx="5">
                  <c:v>5.3</c:v>
                </c:pt>
                <c:pt idx="6">
                  <c:v>6.5</c:v>
                </c:pt>
              </c:numCache>
            </c:numRef>
          </c:xVal>
          <c:yVal>
            <c:numRef>
              <c:f>Sheet1!$B$2:$B$8</c:f>
              <c:numCache>
                <c:formatCode>0.0</c:formatCode>
                <c:ptCount val="7"/>
                <c:pt idx="0" formatCode="0.00">
                  <c:v>0.88247337639337298</c:v>
                </c:pt>
                <c:pt idx="1">
                  <c:v>7.0685834705770345</c:v>
                </c:pt>
                <c:pt idx="2" formatCode="0">
                  <c:v>15.205308443374602</c:v>
                </c:pt>
                <c:pt idx="3" formatCode="0">
                  <c:v>30.190705400997917</c:v>
                </c:pt>
                <c:pt idx="4" formatCode="0">
                  <c:v>63.617251235193308</c:v>
                </c:pt>
                <c:pt idx="5" formatCode="0">
                  <c:v>88.247337639337289</c:v>
                </c:pt>
                <c:pt idx="6" formatCode="0">
                  <c:v>130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8C-204E-9597-65811C9B4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8310447"/>
        <c:axId val="1892883823"/>
      </c:scatterChart>
      <c:valAx>
        <c:axId val="1858310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883823"/>
        <c:crosses val="autoZero"/>
        <c:crossBetween val="midCat"/>
      </c:valAx>
      <c:valAx>
        <c:axId val="1892883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3104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51E1557-B76B-49C0-99F7-4BA103C50CA5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44BC18-E2A5-4C87-850D-C3EA50549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EFE57-B462-4548-ADDC-15A03EEA6C31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C8A12-DDFA-44A9-842D-B4FC3886B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3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3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6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9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8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9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6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2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119C4-F37F-4CCD-AB36-7BA133F584E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1585D-EA30-41B8-9D26-9F3C632BD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E63D4-0456-AB5A-8A36-4B8F39179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1AFE8-0C48-1CD8-0067-77554A3C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Lab1: Graphing with Excel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752065-003D-6825-E381-38EE7196C5C4}"/>
              </a:ext>
            </a:extLst>
          </p:cNvPr>
          <p:cNvSpPr txBox="1"/>
          <p:nvPr/>
        </p:nvSpPr>
        <p:spPr>
          <a:xfrm>
            <a:off x="628649" y="2554806"/>
            <a:ext cx="78866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24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Experiments in physics involve data collection and analysis. Throughout the semester we will use excel spreadsheet program for data analysis and graphing. </a:t>
            </a:r>
          </a:p>
          <a:p>
            <a:pPr marL="0" marR="0"/>
            <a:endParaRPr lang="en-US" sz="2400" dirty="0">
              <a:latin typeface="Times New Roman" panose="02020603050405020304" pitchFamily="18" charset="0"/>
              <a:ea typeface="Arial Unicode MS" panose="020B0604020202020204" pitchFamily="34" charset="-128"/>
            </a:endParaRPr>
          </a:p>
          <a:p>
            <a:pPr marL="0" marR="0"/>
            <a:r>
              <a:rPr lang="en-US" sz="24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In this lab you will be introduced to tabulation of data, calculating new variables, graphing, and obtaining constants using Excel.  </a:t>
            </a:r>
            <a:endParaRPr lang="en-US" sz="2400" dirty="0">
              <a:effectLst/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070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0A1C5-54E5-3D10-633E-4868B83AA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548DFF-656C-8C2F-BDCD-5AA49A32D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66257"/>
            <a:ext cx="903712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Exercise A: </a:t>
            </a:r>
          </a:p>
          <a:p>
            <a:r>
              <a:rPr lang="en-US" dirty="0"/>
              <a:t>Naming titles with units</a:t>
            </a:r>
          </a:p>
          <a:p>
            <a:r>
              <a:rPr lang="en-US" dirty="0"/>
              <a:t>Entering data, calculating quantities</a:t>
            </a:r>
          </a:p>
          <a:p>
            <a:r>
              <a:rPr lang="en-US" dirty="0"/>
              <a:t>limiting significant figures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8FD3833-A3E7-51C1-A87E-2D4973E4C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066" y="365126"/>
            <a:ext cx="6416919" cy="1325563"/>
          </a:xfrm>
        </p:spPr>
        <p:txBody>
          <a:bodyPr/>
          <a:lstStyle/>
          <a:p>
            <a:r>
              <a:rPr lang="en-US" dirty="0"/>
              <a:t>L1: Graphing with Excel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C347922-282F-DAC7-037E-547BAAEDE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77847"/>
              </p:ext>
            </p:extLst>
          </p:nvPr>
        </p:nvGraphicFramePr>
        <p:xfrm>
          <a:off x="1304472" y="4734709"/>
          <a:ext cx="2616200" cy="1663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1345">
                  <a:extLst>
                    <a:ext uri="{9D8B030D-6E8A-4147-A177-3AD203B41FA5}">
                      <a16:colId xmlns:a16="http://schemas.microsoft.com/office/drawing/2014/main" val="4067645056"/>
                    </a:ext>
                  </a:extLst>
                </a:gridCol>
                <a:gridCol w="1664855">
                  <a:extLst>
                    <a:ext uri="{9D8B030D-6E8A-4147-A177-3AD203B41FA5}">
                      <a16:colId xmlns:a16="http://schemas.microsoft.com/office/drawing/2014/main" val="386119560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Radius, r (cm)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Area of the circle, A (cm</a:t>
                      </a:r>
                      <a:r>
                        <a:rPr lang="en-US" sz="1200" u="none" strike="noStrike" baseline="30000">
                          <a:effectLst/>
                        </a:rPr>
                        <a:t>2</a:t>
                      </a:r>
                      <a:r>
                        <a:rPr lang="en-US" sz="1200" u="none" strike="noStrike">
                          <a:effectLst/>
                        </a:rPr>
                        <a:t>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102147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0.53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0.882473376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500564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7.068583471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5599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15.20530844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41469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3.1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30.1907054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27805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63.61725124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758847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88.24733764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47680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132.7322896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925229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E2CF5E-EDC2-52FD-C8D7-7191AD95B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72183"/>
              </p:ext>
            </p:extLst>
          </p:nvPr>
        </p:nvGraphicFramePr>
        <p:xfrm>
          <a:off x="4572000" y="4734709"/>
          <a:ext cx="2616200" cy="1663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1345">
                  <a:extLst>
                    <a:ext uri="{9D8B030D-6E8A-4147-A177-3AD203B41FA5}">
                      <a16:colId xmlns:a16="http://schemas.microsoft.com/office/drawing/2014/main" val="3944116270"/>
                    </a:ext>
                  </a:extLst>
                </a:gridCol>
                <a:gridCol w="1664855">
                  <a:extLst>
                    <a:ext uri="{9D8B030D-6E8A-4147-A177-3AD203B41FA5}">
                      <a16:colId xmlns:a16="http://schemas.microsoft.com/office/drawing/2014/main" val="420031214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Radius, r (cm)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Area of the circle, A (cm</a:t>
                      </a:r>
                      <a:r>
                        <a:rPr lang="en-US" sz="1200" u="none" strike="noStrike" baseline="30000">
                          <a:effectLst/>
                        </a:rPr>
                        <a:t>2</a:t>
                      </a:r>
                      <a:r>
                        <a:rPr lang="en-US" sz="1200" u="none" strike="noStrike">
                          <a:effectLst/>
                        </a:rPr>
                        <a:t>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75452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0.53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154746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780888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69056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3.1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260364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4.5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70773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09861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6.5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130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89015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F20BD4-8E5B-B5D7-DE75-BE475D673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10"/>
              </p:ext>
            </p:extLst>
          </p:nvPr>
        </p:nvGraphicFramePr>
        <p:xfrm>
          <a:off x="3965575" y="2705100"/>
          <a:ext cx="3517900" cy="723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8100">
                  <a:extLst>
                    <a:ext uri="{9D8B030D-6E8A-4147-A177-3AD203B41FA5}">
                      <a16:colId xmlns:a16="http://schemas.microsoft.com/office/drawing/2014/main" val="13080854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4186477828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Radius, r (cm)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Area of the circle, A (cm</a:t>
                      </a:r>
                      <a:r>
                        <a:rPr lang="en-US" sz="1600" u="none" strike="noStrike" baseline="30000" dirty="0">
                          <a:effectLst/>
                        </a:rPr>
                        <a:t>2</a:t>
                      </a:r>
                      <a:r>
                        <a:rPr lang="en-US" sz="1600" u="none" strike="noStrike" dirty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735713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34262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6219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07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8F365-ED41-8C4A-CC73-8B58E4415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05" y="2259379"/>
            <a:ext cx="895399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Exercise B: </a:t>
            </a:r>
          </a:p>
          <a:p>
            <a:r>
              <a:rPr lang="en-US" dirty="0"/>
              <a:t>Graphing x-y scattering plots</a:t>
            </a:r>
          </a:p>
          <a:p>
            <a:r>
              <a:rPr lang="en-US" dirty="0"/>
              <a:t>Identifying what goes in the x-axis and y-axis (Default setting)</a:t>
            </a:r>
          </a:p>
          <a:p>
            <a:r>
              <a:rPr lang="en-US" dirty="0"/>
              <a:t>naming the axes </a:t>
            </a:r>
          </a:p>
          <a:p>
            <a:r>
              <a:rPr lang="en-US" dirty="0"/>
              <a:t>naming the graph </a:t>
            </a:r>
          </a:p>
          <a:p>
            <a:r>
              <a:rPr lang="en-US" dirty="0"/>
              <a:t>Fitting with appropriate trendlines </a:t>
            </a:r>
          </a:p>
          <a:p>
            <a:r>
              <a:rPr lang="en-US" dirty="0"/>
              <a:t>Obtaining the trendline equation from the fit</a:t>
            </a:r>
          </a:p>
          <a:p>
            <a:r>
              <a:rPr lang="en-US" dirty="0"/>
              <a:t>Replacing x and y in the trendline equation with appropriate variables </a:t>
            </a:r>
          </a:p>
          <a:p>
            <a:r>
              <a:rPr lang="en-US" dirty="0"/>
              <a:t>Using the Select Data feature to choose what goes in the x-axis and y-axis (Changing the Default setting)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E412FAB-EA5B-E01A-D3C0-13F95300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066" y="365126"/>
            <a:ext cx="6416919" cy="1325563"/>
          </a:xfrm>
        </p:spPr>
        <p:txBody>
          <a:bodyPr/>
          <a:lstStyle/>
          <a:p>
            <a:r>
              <a:rPr lang="en-US" dirty="0"/>
              <a:t>L1: Graphing with Excel</a:t>
            </a:r>
          </a:p>
        </p:txBody>
      </p:sp>
    </p:spTree>
    <p:extLst>
      <p:ext uri="{BB962C8B-B14F-4D97-AF65-F5344CB8AC3E}">
        <p14:creationId xmlns:p14="http://schemas.microsoft.com/office/powerpoint/2010/main" val="136019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91952-F16E-9502-F83D-71A4F4AC3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A694D-8E77-0F1C-4F22-8BA1848FB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05" y="2259379"/>
            <a:ext cx="895399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Exercise C: </a:t>
            </a:r>
          </a:p>
          <a:p>
            <a:r>
              <a:rPr lang="en-US" dirty="0"/>
              <a:t>Graphing x-y scattering plots</a:t>
            </a:r>
          </a:p>
          <a:p>
            <a:r>
              <a:rPr lang="en-US" dirty="0"/>
              <a:t>naming the axes</a:t>
            </a:r>
          </a:p>
          <a:p>
            <a:r>
              <a:rPr lang="en-US" dirty="0"/>
              <a:t>naming the graph</a:t>
            </a:r>
          </a:p>
          <a:p>
            <a:r>
              <a:rPr lang="en-US" dirty="0"/>
              <a:t>Fitting with appropriate trendlines </a:t>
            </a:r>
          </a:p>
          <a:p>
            <a:r>
              <a:rPr lang="en-US" dirty="0"/>
              <a:t>Obtaining the trendline equation from the fit</a:t>
            </a:r>
          </a:p>
          <a:p>
            <a:r>
              <a:rPr lang="en-US" dirty="0"/>
              <a:t>Replacing x and y in the trendline equation with appropriate variables </a:t>
            </a:r>
          </a:p>
          <a:p>
            <a:r>
              <a:rPr lang="en-US" dirty="0"/>
              <a:t>Obtaining constants and assigning units for constants using dimensional analysis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13B5C73-9A43-4911-12B5-2C3171D3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066" y="365126"/>
            <a:ext cx="6416919" cy="1325563"/>
          </a:xfrm>
        </p:spPr>
        <p:txBody>
          <a:bodyPr/>
          <a:lstStyle/>
          <a:p>
            <a:r>
              <a:rPr lang="en-US" dirty="0"/>
              <a:t>L1: Graphing with Excel</a:t>
            </a:r>
          </a:p>
        </p:txBody>
      </p:sp>
    </p:spTree>
    <p:extLst>
      <p:ext uri="{BB962C8B-B14F-4D97-AF65-F5344CB8AC3E}">
        <p14:creationId xmlns:p14="http://schemas.microsoft.com/office/powerpoint/2010/main" val="224572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8B63D-BC21-F0D4-56B9-7E274EE4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441" y="705849"/>
            <a:ext cx="687581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Replacing x and y in the trendline equation with appropriate variables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6FE2F00-873B-71FD-0704-57988A726C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041674"/>
              </p:ext>
            </p:extLst>
          </p:nvPr>
        </p:nvGraphicFramePr>
        <p:xfrm>
          <a:off x="0" y="256803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6FE2F00-873B-71FD-0704-57988A726C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463381"/>
              </p:ext>
            </p:extLst>
          </p:nvPr>
        </p:nvGraphicFramePr>
        <p:xfrm>
          <a:off x="4572000" y="27461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44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0964-7C4C-22AE-7CB6-0CA2BAA35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28" y="745137"/>
            <a:ext cx="6686551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Obtaining constants and assigning units for constants using dimensional analysis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B4D7D1-037A-F397-2506-4D9D11B14BC4}"/>
              </a:ext>
            </a:extLst>
          </p:cNvPr>
          <p:cNvSpPr txBox="1"/>
          <p:nvPr/>
        </p:nvSpPr>
        <p:spPr>
          <a:xfrm>
            <a:off x="99797" y="2502701"/>
            <a:ext cx="819471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The force, F as a function of distance, Z is given below, where k and F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0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 are constants. </a:t>
            </a:r>
            <a:endParaRPr lang="en-US" sz="2800" dirty="0">
              <a:effectLst/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F =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kz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F</a:t>
            </a:r>
            <a:r>
              <a:rPr lang="en-US" sz="2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 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1D33FC7-5124-D42F-0A31-388157BD5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57116"/>
              </p:ext>
            </p:extLst>
          </p:nvPr>
        </p:nvGraphicFramePr>
        <p:xfrm>
          <a:off x="5148354" y="3222417"/>
          <a:ext cx="3312414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207">
                  <a:extLst>
                    <a:ext uri="{9D8B030D-6E8A-4147-A177-3AD203B41FA5}">
                      <a16:colId xmlns:a16="http://schemas.microsoft.com/office/drawing/2014/main" val="4229344605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3248973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Z (m)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 (N)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570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858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7818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8770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6696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7038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1751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4549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1101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18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0B91CD1E5CC4BA4602C40265806C2" ma:contentTypeVersion="18" ma:contentTypeDescription="Create a new document." ma:contentTypeScope="" ma:versionID="4d0c593019fae64b97fb4d103aa63dba">
  <xsd:schema xmlns:xsd="http://www.w3.org/2001/XMLSchema" xmlns:xs="http://www.w3.org/2001/XMLSchema" xmlns:p="http://schemas.microsoft.com/office/2006/metadata/properties" xmlns:ns3="6fb4dc91-f320-4777-8c15-1ccb95559ab2" xmlns:ns4="d9434442-dafe-48c0-bbd0-53a6d5b503a4" targetNamespace="http://schemas.microsoft.com/office/2006/metadata/properties" ma:root="true" ma:fieldsID="befc401d95f3209d7d01f0160c896df1" ns3:_="" ns4:_="">
    <xsd:import namespace="6fb4dc91-f320-4777-8c15-1ccb95559ab2"/>
    <xsd:import namespace="d9434442-dafe-48c0-bbd0-53a6d5b503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b4dc91-f320-4777-8c15-1ccb95559a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434442-dafe-48c0-bbd0-53a6d5b503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fb4dc91-f320-4777-8c15-1ccb95559ab2" xsi:nil="true"/>
  </documentManagement>
</p:properties>
</file>

<file path=customXml/itemProps1.xml><?xml version="1.0" encoding="utf-8"?>
<ds:datastoreItem xmlns:ds="http://schemas.openxmlformats.org/officeDocument/2006/customXml" ds:itemID="{3BFAD7C7-79C4-442D-9547-BC1451EE52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b4dc91-f320-4777-8c15-1ccb95559ab2"/>
    <ds:schemaRef ds:uri="d9434442-dafe-48c0-bbd0-53a6d5b503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5BAC54-0D84-4AC2-B174-379700857E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D28F69-5DDD-4B7A-8764-BEBAED5FA342}">
  <ds:schemaRefs>
    <ds:schemaRef ds:uri="d9434442-dafe-48c0-bbd0-53a6d5b503a4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6fb4dc91-f320-4777-8c15-1ccb95559ab2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14957</TotalTime>
  <Words>354</Words>
  <Application>Microsoft Macintosh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 Unicode MS</vt:lpstr>
      <vt:lpstr>Aptos</vt:lpstr>
      <vt:lpstr>Aptos Narrow</vt:lpstr>
      <vt:lpstr>Arial</vt:lpstr>
      <vt:lpstr>Calibri</vt:lpstr>
      <vt:lpstr>Calibri Light</vt:lpstr>
      <vt:lpstr>Times New Roman</vt:lpstr>
      <vt:lpstr>Office Theme</vt:lpstr>
      <vt:lpstr>Lab1: Graphing with Excel</vt:lpstr>
      <vt:lpstr>L1: Graphing with Excel</vt:lpstr>
      <vt:lpstr>L1: Graphing with Excel</vt:lpstr>
      <vt:lpstr>L1: Graphing with Excel</vt:lpstr>
      <vt:lpstr>Replacing x and y in the trendline equation with appropriate variables  </vt:lpstr>
      <vt:lpstr>Obtaining constants and assigning units for constants using dimensional analysis 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Lammi, Robin K.</dc:creator>
  <cp:lastModifiedBy>Maheswaranathan, Ponn</cp:lastModifiedBy>
  <cp:revision>115</cp:revision>
  <cp:lastPrinted>2024-08-14T22:59:31Z</cp:lastPrinted>
  <dcterms:created xsi:type="dcterms:W3CDTF">2018-03-21T13:44:07Z</dcterms:created>
  <dcterms:modified xsi:type="dcterms:W3CDTF">2025-09-03T17:52:38Z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0x01010094F0B91CD1E5CC4BA4602C40265806C2</vt:lpwstr>
  </property>
</Properties>
</file>