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8" r:id="rId3"/>
    <p:sldId id="279" r:id="rId4"/>
    <p:sldId id="277" r:id="rId5"/>
    <p:sldId id="266" r:id="rId6"/>
    <p:sldId id="272" r:id="rId7"/>
    <p:sldId id="274" r:id="rId8"/>
    <p:sldId id="276" r:id="rId9"/>
    <p:sldId id="267" r:id="rId10"/>
    <p:sldId id="268" r:id="rId11"/>
    <p:sldId id="275" r:id="rId12"/>
    <p:sldId id="270"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2" d="100"/>
          <a:sy n="102" d="100"/>
        </p:scale>
        <p:origin x="-11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E07A72-52A3-401F-8178-E3EDA2A4DB9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FB52B3-191A-46D5-A9E1-5A7826C532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3243A8-AFB7-4101-8B77-86FF50C7BB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AA0540-A579-431D-BA2F-DAB687BA07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575EF8-41C4-4C5C-B86C-811276AA7B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C21C54-676D-46F8-A950-BBF1FFACB5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06433FC-0148-40DB-A3BF-D5F091274A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77A190-F745-4635-8C0D-441B054B4D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E073D98-76F7-4A9C-889B-87D13B8E75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30BED4-8D82-4E87-A689-268EDB8ED8F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1F4010-A381-4A31-B928-712822C94F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2A48595-29C2-41A3-8BC3-DCCCA52259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xploratorium.edu/snacks/momentum_machin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609600"/>
            <a:ext cx="8839200" cy="1143000"/>
          </a:xfrm>
        </p:spPr>
        <p:txBody>
          <a:bodyPr/>
          <a:lstStyle/>
          <a:p>
            <a:pPr eaLnBrk="1" hangingPunct="1"/>
            <a:r>
              <a:rPr lang="en-US" b="1" smtClean="0">
                <a:solidFill>
                  <a:srgbClr val="000000"/>
                </a:solidFill>
                <a:latin typeface="Verdana" pitchFamily="34" charset="0"/>
                <a:cs typeface="Times New Roman" pitchFamily="18" charset="0"/>
              </a:rPr>
              <a:t>9.4. Newton’s Second Law for Rotational Motion </a:t>
            </a:r>
            <a:br>
              <a:rPr lang="en-US" b="1" smtClean="0">
                <a:solidFill>
                  <a:srgbClr val="000000"/>
                </a:solidFill>
                <a:latin typeface="Verdana" pitchFamily="34" charset="0"/>
                <a:cs typeface="Times New Roman" pitchFamily="18" charset="0"/>
              </a:rPr>
            </a:br>
            <a:endParaRPr lang="en-US" b="1" smtClean="0">
              <a:solidFill>
                <a:srgbClr val="000000"/>
              </a:solidFill>
              <a:latin typeface="Verdana" pitchFamily="34" charset="0"/>
              <a:cs typeface="Times New Roman" pitchFamily="18" charset="0"/>
            </a:endParaRPr>
          </a:p>
        </p:txBody>
      </p:sp>
      <p:sp>
        <p:nvSpPr>
          <p:cNvPr id="3075" name="Text Box 4"/>
          <p:cNvSpPr txBox="1">
            <a:spLocks noChangeArrowheads="1"/>
          </p:cNvSpPr>
          <p:nvPr/>
        </p:nvSpPr>
        <p:spPr bwMode="auto">
          <a:xfrm>
            <a:off x="533400" y="1981200"/>
            <a:ext cx="7848600" cy="1187450"/>
          </a:xfrm>
          <a:prstGeom prst="rect">
            <a:avLst/>
          </a:prstGeom>
          <a:noFill/>
          <a:ln w="9525">
            <a:noFill/>
            <a:miter lim="800000"/>
            <a:headEnd/>
            <a:tailEnd/>
          </a:ln>
        </p:spPr>
        <p:txBody>
          <a:bodyPr>
            <a:spAutoFit/>
          </a:bodyPr>
          <a:lstStyle/>
          <a:p>
            <a:pPr>
              <a:spcBef>
                <a:spcPct val="50000"/>
              </a:spcBef>
            </a:pPr>
            <a:r>
              <a:rPr lang="en-US">
                <a:solidFill>
                  <a:srgbClr val="000000"/>
                </a:solidFill>
                <a:cs typeface="Times New Roman" pitchFamily="18" charset="0"/>
              </a:rPr>
              <a:t>A model airplane on a guideline has a mass </a:t>
            </a:r>
            <a:r>
              <a:rPr lang="en-US" i="1">
                <a:solidFill>
                  <a:srgbClr val="000000"/>
                </a:solidFill>
                <a:cs typeface="Times New Roman" pitchFamily="18" charset="0"/>
              </a:rPr>
              <a:t>m</a:t>
            </a:r>
            <a:r>
              <a:rPr lang="en-US">
                <a:solidFill>
                  <a:srgbClr val="000000"/>
                </a:solidFill>
                <a:cs typeface="Times New Roman" pitchFamily="18" charset="0"/>
              </a:rPr>
              <a:t> and is flying on a circle of radius </a:t>
            </a:r>
            <a:r>
              <a:rPr lang="en-US" i="1">
                <a:solidFill>
                  <a:srgbClr val="000000"/>
                </a:solidFill>
                <a:cs typeface="Times New Roman" pitchFamily="18" charset="0"/>
              </a:rPr>
              <a:t>r</a:t>
            </a:r>
            <a:r>
              <a:rPr lang="en-US">
                <a:solidFill>
                  <a:srgbClr val="000000"/>
                </a:solidFill>
                <a:cs typeface="Times New Roman" pitchFamily="18" charset="0"/>
              </a:rPr>
              <a:t> (top view). A net tangential force </a:t>
            </a:r>
            <a:r>
              <a:rPr lang="en-US" b="1">
                <a:solidFill>
                  <a:srgbClr val="000000"/>
                </a:solidFill>
                <a:cs typeface="Times New Roman" pitchFamily="18" charset="0"/>
              </a:rPr>
              <a:t>F</a:t>
            </a:r>
            <a:r>
              <a:rPr lang="en-US" b="1" baseline="-30000">
                <a:solidFill>
                  <a:srgbClr val="000000"/>
                </a:solidFill>
                <a:cs typeface="Times New Roman" pitchFamily="18" charset="0"/>
              </a:rPr>
              <a:t>T</a:t>
            </a:r>
            <a:r>
              <a:rPr lang="en-US">
                <a:solidFill>
                  <a:srgbClr val="000000"/>
                </a:solidFill>
                <a:cs typeface="Times New Roman" pitchFamily="18" charset="0"/>
              </a:rPr>
              <a:t> acts on the plane.</a:t>
            </a:r>
          </a:p>
        </p:txBody>
      </p:sp>
      <p:pic>
        <p:nvPicPr>
          <p:cNvPr id="3076" name="Picture 6" descr="nw0323-n"/>
          <p:cNvPicPr>
            <a:picLocks noChangeAspect="1" noChangeArrowheads="1"/>
          </p:cNvPicPr>
          <p:nvPr/>
        </p:nvPicPr>
        <p:blipFill>
          <a:blip r:embed="rId2" cstate="print"/>
          <a:srcRect/>
          <a:stretch>
            <a:fillRect/>
          </a:stretch>
        </p:blipFill>
        <p:spPr bwMode="auto">
          <a:xfrm>
            <a:off x="1447800" y="3429000"/>
            <a:ext cx="2492375" cy="2354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762000"/>
            <a:ext cx="7772400" cy="1143000"/>
          </a:xfrm>
        </p:spPr>
        <p:txBody>
          <a:bodyPr/>
          <a:lstStyle/>
          <a:p>
            <a:pPr eaLnBrk="1" hangingPunct="1"/>
            <a:r>
              <a:rPr lang="en-US" b="1" smtClean="0">
                <a:solidFill>
                  <a:srgbClr val="009999"/>
                </a:solidFill>
                <a:latin typeface="Arial" pitchFamily="34" charset="0"/>
              </a:rPr>
              <a:t>   </a:t>
            </a:r>
            <a:r>
              <a:rPr lang="en-US" b="1" smtClean="0">
                <a:solidFill>
                  <a:srgbClr val="CE1029"/>
                </a:solidFill>
                <a:latin typeface="Arial" pitchFamily="34" charset="0"/>
                <a:cs typeface="Arial" pitchFamily="34" charset="0"/>
              </a:rPr>
              <a:t>CONSERVATION OF ANGULAR MOMENTUM</a:t>
            </a:r>
            <a:r>
              <a:rPr lang="en-US" b="1" smtClean="0">
                <a:solidFill>
                  <a:srgbClr val="009999"/>
                </a:solidFill>
                <a:latin typeface="Arial" pitchFamily="34" charset="0"/>
              </a:rPr>
              <a:t/>
            </a:r>
            <a:br>
              <a:rPr lang="en-US" b="1" smtClean="0">
                <a:solidFill>
                  <a:srgbClr val="009999"/>
                </a:solidFill>
                <a:latin typeface="Arial" pitchFamily="34" charset="0"/>
              </a:rPr>
            </a:br>
            <a:endParaRPr lang="en-US" b="1" smtClean="0">
              <a:solidFill>
                <a:srgbClr val="009999"/>
              </a:solidFill>
              <a:latin typeface="Arial" pitchFamily="34" charset="0"/>
            </a:endParaRPr>
          </a:p>
        </p:txBody>
      </p:sp>
      <p:sp>
        <p:nvSpPr>
          <p:cNvPr id="11267" name="Text Box 4"/>
          <p:cNvSpPr txBox="1">
            <a:spLocks noChangeArrowheads="1"/>
          </p:cNvSpPr>
          <p:nvPr/>
        </p:nvSpPr>
        <p:spPr bwMode="auto">
          <a:xfrm>
            <a:off x="609600" y="1981200"/>
            <a:ext cx="8001000" cy="1187450"/>
          </a:xfrm>
          <a:prstGeom prst="rect">
            <a:avLst/>
          </a:prstGeom>
          <a:noFill/>
          <a:ln w="9525">
            <a:noFill/>
            <a:miter lim="800000"/>
            <a:headEnd/>
            <a:tailEnd/>
          </a:ln>
        </p:spPr>
        <p:txBody>
          <a:bodyPr>
            <a:spAutoFit/>
          </a:bodyPr>
          <a:lstStyle/>
          <a:p>
            <a:pPr>
              <a:spcBef>
                <a:spcPct val="50000"/>
              </a:spcBef>
            </a:pPr>
            <a:r>
              <a:rPr lang="en-US"/>
              <a:t>The total </a:t>
            </a:r>
            <a:r>
              <a:rPr lang="en-US">
                <a:solidFill>
                  <a:srgbClr val="009900"/>
                </a:solidFill>
              </a:rPr>
              <a:t>angular momentum</a:t>
            </a:r>
            <a:r>
              <a:rPr lang="en-US"/>
              <a:t> of a system remains constant (is conserved) if the net external </a:t>
            </a:r>
            <a:r>
              <a:rPr lang="en-US">
                <a:solidFill>
                  <a:srgbClr val="009900"/>
                </a:solidFill>
              </a:rPr>
              <a:t>torque</a:t>
            </a:r>
            <a:r>
              <a:rPr lang="en-US"/>
              <a:t> acting on the system is zero.</a:t>
            </a:r>
          </a:p>
        </p:txBody>
      </p:sp>
      <p:pic>
        <p:nvPicPr>
          <p:cNvPr id="11268" name="Picture 6" descr="fig09_25"/>
          <p:cNvPicPr>
            <a:picLocks noChangeAspect="1" noChangeArrowheads="1"/>
          </p:cNvPicPr>
          <p:nvPr/>
        </p:nvPicPr>
        <p:blipFill>
          <a:blip r:embed="rId2" cstate="print"/>
          <a:srcRect/>
          <a:stretch>
            <a:fillRect/>
          </a:stretch>
        </p:blipFill>
        <p:spPr bwMode="auto">
          <a:xfrm>
            <a:off x="2743200" y="3581400"/>
            <a:ext cx="3406775" cy="2903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t>Demonstration on </a:t>
            </a:r>
            <a:r>
              <a:rPr lang="en-US" sz="4000" smtClean="0">
                <a:solidFill>
                  <a:schemeClr val="tx1"/>
                </a:solidFill>
              </a:rPr>
              <a:t>Conservation of angular momentum</a:t>
            </a:r>
            <a:r>
              <a:rPr lang="en-US" sz="4000" smtClean="0"/>
              <a:t> </a:t>
            </a:r>
          </a:p>
        </p:txBody>
      </p:sp>
      <p:sp>
        <p:nvSpPr>
          <p:cNvPr id="12291" name="Text Box 6"/>
          <p:cNvSpPr txBox="1">
            <a:spLocks noChangeArrowheads="1"/>
          </p:cNvSpPr>
          <p:nvPr/>
        </p:nvSpPr>
        <p:spPr bwMode="auto">
          <a:xfrm>
            <a:off x="685800" y="2743200"/>
            <a:ext cx="8153400" cy="1004888"/>
          </a:xfrm>
          <a:prstGeom prst="rect">
            <a:avLst/>
          </a:prstGeom>
          <a:noFill/>
          <a:ln w="9525">
            <a:noFill/>
            <a:miter lim="800000"/>
            <a:headEnd/>
            <a:tailEnd/>
          </a:ln>
        </p:spPr>
        <p:txBody>
          <a:bodyPr>
            <a:spAutoFit/>
          </a:bodyPr>
          <a:lstStyle/>
          <a:p>
            <a:pPr>
              <a:spcBef>
                <a:spcPct val="50000"/>
              </a:spcBef>
            </a:pPr>
            <a:r>
              <a:rPr lang="en-US">
                <a:hlinkClick r:id="rId2"/>
              </a:rPr>
              <a:t>http://www.exploratorium.edu/snacks/momentum_machine.html</a:t>
            </a:r>
            <a:endParaRPr lang="en-US"/>
          </a:p>
          <a:p>
            <a:pPr>
              <a:spcBef>
                <a:spcPct val="50000"/>
              </a:spcBef>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solidFill>
                  <a:srgbClr val="009999"/>
                </a:solidFill>
                <a:latin typeface="Arial" pitchFamily="34" charset="0"/>
              </a:rPr>
              <a:t>Problem</a:t>
            </a:r>
          </a:p>
        </p:txBody>
      </p:sp>
      <p:sp>
        <p:nvSpPr>
          <p:cNvPr id="13315" name="Text Box 4"/>
          <p:cNvSpPr txBox="1">
            <a:spLocks noChangeArrowheads="1"/>
          </p:cNvSpPr>
          <p:nvPr/>
        </p:nvSpPr>
        <p:spPr bwMode="auto">
          <a:xfrm>
            <a:off x="533400" y="1981200"/>
            <a:ext cx="8153400" cy="3013075"/>
          </a:xfrm>
          <a:prstGeom prst="rect">
            <a:avLst/>
          </a:prstGeom>
          <a:noFill/>
          <a:ln w="9525">
            <a:noFill/>
            <a:miter lim="800000"/>
            <a:headEnd/>
            <a:tailEnd/>
          </a:ln>
        </p:spPr>
        <p:txBody>
          <a:bodyPr>
            <a:spAutoFit/>
          </a:bodyPr>
          <a:lstStyle/>
          <a:p>
            <a:pPr>
              <a:spcBef>
                <a:spcPct val="50000"/>
              </a:spcBef>
            </a:pPr>
            <a:r>
              <a:rPr lang="en-US"/>
              <a:t>A woman stands at the center of a platform. The woman and the platform rotate with an angular speed of 5.00 rad/s. Friction is negligible. Her arms are outstretched, and she is holding a dumbbell in each hand. In this position the total moment of inertia of the rotating system (platform, woman, and dumbbells) is 5.40 kg·m</a:t>
            </a:r>
            <a:r>
              <a:rPr lang="en-US" baseline="30000"/>
              <a:t>2</a:t>
            </a:r>
            <a:r>
              <a:rPr lang="en-US"/>
              <a:t>. By pulling in her arms, she reduces the moment of inertia to 3.80 kg·m</a:t>
            </a:r>
            <a:r>
              <a:rPr lang="en-US" baseline="30000"/>
              <a:t>2</a:t>
            </a:r>
            <a:r>
              <a:rPr lang="en-US"/>
              <a:t>. Find her new angular speed.</a:t>
            </a:r>
            <a:br>
              <a:rPr lang="en-US"/>
            </a:b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1066800"/>
            <a:ext cx="7772400" cy="1143000"/>
          </a:xfrm>
        </p:spPr>
        <p:txBody>
          <a:bodyPr/>
          <a:lstStyle/>
          <a:p>
            <a:pPr eaLnBrk="1" hangingPunct="1"/>
            <a:r>
              <a:rPr lang="en-US" sz="4000" b="1" smtClean="0">
                <a:solidFill>
                  <a:srgbClr val="000000"/>
                </a:solidFill>
              </a:rPr>
              <a:t>NEWTON’S SECOND LAW FOR A RIGID BODY ROTATING ABOUT A FIXED AXIS</a:t>
            </a:r>
            <a:br>
              <a:rPr lang="en-US" sz="4000" b="1" smtClean="0">
                <a:solidFill>
                  <a:srgbClr val="000000"/>
                </a:solidFill>
              </a:rPr>
            </a:br>
            <a:endParaRPr lang="en-US" sz="4000" b="1" smtClean="0">
              <a:solidFill>
                <a:srgbClr val="000000"/>
              </a:solidFill>
            </a:endParaRPr>
          </a:p>
        </p:txBody>
      </p:sp>
      <p:pic>
        <p:nvPicPr>
          <p:cNvPr id="4099" name="Picture 4" descr="math098"/>
          <p:cNvPicPr>
            <a:picLocks noChangeAspect="1" noChangeArrowheads="1"/>
          </p:cNvPicPr>
          <p:nvPr>
            <p:ph sz="half" idx="1"/>
          </p:nvPr>
        </p:nvPicPr>
        <p:blipFill>
          <a:blip r:embed="rId2" cstate="print"/>
          <a:srcRect/>
          <a:stretch>
            <a:fillRect/>
          </a:stretch>
        </p:blipFill>
        <p:spPr>
          <a:xfrm>
            <a:off x="457200" y="2667000"/>
            <a:ext cx="8382000" cy="1408113"/>
          </a:xfrm>
          <a:noFill/>
        </p:spPr>
      </p:pic>
      <p:pic>
        <p:nvPicPr>
          <p:cNvPr id="4100" name="Picture 6" descr="math035"/>
          <p:cNvPicPr>
            <a:picLocks noChangeAspect="1" noChangeArrowheads="1"/>
          </p:cNvPicPr>
          <p:nvPr>
            <p:ph sz="half" idx="2"/>
          </p:nvPr>
        </p:nvPicPr>
        <p:blipFill>
          <a:blip r:embed="rId3" cstate="print"/>
          <a:srcRect/>
          <a:stretch>
            <a:fillRect/>
          </a:stretch>
        </p:blipFill>
        <p:spPr>
          <a:xfrm>
            <a:off x="2286000" y="4572000"/>
            <a:ext cx="2857500" cy="998538"/>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z="4000" smtClean="0"/>
              <a:t>Moment of Inertia of point masses</a:t>
            </a:r>
          </a:p>
        </p:txBody>
      </p:sp>
      <p:graphicFrame>
        <p:nvGraphicFramePr>
          <p:cNvPr id="1026" name="Object 8"/>
          <p:cNvGraphicFramePr>
            <a:graphicFrameLocks noChangeAspect="1"/>
          </p:cNvGraphicFramePr>
          <p:nvPr>
            <p:ph sz="half" idx="1"/>
          </p:nvPr>
        </p:nvGraphicFramePr>
        <p:xfrm>
          <a:off x="3276600" y="2209800"/>
          <a:ext cx="3181350" cy="2379663"/>
        </p:xfrm>
        <a:graphic>
          <a:graphicData uri="http://schemas.openxmlformats.org/presentationml/2006/ole">
            <p:oleObj spid="_x0000_s1026" name="Bitmap Image" r:id="rId3" imgW="2343477" imgH="1752381" progId="Paint.Picture">
              <p:embed/>
            </p:oleObj>
          </a:graphicData>
        </a:graphic>
      </p:graphicFrame>
      <p:pic>
        <p:nvPicPr>
          <p:cNvPr id="1028" name="Picture 11" descr="math034"/>
          <p:cNvPicPr>
            <a:picLocks noChangeAspect="1" noChangeArrowheads="1"/>
          </p:cNvPicPr>
          <p:nvPr>
            <p:ph sz="half" idx="2"/>
          </p:nvPr>
        </p:nvPicPr>
        <p:blipFill>
          <a:blip r:embed="rId4" cstate="print"/>
          <a:srcRect/>
          <a:stretch>
            <a:fillRect/>
          </a:stretch>
        </p:blipFill>
        <p:spPr>
          <a:xfrm>
            <a:off x="2590800" y="5181600"/>
            <a:ext cx="4010025" cy="95885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a:xfrm>
            <a:off x="533400" y="304800"/>
            <a:ext cx="8305800" cy="1143000"/>
          </a:xfrm>
        </p:spPr>
        <p:txBody>
          <a:bodyPr/>
          <a:lstStyle/>
          <a:p>
            <a:pPr algn="l" eaLnBrk="1" hangingPunct="1"/>
            <a:r>
              <a:rPr lang="en-US" sz="4000" smtClean="0"/>
              <a:t>Moment of Inertia, I</a:t>
            </a:r>
            <a:br>
              <a:rPr lang="en-US" sz="4000" smtClean="0"/>
            </a:br>
            <a:r>
              <a:rPr lang="en-US" sz="4000" smtClean="0"/>
              <a:t>for Extended regular- shaped objects</a:t>
            </a:r>
          </a:p>
        </p:txBody>
      </p:sp>
      <p:pic>
        <p:nvPicPr>
          <p:cNvPr id="5123" name="Picture 9"/>
          <p:cNvPicPr>
            <a:picLocks noChangeAspect="1" noChangeArrowheads="1"/>
          </p:cNvPicPr>
          <p:nvPr/>
        </p:nvPicPr>
        <p:blipFill>
          <a:blip r:embed="rId2" cstate="print"/>
          <a:srcRect/>
          <a:stretch>
            <a:fillRect/>
          </a:stretch>
        </p:blipFill>
        <p:spPr bwMode="auto">
          <a:xfrm>
            <a:off x="1371600" y="1828800"/>
            <a:ext cx="645795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solidFill>
                  <a:srgbClr val="000000"/>
                </a:solidFill>
                <a:latin typeface="Arial" pitchFamily="34" charset="0"/>
                <a:cs typeface="Arial" pitchFamily="34" charset="0"/>
              </a:rPr>
              <a:t>9.5 </a:t>
            </a:r>
            <a:r>
              <a:rPr lang="en-US" b="1" smtClean="0">
                <a:solidFill>
                  <a:srgbClr val="009999"/>
                </a:solidFill>
                <a:latin typeface="Arial" pitchFamily="34" charset="0"/>
                <a:cs typeface="Arial" pitchFamily="34" charset="0"/>
              </a:rPr>
              <a:t>Rotational Work and Energy</a:t>
            </a:r>
            <a:endParaRPr lang="en-US" smtClean="0"/>
          </a:p>
        </p:txBody>
      </p:sp>
      <p:sp>
        <p:nvSpPr>
          <p:cNvPr id="6147" name="Text Box 4"/>
          <p:cNvSpPr txBox="1">
            <a:spLocks noChangeArrowheads="1"/>
          </p:cNvSpPr>
          <p:nvPr/>
        </p:nvSpPr>
        <p:spPr bwMode="auto">
          <a:xfrm>
            <a:off x="0" y="1981200"/>
            <a:ext cx="9144000" cy="822325"/>
          </a:xfrm>
          <a:prstGeom prst="rect">
            <a:avLst/>
          </a:prstGeom>
          <a:noFill/>
          <a:ln w="9525">
            <a:noFill/>
            <a:miter lim="800000"/>
            <a:headEnd/>
            <a:tailEnd/>
          </a:ln>
        </p:spPr>
        <p:txBody>
          <a:bodyPr>
            <a:spAutoFit/>
          </a:bodyPr>
          <a:lstStyle/>
          <a:p>
            <a:pPr>
              <a:spcBef>
                <a:spcPct val="50000"/>
              </a:spcBef>
            </a:pPr>
            <a:r>
              <a:rPr lang="en-US">
                <a:solidFill>
                  <a:srgbClr val="009900"/>
                </a:solidFill>
              </a:rPr>
              <a:t>Work</a:t>
            </a:r>
            <a:r>
              <a:rPr lang="en-US"/>
              <a:t> and energy are among the most fundamental and useful concepts in physics. </a:t>
            </a:r>
          </a:p>
        </p:txBody>
      </p:sp>
      <p:pic>
        <p:nvPicPr>
          <p:cNvPr id="6148" name="Picture 6" descr="fig09_20"/>
          <p:cNvPicPr>
            <a:picLocks noChangeAspect="1" noChangeArrowheads="1"/>
          </p:cNvPicPr>
          <p:nvPr/>
        </p:nvPicPr>
        <p:blipFill>
          <a:blip r:embed="rId2" cstate="print"/>
          <a:srcRect/>
          <a:stretch>
            <a:fillRect/>
          </a:stretch>
        </p:blipFill>
        <p:spPr bwMode="auto">
          <a:xfrm>
            <a:off x="2895600" y="3048000"/>
            <a:ext cx="3314700" cy="2114550"/>
          </a:xfrm>
          <a:prstGeom prst="rect">
            <a:avLst/>
          </a:prstGeom>
          <a:noFill/>
          <a:ln w="9525">
            <a:noFill/>
            <a:miter lim="800000"/>
            <a:headEnd/>
            <a:tailEnd/>
          </a:ln>
        </p:spPr>
      </p:pic>
      <p:sp>
        <p:nvSpPr>
          <p:cNvPr id="6149" name="Text Box 7"/>
          <p:cNvSpPr txBox="1">
            <a:spLocks noChangeArrowheads="1"/>
          </p:cNvSpPr>
          <p:nvPr/>
        </p:nvSpPr>
        <p:spPr bwMode="auto">
          <a:xfrm>
            <a:off x="381000" y="5562600"/>
            <a:ext cx="8382000" cy="822325"/>
          </a:xfrm>
          <a:prstGeom prst="rect">
            <a:avLst/>
          </a:prstGeom>
          <a:noFill/>
          <a:ln w="9525">
            <a:noFill/>
            <a:miter lim="800000"/>
            <a:headEnd/>
            <a:tailEnd/>
          </a:ln>
        </p:spPr>
        <p:txBody>
          <a:bodyPr>
            <a:spAutoFit/>
          </a:bodyPr>
          <a:lstStyle/>
          <a:p>
            <a:pPr>
              <a:spcBef>
                <a:spcPct val="50000"/>
              </a:spcBef>
            </a:pPr>
            <a:r>
              <a:rPr lang="en-US">
                <a:solidFill>
                  <a:srgbClr val="000000"/>
                </a:solidFill>
                <a:cs typeface="Times New Roman" pitchFamily="18" charset="0"/>
              </a:rPr>
              <a:t>The </a:t>
            </a:r>
            <a:r>
              <a:rPr lang="en-US">
                <a:solidFill>
                  <a:srgbClr val="009900"/>
                </a:solidFill>
                <a:cs typeface="Times New Roman" pitchFamily="18" charset="0"/>
              </a:rPr>
              <a:t>force</a:t>
            </a:r>
            <a:r>
              <a:rPr lang="en-US">
                <a:solidFill>
                  <a:srgbClr val="000000"/>
                </a:solidFill>
                <a:cs typeface="Times New Roman" pitchFamily="18" charset="0"/>
              </a:rPr>
              <a:t> </a:t>
            </a:r>
            <a:r>
              <a:rPr lang="en-US" b="1">
                <a:solidFill>
                  <a:srgbClr val="000000"/>
                </a:solidFill>
                <a:cs typeface="Times New Roman" pitchFamily="18" charset="0"/>
              </a:rPr>
              <a:t>F</a:t>
            </a:r>
            <a:r>
              <a:rPr lang="en-US">
                <a:solidFill>
                  <a:srgbClr val="000000"/>
                </a:solidFill>
                <a:cs typeface="Times New Roman" pitchFamily="18" charset="0"/>
              </a:rPr>
              <a:t> does </a:t>
            </a:r>
            <a:r>
              <a:rPr lang="en-US">
                <a:solidFill>
                  <a:srgbClr val="009900"/>
                </a:solidFill>
                <a:cs typeface="Times New Roman" pitchFamily="18" charset="0"/>
              </a:rPr>
              <a:t>work</a:t>
            </a:r>
            <a:r>
              <a:rPr lang="en-US">
                <a:solidFill>
                  <a:srgbClr val="000000"/>
                </a:solidFill>
                <a:cs typeface="Times New Roman" pitchFamily="18" charset="0"/>
              </a:rPr>
              <a:t> in rotating the wheel through the angle </a:t>
            </a:r>
            <a:r>
              <a:rPr lang="en-US" i="1">
                <a:solidFill>
                  <a:srgbClr val="000000"/>
                </a:solidFill>
                <a:latin typeface="Symbol" pitchFamily="18" charset="2"/>
                <a:cs typeface="Times New Roman" pitchFamily="18" charset="0"/>
              </a:rPr>
              <a:t>q</a:t>
            </a:r>
            <a:r>
              <a:rPr lang="en-US">
                <a:solidFill>
                  <a:srgbClr val="000000"/>
                </a:solidFill>
                <a:cs typeface="Times New Roman" pitchFamily="18" charset="0"/>
              </a:rPr>
              <a:t>.</a:t>
            </a:r>
            <a:br>
              <a:rPr lang="en-US">
                <a:solidFill>
                  <a:srgbClr val="000000"/>
                </a:solidFill>
                <a:cs typeface="Times New Roman" pitchFamily="18" charset="0"/>
              </a:rPr>
            </a:b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solidFill>
                  <a:srgbClr val="CE1029"/>
                </a:solidFill>
                <a:latin typeface="Arial" pitchFamily="34" charset="0"/>
                <a:cs typeface="Arial" pitchFamily="34" charset="0"/>
              </a:rPr>
              <a:t>ROTATIONAL WORK</a:t>
            </a:r>
            <a:r>
              <a:rPr lang="en-US" smtClean="0"/>
              <a:t/>
            </a:r>
            <a:br>
              <a:rPr lang="en-US" smtClean="0"/>
            </a:br>
            <a:endParaRPr lang="en-US" smtClean="0"/>
          </a:p>
        </p:txBody>
      </p:sp>
      <p:sp>
        <p:nvSpPr>
          <p:cNvPr id="7171" name="Text Box 4"/>
          <p:cNvSpPr txBox="1">
            <a:spLocks noChangeArrowheads="1"/>
          </p:cNvSpPr>
          <p:nvPr/>
        </p:nvSpPr>
        <p:spPr bwMode="auto">
          <a:xfrm>
            <a:off x="304800" y="1371600"/>
            <a:ext cx="8001000" cy="822325"/>
          </a:xfrm>
          <a:prstGeom prst="rect">
            <a:avLst/>
          </a:prstGeom>
          <a:noFill/>
          <a:ln w="9525">
            <a:noFill/>
            <a:miter lim="800000"/>
            <a:headEnd/>
            <a:tailEnd/>
          </a:ln>
        </p:spPr>
        <p:txBody>
          <a:bodyPr>
            <a:spAutoFit/>
          </a:bodyPr>
          <a:lstStyle/>
          <a:p>
            <a:pPr>
              <a:spcBef>
                <a:spcPct val="50000"/>
              </a:spcBef>
            </a:pPr>
            <a:r>
              <a:rPr lang="en-US"/>
              <a:t>The </a:t>
            </a:r>
            <a:r>
              <a:rPr lang="en-US">
                <a:solidFill>
                  <a:srgbClr val="009900"/>
                </a:solidFill>
              </a:rPr>
              <a:t>rotational</a:t>
            </a:r>
            <a:r>
              <a:rPr lang="en-US"/>
              <a:t> </a:t>
            </a:r>
            <a:r>
              <a:rPr lang="en-US">
                <a:solidFill>
                  <a:srgbClr val="009900"/>
                </a:solidFill>
              </a:rPr>
              <a:t>work</a:t>
            </a:r>
            <a:r>
              <a:rPr lang="en-US"/>
              <a:t> </a:t>
            </a:r>
            <a:r>
              <a:rPr lang="en-US" i="1"/>
              <a:t>W</a:t>
            </a:r>
            <a:r>
              <a:rPr lang="en-US" baseline="-30000"/>
              <a:t>R</a:t>
            </a:r>
            <a:r>
              <a:rPr lang="en-US"/>
              <a:t> done by a constant </a:t>
            </a:r>
            <a:r>
              <a:rPr lang="en-US">
                <a:solidFill>
                  <a:srgbClr val="009900"/>
                </a:solidFill>
              </a:rPr>
              <a:t>torque</a:t>
            </a:r>
            <a:r>
              <a:rPr lang="en-US"/>
              <a:t> </a:t>
            </a:r>
            <a:r>
              <a:rPr lang="en-US" i="1">
                <a:latin typeface="Symbol" pitchFamily="18" charset="2"/>
              </a:rPr>
              <a:t>t</a:t>
            </a:r>
            <a:r>
              <a:rPr lang="en-US"/>
              <a:t>   in turning an object through an angle </a:t>
            </a:r>
            <a:r>
              <a:rPr lang="en-US" i="1">
                <a:latin typeface="Symbol" pitchFamily="18" charset="2"/>
              </a:rPr>
              <a:t>q</a:t>
            </a:r>
            <a:r>
              <a:rPr lang="en-US"/>
              <a:t>   is </a:t>
            </a:r>
          </a:p>
        </p:txBody>
      </p:sp>
      <p:pic>
        <p:nvPicPr>
          <p:cNvPr id="7172" name="Picture 13" descr="math051"/>
          <p:cNvPicPr>
            <a:picLocks noChangeAspect="1" noChangeArrowheads="1"/>
          </p:cNvPicPr>
          <p:nvPr/>
        </p:nvPicPr>
        <p:blipFill>
          <a:blip r:embed="rId2" cstate="print"/>
          <a:srcRect/>
          <a:stretch>
            <a:fillRect/>
          </a:stretch>
        </p:blipFill>
        <p:spPr bwMode="auto">
          <a:xfrm>
            <a:off x="2971800" y="5029200"/>
            <a:ext cx="2300288" cy="655638"/>
          </a:xfrm>
          <a:prstGeom prst="rect">
            <a:avLst/>
          </a:prstGeom>
          <a:noFill/>
          <a:ln w="9525">
            <a:noFill/>
            <a:miter lim="800000"/>
            <a:headEnd/>
            <a:tailEnd/>
          </a:ln>
        </p:spPr>
      </p:pic>
      <p:pic>
        <p:nvPicPr>
          <p:cNvPr id="7173" name="Picture 14" descr="fig09_20"/>
          <p:cNvPicPr>
            <a:picLocks noChangeAspect="1" noChangeArrowheads="1"/>
          </p:cNvPicPr>
          <p:nvPr/>
        </p:nvPicPr>
        <p:blipFill>
          <a:blip r:embed="rId3" cstate="print"/>
          <a:srcRect/>
          <a:stretch>
            <a:fillRect/>
          </a:stretch>
        </p:blipFill>
        <p:spPr bwMode="auto">
          <a:xfrm>
            <a:off x="2819400" y="2590800"/>
            <a:ext cx="3314700" cy="2114550"/>
          </a:xfrm>
          <a:prstGeom prst="rect">
            <a:avLst/>
          </a:prstGeom>
          <a:noFill/>
          <a:ln w="9525">
            <a:noFill/>
            <a:miter lim="800000"/>
            <a:headEnd/>
            <a:tailEnd/>
          </a:ln>
        </p:spPr>
      </p:pic>
      <p:sp>
        <p:nvSpPr>
          <p:cNvPr id="7174" name="Text Box 15"/>
          <p:cNvSpPr txBox="1">
            <a:spLocks noChangeArrowheads="1"/>
          </p:cNvSpPr>
          <p:nvPr/>
        </p:nvSpPr>
        <p:spPr bwMode="auto">
          <a:xfrm>
            <a:off x="685800" y="5853113"/>
            <a:ext cx="7543800" cy="1004887"/>
          </a:xfrm>
          <a:prstGeom prst="rect">
            <a:avLst/>
          </a:prstGeom>
          <a:noFill/>
          <a:ln w="9525">
            <a:noFill/>
            <a:miter lim="800000"/>
            <a:headEnd/>
            <a:tailEnd/>
          </a:ln>
        </p:spPr>
        <p:txBody>
          <a:bodyPr>
            <a:spAutoFit/>
          </a:bodyPr>
          <a:lstStyle/>
          <a:p>
            <a:pPr>
              <a:spcBef>
                <a:spcPct val="50000"/>
              </a:spcBef>
            </a:pPr>
            <a:r>
              <a:rPr lang="en-US" b="1" i="1"/>
              <a:t>SI Unit of Rotational Work:</a:t>
            </a:r>
            <a:r>
              <a:rPr lang="en-US"/>
              <a:t> joule (J)</a:t>
            </a:r>
          </a:p>
          <a:p>
            <a:pPr>
              <a:spcBef>
                <a:spcPct val="50000"/>
              </a:spcBef>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914400"/>
            <a:ext cx="7772400" cy="1143000"/>
          </a:xfrm>
        </p:spPr>
        <p:txBody>
          <a:bodyPr/>
          <a:lstStyle/>
          <a:p>
            <a:pPr eaLnBrk="1" hangingPunct="1"/>
            <a:r>
              <a:rPr lang="en-US" b="1" smtClean="0">
                <a:solidFill>
                  <a:srgbClr val="CE1029"/>
                </a:solidFill>
                <a:latin typeface="Arial" pitchFamily="34" charset="0"/>
                <a:cs typeface="Arial" pitchFamily="34" charset="0"/>
              </a:rPr>
              <a:t>ROTATIONAL KINETIC ENERGY</a:t>
            </a:r>
            <a:r>
              <a:rPr lang="en-US" smtClean="0"/>
              <a:t/>
            </a:r>
            <a:br>
              <a:rPr lang="en-US" smtClean="0"/>
            </a:br>
            <a:r>
              <a:rPr lang="en-US" smtClean="0"/>
              <a:t/>
            </a:r>
            <a:br>
              <a:rPr lang="en-US" smtClean="0"/>
            </a:br>
            <a:endParaRPr lang="en-US" smtClean="0"/>
          </a:p>
        </p:txBody>
      </p:sp>
      <p:pic>
        <p:nvPicPr>
          <p:cNvPr id="8195" name="Picture 5" descr="fig09_21"/>
          <p:cNvPicPr>
            <a:picLocks noChangeAspect="1" noChangeArrowheads="1"/>
          </p:cNvPicPr>
          <p:nvPr/>
        </p:nvPicPr>
        <p:blipFill>
          <a:blip r:embed="rId2" cstate="print"/>
          <a:srcRect/>
          <a:stretch>
            <a:fillRect/>
          </a:stretch>
        </p:blipFill>
        <p:spPr bwMode="auto">
          <a:xfrm>
            <a:off x="2667000" y="2057400"/>
            <a:ext cx="3336925" cy="1874838"/>
          </a:xfrm>
          <a:prstGeom prst="rect">
            <a:avLst/>
          </a:prstGeom>
          <a:noFill/>
          <a:ln w="9525">
            <a:noFill/>
            <a:miter lim="800000"/>
            <a:headEnd/>
            <a:tailEnd/>
          </a:ln>
        </p:spPr>
      </p:pic>
      <p:sp>
        <p:nvSpPr>
          <p:cNvPr id="8196" name="Rectangle 6"/>
          <p:cNvSpPr>
            <a:spLocks noChangeArrowheads="1"/>
          </p:cNvSpPr>
          <p:nvPr/>
        </p:nvSpPr>
        <p:spPr bwMode="auto">
          <a:xfrm>
            <a:off x="73025" y="3017838"/>
            <a:ext cx="9144000" cy="0"/>
          </a:xfrm>
          <a:prstGeom prst="rect">
            <a:avLst/>
          </a:prstGeom>
          <a:noFill/>
          <a:ln w="9525">
            <a:noFill/>
            <a:miter lim="800000"/>
            <a:headEnd/>
            <a:tailEnd/>
          </a:ln>
        </p:spPr>
        <p:txBody>
          <a:bodyPr>
            <a:spAutoFit/>
          </a:bodyPr>
          <a:lstStyle/>
          <a:p>
            <a:endParaRPr lang="en-US"/>
          </a:p>
        </p:txBody>
      </p:sp>
      <p:pic>
        <p:nvPicPr>
          <p:cNvPr id="8197" name="Picture 8" descr="eq9_72"/>
          <p:cNvPicPr>
            <a:picLocks noChangeAspect="1" noChangeArrowheads="1"/>
          </p:cNvPicPr>
          <p:nvPr/>
        </p:nvPicPr>
        <p:blipFill>
          <a:blip r:embed="rId3" cstate="print"/>
          <a:srcRect/>
          <a:stretch>
            <a:fillRect/>
          </a:stretch>
        </p:blipFill>
        <p:spPr bwMode="auto">
          <a:xfrm>
            <a:off x="1828800" y="4362450"/>
            <a:ext cx="6019800" cy="1174750"/>
          </a:xfrm>
          <a:prstGeom prst="rect">
            <a:avLst/>
          </a:prstGeom>
          <a:noFill/>
          <a:ln w="9525">
            <a:noFill/>
            <a:miter lim="800000"/>
            <a:headEnd/>
            <a:tailEnd/>
          </a:ln>
        </p:spPr>
      </p:pic>
      <p:pic>
        <p:nvPicPr>
          <p:cNvPr id="8198" name="Picture 10" descr="math056"/>
          <p:cNvPicPr>
            <a:picLocks noChangeAspect="1" noChangeArrowheads="1"/>
          </p:cNvPicPr>
          <p:nvPr>
            <p:ph idx="1"/>
          </p:nvPr>
        </p:nvPicPr>
        <p:blipFill>
          <a:blip r:embed="rId4" cstate="print"/>
          <a:srcRect/>
          <a:stretch>
            <a:fillRect/>
          </a:stretch>
        </p:blipFill>
        <p:spPr>
          <a:xfrm>
            <a:off x="4800600" y="5867400"/>
            <a:ext cx="2143125" cy="661988"/>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i="1" smtClean="0"/>
              <a:t>Demo on </a:t>
            </a:r>
            <a:r>
              <a:rPr lang="en-US" b="1" smtClean="0"/>
              <a:t>Rolling Cylinders</a:t>
            </a:r>
            <a:r>
              <a:rPr lang="en-US" smtClean="0"/>
              <a:t> </a:t>
            </a:r>
          </a:p>
        </p:txBody>
      </p:sp>
      <p:pic>
        <p:nvPicPr>
          <p:cNvPr id="9219" name="Picture 5" descr="A hollow cylinder and a solid cylinder start from rest and roll down the incline plane. The conservation of mechanical energy can be used to show that the solid cylinder, having the greater translational speed, reaches the bottom first."/>
          <p:cNvPicPr>
            <a:picLocks noChangeAspect="1" noChangeArrowheads="1"/>
          </p:cNvPicPr>
          <p:nvPr>
            <p:ph idx="1"/>
          </p:nvPr>
        </p:nvPicPr>
        <p:blipFill>
          <a:blip r:embed="rId2" cstate="print"/>
          <a:srcRect/>
          <a:stretch>
            <a:fillRect/>
          </a:stretch>
        </p:blipFill>
        <p:spPr>
          <a:xfrm>
            <a:off x="2667000" y="1981200"/>
            <a:ext cx="3752850" cy="333375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solidFill>
                  <a:srgbClr val="000000"/>
                </a:solidFill>
                <a:latin typeface="Arial" pitchFamily="34" charset="0"/>
              </a:rPr>
              <a:t>9.6 </a:t>
            </a:r>
            <a:r>
              <a:rPr lang="en-US" b="1" smtClean="0">
                <a:solidFill>
                  <a:srgbClr val="009999"/>
                </a:solidFill>
                <a:latin typeface="Arial" pitchFamily="34" charset="0"/>
              </a:rPr>
              <a:t>Angular Momentum </a:t>
            </a:r>
          </a:p>
        </p:txBody>
      </p:sp>
      <p:sp>
        <p:nvSpPr>
          <p:cNvPr id="10243" name="Text Box 4"/>
          <p:cNvSpPr txBox="1">
            <a:spLocks noChangeArrowheads="1"/>
          </p:cNvSpPr>
          <p:nvPr/>
        </p:nvSpPr>
        <p:spPr bwMode="auto">
          <a:xfrm>
            <a:off x="533400" y="1905000"/>
            <a:ext cx="7467600" cy="1187450"/>
          </a:xfrm>
          <a:prstGeom prst="rect">
            <a:avLst/>
          </a:prstGeom>
          <a:noFill/>
          <a:ln w="9525">
            <a:noFill/>
            <a:miter lim="800000"/>
            <a:headEnd/>
            <a:tailEnd/>
          </a:ln>
        </p:spPr>
        <p:txBody>
          <a:bodyPr>
            <a:spAutoFit/>
          </a:bodyPr>
          <a:lstStyle/>
          <a:p>
            <a:pPr>
              <a:spcBef>
                <a:spcPct val="50000"/>
              </a:spcBef>
            </a:pPr>
            <a:r>
              <a:rPr lang="en-US"/>
              <a:t>The </a:t>
            </a:r>
            <a:r>
              <a:rPr lang="en-US">
                <a:solidFill>
                  <a:srgbClr val="009900"/>
                </a:solidFill>
              </a:rPr>
              <a:t>angular momentum</a:t>
            </a:r>
            <a:r>
              <a:rPr lang="en-US"/>
              <a:t> </a:t>
            </a:r>
            <a:r>
              <a:rPr lang="en-US" i="1"/>
              <a:t>L</a:t>
            </a:r>
            <a:r>
              <a:rPr lang="en-US"/>
              <a:t> of a body rotating about a fixed axis is the product of the body's </a:t>
            </a:r>
            <a:r>
              <a:rPr lang="en-US">
                <a:solidFill>
                  <a:srgbClr val="009900"/>
                </a:solidFill>
              </a:rPr>
              <a:t>moment of inertia</a:t>
            </a:r>
            <a:r>
              <a:rPr lang="en-US"/>
              <a:t> </a:t>
            </a:r>
            <a:r>
              <a:rPr lang="en-US" i="1"/>
              <a:t>I</a:t>
            </a:r>
            <a:r>
              <a:rPr lang="en-US"/>
              <a:t> and its </a:t>
            </a:r>
            <a:r>
              <a:rPr lang="en-US">
                <a:solidFill>
                  <a:srgbClr val="009900"/>
                </a:solidFill>
              </a:rPr>
              <a:t>angular velocity</a:t>
            </a:r>
            <a:r>
              <a:rPr lang="en-US"/>
              <a:t> </a:t>
            </a:r>
            <a:r>
              <a:rPr lang="en-US" i="1">
                <a:latin typeface="Symbol" pitchFamily="18" charset="2"/>
              </a:rPr>
              <a:t>w</a:t>
            </a:r>
            <a:r>
              <a:rPr lang="en-US"/>
              <a:t>   with respect to that axis: </a:t>
            </a:r>
          </a:p>
        </p:txBody>
      </p:sp>
      <p:sp>
        <p:nvSpPr>
          <p:cNvPr id="10244" name="Text Box 12"/>
          <p:cNvSpPr txBox="1">
            <a:spLocks noChangeArrowheads="1"/>
          </p:cNvSpPr>
          <p:nvPr/>
        </p:nvSpPr>
        <p:spPr bwMode="auto">
          <a:xfrm>
            <a:off x="914400" y="4572000"/>
            <a:ext cx="6477000" cy="457200"/>
          </a:xfrm>
          <a:prstGeom prst="rect">
            <a:avLst/>
          </a:prstGeom>
          <a:noFill/>
          <a:ln w="9525">
            <a:noFill/>
            <a:miter lim="800000"/>
            <a:headEnd/>
            <a:tailEnd/>
          </a:ln>
        </p:spPr>
        <p:txBody>
          <a:bodyPr>
            <a:spAutoFit/>
          </a:bodyPr>
          <a:lstStyle/>
          <a:p>
            <a:pPr>
              <a:spcBef>
                <a:spcPct val="50000"/>
              </a:spcBef>
            </a:pPr>
            <a:r>
              <a:rPr lang="en-US" b="1" i="1"/>
              <a:t>SI Unit of Angular Momentum:</a:t>
            </a:r>
            <a:r>
              <a:rPr lang="en-US"/>
              <a:t> kg · m</a:t>
            </a:r>
            <a:r>
              <a:rPr lang="en-US" baseline="30000"/>
              <a:t>2</a:t>
            </a:r>
            <a:r>
              <a:rPr lang="en-US"/>
              <a:t>/s.</a:t>
            </a:r>
          </a:p>
        </p:txBody>
      </p:sp>
      <p:pic>
        <p:nvPicPr>
          <p:cNvPr id="10245" name="Picture 14" descr="math069"/>
          <p:cNvPicPr>
            <a:picLocks noChangeAspect="1" noChangeArrowheads="1"/>
          </p:cNvPicPr>
          <p:nvPr/>
        </p:nvPicPr>
        <p:blipFill>
          <a:blip r:embed="rId2" cstate="print"/>
          <a:srcRect/>
          <a:stretch>
            <a:fillRect/>
          </a:stretch>
        </p:blipFill>
        <p:spPr bwMode="auto">
          <a:xfrm>
            <a:off x="3352800" y="3429000"/>
            <a:ext cx="1600200" cy="485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172</TotalTime>
  <Words>285</Words>
  <Application>Microsoft Office PowerPoint</Application>
  <PresentationFormat>On-screen Show (4:3)</PresentationFormat>
  <Paragraphs>22</Paragraphs>
  <Slides>12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Times New Roman</vt:lpstr>
      <vt:lpstr>Arial</vt:lpstr>
      <vt:lpstr>Calibri</vt:lpstr>
      <vt:lpstr>Verdana</vt:lpstr>
      <vt:lpstr>Symbol</vt:lpstr>
      <vt:lpstr>Default Design</vt:lpstr>
      <vt:lpstr>Bitmap Image</vt:lpstr>
      <vt:lpstr>9.4. Newton’s Second Law for Rotational Motion  </vt:lpstr>
      <vt:lpstr>NEWTON’S SECOND LAW FOR A RIGID BODY ROTATING ABOUT A FIXED AXIS </vt:lpstr>
      <vt:lpstr>Moment of Inertia of point masses</vt:lpstr>
      <vt:lpstr>Moment of Inertia, I for Extended regular- shaped objects</vt:lpstr>
      <vt:lpstr>9.5 Rotational Work and Energy</vt:lpstr>
      <vt:lpstr>ROTATIONAL WORK </vt:lpstr>
      <vt:lpstr>ROTATIONAL KINETIC ENERGY  </vt:lpstr>
      <vt:lpstr>Demo on Rolling Cylinders </vt:lpstr>
      <vt:lpstr>9.6 Angular Momentum </vt:lpstr>
      <vt:lpstr>   CONSERVATION OF ANGULAR MOMENTUM </vt:lpstr>
      <vt:lpstr>Demonstration on Conservation of angular momentum </vt:lpstr>
      <vt:lpstr>Problem</vt:lpstr>
    </vt:vector>
  </TitlesOfParts>
  <Company>mahes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mahes</cp:lastModifiedBy>
  <cp:revision>8</cp:revision>
  <dcterms:created xsi:type="dcterms:W3CDTF">2003-10-26T23:29:23Z</dcterms:created>
  <dcterms:modified xsi:type="dcterms:W3CDTF">2015-11-03T03:07:57Z</dcterms:modified>
</cp:coreProperties>
</file>