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4" r:id="rId3"/>
    <p:sldId id="273" r:id="rId4"/>
    <p:sldId id="259" r:id="rId5"/>
    <p:sldId id="261" r:id="rId6"/>
    <p:sldId id="263" r:id="rId7"/>
    <p:sldId id="264" r:id="rId8"/>
    <p:sldId id="271" r:id="rId9"/>
    <p:sldId id="270" r:id="rId10"/>
    <p:sldId id="269" r:id="rId11"/>
    <p:sldId id="267" r:id="rId12"/>
    <p:sldId id="266" r:id="rId1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p:scale>
          <a:sx n="113" d="100"/>
          <a:sy n="113" d="100"/>
        </p:scale>
        <p:origin x="-1584"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B805E95-EAC4-41E5-9BD1-E33B5F681BC6}" type="slidenum">
              <a:rPr lang="en-US" altLang="en-US"/>
              <a:pPr>
                <a:defRPr/>
              </a:pPr>
              <a:t>‹#›</a:t>
            </a:fld>
            <a:endParaRPr lang="en-US" altLang="en-US"/>
          </a:p>
        </p:txBody>
      </p:sp>
    </p:spTree>
    <p:extLst>
      <p:ext uri="{BB962C8B-B14F-4D97-AF65-F5344CB8AC3E}">
        <p14:creationId xmlns:p14="http://schemas.microsoft.com/office/powerpoint/2010/main" val="2709655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43C2D09-B8C9-4C10-85FB-25C482A28BA3}" type="slidenum">
              <a:rPr lang="en-US" altLang="en-US"/>
              <a:pPr>
                <a:defRPr/>
              </a:pPr>
              <a:t>‹#›</a:t>
            </a:fld>
            <a:endParaRPr lang="en-US" altLang="en-US"/>
          </a:p>
        </p:txBody>
      </p:sp>
    </p:spTree>
    <p:extLst>
      <p:ext uri="{BB962C8B-B14F-4D97-AF65-F5344CB8AC3E}">
        <p14:creationId xmlns:p14="http://schemas.microsoft.com/office/powerpoint/2010/main" val="3511463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E8E5797-2558-4877-91DC-53F99F7CFCB3}" type="slidenum">
              <a:rPr lang="en-US" altLang="en-US"/>
              <a:pPr>
                <a:defRPr/>
              </a:pPr>
              <a:t>‹#›</a:t>
            </a:fld>
            <a:endParaRPr lang="en-US" altLang="en-US"/>
          </a:p>
        </p:txBody>
      </p:sp>
    </p:spTree>
    <p:extLst>
      <p:ext uri="{BB962C8B-B14F-4D97-AF65-F5344CB8AC3E}">
        <p14:creationId xmlns:p14="http://schemas.microsoft.com/office/powerpoint/2010/main" val="4244286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600F770-A1C0-43B0-8261-D4F291324D03}" type="slidenum">
              <a:rPr lang="en-US" altLang="en-US"/>
              <a:pPr>
                <a:defRPr/>
              </a:pPr>
              <a:t>‹#›</a:t>
            </a:fld>
            <a:endParaRPr lang="en-US" altLang="en-US"/>
          </a:p>
        </p:txBody>
      </p:sp>
    </p:spTree>
    <p:extLst>
      <p:ext uri="{BB962C8B-B14F-4D97-AF65-F5344CB8AC3E}">
        <p14:creationId xmlns:p14="http://schemas.microsoft.com/office/powerpoint/2010/main" val="385179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B813398-EE45-4FDA-9ECB-EDA3FEB23418}" type="slidenum">
              <a:rPr lang="en-US" altLang="en-US"/>
              <a:pPr>
                <a:defRPr/>
              </a:pPr>
              <a:t>‹#›</a:t>
            </a:fld>
            <a:endParaRPr lang="en-US" altLang="en-US"/>
          </a:p>
        </p:txBody>
      </p:sp>
    </p:spTree>
    <p:extLst>
      <p:ext uri="{BB962C8B-B14F-4D97-AF65-F5344CB8AC3E}">
        <p14:creationId xmlns:p14="http://schemas.microsoft.com/office/powerpoint/2010/main" val="2083199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843A1A2-F0F8-4FD1-AE8F-E6BBE18217CC}" type="slidenum">
              <a:rPr lang="en-US" altLang="en-US"/>
              <a:pPr>
                <a:defRPr/>
              </a:pPr>
              <a:t>‹#›</a:t>
            </a:fld>
            <a:endParaRPr lang="en-US" altLang="en-US"/>
          </a:p>
        </p:txBody>
      </p:sp>
    </p:spTree>
    <p:extLst>
      <p:ext uri="{BB962C8B-B14F-4D97-AF65-F5344CB8AC3E}">
        <p14:creationId xmlns:p14="http://schemas.microsoft.com/office/powerpoint/2010/main" val="655906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6E1B2B22-B3AF-449A-B1B1-FC508D0DF0F9}" type="slidenum">
              <a:rPr lang="en-US" altLang="en-US"/>
              <a:pPr>
                <a:defRPr/>
              </a:pPr>
              <a:t>‹#›</a:t>
            </a:fld>
            <a:endParaRPr lang="en-US" altLang="en-US"/>
          </a:p>
        </p:txBody>
      </p:sp>
    </p:spTree>
    <p:extLst>
      <p:ext uri="{BB962C8B-B14F-4D97-AF65-F5344CB8AC3E}">
        <p14:creationId xmlns:p14="http://schemas.microsoft.com/office/powerpoint/2010/main" val="2303632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6EC85791-2F77-4C64-B9ED-05D3ADD7DC6B}" type="slidenum">
              <a:rPr lang="en-US" altLang="en-US"/>
              <a:pPr>
                <a:defRPr/>
              </a:pPr>
              <a:t>‹#›</a:t>
            </a:fld>
            <a:endParaRPr lang="en-US" altLang="en-US"/>
          </a:p>
        </p:txBody>
      </p:sp>
    </p:spTree>
    <p:extLst>
      <p:ext uri="{BB962C8B-B14F-4D97-AF65-F5344CB8AC3E}">
        <p14:creationId xmlns:p14="http://schemas.microsoft.com/office/powerpoint/2010/main" val="310937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1C05949D-A591-42FF-BA54-992E8F524DC6}" type="slidenum">
              <a:rPr lang="en-US" altLang="en-US"/>
              <a:pPr>
                <a:defRPr/>
              </a:pPr>
              <a:t>‹#›</a:t>
            </a:fld>
            <a:endParaRPr lang="en-US" altLang="en-US"/>
          </a:p>
        </p:txBody>
      </p:sp>
    </p:spTree>
    <p:extLst>
      <p:ext uri="{BB962C8B-B14F-4D97-AF65-F5344CB8AC3E}">
        <p14:creationId xmlns:p14="http://schemas.microsoft.com/office/powerpoint/2010/main" val="221528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5B29788-9317-40B1-A54E-8CD032049F81}" type="slidenum">
              <a:rPr lang="en-US" altLang="en-US"/>
              <a:pPr>
                <a:defRPr/>
              </a:pPr>
              <a:t>‹#›</a:t>
            </a:fld>
            <a:endParaRPr lang="en-US" altLang="en-US"/>
          </a:p>
        </p:txBody>
      </p:sp>
    </p:spTree>
    <p:extLst>
      <p:ext uri="{BB962C8B-B14F-4D97-AF65-F5344CB8AC3E}">
        <p14:creationId xmlns:p14="http://schemas.microsoft.com/office/powerpoint/2010/main" val="2303712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09601F8-74E5-4EC1-A91C-A01E24173A35}" type="slidenum">
              <a:rPr lang="en-US" altLang="en-US"/>
              <a:pPr>
                <a:defRPr/>
              </a:pPr>
              <a:t>‹#›</a:t>
            </a:fld>
            <a:endParaRPr lang="en-US" altLang="en-US"/>
          </a:p>
        </p:txBody>
      </p:sp>
    </p:spTree>
    <p:extLst>
      <p:ext uri="{BB962C8B-B14F-4D97-AF65-F5344CB8AC3E}">
        <p14:creationId xmlns:p14="http://schemas.microsoft.com/office/powerpoint/2010/main" val="737959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CC05FD79-F09B-4CED-9DED-EC1E4D81308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7.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7.wmf"/><Relationship Id="rId5" Type="http://schemas.openxmlformats.org/officeDocument/2006/relationships/oleObject" Target="../embeddings/oleObject2.bin"/><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en-US" b="1" smtClean="0">
                <a:solidFill>
                  <a:srgbClr val="000000"/>
                </a:solidFill>
                <a:latin typeface="Arial" charset="0"/>
              </a:rPr>
              <a:t>8.4 </a:t>
            </a:r>
            <a:r>
              <a:rPr lang="en-US" altLang="en-US" b="1" smtClean="0">
                <a:solidFill>
                  <a:srgbClr val="009999"/>
                </a:solidFill>
                <a:latin typeface="Arial" charset="0"/>
              </a:rPr>
              <a:t>Angular Variables and Tangential Variables</a:t>
            </a:r>
            <a:r>
              <a:rPr lang="en-US" altLang="en-US" smtClean="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b="1" smtClean="0">
                <a:solidFill>
                  <a:srgbClr val="000000"/>
                </a:solidFill>
                <a:latin typeface="Arial" charset="0"/>
                <a:cs typeface="Arial" charset="0"/>
              </a:rPr>
              <a:t>8.6 </a:t>
            </a:r>
            <a:r>
              <a:rPr lang="en-US" altLang="en-US" b="1" smtClean="0">
                <a:solidFill>
                  <a:srgbClr val="009999"/>
                </a:solidFill>
                <a:latin typeface="Arial" charset="0"/>
                <a:cs typeface="Arial" charset="0"/>
              </a:rPr>
              <a:t>Rolling Motion</a:t>
            </a:r>
          </a:p>
        </p:txBody>
      </p:sp>
      <p:pic>
        <p:nvPicPr>
          <p:cNvPr id="11267" name="Picture 3" descr="nw028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905000"/>
            <a:ext cx="3082925"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8" name="Picture 4" descr="math04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3400" y="2971800"/>
            <a:ext cx="4572000" cy="1293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5" descr="math046"/>
          <p:cNvPicPr>
            <a:picLocks noChangeAspect="1" noChangeArrowheads="1"/>
          </p:cNvPicPr>
          <p:nvPr>
            <p:ph idx="1"/>
          </p:nvPr>
        </p:nvPicPr>
        <p:blipFill>
          <a:blip r:embed="rId5">
            <a:extLst>
              <a:ext uri="{28A0092B-C50C-407E-A947-70E740481C1C}">
                <a14:useLocalDpi xmlns:a14="http://schemas.microsoft.com/office/drawing/2010/main" val="0"/>
              </a:ext>
            </a:extLst>
          </a:blip>
          <a:srcRect/>
          <a:stretch>
            <a:fillRect/>
          </a:stretch>
        </p:blipFill>
        <p:spPr>
          <a:xfrm>
            <a:off x="3962400" y="4495800"/>
            <a:ext cx="4572000" cy="10588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1270" name="Rectangle 6"/>
          <p:cNvSpPr>
            <a:spLocks noChangeArrowheads="1"/>
          </p:cNvSpPr>
          <p:nvPr/>
        </p:nvSpPr>
        <p:spPr bwMode="auto">
          <a:xfrm>
            <a:off x="0" y="333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aphicFrame>
        <p:nvGraphicFramePr>
          <p:cNvPr id="11271" name="Object 7"/>
          <p:cNvGraphicFramePr>
            <a:graphicFrameLocks noChangeAspect="1"/>
          </p:cNvGraphicFramePr>
          <p:nvPr/>
        </p:nvGraphicFramePr>
        <p:xfrm>
          <a:off x="4800600" y="2057400"/>
          <a:ext cx="1371600" cy="542925"/>
        </p:xfrm>
        <a:graphic>
          <a:graphicData uri="http://schemas.openxmlformats.org/presentationml/2006/ole">
            <mc:AlternateContent xmlns:mc="http://schemas.openxmlformats.org/markup-compatibility/2006">
              <mc:Choice xmlns:v="urn:schemas-microsoft-com:vml" Requires="v">
                <p:oleObj spid="_x0000_s11272" name="Equation" r:id="rId6" imgW="457002" imgH="177723" progId="Equation.3">
                  <p:embed/>
                </p:oleObj>
              </mc:Choice>
              <mc:Fallback>
                <p:oleObj name="Equation" r:id="rId6" imgW="457002" imgH="177723" progId="Equation.3">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00600" y="2057400"/>
                        <a:ext cx="1371600"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b="1" i="1" smtClean="0">
                <a:solidFill>
                  <a:srgbClr val="F71D06"/>
                </a:solidFill>
                <a:latin typeface="verdana" pitchFamily="34" charset="0"/>
                <a:cs typeface="Times New Roman" pitchFamily="18" charset="0"/>
              </a:rPr>
              <a:t>Problem-53</a:t>
            </a:r>
            <a:r>
              <a:rPr lang="en-US" altLang="en-US" b="1" smtClean="0">
                <a:solidFill>
                  <a:srgbClr val="000000"/>
                </a:solidFill>
                <a:cs typeface="Times New Roman" pitchFamily="18" charset="0"/>
              </a:rPr>
              <a:t>  </a:t>
            </a:r>
            <a:br>
              <a:rPr lang="en-US" altLang="en-US" b="1" smtClean="0">
                <a:solidFill>
                  <a:srgbClr val="000000"/>
                </a:solidFill>
                <a:cs typeface="Times New Roman" pitchFamily="18" charset="0"/>
              </a:rPr>
            </a:br>
            <a:r>
              <a:rPr lang="en-US" altLang="en-US" b="1" smtClean="0">
                <a:solidFill>
                  <a:srgbClr val="000000"/>
                </a:solidFill>
                <a:latin typeface="verdana" pitchFamily="34" charset="0"/>
                <a:cs typeface="Times New Roman" pitchFamily="18" charset="0"/>
              </a:rPr>
              <a:t>An Accelerating Motorcycle</a:t>
            </a:r>
            <a:endParaRPr lang="en-US" altLang="en-US" b="1" smtClean="0">
              <a:solidFill>
                <a:srgbClr val="000000"/>
              </a:solidFill>
              <a:cs typeface="Times New Roman" pitchFamily="18" charset="0"/>
            </a:endParaRPr>
          </a:p>
        </p:txBody>
      </p:sp>
      <p:sp>
        <p:nvSpPr>
          <p:cNvPr id="12291" name="Text Box 4"/>
          <p:cNvSpPr txBox="1">
            <a:spLocks noChangeArrowheads="1"/>
          </p:cNvSpPr>
          <p:nvPr/>
        </p:nvSpPr>
        <p:spPr bwMode="auto">
          <a:xfrm>
            <a:off x="685800" y="2438400"/>
            <a:ext cx="79248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a:solidFill>
                  <a:srgbClr val="000000"/>
                </a:solidFill>
              </a:rPr>
              <a:t>A motorcycle accelerates uniformly from rest and reaches a linear speed of 22.0 m/s in a time of 9.00 s. The radius of each tire is 0.280 m. What is the magnitude of the angular acceleration of each tire?  </a:t>
            </a:r>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b="1" smtClean="0">
                <a:solidFill>
                  <a:srgbClr val="000000"/>
                </a:solidFill>
                <a:latin typeface="Arial" charset="0"/>
                <a:cs typeface="Arial" charset="0"/>
              </a:rPr>
              <a:t>8.7 </a:t>
            </a:r>
            <a:r>
              <a:rPr lang="en-US" altLang="en-US" b="1" smtClean="0">
                <a:solidFill>
                  <a:srgbClr val="009999"/>
                </a:solidFill>
                <a:latin typeface="Arial" charset="0"/>
                <a:cs typeface="Arial" charset="0"/>
              </a:rPr>
              <a:t>The Vector Nature of Angular Variables</a:t>
            </a:r>
            <a:r>
              <a:rPr lang="en-US" altLang="en-US" b="1" smtClean="0">
                <a:solidFill>
                  <a:srgbClr val="000000"/>
                </a:solidFill>
                <a:latin typeface="verdana" pitchFamily="34" charset="0"/>
                <a:cs typeface="Times New Roman" pitchFamily="18" charset="0"/>
              </a:rPr>
              <a:t> </a:t>
            </a:r>
            <a:br>
              <a:rPr lang="en-US" altLang="en-US" b="1" smtClean="0">
                <a:solidFill>
                  <a:srgbClr val="000000"/>
                </a:solidFill>
                <a:latin typeface="verdana" pitchFamily="34" charset="0"/>
                <a:cs typeface="Times New Roman" pitchFamily="18" charset="0"/>
              </a:rPr>
            </a:br>
            <a:endParaRPr lang="en-US" altLang="en-US" b="1" smtClean="0">
              <a:solidFill>
                <a:srgbClr val="000000"/>
              </a:solidFill>
              <a:latin typeface="verdana" pitchFamily="34" charset="0"/>
              <a:cs typeface="Times New Roman" pitchFamily="18" charset="0"/>
            </a:endParaRPr>
          </a:p>
        </p:txBody>
      </p:sp>
      <p:pic>
        <p:nvPicPr>
          <p:cNvPr id="13315" name="Picture 5" descr="http://edugen.wiley.com/edugen/courses/crs1000/art/images/c08/nw0287.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0" y="2057400"/>
            <a:ext cx="1714500" cy="262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Text Box 6"/>
          <p:cNvSpPr txBox="1">
            <a:spLocks noChangeArrowheads="1"/>
          </p:cNvSpPr>
          <p:nvPr/>
        </p:nvSpPr>
        <p:spPr bwMode="auto">
          <a:xfrm>
            <a:off x="609600" y="5105400"/>
            <a:ext cx="78486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b="1" i="1"/>
              <a:t>Right-Hand Rule.</a:t>
            </a:r>
            <a:r>
              <a:rPr lang="en-US" altLang="en-US"/>
              <a:t> Grasp the axis of rotation with your right hand, so that your fingers circle the axis in the same sense as the rotation. Your extended thumb points along the axis in the direction of the </a:t>
            </a:r>
            <a:r>
              <a:rPr lang="en-US" altLang="en-US">
                <a:solidFill>
                  <a:srgbClr val="009900"/>
                </a:solidFill>
              </a:rPr>
              <a:t>angular velocity</a:t>
            </a:r>
            <a:r>
              <a:rPr lang="en-US" altLang="en-US"/>
              <a:t> </a:t>
            </a:r>
            <a:r>
              <a:rPr lang="en-US" altLang="en-US">
                <a:solidFill>
                  <a:srgbClr val="009900"/>
                </a:solidFill>
              </a:rPr>
              <a:t>vector</a:t>
            </a:r>
            <a:r>
              <a:rPr lang="en-US" altLang="en-US"/>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en-US" b="1" smtClean="0">
                <a:solidFill>
                  <a:srgbClr val="000000"/>
                </a:solidFill>
                <a:latin typeface="Arial" charset="0"/>
              </a:rPr>
              <a:t>8.4 </a:t>
            </a:r>
            <a:r>
              <a:rPr lang="en-US" altLang="en-US" b="1" smtClean="0">
                <a:solidFill>
                  <a:srgbClr val="009999"/>
                </a:solidFill>
                <a:latin typeface="Arial" charset="0"/>
              </a:rPr>
              <a:t>Angular Variables and Tangential Variables</a:t>
            </a:r>
            <a:r>
              <a:rPr lang="en-US" altLang="en-US" smtClean="0"/>
              <a:t> </a:t>
            </a:r>
          </a:p>
        </p:txBody>
      </p:sp>
      <p:pic>
        <p:nvPicPr>
          <p:cNvPr id="3075" name="Picture 3" descr="fig08_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2133600"/>
            <a:ext cx="3257550" cy="403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b="1" smtClean="0">
                <a:solidFill>
                  <a:srgbClr val="000000"/>
                </a:solidFill>
                <a:latin typeface="Arial" charset="0"/>
              </a:rPr>
              <a:t>8.4 </a:t>
            </a:r>
            <a:r>
              <a:rPr lang="en-US" altLang="en-US" b="1" smtClean="0">
                <a:solidFill>
                  <a:srgbClr val="009999"/>
                </a:solidFill>
                <a:latin typeface="Arial" charset="0"/>
              </a:rPr>
              <a:t>Angular Variables and Tangential Variables</a:t>
            </a:r>
            <a:r>
              <a:rPr lang="en-US" altLang="en-US" smtClean="0"/>
              <a:t> </a:t>
            </a:r>
          </a:p>
        </p:txBody>
      </p:sp>
      <p:pic>
        <p:nvPicPr>
          <p:cNvPr id="4099" name="Picture 3" descr="fig08_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2133600"/>
            <a:ext cx="3257550" cy="403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ext Box 4"/>
          <p:cNvSpPr txBox="1">
            <a:spLocks noChangeArrowheads="1"/>
          </p:cNvSpPr>
          <p:nvPr/>
        </p:nvSpPr>
        <p:spPr bwMode="auto">
          <a:xfrm>
            <a:off x="533400" y="2590800"/>
            <a:ext cx="3962400"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a:t>In the familiar ice-skating stunt known as “crack-the-whip,” a number of skaters attempt to maintain a straight line as they skate around the one person (the pivot) who remains in place.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en-US" b="1" smtClean="0">
                <a:solidFill>
                  <a:srgbClr val="009999"/>
                </a:solidFill>
                <a:latin typeface="Arial" charset="0"/>
              </a:rPr>
              <a:t>Angular Variables and Tangential Variables</a:t>
            </a:r>
          </a:p>
        </p:txBody>
      </p:sp>
      <p:pic>
        <p:nvPicPr>
          <p:cNvPr id="5123" name="Picture 6" descr="nw028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3581400"/>
            <a:ext cx="2708275"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Text Box 7"/>
          <p:cNvSpPr txBox="1">
            <a:spLocks noChangeArrowheads="1"/>
          </p:cNvSpPr>
          <p:nvPr/>
        </p:nvSpPr>
        <p:spPr bwMode="auto">
          <a:xfrm>
            <a:off x="990600" y="1828800"/>
            <a:ext cx="75438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a:solidFill>
                  <a:srgbClr val="000000"/>
                </a:solidFill>
              </a:rPr>
              <a:t>During a time </a:t>
            </a:r>
            <a:r>
              <a:rPr lang="en-US" altLang="en-US" i="1">
                <a:solidFill>
                  <a:srgbClr val="000000"/>
                </a:solidFill>
              </a:rPr>
              <a:t>t</a:t>
            </a:r>
            <a:r>
              <a:rPr lang="en-US" altLang="en-US">
                <a:solidFill>
                  <a:srgbClr val="000000"/>
                </a:solidFill>
              </a:rPr>
              <a:t>, the line of skaters sweeps through an angle </a:t>
            </a:r>
            <a:r>
              <a:rPr lang="en-US" altLang="en-US" i="1">
                <a:solidFill>
                  <a:srgbClr val="000000"/>
                </a:solidFill>
                <a:latin typeface="Symbol" pitchFamily="18" charset="2"/>
              </a:rPr>
              <a:t>q </a:t>
            </a:r>
            <a:r>
              <a:rPr lang="en-US" altLang="en-US" i="1">
                <a:solidFill>
                  <a:srgbClr val="000000"/>
                </a:solidFill>
              </a:rPr>
              <a:t> </a:t>
            </a:r>
            <a:r>
              <a:rPr lang="en-US" altLang="en-US">
                <a:solidFill>
                  <a:srgbClr val="000000"/>
                </a:solidFill>
              </a:rPr>
              <a:t>. An individual skater, located at a distance </a:t>
            </a:r>
            <a:r>
              <a:rPr lang="en-US" altLang="en-US" i="1">
                <a:solidFill>
                  <a:srgbClr val="000000"/>
                </a:solidFill>
              </a:rPr>
              <a:t>r</a:t>
            </a:r>
            <a:r>
              <a:rPr lang="en-US" altLang="en-US">
                <a:solidFill>
                  <a:srgbClr val="000000"/>
                </a:solidFill>
              </a:rPr>
              <a:t> from the stationary skater, moves through a distance </a:t>
            </a:r>
            <a:r>
              <a:rPr lang="en-US" altLang="en-US" i="1">
                <a:solidFill>
                  <a:srgbClr val="000000"/>
                </a:solidFill>
              </a:rPr>
              <a:t>s</a:t>
            </a:r>
            <a:r>
              <a:rPr lang="en-US" altLang="en-US">
                <a:solidFill>
                  <a:srgbClr val="000000"/>
                </a:solidFill>
              </a:rPr>
              <a:t> on a circular arc.</a:t>
            </a:r>
          </a:p>
        </p:txBody>
      </p:sp>
      <p:pic>
        <p:nvPicPr>
          <p:cNvPr id="5125" name="Picture 10" descr="pixe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70400" y="2881313"/>
            <a:ext cx="34925" cy="1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11" descr="pixe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22800" y="2881313"/>
            <a:ext cx="34925" cy="1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14" descr="pixe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70400" y="2881313"/>
            <a:ext cx="34925" cy="1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15" descr="pixe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22800" y="2881313"/>
            <a:ext cx="34925" cy="1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b="1" smtClean="0">
                <a:solidFill>
                  <a:srgbClr val="000000"/>
                </a:solidFill>
                <a:latin typeface="Arial" charset="0"/>
                <a:cs typeface="Arial" charset="0"/>
              </a:rPr>
              <a:t>8.5 </a:t>
            </a:r>
            <a:r>
              <a:rPr lang="en-US" altLang="en-US" b="1" smtClean="0">
                <a:solidFill>
                  <a:srgbClr val="009999"/>
                </a:solidFill>
                <a:latin typeface="Arial" charset="0"/>
                <a:cs typeface="Arial" charset="0"/>
              </a:rPr>
              <a:t>Centripetal Acceleration and Tangential Acceleration</a:t>
            </a:r>
          </a:p>
        </p:txBody>
      </p:sp>
      <p:pic>
        <p:nvPicPr>
          <p:cNvPr id="6147" name="Picture 5" descr="http://edugen.wiley.com/edugen/courses/crs1000/art/images/c08/nw028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2133600"/>
            <a:ext cx="57150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b="1" smtClean="0">
                <a:solidFill>
                  <a:srgbClr val="000000"/>
                </a:solidFill>
                <a:latin typeface="verdana" pitchFamily="34" charset="0"/>
                <a:cs typeface="Times New Roman" pitchFamily="18" charset="0"/>
              </a:rPr>
              <a:t>A Discus Thrower</a:t>
            </a:r>
          </a:p>
        </p:txBody>
      </p:sp>
      <p:pic>
        <p:nvPicPr>
          <p:cNvPr id="7171" name="Picture 5" descr="http://edugen.wiley.com/edugen/courses/crs1000/art/images/c08/nw0285.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2057400"/>
            <a:ext cx="2343150" cy="296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b="1" smtClean="0">
                <a:solidFill>
                  <a:srgbClr val="000000"/>
                </a:solidFill>
                <a:latin typeface="Arial" charset="0"/>
                <a:cs typeface="Arial" charset="0"/>
              </a:rPr>
              <a:t>8.6 </a:t>
            </a:r>
            <a:r>
              <a:rPr lang="en-US" altLang="en-US" b="1" smtClean="0">
                <a:solidFill>
                  <a:srgbClr val="009999"/>
                </a:solidFill>
                <a:latin typeface="Arial" charset="0"/>
                <a:cs typeface="Arial" charset="0"/>
              </a:rPr>
              <a:t>Rolling Motion</a:t>
            </a:r>
          </a:p>
        </p:txBody>
      </p:sp>
      <p:pic>
        <p:nvPicPr>
          <p:cNvPr id="8195" name="Picture 5" descr="nw028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905000"/>
            <a:ext cx="3082925"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6" name="Rectangle 12"/>
          <p:cNvSpPr>
            <a:spLocks noChangeArrowheads="1"/>
          </p:cNvSpPr>
          <p:nvPr/>
        </p:nvSpPr>
        <p:spPr bwMode="auto">
          <a:xfrm>
            <a:off x="0" y="333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8197" name="Rectangle 13"/>
          <p:cNvSpPr>
            <a:spLocks noGrp="1" noChangeArrowheads="1"/>
          </p:cNvSpPr>
          <p:nvPr>
            <p:ph idx="1"/>
          </p:nvPr>
        </p:nvSpPr>
        <p:spPr/>
        <p:txBody>
          <a:bodyPr/>
          <a:lstStyle/>
          <a:p>
            <a:pPr eaLnBrk="1" hangingPunct="1"/>
            <a:endParaRPr lang="en-US" alt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b="1" smtClean="0">
                <a:solidFill>
                  <a:srgbClr val="000000"/>
                </a:solidFill>
                <a:latin typeface="Arial" charset="0"/>
                <a:cs typeface="Arial" charset="0"/>
              </a:rPr>
              <a:t>8.6 </a:t>
            </a:r>
            <a:r>
              <a:rPr lang="en-US" altLang="en-US" b="1" smtClean="0">
                <a:solidFill>
                  <a:srgbClr val="009999"/>
                </a:solidFill>
                <a:latin typeface="Arial" charset="0"/>
                <a:cs typeface="Arial" charset="0"/>
              </a:rPr>
              <a:t>Rolling Motion</a:t>
            </a:r>
          </a:p>
        </p:txBody>
      </p:sp>
      <p:pic>
        <p:nvPicPr>
          <p:cNvPr id="9219" name="Picture 3" descr="nw028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905000"/>
            <a:ext cx="3082925"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9220" name="Object 7"/>
          <p:cNvGraphicFramePr>
            <a:graphicFrameLocks noChangeAspect="1"/>
          </p:cNvGraphicFramePr>
          <p:nvPr/>
        </p:nvGraphicFramePr>
        <p:xfrm>
          <a:off x="4800600" y="2057400"/>
          <a:ext cx="1371600" cy="542925"/>
        </p:xfrm>
        <a:graphic>
          <a:graphicData uri="http://schemas.openxmlformats.org/presentationml/2006/ole">
            <mc:AlternateContent xmlns:mc="http://schemas.openxmlformats.org/markup-compatibility/2006">
              <mc:Choice xmlns:v="urn:schemas-microsoft-com:vml" Requires="v">
                <p:oleObj spid="_x0000_s9221" name="Equation" r:id="rId4" imgW="457002" imgH="177723" progId="Equation.3">
                  <p:embed/>
                </p:oleObj>
              </mc:Choice>
              <mc:Fallback>
                <p:oleObj name="Equation" r:id="rId4" imgW="457002" imgH="177723" progId="Equation.3">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00600" y="2057400"/>
                        <a:ext cx="1371600"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b="1" smtClean="0">
                <a:solidFill>
                  <a:srgbClr val="000000"/>
                </a:solidFill>
                <a:latin typeface="Arial" charset="0"/>
                <a:cs typeface="Arial" charset="0"/>
              </a:rPr>
              <a:t>8.6 </a:t>
            </a:r>
            <a:r>
              <a:rPr lang="en-US" altLang="en-US" b="1" smtClean="0">
                <a:solidFill>
                  <a:srgbClr val="009999"/>
                </a:solidFill>
                <a:latin typeface="Arial" charset="0"/>
                <a:cs typeface="Arial" charset="0"/>
              </a:rPr>
              <a:t>Rolling Motion</a:t>
            </a:r>
          </a:p>
        </p:txBody>
      </p:sp>
      <p:pic>
        <p:nvPicPr>
          <p:cNvPr id="10243" name="Picture 3" descr="nw028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905000"/>
            <a:ext cx="3082925"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4" name="Picture 4" descr="math04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3400" y="2971800"/>
            <a:ext cx="4572000" cy="1293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5" name="Rectangle 6"/>
          <p:cNvSpPr>
            <a:spLocks noChangeArrowheads="1"/>
          </p:cNvSpPr>
          <p:nvPr/>
        </p:nvSpPr>
        <p:spPr bwMode="auto">
          <a:xfrm>
            <a:off x="0" y="333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aphicFrame>
        <p:nvGraphicFramePr>
          <p:cNvPr id="10246" name="Object 7"/>
          <p:cNvGraphicFramePr>
            <a:graphicFrameLocks noChangeAspect="1"/>
          </p:cNvGraphicFramePr>
          <p:nvPr/>
        </p:nvGraphicFramePr>
        <p:xfrm>
          <a:off x="4800600" y="2057400"/>
          <a:ext cx="1371600" cy="542925"/>
        </p:xfrm>
        <a:graphic>
          <a:graphicData uri="http://schemas.openxmlformats.org/presentationml/2006/ole">
            <mc:AlternateContent xmlns:mc="http://schemas.openxmlformats.org/markup-compatibility/2006">
              <mc:Choice xmlns:v="urn:schemas-microsoft-com:vml" Requires="v">
                <p:oleObj spid="_x0000_s10248" name="Equation" r:id="rId5" imgW="457002" imgH="177723" progId="Equation.3">
                  <p:embed/>
                </p:oleObj>
              </mc:Choice>
              <mc:Fallback>
                <p:oleObj name="Equation" r:id="rId5" imgW="457002" imgH="177723" progId="Equation.3">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00600" y="2057400"/>
                        <a:ext cx="1371600"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47" name="Rectangle 8"/>
          <p:cNvSpPr>
            <a:spLocks noGrp="1" noChangeArrowheads="1"/>
          </p:cNvSpPr>
          <p:nvPr>
            <p:ph idx="1"/>
          </p:nvPr>
        </p:nvSpPr>
        <p:spPr/>
        <p:txBody>
          <a:bodyPr/>
          <a:lstStyle/>
          <a:p>
            <a:pPr eaLnBrk="1" hangingPunct="1"/>
            <a:endParaRPr lang="en-US" alt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175</TotalTime>
  <Words>154</Words>
  <Application>Microsoft Office PowerPoint</Application>
  <PresentationFormat>On-screen Show (4:3)</PresentationFormat>
  <Paragraphs>16</Paragraphs>
  <Slides>12</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9" baseType="lpstr">
      <vt:lpstr>Times New Roman</vt:lpstr>
      <vt:lpstr>Arial</vt:lpstr>
      <vt:lpstr>Calibri</vt:lpstr>
      <vt:lpstr>Symbol</vt:lpstr>
      <vt:lpstr>verdana</vt:lpstr>
      <vt:lpstr>Default Design</vt:lpstr>
      <vt:lpstr>Microsoft Equation 3.0</vt:lpstr>
      <vt:lpstr>8.4 Angular Variables and Tangential Variables </vt:lpstr>
      <vt:lpstr>8.4 Angular Variables and Tangential Variables </vt:lpstr>
      <vt:lpstr>8.4 Angular Variables and Tangential Variables </vt:lpstr>
      <vt:lpstr>Angular Variables and Tangential Variables</vt:lpstr>
      <vt:lpstr>8.5 Centripetal Acceleration and Tangential Acceleration</vt:lpstr>
      <vt:lpstr>A Discus Thrower</vt:lpstr>
      <vt:lpstr>8.6 Rolling Motion</vt:lpstr>
      <vt:lpstr>8.6 Rolling Motion</vt:lpstr>
      <vt:lpstr>8.6 Rolling Motion</vt:lpstr>
      <vt:lpstr>8.6 Rolling Motion</vt:lpstr>
      <vt:lpstr>Problem-53   An Accelerating Motorcycle</vt:lpstr>
      <vt:lpstr>8.7 The Vector Nature of Angular Variables  </vt:lpstr>
    </vt:vector>
  </TitlesOfParts>
  <Company>mahes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dc:creator>
  <cp:lastModifiedBy>Maheswaranathan, Ponn</cp:lastModifiedBy>
  <cp:revision>7</cp:revision>
  <dcterms:created xsi:type="dcterms:W3CDTF">2003-10-20T13:33:02Z</dcterms:created>
  <dcterms:modified xsi:type="dcterms:W3CDTF">2015-10-28T17:29:51Z</dcterms:modified>
</cp:coreProperties>
</file>