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0" r:id="rId3"/>
    <p:sldId id="284" r:id="rId4"/>
    <p:sldId id="288" r:id="rId5"/>
    <p:sldId id="265" r:id="rId6"/>
    <p:sldId id="266" r:id="rId7"/>
    <p:sldId id="270" r:id="rId8"/>
    <p:sldId id="272" r:id="rId9"/>
    <p:sldId id="275" r:id="rId10"/>
    <p:sldId id="277" r:id="rId11"/>
    <p:sldId id="290" r:id="rId12"/>
    <p:sldId id="271" r:id="rId13"/>
    <p:sldId id="282" r:id="rId14"/>
    <p:sldId id="278"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371"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608A02-838C-4689-97DA-C8897FC394B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480CD1-C2E2-425C-B293-A68E5A3FABB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2A0CD9-94E8-4C00-89AC-945B1640D50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1059AD-6513-4AB4-85E5-85CBA44FB3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CC6243-F21E-4905-9CC3-5655E9908E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642603-80A2-4665-992E-4E34E6C1667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4E3C575-6B41-4EB4-A5BF-78D8BBEB9F4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111119-6E60-4E21-829D-8CA278681D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A76AED-24A6-4E4A-A1F7-7989FD73558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4FF411-4ADF-4183-A1AF-A9E9C1CC70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4312D6-0D9A-4DC0-96E6-83BF603B015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646D70A-2DC7-482E-AB70-3A95E8A0BA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838200"/>
            <a:ext cx="7772400" cy="1143000"/>
          </a:xfrm>
        </p:spPr>
        <p:txBody>
          <a:bodyPr/>
          <a:lstStyle/>
          <a:p>
            <a:r>
              <a:rPr lang="en-US" dirty="0" smtClean="0"/>
              <a:t>Chapter 8 </a:t>
            </a:r>
            <a:r>
              <a:rPr lang="en-US" b="1" dirty="0" smtClean="0">
                <a:solidFill>
                  <a:srgbClr val="000000"/>
                </a:solidFill>
                <a:latin typeface="verdana" pitchFamily="34" charset="0"/>
              </a:rPr>
              <a:t/>
            </a:r>
            <a:br>
              <a:rPr lang="en-US" b="1" dirty="0" smtClean="0">
                <a:solidFill>
                  <a:srgbClr val="000000"/>
                </a:solidFill>
                <a:latin typeface="verdana" pitchFamily="34" charset="0"/>
              </a:rPr>
            </a:br>
            <a:endParaRPr lang="en-US" b="1" dirty="0">
              <a:solidFill>
                <a:srgbClr val="000000"/>
              </a:solidFill>
              <a:latin typeface="verdana" pitchFamily="34" charset="0"/>
            </a:endParaRPr>
          </a:p>
        </p:txBody>
      </p:sp>
      <p:sp>
        <p:nvSpPr>
          <p:cNvPr id="6" name="Rectangle 5"/>
          <p:cNvSpPr/>
          <p:nvPr/>
        </p:nvSpPr>
        <p:spPr>
          <a:xfrm>
            <a:off x="2667000" y="2057400"/>
            <a:ext cx="3982180" cy="461665"/>
          </a:xfrm>
          <a:prstGeom prst="rect">
            <a:avLst/>
          </a:prstGeom>
        </p:spPr>
        <p:txBody>
          <a:bodyPr wrap="none">
            <a:spAutoFit/>
          </a:bodyPr>
          <a:lstStyle/>
          <a:p>
            <a:r>
              <a:rPr lang="en-US" b="1" dirty="0">
                <a:solidFill>
                  <a:srgbClr val="000000"/>
                </a:solidFill>
                <a:latin typeface="verdana" pitchFamily="34" charset="0"/>
              </a:rPr>
              <a:t>Rotational Kinematics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rgbClr val="000000"/>
                </a:solidFill>
                <a:latin typeface="Arial" charset="0"/>
              </a:rPr>
              <a:t>8.3 </a:t>
            </a:r>
            <a:r>
              <a:rPr lang="en-US" b="1">
                <a:solidFill>
                  <a:srgbClr val="009999"/>
                </a:solidFill>
                <a:latin typeface="Arial" charset="0"/>
              </a:rPr>
              <a:t>The Equations of Rotational Kinematics </a:t>
            </a:r>
          </a:p>
        </p:txBody>
      </p:sp>
      <p:pic>
        <p:nvPicPr>
          <p:cNvPr id="23557" name="Picture 5" descr="fig08_10g"/>
          <p:cNvPicPr>
            <a:picLocks noChangeAspect="1" noChangeArrowheads="1"/>
          </p:cNvPicPr>
          <p:nvPr/>
        </p:nvPicPr>
        <p:blipFill>
          <a:blip r:embed="rId2" cstate="print"/>
          <a:srcRect/>
          <a:stretch>
            <a:fillRect/>
          </a:stretch>
        </p:blipFill>
        <p:spPr bwMode="auto">
          <a:xfrm>
            <a:off x="914400" y="2362200"/>
            <a:ext cx="7429500" cy="39433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Linear and Angular Quantities</a:t>
            </a:r>
          </a:p>
        </p:txBody>
      </p:sp>
      <p:grpSp>
        <p:nvGrpSpPr>
          <p:cNvPr id="41988" name="Group 4"/>
          <p:cNvGrpSpPr>
            <a:grpSpLocks/>
          </p:cNvGrpSpPr>
          <p:nvPr/>
        </p:nvGrpSpPr>
        <p:grpSpPr bwMode="auto">
          <a:xfrm>
            <a:off x="1447800" y="1905000"/>
            <a:ext cx="6388100" cy="4375150"/>
            <a:chOff x="0" y="0"/>
            <a:chExt cx="4024" cy="2756"/>
          </a:xfrm>
        </p:grpSpPr>
        <p:grpSp>
          <p:nvGrpSpPr>
            <p:cNvPr id="41989" name="Group 5"/>
            <p:cNvGrpSpPr>
              <a:grpSpLocks/>
            </p:cNvGrpSpPr>
            <p:nvPr/>
          </p:nvGrpSpPr>
          <p:grpSpPr bwMode="auto">
            <a:xfrm>
              <a:off x="0" y="0"/>
              <a:ext cx="1832" cy="288"/>
              <a:chOff x="0" y="0"/>
              <a:chExt cx="1832" cy="288"/>
            </a:xfrm>
          </p:grpSpPr>
          <p:sp>
            <p:nvSpPr>
              <p:cNvPr id="41990" name="Rectangle 6"/>
              <p:cNvSpPr>
                <a:spLocks noChangeArrowheads="1"/>
              </p:cNvSpPr>
              <p:nvPr/>
            </p:nvSpPr>
            <p:spPr bwMode="auto">
              <a:xfrm>
                <a:off x="0" y="0"/>
                <a:ext cx="476" cy="144"/>
              </a:xfrm>
              <a:prstGeom prst="rect">
                <a:avLst/>
              </a:prstGeom>
              <a:noFill/>
              <a:ln w="9525">
                <a:noFill/>
                <a:miter lim="800000"/>
                <a:headEnd/>
                <a:tailEnd/>
              </a:ln>
              <a:effectLst/>
            </p:spPr>
            <p:txBody>
              <a:bodyPr anchor="ctr">
                <a:spAutoFit/>
              </a:bodyPr>
              <a:lstStyle/>
              <a:p>
                <a:r>
                  <a:rPr lang="en-US" sz="900" b="1">
                    <a:solidFill>
                      <a:srgbClr val="000000"/>
                    </a:solidFill>
                    <a:latin typeface="Arial" charset="0"/>
                    <a:cs typeface="Arial" charset="0"/>
                  </a:rPr>
                  <a:t>TABLE 8.2</a:t>
                </a:r>
                <a:endParaRPr lang="en-US"/>
              </a:p>
            </p:txBody>
          </p:sp>
          <p:sp>
            <p:nvSpPr>
              <p:cNvPr id="41991" name="Rectangle 7"/>
              <p:cNvSpPr>
                <a:spLocks noChangeArrowheads="1"/>
              </p:cNvSpPr>
              <p:nvPr/>
            </p:nvSpPr>
            <p:spPr bwMode="auto">
              <a:xfrm>
                <a:off x="0" y="144"/>
                <a:ext cx="1832" cy="144"/>
              </a:xfrm>
              <a:prstGeom prst="rect">
                <a:avLst/>
              </a:prstGeom>
              <a:noFill/>
              <a:ln w="9525">
                <a:noFill/>
                <a:miter lim="800000"/>
                <a:headEnd/>
                <a:tailEnd/>
              </a:ln>
              <a:effectLst/>
            </p:spPr>
            <p:txBody>
              <a:bodyPr anchor="ctr">
                <a:spAutoFit/>
              </a:bodyPr>
              <a:lstStyle/>
              <a:p>
                <a:r>
                  <a:rPr lang="en-US" sz="900">
                    <a:solidFill>
                      <a:srgbClr val="000000"/>
                    </a:solidFill>
                    <a:latin typeface="Arial" charset="0"/>
                    <a:cs typeface="Arial" charset="0"/>
                  </a:rPr>
                  <a:t>     Symbols Used in Rotational and Linear Kinematics</a:t>
                </a:r>
                <a:endParaRPr lang="en-US"/>
              </a:p>
            </p:txBody>
          </p:sp>
        </p:grpSp>
        <p:sp>
          <p:nvSpPr>
            <p:cNvPr id="41992" name="Rectangle 8"/>
            <p:cNvSpPr>
              <a:spLocks noChangeArrowheads="1"/>
            </p:cNvSpPr>
            <p:nvPr/>
          </p:nvSpPr>
          <p:spPr bwMode="auto">
            <a:xfrm>
              <a:off x="0" y="288"/>
              <a:ext cx="4024" cy="164"/>
            </a:xfrm>
            <a:prstGeom prst="rect">
              <a:avLst/>
            </a:prstGeom>
            <a:solidFill>
              <a:srgbClr val="009999"/>
            </a:solidFill>
            <a:ln w="9525">
              <a:noFill/>
              <a:miter lim="800000"/>
              <a:headEnd/>
              <a:tailEnd/>
            </a:ln>
            <a:effectLst/>
          </p:spPr>
          <p:txBody>
            <a:bodyPr anchor="ctr"/>
            <a:lstStyle/>
            <a:p>
              <a:r>
                <a:rPr lang="en-US" sz="1100"/>
                <a:t>  </a:t>
              </a:r>
              <a:endParaRPr lang="en-US"/>
            </a:p>
          </p:txBody>
        </p:sp>
        <p:sp>
          <p:nvSpPr>
            <p:cNvPr id="41993" name="Rectangle 9"/>
            <p:cNvSpPr>
              <a:spLocks noChangeArrowheads="1"/>
            </p:cNvSpPr>
            <p:nvPr/>
          </p:nvSpPr>
          <p:spPr bwMode="auto">
            <a:xfrm>
              <a:off x="28" y="452"/>
              <a:ext cx="1389" cy="288"/>
            </a:xfrm>
            <a:prstGeom prst="rect">
              <a:avLst/>
            </a:prstGeom>
            <a:noFill/>
            <a:ln w="9525">
              <a:noFill/>
              <a:miter lim="800000"/>
              <a:headEnd/>
              <a:tailEnd/>
            </a:ln>
            <a:effectLst/>
          </p:spPr>
          <p:txBody>
            <a:bodyPr anchor="ctr"/>
            <a:lstStyle/>
            <a:p>
              <a:pPr algn="ctr"/>
              <a:r>
                <a:rPr lang="en-US" dirty="0"/>
                <a:t>Rotation Motion</a:t>
              </a:r>
            </a:p>
          </p:txBody>
        </p:sp>
        <p:sp>
          <p:nvSpPr>
            <p:cNvPr id="41994" name="Rectangle 10"/>
            <p:cNvSpPr>
              <a:spLocks noChangeArrowheads="1"/>
            </p:cNvSpPr>
            <p:nvPr/>
          </p:nvSpPr>
          <p:spPr bwMode="auto">
            <a:xfrm>
              <a:off x="1417" y="452"/>
              <a:ext cx="1238" cy="288"/>
            </a:xfrm>
            <a:prstGeom prst="rect">
              <a:avLst/>
            </a:prstGeom>
            <a:noFill/>
            <a:ln w="9525">
              <a:noFill/>
              <a:miter lim="800000"/>
              <a:headEnd/>
              <a:tailEnd/>
            </a:ln>
            <a:effectLst/>
          </p:spPr>
          <p:txBody>
            <a:bodyPr anchor="ctr"/>
            <a:lstStyle/>
            <a:p>
              <a:r>
                <a:rPr lang="en-US" dirty="0"/>
                <a:t>    Quantity</a:t>
              </a:r>
            </a:p>
          </p:txBody>
        </p:sp>
        <p:sp>
          <p:nvSpPr>
            <p:cNvPr id="41995" name="Rectangle 11"/>
            <p:cNvSpPr>
              <a:spLocks noChangeArrowheads="1"/>
            </p:cNvSpPr>
            <p:nvPr/>
          </p:nvSpPr>
          <p:spPr bwMode="auto">
            <a:xfrm>
              <a:off x="2655" y="452"/>
              <a:ext cx="1229" cy="288"/>
            </a:xfrm>
            <a:prstGeom prst="rect">
              <a:avLst/>
            </a:prstGeom>
            <a:noFill/>
            <a:ln w="9525">
              <a:noFill/>
              <a:miter lim="800000"/>
              <a:headEnd/>
              <a:tailEnd/>
            </a:ln>
            <a:effectLst/>
          </p:spPr>
          <p:txBody>
            <a:bodyPr anchor="ctr"/>
            <a:lstStyle/>
            <a:p>
              <a:pPr algn="ctr"/>
              <a:r>
                <a:rPr lang="en-US" dirty="0"/>
                <a:t>Linear Motion</a:t>
              </a:r>
            </a:p>
          </p:txBody>
        </p:sp>
        <p:grpSp>
          <p:nvGrpSpPr>
            <p:cNvPr id="41996" name="Group 12"/>
            <p:cNvGrpSpPr>
              <a:grpSpLocks/>
            </p:cNvGrpSpPr>
            <p:nvPr/>
          </p:nvGrpSpPr>
          <p:grpSpPr bwMode="auto">
            <a:xfrm>
              <a:off x="0" y="740"/>
              <a:ext cx="4024" cy="288"/>
              <a:chOff x="0" y="740"/>
              <a:chExt cx="4024" cy="288"/>
            </a:xfrm>
          </p:grpSpPr>
          <p:sp>
            <p:nvSpPr>
              <p:cNvPr id="41997" name="Rectangle 13"/>
              <p:cNvSpPr>
                <a:spLocks noChangeArrowheads="1"/>
              </p:cNvSpPr>
              <p:nvPr/>
            </p:nvSpPr>
            <p:spPr bwMode="auto">
              <a:xfrm>
                <a:off x="0" y="740"/>
                <a:ext cx="4024" cy="288"/>
              </a:xfrm>
              <a:prstGeom prst="rect">
                <a:avLst/>
              </a:prstGeom>
              <a:solidFill>
                <a:srgbClr val="000000"/>
              </a:solidFill>
              <a:ln w="9525">
                <a:noFill/>
                <a:miter lim="800000"/>
                <a:headEnd/>
                <a:tailEnd/>
              </a:ln>
              <a:effectLst/>
            </p:spPr>
            <p:txBody>
              <a:bodyPr/>
              <a:lstStyle/>
              <a:p>
                <a:endParaRPr lang="en-US"/>
              </a:p>
            </p:txBody>
          </p:sp>
          <p:sp>
            <p:nvSpPr>
              <p:cNvPr id="41998" name="Rectangle 14"/>
              <p:cNvSpPr>
                <a:spLocks noChangeArrowheads="1"/>
              </p:cNvSpPr>
              <p:nvPr/>
            </p:nvSpPr>
            <p:spPr bwMode="auto">
              <a:xfrm>
                <a:off x="0" y="740"/>
                <a:ext cx="4024" cy="288"/>
              </a:xfrm>
              <a:prstGeom prst="rect">
                <a:avLst/>
              </a:prstGeom>
              <a:solidFill>
                <a:srgbClr val="000000"/>
              </a:solidFill>
              <a:ln w="9525">
                <a:noFill/>
                <a:miter lim="800000"/>
                <a:headEnd/>
                <a:tailEnd/>
              </a:ln>
              <a:effectLst/>
            </p:spPr>
            <p:txBody>
              <a:bodyPr anchor="ctr"/>
              <a:lstStyle/>
              <a:p>
                <a:r>
                  <a:rPr lang="en-US"/>
                  <a:t>  </a:t>
                </a:r>
              </a:p>
            </p:txBody>
          </p:sp>
        </p:grpSp>
        <p:sp>
          <p:nvSpPr>
            <p:cNvPr id="41999" name="Rectangle 15"/>
            <p:cNvSpPr>
              <a:spLocks noChangeArrowheads="1"/>
            </p:cNvSpPr>
            <p:nvPr/>
          </p:nvSpPr>
          <p:spPr bwMode="auto">
            <a:xfrm>
              <a:off x="28" y="1028"/>
              <a:ext cx="1389" cy="288"/>
            </a:xfrm>
            <a:prstGeom prst="rect">
              <a:avLst/>
            </a:prstGeom>
            <a:noFill/>
            <a:ln w="9525">
              <a:noFill/>
              <a:miter lim="800000"/>
              <a:headEnd/>
              <a:tailEnd/>
            </a:ln>
            <a:effectLst/>
          </p:spPr>
          <p:txBody>
            <a:bodyPr anchor="ctr"/>
            <a:lstStyle/>
            <a:p>
              <a:pPr algn="ctr"/>
              <a:r>
                <a:rPr lang="en-US" i="1">
                  <a:latin typeface="Symbol" pitchFamily="18" charset="2"/>
                </a:rPr>
                <a:t>q</a:t>
              </a:r>
              <a:endParaRPr lang="en-US"/>
            </a:p>
          </p:txBody>
        </p:sp>
        <p:sp>
          <p:nvSpPr>
            <p:cNvPr id="42000" name="Rectangle 16"/>
            <p:cNvSpPr>
              <a:spLocks noChangeArrowheads="1"/>
            </p:cNvSpPr>
            <p:nvPr/>
          </p:nvSpPr>
          <p:spPr bwMode="auto">
            <a:xfrm>
              <a:off x="1417" y="1028"/>
              <a:ext cx="1238" cy="288"/>
            </a:xfrm>
            <a:prstGeom prst="rect">
              <a:avLst/>
            </a:prstGeom>
            <a:noFill/>
            <a:ln w="9525">
              <a:noFill/>
              <a:miter lim="800000"/>
              <a:headEnd/>
              <a:tailEnd/>
            </a:ln>
            <a:effectLst/>
          </p:spPr>
          <p:txBody>
            <a:bodyPr anchor="ctr"/>
            <a:lstStyle/>
            <a:p>
              <a:r>
                <a:rPr lang="en-US"/>
                <a:t>Displacement</a:t>
              </a:r>
            </a:p>
          </p:txBody>
        </p:sp>
        <p:sp>
          <p:nvSpPr>
            <p:cNvPr id="42001" name="Rectangle 17"/>
            <p:cNvSpPr>
              <a:spLocks noChangeArrowheads="1"/>
            </p:cNvSpPr>
            <p:nvPr/>
          </p:nvSpPr>
          <p:spPr bwMode="auto">
            <a:xfrm>
              <a:off x="2655" y="1028"/>
              <a:ext cx="1229" cy="288"/>
            </a:xfrm>
            <a:prstGeom prst="rect">
              <a:avLst/>
            </a:prstGeom>
            <a:noFill/>
            <a:ln w="9525">
              <a:noFill/>
              <a:miter lim="800000"/>
              <a:headEnd/>
              <a:tailEnd/>
            </a:ln>
            <a:effectLst/>
          </p:spPr>
          <p:txBody>
            <a:bodyPr anchor="ctr"/>
            <a:lstStyle/>
            <a:p>
              <a:pPr algn="ctr"/>
              <a:r>
                <a:rPr lang="en-US" i="1"/>
                <a:t>x</a:t>
              </a:r>
              <a:endParaRPr lang="en-US"/>
            </a:p>
          </p:txBody>
        </p:sp>
        <p:sp>
          <p:nvSpPr>
            <p:cNvPr id="42002" name="Rectangle 18"/>
            <p:cNvSpPr>
              <a:spLocks noChangeArrowheads="1"/>
            </p:cNvSpPr>
            <p:nvPr/>
          </p:nvSpPr>
          <p:spPr bwMode="auto">
            <a:xfrm>
              <a:off x="28" y="1316"/>
              <a:ext cx="1389" cy="288"/>
            </a:xfrm>
            <a:prstGeom prst="rect">
              <a:avLst/>
            </a:prstGeom>
            <a:noFill/>
            <a:ln w="9525">
              <a:noFill/>
              <a:miter lim="800000"/>
              <a:headEnd/>
              <a:tailEnd/>
            </a:ln>
            <a:effectLst/>
          </p:spPr>
          <p:txBody>
            <a:bodyPr anchor="ctr"/>
            <a:lstStyle/>
            <a:p>
              <a:pPr algn="ctr"/>
              <a:r>
                <a:rPr lang="en-US" i="1">
                  <a:latin typeface="Symbol" pitchFamily="18" charset="2"/>
                </a:rPr>
                <a:t>w</a:t>
              </a:r>
              <a:r>
                <a:rPr lang="en-US" baseline="-30000"/>
                <a:t>0</a:t>
              </a:r>
              <a:endParaRPr lang="en-US"/>
            </a:p>
          </p:txBody>
        </p:sp>
        <p:sp>
          <p:nvSpPr>
            <p:cNvPr id="42003" name="Rectangle 19"/>
            <p:cNvSpPr>
              <a:spLocks noChangeArrowheads="1"/>
            </p:cNvSpPr>
            <p:nvPr/>
          </p:nvSpPr>
          <p:spPr bwMode="auto">
            <a:xfrm>
              <a:off x="1417" y="1316"/>
              <a:ext cx="1238" cy="288"/>
            </a:xfrm>
            <a:prstGeom prst="rect">
              <a:avLst/>
            </a:prstGeom>
            <a:noFill/>
            <a:ln w="9525">
              <a:noFill/>
              <a:miter lim="800000"/>
              <a:headEnd/>
              <a:tailEnd/>
            </a:ln>
            <a:effectLst/>
          </p:spPr>
          <p:txBody>
            <a:bodyPr anchor="ctr"/>
            <a:lstStyle/>
            <a:p>
              <a:r>
                <a:rPr lang="en-US"/>
                <a:t>Initial velocity</a:t>
              </a:r>
            </a:p>
          </p:txBody>
        </p:sp>
        <p:sp>
          <p:nvSpPr>
            <p:cNvPr id="42004" name="Rectangle 20"/>
            <p:cNvSpPr>
              <a:spLocks noChangeArrowheads="1"/>
            </p:cNvSpPr>
            <p:nvPr/>
          </p:nvSpPr>
          <p:spPr bwMode="auto">
            <a:xfrm>
              <a:off x="2655" y="1316"/>
              <a:ext cx="1229" cy="288"/>
            </a:xfrm>
            <a:prstGeom prst="rect">
              <a:avLst/>
            </a:prstGeom>
            <a:noFill/>
            <a:ln w="9525">
              <a:noFill/>
              <a:miter lim="800000"/>
              <a:headEnd/>
              <a:tailEnd/>
            </a:ln>
            <a:effectLst/>
          </p:spPr>
          <p:txBody>
            <a:bodyPr anchor="ctr"/>
            <a:lstStyle/>
            <a:p>
              <a:pPr algn="ctr"/>
              <a:r>
                <a:rPr lang="en-US" i="1"/>
                <a:t>v</a:t>
              </a:r>
              <a:r>
                <a:rPr lang="en-US" baseline="-30000"/>
                <a:t>0</a:t>
              </a:r>
              <a:endParaRPr lang="en-US"/>
            </a:p>
          </p:txBody>
        </p:sp>
        <p:sp>
          <p:nvSpPr>
            <p:cNvPr id="42005" name="Rectangle 21"/>
            <p:cNvSpPr>
              <a:spLocks noChangeArrowheads="1"/>
            </p:cNvSpPr>
            <p:nvPr/>
          </p:nvSpPr>
          <p:spPr bwMode="auto">
            <a:xfrm>
              <a:off x="28" y="1604"/>
              <a:ext cx="1389" cy="288"/>
            </a:xfrm>
            <a:prstGeom prst="rect">
              <a:avLst/>
            </a:prstGeom>
            <a:noFill/>
            <a:ln w="9525">
              <a:noFill/>
              <a:miter lim="800000"/>
              <a:headEnd/>
              <a:tailEnd/>
            </a:ln>
            <a:effectLst/>
          </p:spPr>
          <p:txBody>
            <a:bodyPr anchor="ctr"/>
            <a:lstStyle/>
            <a:p>
              <a:pPr algn="ctr"/>
              <a:r>
                <a:rPr lang="en-US" i="1">
                  <a:latin typeface="Symbol" pitchFamily="18" charset="2"/>
                </a:rPr>
                <a:t>w</a:t>
              </a:r>
              <a:endParaRPr lang="en-US"/>
            </a:p>
          </p:txBody>
        </p:sp>
        <p:sp>
          <p:nvSpPr>
            <p:cNvPr id="42006" name="Rectangle 22"/>
            <p:cNvSpPr>
              <a:spLocks noChangeArrowheads="1"/>
            </p:cNvSpPr>
            <p:nvPr/>
          </p:nvSpPr>
          <p:spPr bwMode="auto">
            <a:xfrm>
              <a:off x="1417" y="1604"/>
              <a:ext cx="1238" cy="288"/>
            </a:xfrm>
            <a:prstGeom prst="rect">
              <a:avLst/>
            </a:prstGeom>
            <a:noFill/>
            <a:ln w="9525">
              <a:noFill/>
              <a:miter lim="800000"/>
              <a:headEnd/>
              <a:tailEnd/>
            </a:ln>
            <a:effectLst/>
          </p:spPr>
          <p:txBody>
            <a:bodyPr anchor="ctr"/>
            <a:lstStyle/>
            <a:p>
              <a:r>
                <a:rPr lang="en-US"/>
                <a:t>Final velocity</a:t>
              </a:r>
            </a:p>
          </p:txBody>
        </p:sp>
        <p:sp>
          <p:nvSpPr>
            <p:cNvPr id="42007" name="Rectangle 23"/>
            <p:cNvSpPr>
              <a:spLocks noChangeArrowheads="1"/>
            </p:cNvSpPr>
            <p:nvPr/>
          </p:nvSpPr>
          <p:spPr bwMode="auto">
            <a:xfrm>
              <a:off x="2655" y="1604"/>
              <a:ext cx="1229" cy="288"/>
            </a:xfrm>
            <a:prstGeom prst="rect">
              <a:avLst/>
            </a:prstGeom>
            <a:noFill/>
            <a:ln w="9525">
              <a:noFill/>
              <a:miter lim="800000"/>
              <a:headEnd/>
              <a:tailEnd/>
            </a:ln>
            <a:effectLst/>
          </p:spPr>
          <p:txBody>
            <a:bodyPr anchor="ctr"/>
            <a:lstStyle/>
            <a:p>
              <a:pPr algn="ctr"/>
              <a:r>
                <a:rPr lang="en-US" i="1"/>
                <a:t>v</a:t>
              </a:r>
              <a:endParaRPr lang="en-US"/>
            </a:p>
          </p:txBody>
        </p:sp>
        <p:sp>
          <p:nvSpPr>
            <p:cNvPr id="42008" name="Rectangle 24"/>
            <p:cNvSpPr>
              <a:spLocks noChangeArrowheads="1"/>
            </p:cNvSpPr>
            <p:nvPr/>
          </p:nvSpPr>
          <p:spPr bwMode="auto">
            <a:xfrm>
              <a:off x="28" y="1892"/>
              <a:ext cx="1389" cy="288"/>
            </a:xfrm>
            <a:prstGeom prst="rect">
              <a:avLst/>
            </a:prstGeom>
            <a:noFill/>
            <a:ln w="9525">
              <a:noFill/>
              <a:miter lim="800000"/>
              <a:headEnd/>
              <a:tailEnd/>
            </a:ln>
            <a:effectLst/>
          </p:spPr>
          <p:txBody>
            <a:bodyPr anchor="ctr"/>
            <a:lstStyle/>
            <a:p>
              <a:pPr algn="ctr"/>
              <a:r>
                <a:rPr lang="en-US" i="1">
                  <a:latin typeface="Symbol" pitchFamily="18" charset="2"/>
                </a:rPr>
                <a:t>a</a:t>
              </a:r>
              <a:endParaRPr lang="en-US"/>
            </a:p>
          </p:txBody>
        </p:sp>
        <p:sp>
          <p:nvSpPr>
            <p:cNvPr id="42009" name="Rectangle 25"/>
            <p:cNvSpPr>
              <a:spLocks noChangeArrowheads="1"/>
            </p:cNvSpPr>
            <p:nvPr/>
          </p:nvSpPr>
          <p:spPr bwMode="auto">
            <a:xfrm>
              <a:off x="1417" y="1892"/>
              <a:ext cx="1238" cy="288"/>
            </a:xfrm>
            <a:prstGeom prst="rect">
              <a:avLst/>
            </a:prstGeom>
            <a:noFill/>
            <a:ln w="9525">
              <a:noFill/>
              <a:miter lim="800000"/>
              <a:headEnd/>
              <a:tailEnd/>
            </a:ln>
            <a:effectLst/>
          </p:spPr>
          <p:txBody>
            <a:bodyPr anchor="ctr"/>
            <a:lstStyle/>
            <a:p>
              <a:r>
                <a:rPr lang="en-US"/>
                <a:t>Acceleration</a:t>
              </a:r>
            </a:p>
          </p:txBody>
        </p:sp>
        <p:sp>
          <p:nvSpPr>
            <p:cNvPr id="42010" name="Rectangle 26"/>
            <p:cNvSpPr>
              <a:spLocks noChangeArrowheads="1"/>
            </p:cNvSpPr>
            <p:nvPr/>
          </p:nvSpPr>
          <p:spPr bwMode="auto">
            <a:xfrm>
              <a:off x="2655" y="1892"/>
              <a:ext cx="1229" cy="288"/>
            </a:xfrm>
            <a:prstGeom prst="rect">
              <a:avLst/>
            </a:prstGeom>
            <a:noFill/>
            <a:ln w="9525">
              <a:noFill/>
              <a:miter lim="800000"/>
              <a:headEnd/>
              <a:tailEnd/>
            </a:ln>
            <a:effectLst/>
          </p:spPr>
          <p:txBody>
            <a:bodyPr anchor="ctr"/>
            <a:lstStyle/>
            <a:p>
              <a:pPr algn="ctr"/>
              <a:r>
                <a:rPr lang="en-US" i="1"/>
                <a:t>a</a:t>
              </a:r>
              <a:endParaRPr lang="en-US"/>
            </a:p>
          </p:txBody>
        </p:sp>
        <p:sp>
          <p:nvSpPr>
            <p:cNvPr id="42011" name="Rectangle 27"/>
            <p:cNvSpPr>
              <a:spLocks noChangeArrowheads="1"/>
            </p:cNvSpPr>
            <p:nvPr/>
          </p:nvSpPr>
          <p:spPr bwMode="auto">
            <a:xfrm>
              <a:off x="28" y="2180"/>
              <a:ext cx="1389" cy="288"/>
            </a:xfrm>
            <a:prstGeom prst="rect">
              <a:avLst/>
            </a:prstGeom>
            <a:noFill/>
            <a:ln w="9525">
              <a:noFill/>
              <a:miter lim="800000"/>
              <a:headEnd/>
              <a:tailEnd/>
            </a:ln>
            <a:effectLst/>
          </p:spPr>
          <p:txBody>
            <a:bodyPr anchor="ctr"/>
            <a:lstStyle/>
            <a:p>
              <a:pPr algn="ctr"/>
              <a:r>
                <a:rPr lang="en-US" i="1"/>
                <a:t>t</a:t>
              </a:r>
              <a:endParaRPr lang="en-US"/>
            </a:p>
          </p:txBody>
        </p:sp>
        <p:sp>
          <p:nvSpPr>
            <p:cNvPr id="42012" name="Rectangle 28"/>
            <p:cNvSpPr>
              <a:spLocks noChangeArrowheads="1"/>
            </p:cNvSpPr>
            <p:nvPr/>
          </p:nvSpPr>
          <p:spPr bwMode="auto">
            <a:xfrm>
              <a:off x="1417" y="2180"/>
              <a:ext cx="1238" cy="288"/>
            </a:xfrm>
            <a:prstGeom prst="rect">
              <a:avLst/>
            </a:prstGeom>
            <a:noFill/>
            <a:ln w="9525">
              <a:noFill/>
              <a:miter lim="800000"/>
              <a:headEnd/>
              <a:tailEnd/>
            </a:ln>
            <a:effectLst/>
          </p:spPr>
          <p:txBody>
            <a:bodyPr anchor="ctr"/>
            <a:lstStyle/>
            <a:p>
              <a:r>
                <a:rPr lang="en-US"/>
                <a:t>Time</a:t>
              </a:r>
            </a:p>
          </p:txBody>
        </p:sp>
        <p:sp>
          <p:nvSpPr>
            <p:cNvPr id="42013" name="Rectangle 29"/>
            <p:cNvSpPr>
              <a:spLocks noChangeArrowheads="1"/>
            </p:cNvSpPr>
            <p:nvPr/>
          </p:nvSpPr>
          <p:spPr bwMode="auto">
            <a:xfrm>
              <a:off x="2655" y="2180"/>
              <a:ext cx="1229" cy="288"/>
            </a:xfrm>
            <a:prstGeom prst="rect">
              <a:avLst/>
            </a:prstGeom>
            <a:noFill/>
            <a:ln w="9525">
              <a:noFill/>
              <a:miter lim="800000"/>
              <a:headEnd/>
              <a:tailEnd/>
            </a:ln>
            <a:effectLst/>
          </p:spPr>
          <p:txBody>
            <a:bodyPr anchor="ctr"/>
            <a:lstStyle/>
            <a:p>
              <a:pPr algn="ctr"/>
              <a:r>
                <a:rPr lang="en-US" i="1"/>
                <a:t>t</a:t>
              </a:r>
              <a:endParaRPr lang="en-US"/>
            </a:p>
          </p:txBody>
        </p:sp>
        <p:sp>
          <p:nvSpPr>
            <p:cNvPr id="42014" name="Rectangle 30"/>
            <p:cNvSpPr>
              <a:spLocks noChangeArrowheads="1"/>
            </p:cNvSpPr>
            <p:nvPr/>
          </p:nvSpPr>
          <p:spPr bwMode="auto">
            <a:xfrm>
              <a:off x="0" y="2468"/>
              <a:ext cx="4024" cy="288"/>
            </a:xfrm>
            <a:prstGeom prst="rect">
              <a:avLst/>
            </a:prstGeom>
            <a:solidFill>
              <a:srgbClr val="009999"/>
            </a:solidFill>
            <a:ln w="9525">
              <a:noFill/>
              <a:miter lim="800000"/>
              <a:headEnd/>
              <a:tailEnd/>
            </a:ln>
            <a:effectLst/>
          </p:spPr>
          <p:txBody>
            <a:bodyPr anchor="ctr"/>
            <a:lstStyle/>
            <a:p>
              <a:r>
                <a:rPr lang="en-US"/>
                <a:t>  </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a:solidFill>
                  <a:srgbClr val="009999"/>
                </a:solidFill>
                <a:latin typeface="Arial" charset="0"/>
              </a:rPr>
              <a:t>Kinematic Equations</a:t>
            </a:r>
          </a:p>
        </p:txBody>
      </p:sp>
      <p:grpSp>
        <p:nvGrpSpPr>
          <p:cNvPr id="17447" name="Group 39"/>
          <p:cNvGrpSpPr>
            <a:grpSpLocks/>
          </p:cNvGrpSpPr>
          <p:nvPr/>
        </p:nvGrpSpPr>
        <p:grpSpPr bwMode="auto">
          <a:xfrm>
            <a:off x="0" y="1447800"/>
            <a:ext cx="9628188" cy="3917950"/>
            <a:chOff x="0" y="0"/>
            <a:chExt cx="6065" cy="2468"/>
          </a:xfrm>
        </p:grpSpPr>
        <p:grpSp>
          <p:nvGrpSpPr>
            <p:cNvPr id="17414" name="Group 6"/>
            <p:cNvGrpSpPr>
              <a:grpSpLocks/>
            </p:cNvGrpSpPr>
            <p:nvPr/>
          </p:nvGrpSpPr>
          <p:grpSpPr bwMode="auto">
            <a:xfrm>
              <a:off x="0" y="0"/>
              <a:ext cx="2176" cy="288"/>
              <a:chOff x="0" y="0"/>
              <a:chExt cx="2176" cy="288"/>
            </a:xfrm>
          </p:grpSpPr>
          <p:sp>
            <p:nvSpPr>
              <p:cNvPr id="17412" name="Rectangle 4"/>
              <p:cNvSpPr>
                <a:spLocks noChangeArrowheads="1"/>
              </p:cNvSpPr>
              <p:nvPr/>
            </p:nvSpPr>
            <p:spPr bwMode="auto">
              <a:xfrm>
                <a:off x="0" y="0"/>
                <a:ext cx="476" cy="144"/>
              </a:xfrm>
              <a:prstGeom prst="rect">
                <a:avLst/>
              </a:prstGeom>
              <a:noFill/>
              <a:ln w="9525">
                <a:noFill/>
                <a:miter lim="800000"/>
                <a:headEnd/>
                <a:tailEnd/>
              </a:ln>
              <a:effectLst/>
            </p:spPr>
            <p:txBody>
              <a:bodyPr anchor="ctr">
                <a:spAutoFit/>
              </a:bodyPr>
              <a:lstStyle/>
              <a:p>
                <a:r>
                  <a:rPr lang="en-US" sz="900" b="1">
                    <a:solidFill>
                      <a:srgbClr val="000000"/>
                    </a:solidFill>
                    <a:latin typeface="Arial" charset="0"/>
                    <a:cs typeface="Arial" charset="0"/>
                  </a:rPr>
                  <a:t>TABLE 8.1</a:t>
                </a:r>
                <a:endParaRPr lang="en-US"/>
              </a:p>
            </p:txBody>
          </p:sp>
          <p:sp>
            <p:nvSpPr>
              <p:cNvPr id="17413" name="Rectangle 5"/>
              <p:cNvSpPr>
                <a:spLocks noChangeArrowheads="1"/>
              </p:cNvSpPr>
              <p:nvPr/>
            </p:nvSpPr>
            <p:spPr bwMode="auto">
              <a:xfrm>
                <a:off x="0" y="144"/>
                <a:ext cx="2176" cy="144"/>
              </a:xfrm>
              <a:prstGeom prst="rect">
                <a:avLst/>
              </a:prstGeom>
              <a:noFill/>
              <a:ln w="9525">
                <a:noFill/>
                <a:miter lim="800000"/>
                <a:headEnd/>
                <a:tailEnd/>
              </a:ln>
              <a:effectLst/>
            </p:spPr>
            <p:txBody>
              <a:bodyPr anchor="ctr">
                <a:spAutoFit/>
              </a:bodyPr>
              <a:lstStyle/>
              <a:p>
                <a:r>
                  <a:rPr lang="en-US" sz="900">
                    <a:solidFill>
                      <a:srgbClr val="000000"/>
                    </a:solidFill>
                    <a:latin typeface="Arial" charset="0"/>
                    <a:cs typeface="Arial" charset="0"/>
                  </a:rPr>
                  <a:t>     The Equations of Kinematics for Rotational and Linear Motion</a:t>
                </a:r>
                <a:endParaRPr lang="en-US"/>
              </a:p>
            </p:txBody>
          </p:sp>
        </p:grpSp>
        <p:sp>
          <p:nvSpPr>
            <p:cNvPr id="17415" name="Rectangle 7"/>
            <p:cNvSpPr>
              <a:spLocks noChangeArrowheads="1"/>
            </p:cNvSpPr>
            <p:nvPr/>
          </p:nvSpPr>
          <p:spPr bwMode="auto">
            <a:xfrm>
              <a:off x="0" y="288"/>
              <a:ext cx="6065" cy="164"/>
            </a:xfrm>
            <a:prstGeom prst="rect">
              <a:avLst/>
            </a:prstGeom>
            <a:solidFill>
              <a:srgbClr val="009999"/>
            </a:solidFill>
            <a:ln w="9525">
              <a:noFill/>
              <a:miter lim="800000"/>
              <a:headEnd/>
              <a:tailEnd/>
            </a:ln>
            <a:effectLst/>
          </p:spPr>
          <p:txBody>
            <a:bodyPr anchor="ctr"/>
            <a:lstStyle/>
            <a:p>
              <a:r>
                <a:rPr lang="en-US" sz="1100"/>
                <a:t>  </a:t>
              </a:r>
              <a:endParaRPr lang="en-US"/>
            </a:p>
          </p:txBody>
        </p:sp>
        <p:sp>
          <p:nvSpPr>
            <p:cNvPr id="17417" name="Rectangle 9"/>
            <p:cNvSpPr>
              <a:spLocks noChangeArrowheads="1"/>
            </p:cNvSpPr>
            <p:nvPr/>
          </p:nvSpPr>
          <p:spPr bwMode="auto">
            <a:xfrm>
              <a:off x="28" y="452"/>
              <a:ext cx="2529" cy="288"/>
            </a:xfrm>
            <a:prstGeom prst="rect">
              <a:avLst/>
            </a:prstGeom>
            <a:noFill/>
            <a:ln w="9525">
              <a:noFill/>
              <a:miter lim="800000"/>
              <a:headEnd/>
              <a:tailEnd/>
            </a:ln>
            <a:effectLst/>
          </p:spPr>
          <p:txBody>
            <a:bodyPr anchor="ctr"/>
            <a:lstStyle/>
            <a:p>
              <a:pPr algn="ctr"/>
              <a:r>
                <a:rPr lang="en-US" dirty="0"/>
                <a:t>Rotation Motion (</a:t>
              </a:r>
              <a:r>
                <a:rPr lang="en-US" i="1" dirty="0">
                  <a:latin typeface="Symbol" pitchFamily="18" charset="2"/>
                </a:rPr>
                <a:t>a</a:t>
              </a:r>
              <a:r>
                <a:rPr lang="en-US" dirty="0"/>
                <a:t> = constant)</a:t>
              </a:r>
            </a:p>
          </p:txBody>
        </p:sp>
        <p:sp>
          <p:nvSpPr>
            <p:cNvPr id="17418" name="Rectangle 10"/>
            <p:cNvSpPr>
              <a:spLocks noChangeArrowheads="1"/>
            </p:cNvSpPr>
            <p:nvPr/>
          </p:nvSpPr>
          <p:spPr bwMode="auto">
            <a:xfrm>
              <a:off x="2557" y="452"/>
              <a:ext cx="484" cy="288"/>
            </a:xfrm>
            <a:prstGeom prst="rect">
              <a:avLst/>
            </a:prstGeom>
            <a:noFill/>
            <a:ln w="9525">
              <a:noFill/>
              <a:miter lim="800000"/>
              <a:headEnd/>
              <a:tailEnd/>
            </a:ln>
            <a:effectLst/>
          </p:spPr>
          <p:txBody>
            <a:bodyPr>
              <a:spAutoFit/>
            </a:bodyPr>
            <a:lstStyle/>
            <a:p>
              <a:endParaRPr lang="en-US"/>
            </a:p>
          </p:txBody>
        </p:sp>
        <p:sp>
          <p:nvSpPr>
            <p:cNvPr id="17419" name="Rectangle 11"/>
            <p:cNvSpPr>
              <a:spLocks noChangeArrowheads="1"/>
            </p:cNvSpPr>
            <p:nvPr/>
          </p:nvSpPr>
          <p:spPr bwMode="auto">
            <a:xfrm>
              <a:off x="3041" y="452"/>
              <a:ext cx="2344" cy="288"/>
            </a:xfrm>
            <a:prstGeom prst="rect">
              <a:avLst/>
            </a:prstGeom>
            <a:noFill/>
            <a:ln w="9525">
              <a:noFill/>
              <a:miter lim="800000"/>
              <a:headEnd/>
              <a:tailEnd/>
            </a:ln>
            <a:effectLst/>
          </p:spPr>
          <p:txBody>
            <a:bodyPr anchor="ctr"/>
            <a:lstStyle/>
            <a:p>
              <a:pPr algn="ctr"/>
              <a:r>
                <a:rPr lang="en-US" dirty="0"/>
                <a:t>Linear Motion (</a:t>
              </a:r>
              <a:r>
                <a:rPr lang="en-US" i="1" dirty="0"/>
                <a:t>a</a:t>
              </a:r>
              <a:r>
                <a:rPr lang="en-US" dirty="0"/>
                <a:t> = constant)</a:t>
              </a:r>
            </a:p>
          </p:txBody>
        </p:sp>
        <p:sp>
          <p:nvSpPr>
            <p:cNvPr id="17420" name="Rectangle 12"/>
            <p:cNvSpPr>
              <a:spLocks noChangeArrowheads="1"/>
            </p:cNvSpPr>
            <p:nvPr/>
          </p:nvSpPr>
          <p:spPr bwMode="auto">
            <a:xfrm>
              <a:off x="5385" y="452"/>
              <a:ext cx="484" cy="288"/>
            </a:xfrm>
            <a:prstGeom prst="rect">
              <a:avLst/>
            </a:prstGeom>
            <a:noFill/>
            <a:ln w="9525">
              <a:noFill/>
              <a:miter lim="800000"/>
              <a:headEnd/>
              <a:tailEnd/>
            </a:ln>
            <a:effectLst/>
          </p:spPr>
          <p:txBody>
            <a:bodyPr>
              <a:spAutoFit/>
            </a:bodyPr>
            <a:lstStyle/>
            <a:p>
              <a:endParaRPr lang="en-US"/>
            </a:p>
          </p:txBody>
        </p:sp>
        <p:sp>
          <p:nvSpPr>
            <p:cNvPr id="17445" name="Rectangle 37"/>
            <p:cNvSpPr>
              <a:spLocks noChangeArrowheads="1"/>
            </p:cNvSpPr>
            <p:nvPr/>
          </p:nvSpPr>
          <p:spPr bwMode="auto">
            <a:xfrm>
              <a:off x="0" y="740"/>
              <a:ext cx="6065" cy="288"/>
            </a:xfrm>
            <a:prstGeom prst="rect">
              <a:avLst/>
            </a:prstGeom>
            <a:solidFill>
              <a:srgbClr val="000000"/>
            </a:solidFill>
            <a:ln w="9525">
              <a:noFill/>
              <a:miter lim="800000"/>
              <a:headEnd/>
              <a:tailEnd/>
            </a:ln>
            <a:effectLst/>
          </p:spPr>
          <p:txBody>
            <a:bodyPr/>
            <a:lstStyle/>
            <a:p>
              <a:endParaRPr lang="en-US"/>
            </a:p>
          </p:txBody>
        </p:sp>
        <p:sp>
          <p:nvSpPr>
            <p:cNvPr id="17423" name="Rectangle 15"/>
            <p:cNvSpPr>
              <a:spLocks noChangeArrowheads="1"/>
            </p:cNvSpPr>
            <p:nvPr/>
          </p:nvSpPr>
          <p:spPr bwMode="auto">
            <a:xfrm>
              <a:off x="28" y="1028"/>
              <a:ext cx="2529" cy="288"/>
            </a:xfrm>
            <a:prstGeom prst="rect">
              <a:avLst/>
            </a:prstGeom>
            <a:noFill/>
            <a:ln w="9525">
              <a:noFill/>
              <a:miter lim="800000"/>
              <a:headEnd/>
              <a:tailEnd/>
            </a:ln>
            <a:effectLst/>
          </p:spPr>
          <p:txBody>
            <a:bodyPr anchor="ctr"/>
            <a:lstStyle/>
            <a:p>
              <a:pPr algn="ctr"/>
              <a:r>
                <a:rPr lang="en-US" i="1" dirty="0">
                  <a:latin typeface="Symbol" pitchFamily="18" charset="2"/>
                </a:rPr>
                <a:t>w</a:t>
              </a:r>
              <a:r>
                <a:rPr lang="en-US" dirty="0"/>
                <a:t> = </a:t>
              </a:r>
              <a:r>
                <a:rPr lang="en-US" i="1" dirty="0">
                  <a:latin typeface="Symbol" pitchFamily="18" charset="2"/>
                </a:rPr>
                <a:t>w</a:t>
              </a:r>
              <a:r>
                <a:rPr lang="en-US" baseline="-30000" dirty="0"/>
                <a:t>0</a:t>
              </a:r>
              <a:r>
                <a:rPr lang="en-US" dirty="0"/>
                <a:t> + </a:t>
              </a:r>
              <a:r>
                <a:rPr lang="en-US" i="1" dirty="0">
                  <a:latin typeface="Symbol" pitchFamily="18" charset="2"/>
                </a:rPr>
                <a:t>a</a:t>
              </a:r>
              <a:r>
                <a:rPr lang="en-US" i="1" dirty="0"/>
                <a:t>t</a:t>
              </a:r>
              <a:endParaRPr lang="en-US" dirty="0"/>
            </a:p>
          </p:txBody>
        </p:sp>
        <p:sp>
          <p:nvSpPr>
            <p:cNvPr id="17424" name="Rectangle 16"/>
            <p:cNvSpPr>
              <a:spLocks noChangeArrowheads="1"/>
            </p:cNvSpPr>
            <p:nvPr/>
          </p:nvSpPr>
          <p:spPr bwMode="auto">
            <a:xfrm>
              <a:off x="2557" y="1028"/>
              <a:ext cx="484" cy="288"/>
            </a:xfrm>
            <a:prstGeom prst="rect">
              <a:avLst/>
            </a:prstGeom>
            <a:noFill/>
            <a:ln w="9525">
              <a:noFill/>
              <a:miter lim="800000"/>
              <a:headEnd/>
              <a:tailEnd/>
            </a:ln>
            <a:effectLst/>
          </p:spPr>
          <p:txBody>
            <a:bodyPr anchor="ctr"/>
            <a:lstStyle/>
            <a:p>
              <a:pPr algn="ctr"/>
              <a:r>
                <a:rPr lang="en-US"/>
                <a:t>(8.4)</a:t>
              </a:r>
            </a:p>
          </p:txBody>
        </p:sp>
        <p:sp>
          <p:nvSpPr>
            <p:cNvPr id="17425" name="Rectangle 17"/>
            <p:cNvSpPr>
              <a:spLocks noChangeArrowheads="1"/>
            </p:cNvSpPr>
            <p:nvPr/>
          </p:nvSpPr>
          <p:spPr bwMode="auto">
            <a:xfrm>
              <a:off x="3041" y="1028"/>
              <a:ext cx="2344" cy="288"/>
            </a:xfrm>
            <a:prstGeom prst="rect">
              <a:avLst/>
            </a:prstGeom>
            <a:noFill/>
            <a:ln w="9525">
              <a:noFill/>
              <a:miter lim="800000"/>
              <a:headEnd/>
              <a:tailEnd/>
            </a:ln>
            <a:effectLst/>
          </p:spPr>
          <p:txBody>
            <a:bodyPr anchor="ctr"/>
            <a:lstStyle/>
            <a:p>
              <a:pPr algn="ctr"/>
              <a:r>
                <a:rPr lang="en-US" i="1" dirty="0"/>
                <a:t>v</a:t>
              </a:r>
              <a:r>
                <a:rPr lang="en-US" dirty="0"/>
                <a:t> = </a:t>
              </a:r>
              <a:r>
                <a:rPr lang="en-US" i="1" dirty="0"/>
                <a:t>v</a:t>
              </a:r>
              <a:r>
                <a:rPr lang="en-US" baseline="-30000" dirty="0"/>
                <a:t>0</a:t>
              </a:r>
              <a:r>
                <a:rPr lang="en-US" dirty="0"/>
                <a:t> + </a:t>
              </a:r>
              <a:r>
                <a:rPr lang="en-US" i="1" dirty="0"/>
                <a:t>at</a:t>
              </a:r>
              <a:endParaRPr lang="en-US" dirty="0"/>
            </a:p>
          </p:txBody>
        </p:sp>
        <p:sp>
          <p:nvSpPr>
            <p:cNvPr id="17426" name="Rectangle 18"/>
            <p:cNvSpPr>
              <a:spLocks noChangeArrowheads="1"/>
            </p:cNvSpPr>
            <p:nvPr/>
          </p:nvSpPr>
          <p:spPr bwMode="auto">
            <a:xfrm>
              <a:off x="5385" y="1028"/>
              <a:ext cx="484" cy="288"/>
            </a:xfrm>
            <a:prstGeom prst="rect">
              <a:avLst/>
            </a:prstGeom>
            <a:noFill/>
            <a:ln w="9525">
              <a:noFill/>
              <a:miter lim="800000"/>
              <a:headEnd/>
              <a:tailEnd/>
            </a:ln>
            <a:effectLst/>
          </p:spPr>
          <p:txBody>
            <a:bodyPr anchor="ctr"/>
            <a:lstStyle/>
            <a:p>
              <a:pPr algn="ctr"/>
              <a:r>
                <a:rPr lang="en-US"/>
                <a:t>(2.4)</a:t>
              </a:r>
            </a:p>
          </p:txBody>
        </p:sp>
        <p:sp>
          <p:nvSpPr>
            <p:cNvPr id="17427" name="Rectangle 19"/>
            <p:cNvSpPr>
              <a:spLocks noChangeArrowheads="1"/>
            </p:cNvSpPr>
            <p:nvPr/>
          </p:nvSpPr>
          <p:spPr bwMode="auto">
            <a:xfrm>
              <a:off x="28" y="1316"/>
              <a:ext cx="2529" cy="288"/>
            </a:xfrm>
            <a:prstGeom prst="rect">
              <a:avLst/>
            </a:prstGeom>
            <a:noFill/>
            <a:ln w="9525">
              <a:noFill/>
              <a:miter lim="800000"/>
              <a:headEnd/>
              <a:tailEnd/>
            </a:ln>
            <a:effectLst/>
          </p:spPr>
          <p:txBody>
            <a:bodyPr anchor="ctr"/>
            <a:lstStyle/>
            <a:p>
              <a:pPr algn="ctr"/>
              <a:r>
                <a:rPr lang="en-US" i="1" dirty="0">
                  <a:latin typeface="Symbol" pitchFamily="18" charset="2"/>
                </a:rPr>
                <a:t>q</a:t>
              </a:r>
              <a:r>
                <a:rPr lang="en-US" dirty="0"/>
                <a:t> =   </a:t>
              </a:r>
              <a:r>
                <a:rPr lang="en-US" sz="2100" dirty="0"/>
                <a:t> </a:t>
              </a:r>
              <a:r>
                <a:rPr lang="en-US" dirty="0"/>
                <a:t>(</a:t>
              </a:r>
              <a:r>
                <a:rPr lang="en-US" i="1" dirty="0">
                  <a:latin typeface="Symbol" pitchFamily="18" charset="2"/>
                </a:rPr>
                <a:t>w</a:t>
              </a:r>
              <a:r>
                <a:rPr lang="en-US" baseline="-30000" dirty="0"/>
                <a:t>0</a:t>
              </a:r>
              <a:r>
                <a:rPr lang="en-US" dirty="0"/>
                <a:t> + </a:t>
              </a:r>
              <a:r>
                <a:rPr lang="en-US" i="1" dirty="0">
                  <a:latin typeface="Symbol" pitchFamily="18" charset="2"/>
                </a:rPr>
                <a:t>w</a:t>
              </a:r>
              <a:r>
                <a:rPr lang="en-US" dirty="0"/>
                <a:t>)</a:t>
              </a:r>
              <a:r>
                <a:rPr lang="en-US" i="1" dirty="0"/>
                <a:t>t</a:t>
              </a:r>
              <a:endParaRPr lang="en-US" dirty="0"/>
            </a:p>
          </p:txBody>
        </p:sp>
        <p:sp>
          <p:nvSpPr>
            <p:cNvPr id="17429" name="Rectangle 21"/>
            <p:cNvSpPr>
              <a:spLocks noChangeArrowheads="1"/>
            </p:cNvSpPr>
            <p:nvPr/>
          </p:nvSpPr>
          <p:spPr bwMode="auto">
            <a:xfrm>
              <a:off x="2557" y="1316"/>
              <a:ext cx="484" cy="288"/>
            </a:xfrm>
            <a:prstGeom prst="rect">
              <a:avLst/>
            </a:prstGeom>
            <a:noFill/>
            <a:ln w="9525">
              <a:noFill/>
              <a:miter lim="800000"/>
              <a:headEnd/>
              <a:tailEnd/>
            </a:ln>
            <a:effectLst/>
          </p:spPr>
          <p:txBody>
            <a:bodyPr anchor="ctr"/>
            <a:lstStyle/>
            <a:p>
              <a:pPr algn="ctr"/>
              <a:r>
                <a:rPr lang="en-US"/>
                <a:t>(8.6)</a:t>
              </a:r>
            </a:p>
          </p:txBody>
        </p:sp>
        <p:sp>
          <p:nvSpPr>
            <p:cNvPr id="17430" name="Rectangle 22"/>
            <p:cNvSpPr>
              <a:spLocks noChangeArrowheads="1"/>
            </p:cNvSpPr>
            <p:nvPr/>
          </p:nvSpPr>
          <p:spPr bwMode="auto">
            <a:xfrm>
              <a:off x="3041" y="1316"/>
              <a:ext cx="2344" cy="288"/>
            </a:xfrm>
            <a:prstGeom prst="rect">
              <a:avLst/>
            </a:prstGeom>
            <a:noFill/>
            <a:ln w="9525">
              <a:noFill/>
              <a:miter lim="800000"/>
              <a:headEnd/>
              <a:tailEnd/>
            </a:ln>
            <a:effectLst/>
          </p:spPr>
          <p:txBody>
            <a:bodyPr anchor="ctr"/>
            <a:lstStyle/>
            <a:p>
              <a:pPr algn="ctr"/>
              <a:r>
                <a:rPr lang="en-US" i="1" dirty="0"/>
                <a:t>x</a:t>
              </a:r>
              <a:r>
                <a:rPr lang="en-US" dirty="0"/>
                <a:t> =   </a:t>
              </a:r>
              <a:r>
                <a:rPr lang="en-US" sz="2100" dirty="0"/>
                <a:t> </a:t>
              </a:r>
              <a:r>
                <a:rPr lang="en-US" dirty="0"/>
                <a:t>(</a:t>
              </a:r>
              <a:r>
                <a:rPr lang="en-US" i="1" dirty="0"/>
                <a:t>v</a:t>
              </a:r>
              <a:r>
                <a:rPr lang="en-US" baseline="-30000" dirty="0"/>
                <a:t>0</a:t>
              </a:r>
              <a:r>
                <a:rPr lang="en-US" dirty="0"/>
                <a:t> + </a:t>
              </a:r>
              <a:r>
                <a:rPr lang="en-US" i="1" dirty="0"/>
                <a:t>v</a:t>
              </a:r>
              <a:r>
                <a:rPr lang="en-US" dirty="0"/>
                <a:t>)</a:t>
              </a:r>
              <a:r>
                <a:rPr lang="en-US" i="1" dirty="0"/>
                <a:t>t</a:t>
              </a:r>
              <a:endParaRPr lang="en-US" dirty="0"/>
            </a:p>
          </p:txBody>
        </p:sp>
        <p:sp>
          <p:nvSpPr>
            <p:cNvPr id="17432" name="Rectangle 24"/>
            <p:cNvSpPr>
              <a:spLocks noChangeArrowheads="1"/>
            </p:cNvSpPr>
            <p:nvPr/>
          </p:nvSpPr>
          <p:spPr bwMode="auto">
            <a:xfrm>
              <a:off x="5385" y="1316"/>
              <a:ext cx="484" cy="288"/>
            </a:xfrm>
            <a:prstGeom prst="rect">
              <a:avLst/>
            </a:prstGeom>
            <a:noFill/>
            <a:ln w="9525">
              <a:noFill/>
              <a:miter lim="800000"/>
              <a:headEnd/>
              <a:tailEnd/>
            </a:ln>
            <a:effectLst/>
          </p:spPr>
          <p:txBody>
            <a:bodyPr anchor="ctr"/>
            <a:lstStyle/>
            <a:p>
              <a:pPr algn="ctr"/>
              <a:r>
                <a:rPr lang="en-US"/>
                <a:t>(2.7)</a:t>
              </a:r>
            </a:p>
          </p:txBody>
        </p:sp>
        <p:sp>
          <p:nvSpPr>
            <p:cNvPr id="17433" name="Rectangle 25"/>
            <p:cNvSpPr>
              <a:spLocks noChangeArrowheads="1"/>
            </p:cNvSpPr>
            <p:nvPr/>
          </p:nvSpPr>
          <p:spPr bwMode="auto">
            <a:xfrm>
              <a:off x="28" y="1604"/>
              <a:ext cx="2529" cy="288"/>
            </a:xfrm>
            <a:prstGeom prst="rect">
              <a:avLst/>
            </a:prstGeom>
            <a:noFill/>
            <a:ln w="9525">
              <a:noFill/>
              <a:miter lim="800000"/>
              <a:headEnd/>
              <a:tailEnd/>
            </a:ln>
            <a:effectLst/>
          </p:spPr>
          <p:txBody>
            <a:bodyPr anchor="ctr"/>
            <a:lstStyle/>
            <a:p>
              <a:pPr algn="ctr"/>
              <a:r>
                <a:rPr lang="en-US" i="1" dirty="0">
                  <a:latin typeface="Symbol" pitchFamily="18" charset="2"/>
                </a:rPr>
                <a:t>q</a:t>
              </a:r>
              <a:r>
                <a:rPr lang="en-US" dirty="0"/>
                <a:t> = </a:t>
              </a:r>
              <a:r>
                <a:rPr lang="en-US" i="1" dirty="0">
                  <a:latin typeface="Symbol" pitchFamily="18" charset="2"/>
                </a:rPr>
                <a:t>w</a:t>
              </a:r>
              <a:r>
                <a:rPr lang="en-US" baseline="-30000" dirty="0"/>
                <a:t>0</a:t>
              </a:r>
              <a:r>
                <a:rPr lang="en-US" i="1" dirty="0"/>
                <a:t>t</a:t>
              </a:r>
              <a:r>
                <a:rPr lang="en-US" dirty="0"/>
                <a:t> +   </a:t>
              </a:r>
              <a:r>
                <a:rPr lang="en-US" sz="2100" dirty="0"/>
                <a:t> </a:t>
              </a:r>
              <a:r>
                <a:rPr lang="en-US" i="1" dirty="0">
                  <a:latin typeface="Symbol" pitchFamily="18" charset="2"/>
                </a:rPr>
                <a:t>a</a:t>
              </a:r>
              <a:r>
                <a:rPr lang="en-US" i="1" dirty="0"/>
                <a:t>t</a:t>
              </a:r>
              <a:r>
                <a:rPr lang="en-US" baseline="30000" dirty="0"/>
                <a:t>2</a:t>
              </a:r>
              <a:endParaRPr lang="en-US" dirty="0"/>
            </a:p>
          </p:txBody>
        </p:sp>
        <p:sp>
          <p:nvSpPr>
            <p:cNvPr id="17435" name="Rectangle 27"/>
            <p:cNvSpPr>
              <a:spLocks noChangeArrowheads="1"/>
            </p:cNvSpPr>
            <p:nvPr/>
          </p:nvSpPr>
          <p:spPr bwMode="auto">
            <a:xfrm>
              <a:off x="2557" y="1604"/>
              <a:ext cx="484" cy="288"/>
            </a:xfrm>
            <a:prstGeom prst="rect">
              <a:avLst/>
            </a:prstGeom>
            <a:noFill/>
            <a:ln w="9525">
              <a:noFill/>
              <a:miter lim="800000"/>
              <a:headEnd/>
              <a:tailEnd/>
            </a:ln>
            <a:effectLst/>
          </p:spPr>
          <p:txBody>
            <a:bodyPr anchor="ctr"/>
            <a:lstStyle/>
            <a:p>
              <a:pPr algn="ctr"/>
              <a:r>
                <a:rPr lang="en-US"/>
                <a:t>(8.7)</a:t>
              </a:r>
            </a:p>
          </p:txBody>
        </p:sp>
        <p:sp>
          <p:nvSpPr>
            <p:cNvPr id="17436" name="Rectangle 28"/>
            <p:cNvSpPr>
              <a:spLocks noChangeArrowheads="1"/>
            </p:cNvSpPr>
            <p:nvPr/>
          </p:nvSpPr>
          <p:spPr bwMode="auto">
            <a:xfrm>
              <a:off x="3041" y="1604"/>
              <a:ext cx="2344" cy="288"/>
            </a:xfrm>
            <a:prstGeom prst="rect">
              <a:avLst/>
            </a:prstGeom>
            <a:noFill/>
            <a:ln w="9525">
              <a:noFill/>
              <a:miter lim="800000"/>
              <a:headEnd/>
              <a:tailEnd/>
            </a:ln>
            <a:effectLst/>
          </p:spPr>
          <p:txBody>
            <a:bodyPr anchor="ctr"/>
            <a:lstStyle/>
            <a:p>
              <a:pPr algn="ctr"/>
              <a:r>
                <a:rPr lang="en-US" i="1" dirty="0"/>
                <a:t>x</a:t>
              </a:r>
              <a:r>
                <a:rPr lang="en-US" dirty="0"/>
                <a:t> = </a:t>
              </a:r>
              <a:r>
                <a:rPr lang="en-US" i="1" dirty="0"/>
                <a:t>v</a:t>
              </a:r>
              <a:r>
                <a:rPr lang="en-US" baseline="-30000" dirty="0"/>
                <a:t>0</a:t>
              </a:r>
              <a:r>
                <a:rPr lang="en-US" i="1" dirty="0"/>
                <a:t>t</a:t>
              </a:r>
              <a:r>
                <a:rPr lang="en-US" dirty="0"/>
                <a:t> +   </a:t>
              </a:r>
              <a:r>
                <a:rPr lang="en-US" sz="2100" dirty="0"/>
                <a:t> </a:t>
              </a:r>
              <a:r>
                <a:rPr lang="en-US" i="1" dirty="0"/>
                <a:t>at</a:t>
              </a:r>
              <a:r>
                <a:rPr lang="en-US" baseline="30000" dirty="0"/>
                <a:t>2</a:t>
              </a:r>
              <a:endParaRPr lang="en-US" dirty="0"/>
            </a:p>
          </p:txBody>
        </p:sp>
        <p:sp>
          <p:nvSpPr>
            <p:cNvPr id="17438" name="Rectangle 30"/>
            <p:cNvSpPr>
              <a:spLocks noChangeArrowheads="1"/>
            </p:cNvSpPr>
            <p:nvPr/>
          </p:nvSpPr>
          <p:spPr bwMode="auto">
            <a:xfrm>
              <a:off x="5385" y="1604"/>
              <a:ext cx="484" cy="288"/>
            </a:xfrm>
            <a:prstGeom prst="rect">
              <a:avLst/>
            </a:prstGeom>
            <a:noFill/>
            <a:ln w="9525">
              <a:noFill/>
              <a:miter lim="800000"/>
              <a:headEnd/>
              <a:tailEnd/>
            </a:ln>
            <a:effectLst/>
          </p:spPr>
          <p:txBody>
            <a:bodyPr anchor="ctr"/>
            <a:lstStyle/>
            <a:p>
              <a:pPr algn="ctr"/>
              <a:r>
                <a:rPr lang="en-US"/>
                <a:t>(2.8)</a:t>
              </a:r>
            </a:p>
          </p:txBody>
        </p:sp>
        <p:sp>
          <p:nvSpPr>
            <p:cNvPr id="17439" name="Rectangle 31"/>
            <p:cNvSpPr>
              <a:spLocks noChangeArrowheads="1"/>
            </p:cNvSpPr>
            <p:nvPr/>
          </p:nvSpPr>
          <p:spPr bwMode="auto">
            <a:xfrm>
              <a:off x="28" y="1892"/>
              <a:ext cx="2529" cy="288"/>
            </a:xfrm>
            <a:prstGeom prst="rect">
              <a:avLst/>
            </a:prstGeom>
            <a:noFill/>
            <a:ln w="9525">
              <a:noFill/>
              <a:miter lim="800000"/>
              <a:headEnd/>
              <a:tailEnd/>
            </a:ln>
            <a:effectLst/>
          </p:spPr>
          <p:txBody>
            <a:bodyPr anchor="ctr"/>
            <a:lstStyle/>
            <a:p>
              <a:pPr algn="ctr"/>
              <a:r>
                <a:rPr lang="en-US" i="1" dirty="0">
                  <a:latin typeface="Symbol" pitchFamily="18" charset="2"/>
                </a:rPr>
                <a:t>w</a:t>
              </a:r>
              <a:r>
                <a:rPr lang="en-US" baseline="30000" dirty="0"/>
                <a:t>2</a:t>
              </a:r>
              <a:r>
                <a:rPr lang="en-US" dirty="0"/>
                <a:t> = </a:t>
              </a:r>
              <a:r>
                <a:rPr lang="en-US" i="1" dirty="0">
                  <a:latin typeface="Symbol" pitchFamily="18" charset="2"/>
                </a:rPr>
                <a:t>w</a:t>
              </a:r>
              <a:r>
                <a:rPr lang="en-US" baseline="-30000" dirty="0"/>
                <a:t>0</a:t>
              </a:r>
              <a:r>
                <a:rPr lang="en-US" baseline="30000" dirty="0"/>
                <a:t>2</a:t>
              </a:r>
              <a:r>
                <a:rPr lang="en-US" dirty="0"/>
                <a:t> + 2</a:t>
              </a:r>
              <a:r>
                <a:rPr lang="en-US" i="1" dirty="0">
                  <a:latin typeface="Symbol" pitchFamily="18" charset="2"/>
                </a:rPr>
                <a:t>aq</a:t>
              </a:r>
              <a:endParaRPr lang="en-US" dirty="0"/>
            </a:p>
          </p:txBody>
        </p:sp>
        <p:sp>
          <p:nvSpPr>
            <p:cNvPr id="17440" name="Rectangle 32"/>
            <p:cNvSpPr>
              <a:spLocks noChangeArrowheads="1"/>
            </p:cNvSpPr>
            <p:nvPr/>
          </p:nvSpPr>
          <p:spPr bwMode="auto">
            <a:xfrm>
              <a:off x="2557" y="1892"/>
              <a:ext cx="484" cy="288"/>
            </a:xfrm>
            <a:prstGeom prst="rect">
              <a:avLst/>
            </a:prstGeom>
            <a:noFill/>
            <a:ln w="9525">
              <a:noFill/>
              <a:miter lim="800000"/>
              <a:headEnd/>
              <a:tailEnd/>
            </a:ln>
            <a:effectLst/>
          </p:spPr>
          <p:txBody>
            <a:bodyPr anchor="ctr"/>
            <a:lstStyle/>
            <a:p>
              <a:pPr algn="ctr"/>
              <a:r>
                <a:rPr lang="en-US"/>
                <a:t>(8.8)</a:t>
              </a:r>
            </a:p>
          </p:txBody>
        </p:sp>
        <p:sp>
          <p:nvSpPr>
            <p:cNvPr id="17441" name="Rectangle 33"/>
            <p:cNvSpPr>
              <a:spLocks noChangeArrowheads="1"/>
            </p:cNvSpPr>
            <p:nvPr/>
          </p:nvSpPr>
          <p:spPr bwMode="auto">
            <a:xfrm>
              <a:off x="3041" y="1892"/>
              <a:ext cx="2344" cy="288"/>
            </a:xfrm>
            <a:prstGeom prst="rect">
              <a:avLst/>
            </a:prstGeom>
            <a:noFill/>
            <a:ln w="9525">
              <a:noFill/>
              <a:miter lim="800000"/>
              <a:headEnd/>
              <a:tailEnd/>
            </a:ln>
            <a:effectLst/>
          </p:spPr>
          <p:txBody>
            <a:bodyPr anchor="ctr"/>
            <a:lstStyle/>
            <a:p>
              <a:pPr algn="ctr"/>
              <a:r>
                <a:rPr lang="en-US" i="1" dirty="0"/>
                <a:t>v</a:t>
              </a:r>
              <a:r>
                <a:rPr lang="en-US" baseline="30000" dirty="0"/>
                <a:t>2</a:t>
              </a:r>
              <a:r>
                <a:rPr lang="en-US" dirty="0"/>
                <a:t> = </a:t>
              </a:r>
              <a:r>
                <a:rPr lang="en-US" i="1" dirty="0"/>
                <a:t>v</a:t>
              </a:r>
              <a:r>
                <a:rPr lang="en-US" baseline="-30000" dirty="0"/>
                <a:t>0</a:t>
              </a:r>
              <a:r>
                <a:rPr lang="en-US" baseline="30000" dirty="0"/>
                <a:t>2</a:t>
              </a:r>
              <a:r>
                <a:rPr lang="en-US" dirty="0"/>
                <a:t> + 2</a:t>
              </a:r>
              <a:r>
                <a:rPr lang="en-US" i="1" dirty="0"/>
                <a:t>ax</a:t>
              </a:r>
              <a:endParaRPr lang="en-US" dirty="0"/>
            </a:p>
          </p:txBody>
        </p:sp>
        <p:sp>
          <p:nvSpPr>
            <p:cNvPr id="17442" name="Rectangle 34"/>
            <p:cNvSpPr>
              <a:spLocks noChangeArrowheads="1"/>
            </p:cNvSpPr>
            <p:nvPr/>
          </p:nvSpPr>
          <p:spPr bwMode="auto">
            <a:xfrm>
              <a:off x="5385" y="1892"/>
              <a:ext cx="484" cy="288"/>
            </a:xfrm>
            <a:prstGeom prst="rect">
              <a:avLst/>
            </a:prstGeom>
            <a:noFill/>
            <a:ln w="9525">
              <a:noFill/>
              <a:miter lim="800000"/>
              <a:headEnd/>
              <a:tailEnd/>
            </a:ln>
            <a:effectLst/>
          </p:spPr>
          <p:txBody>
            <a:bodyPr anchor="ctr"/>
            <a:lstStyle/>
            <a:p>
              <a:pPr algn="ctr"/>
              <a:r>
                <a:rPr lang="en-US"/>
                <a:t>(2.9)</a:t>
              </a:r>
            </a:p>
          </p:txBody>
        </p:sp>
        <p:sp>
          <p:nvSpPr>
            <p:cNvPr id="17443" name="Rectangle 35"/>
            <p:cNvSpPr>
              <a:spLocks noChangeArrowheads="1"/>
            </p:cNvSpPr>
            <p:nvPr/>
          </p:nvSpPr>
          <p:spPr bwMode="auto">
            <a:xfrm>
              <a:off x="0" y="2180"/>
              <a:ext cx="6065" cy="288"/>
            </a:xfrm>
            <a:prstGeom prst="rect">
              <a:avLst/>
            </a:prstGeom>
            <a:solidFill>
              <a:srgbClr val="009999"/>
            </a:solidFill>
            <a:ln w="9525">
              <a:noFill/>
              <a:miter lim="800000"/>
              <a:headEnd/>
              <a:tailEnd/>
            </a:ln>
            <a:effectLst/>
          </p:spPr>
          <p:txBody>
            <a:bodyPr anchor="ctr"/>
            <a:lstStyle/>
            <a:p>
              <a:r>
                <a:rPr lang="en-US"/>
                <a:t>  </a:t>
              </a:r>
            </a:p>
          </p:txBody>
        </p:sp>
      </p:grpSp>
      <p:pic>
        <p:nvPicPr>
          <p:cNvPr id="17416" name="Picture 8" descr="pixel"/>
          <p:cNvPicPr>
            <a:picLocks noChangeAspect="1" noChangeArrowheads="1"/>
          </p:cNvPicPr>
          <p:nvPr/>
        </p:nvPicPr>
        <p:blipFill>
          <a:blip r:embed="rId2"/>
          <a:srcRect/>
          <a:stretch>
            <a:fillRect/>
          </a:stretch>
        </p:blipFill>
        <p:spPr bwMode="auto">
          <a:xfrm>
            <a:off x="-114300" y="1973263"/>
            <a:ext cx="11112" cy="11112"/>
          </a:xfrm>
          <a:prstGeom prst="rect">
            <a:avLst/>
          </a:prstGeom>
          <a:noFill/>
        </p:spPr>
      </p:pic>
      <p:pic>
        <p:nvPicPr>
          <p:cNvPr id="17422" name="Picture 14" descr="pixel"/>
          <p:cNvPicPr>
            <a:picLocks noChangeAspect="1" noChangeArrowheads="1"/>
          </p:cNvPicPr>
          <p:nvPr/>
        </p:nvPicPr>
        <p:blipFill>
          <a:blip r:embed="rId2"/>
          <a:srcRect/>
          <a:stretch>
            <a:fillRect/>
          </a:stretch>
        </p:blipFill>
        <p:spPr bwMode="auto">
          <a:xfrm>
            <a:off x="-73025" y="2690813"/>
            <a:ext cx="11112" cy="11112"/>
          </a:xfrm>
          <a:prstGeom prst="rect">
            <a:avLst/>
          </a:prstGeom>
          <a:noFill/>
        </p:spPr>
      </p:pic>
      <p:pic>
        <p:nvPicPr>
          <p:cNvPr id="17428" name="Picture 20" descr="frac12"/>
          <p:cNvPicPr>
            <a:picLocks noChangeAspect="1" noChangeArrowheads="1"/>
          </p:cNvPicPr>
          <p:nvPr/>
        </p:nvPicPr>
        <p:blipFill>
          <a:blip r:embed="rId3" cstate="print"/>
          <a:srcRect/>
          <a:stretch>
            <a:fillRect/>
          </a:stretch>
        </p:blipFill>
        <p:spPr bwMode="auto">
          <a:xfrm>
            <a:off x="1452563" y="3605213"/>
            <a:ext cx="136525" cy="342900"/>
          </a:xfrm>
          <a:prstGeom prst="rect">
            <a:avLst/>
          </a:prstGeom>
          <a:noFill/>
        </p:spPr>
      </p:pic>
      <p:pic>
        <p:nvPicPr>
          <p:cNvPr id="17431" name="Picture 23" descr="frac12"/>
          <p:cNvPicPr>
            <a:picLocks noChangeAspect="1" noChangeArrowheads="1"/>
          </p:cNvPicPr>
          <p:nvPr/>
        </p:nvPicPr>
        <p:blipFill>
          <a:blip r:embed="rId3" cstate="print"/>
          <a:srcRect/>
          <a:stretch>
            <a:fillRect/>
          </a:stretch>
        </p:blipFill>
        <p:spPr bwMode="auto">
          <a:xfrm>
            <a:off x="6151563" y="3605213"/>
            <a:ext cx="136525" cy="342900"/>
          </a:xfrm>
          <a:prstGeom prst="rect">
            <a:avLst/>
          </a:prstGeom>
          <a:noFill/>
        </p:spPr>
      </p:pic>
      <p:pic>
        <p:nvPicPr>
          <p:cNvPr id="17434" name="Picture 26" descr="frac12"/>
          <p:cNvPicPr>
            <a:picLocks noChangeAspect="1" noChangeArrowheads="1"/>
          </p:cNvPicPr>
          <p:nvPr/>
        </p:nvPicPr>
        <p:blipFill>
          <a:blip r:embed="rId3" cstate="print"/>
          <a:srcRect/>
          <a:stretch>
            <a:fillRect/>
          </a:stretch>
        </p:blipFill>
        <p:spPr bwMode="auto">
          <a:xfrm>
            <a:off x="2189163" y="4062413"/>
            <a:ext cx="136525" cy="342900"/>
          </a:xfrm>
          <a:prstGeom prst="rect">
            <a:avLst/>
          </a:prstGeom>
          <a:noFill/>
        </p:spPr>
      </p:pic>
      <p:pic>
        <p:nvPicPr>
          <p:cNvPr id="17437" name="Picture 29" descr="frac12"/>
          <p:cNvPicPr>
            <a:picLocks noChangeAspect="1" noChangeArrowheads="1"/>
          </p:cNvPicPr>
          <p:nvPr/>
        </p:nvPicPr>
        <p:blipFill>
          <a:blip r:embed="rId3" cstate="print"/>
          <a:srcRect/>
          <a:stretch>
            <a:fillRect/>
          </a:stretch>
        </p:blipFill>
        <p:spPr bwMode="auto">
          <a:xfrm>
            <a:off x="6796088" y="4062413"/>
            <a:ext cx="136525" cy="342900"/>
          </a:xfrm>
          <a:prstGeom prst="rect">
            <a:avLst/>
          </a:prstGeom>
          <a:noFill/>
        </p:spPr>
      </p:pic>
      <p:pic>
        <p:nvPicPr>
          <p:cNvPr id="17444" name="Picture 36" descr="pixel"/>
          <p:cNvPicPr>
            <a:picLocks noChangeAspect="1" noChangeArrowheads="1"/>
          </p:cNvPicPr>
          <p:nvPr/>
        </p:nvPicPr>
        <p:blipFill>
          <a:blip r:embed="rId2"/>
          <a:srcRect/>
          <a:stretch>
            <a:fillRect/>
          </a:stretch>
        </p:blipFill>
        <p:spPr bwMode="auto">
          <a:xfrm>
            <a:off x="-73025" y="4976813"/>
            <a:ext cx="11112" cy="1111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b="1" dirty="0">
                <a:solidFill>
                  <a:srgbClr val="009999"/>
                </a:solidFill>
                <a:latin typeface="Arial" charset="0"/>
              </a:rPr>
              <a:t>Spin cycle of a Washing </a:t>
            </a:r>
            <a:r>
              <a:rPr lang="en-US" sz="4000" b="1" dirty="0" smtClean="0">
                <a:solidFill>
                  <a:srgbClr val="009999"/>
                </a:solidFill>
                <a:latin typeface="Arial" charset="0"/>
              </a:rPr>
              <a:t>Machine: P 16</a:t>
            </a:r>
            <a:endParaRPr lang="en-US" sz="4000" b="1" dirty="0">
              <a:solidFill>
                <a:srgbClr val="009999"/>
              </a:solidFill>
              <a:latin typeface="Arial" charset="0"/>
            </a:endParaRPr>
          </a:p>
        </p:txBody>
      </p:sp>
      <p:sp>
        <p:nvSpPr>
          <p:cNvPr id="33795" name="Text Box 3"/>
          <p:cNvSpPr txBox="1">
            <a:spLocks noChangeArrowheads="1"/>
          </p:cNvSpPr>
          <p:nvPr/>
        </p:nvSpPr>
        <p:spPr bwMode="auto">
          <a:xfrm>
            <a:off x="838200" y="2209800"/>
            <a:ext cx="7467600" cy="1552575"/>
          </a:xfrm>
          <a:prstGeom prst="rect">
            <a:avLst/>
          </a:prstGeom>
          <a:noFill/>
          <a:ln w="9525">
            <a:noFill/>
            <a:miter lim="800000"/>
            <a:headEnd/>
            <a:tailEnd/>
          </a:ln>
          <a:effectLst/>
        </p:spPr>
        <p:txBody>
          <a:bodyPr>
            <a:spAutoFit/>
          </a:bodyPr>
          <a:lstStyle/>
          <a:p>
            <a:pPr>
              <a:spcBef>
                <a:spcPct val="50000"/>
              </a:spcBef>
            </a:pPr>
            <a:r>
              <a:rPr lang="en-US" dirty="0"/>
              <a:t>Starting from rest, the tub of a washing machine reaches an angular speed of 5.2 rad/s, with an average </a:t>
            </a:r>
            <a:r>
              <a:rPr lang="en-US" dirty="0">
                <a:solidFill>
                  <a:srgbClr val="009900"/>
                </a:solidFill>
              </a:rPr>
              <a:t>angular acceleration</a:t>
            </a:r>
            <a:r>
              <a:rPr lang="en-US" dirty="0"/>
              <a:t> of 4.0 rad/s</a:t>
            </a:r>
            <a:r>
              <a:rPr lang="en-US" baseline="30000" dirty="0"/>
              <a:t>2</a:t>
            </a:r>
            <a:r>
              <a:rPr lang="en-US" dirty="0"/>
              <a:t>. How long does it take the spin cycle to come up to speed?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solidFill>
                  <a:srgbClr val="009999"/>
                </a:solidFill>
                <a:latin typeface="Arial" charset="0"/>
                <a:cs typeface="Arial" charset="0"/>
              </a:rPr>
              <a:t>EXAMPLE 5 </a:t>
            </a:r>
            <a:br>
              <a:rPr lang="en-US" b="1">
                <a:solidFill>
                  <a:srgbClr val="009999"/>
                </a:solidFill>
                <a:latin typeface="Arial" charset="0"/>
                <a:cs typeface="Arial" charset="0"/>
              </a:rPr>
            </a:br>
            <a:r>
              <a:rPr lang="en-US" b="1">
                <a:solidFill>
                  <a:srgbClr val="000000"/>
                </a:solidFill>
                <a:latin typeface="Arial" charset="0"/>
                <a:cs typeface="Arial" charset="0"/>
              </a:rPr>
              <a:t>Blending with a Blender</a:t>
            </a:r>
          </a:p>
        </p:txBody>
      </p:sp>
      <p:sp>
        <p:nvSpPr>
          <p:cNvPr id="25604" name="Text Box 4"/>
          <p:cNvSpPr txBox="1">
            <a:spLocks noChangeArrowheads="1"/>
          </p:cNvSpPr>
          <p:nvPr/>
        </p:nvSpPr>
        <p:spPr bwMode="auto">
          <a:xfrm>
            <a:off x="304800" y="2209800"/>
            <a:ext cx="5867400" cy="2701925"/>
          </a:xfrm>
          <a:prstGeom prst="rect">
            <a:avLst/>
          </a:prstGeom>
          <a:noFill/>
          <a:ln w="9525">
            <a:noFill/>
            <a:miter lim="800000"/>
            <a:headEnd/>
            <a:tailEnd/>
          </a:ln>
          <a:effectLst/>
        </p:spPr>
        <p:txBody>
          <a:bodyPr>
            <a:spAutoFit/>
          </a:bodyPr>
          <a:lstStyle/>
          <a:p>
            <a:pPr>
              <a:spcBef>
                <a:spcPct val="50000"/>
              </a:spcBef>
            </a:pPr>
            <a:r>
              <a:rPr lang="en-US" sz="1800"/>
              <a:t>The blades of an electric blender are whirling with an </a:t>
            </a:r>
            <a:r>
              <a:rPr lang="en-US" sz="1800">
                <a:solidFill>
                  <a:srgbClr val="009900"/>
                </a:solidFill>
              </a:rPr>
              <a:t>angular velocity</a:t>
            </a:r>
            <a:r>
              <a:rPr lang="en-US" sz="1800"/>
              <a:t> of +375 rad/s while the “puree” button is pushed in, as Figure </a:t>
            </a:r>
            <a:r>
              <a:rPr lang="en-US" sz="1800">
                <a:solidFill>
                  <a:srgbClr val="009999"/>
                </a:solidFill>
              </a:rPr>
              <a:t>8.11</a:t>
            </a:r>
            <a:r>
              <a:rPr lang="en-US" sz="1800"/>
              <a:t> shows. When the “blend” button is pressed, the blades accelerate and reach a greater angular </a:t>
            </a:r>
            <a:r>
              <a:rPr lang="en-US" sz="1800">
                <a:solidFill>
                  <a:srgbClr val="009900"/>
                </a:solidFill>
              </a:rPr>
              <a:t>velocity</a:t>
            </a:r>
            <a:r>
              <a:rPr lang="en-US" sz="1800"/>
              <a:t> after the blades have rotated through an </a:t>
            </a:r>
            <a:r>
              <a:rPr lang="en-US" sz="1800">
                <a:solidFill>
                  <a:srgbClr val="009900"/>
                </a:solidFill>
              </a:rPr>
              <a:t>angular displacement</a:t>
            </a:r>
            <a:r>
              <a:rPr lang="en-US" sz="1800"/>
              <a:t> of +44.0 rad (seven revolutions). The </a:t>
            </a:r>
            <a:r>
              <a:rPr lang="en-US" sz="1800">
                <a:solidFill>
                  <a:srgbClr val="009900"/>
                </a:solidFill>
              </a:rPr>
              <a:t>angular acceleration</a:t>
            </a:r>
            <a:r>
              <a:rPr lang="en-US" sz="1800"/>
              <a:t> has a constant value of +1740 rad/s</a:t>
            </a:r>
            <a:r>
              <a:rPr lang="en-US" sz="1800" baseline="30000"/>
              <a:t>2</a:t>
            </a:r>
            <a:r>
              <a:rPr lang="en-US" sz="1800"/>
              <a:t>. Find the final angular velocity of the blades.</a:t>
            </a:r>
          </a:p>
          <a:p>
            <a:pPr>
              <a:spcBef>
                <a:spcPct val="50000"/>
              </a:spcBef>
            </a:pPr>
            <a:endParaRPr lang="en-US" sz="1800"/>
          </a:p>
        </p:txBody>
      </p:sp>
      <p:pic>
        <p:nvPicPr>
          <p:cNvPr id="25606" name="Picture 6" descr="fig08_11"/>
          <p:cNvPicPr>
            <a:picLocks noChangeAspect="1" noChangeArrowheads="1"/>
          </p:cNvPicPr>
          <p:nvPr/>
        </p:nvPicPr>
        <p:blipFill>
          <a:blip r:embed="rId2" cstate="print"/>
          <a:srcRect/>
          <a:stretch>
            <a:fillRect/>
          </a:stretch>
        </p:blipFill>
        <p:spPr bwMode="auto">
          <a:xfrm>
            <a:off x="6354763" y="1905000"/>
            <a:ext cx="2789237" cy="401161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838200"/>
            <a:ext cx="7772400" cy="1143000"/>
          </a:xfrm>
        </p:spPr>
        <p:txBody>
          <a:bodyPr/>
          <a:lstStyle/>
          <a:p>
            <a:r>
              <a:rPr lang="en-US" b="1">
                <a:solidFill>
                  <a:srgbClr val="000000"/>
                </a:solidFill>
                <a:latin typeface="verdana" pitchFamily="34" charset="0"/>
              </a:rPr>
              <a:t>Axis of Rotation </a:t>
            </a:r>
          </a:p>
        </p:txBody>
      </p:sp>
      <p:pic>
        <p:nvPicPr>
          <p:cNvPr id="30723" name="Picture 3" descr="nw0270"/>
          <p:cNvPicPr>
            <a:picLocks noChangeAspect="1" noChangeArrowheads="1"/>
          </p:cNvPicPr>
          <p:nvPr/>
        </p:nvPicPr>
        <p:blipFill>
          <a:blip r:embed="rId2" cstate="print"/>
          <a:srcRect/>
          <a:stretch>
            <a:fillRect/>
          </a:stretch>
        </p:blipFill>
        <p:spPr bwMode="auto">
          <a:xfrm>
            <a:off x="914400" y="1905000"/>
            <a:ext cx="1974850" cy="3611563"/>
          </a:xfrm>
          <a:prstGeom prst="rect">
            <a:avLst/>
          </a:prstGeom>
          <a:noFill/>
        </p:spPr>
      </p:pic>
      <p:sp>
        <p:nvSpPr>
          <p:cNvPr id="30724" name="Text Box 4"/>
          <p:cNvSpPr txBox="1">
            <a:spLocks noChangeArrowheads="1"/>
          </p:cNvSpPr>
          <p:nvPr/>
        </p:nvSpPr>
        <p:spPr bwMode="auto">
          <a:xfrm>
            <a:off x="3352800" y="2971800"/>
            <a:ext cx="4724400" cy="1917700"/>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When an object rotates, points on the object, such as </a:t>
            </a:r>
            <a:r>
              <a:rPr lang="en-US" i="1" dirty="0">
                <a:solidFill>
                  <a:srgbClr val="000000"/>
                </a:solidFill>
                <a:cs typeface="Times New Roman" pitchFamily="18" charset="0"/>
              </a:rPr>
              <a:t>A</a:t>
            </a:r>
            <a:r>
              <a:rPr lang="en-US" dirty="0">
                <a:solidFill>
                  <a:srgbClr val="000000"/>
                </a:solidFill>
                <a:cs typeface="Times New Roman" pitchFamily="18" charset="0"/>
              </a:rPr>
              <a:t>, </a:t>
            </a:r>
            <a:r>
              <a:rPr lang="en-US" i="1" dirty="0">
                <a:solidFill>
                  <a:srgbClr val="000000"/>
                </a:solidFill>
                <a:cs typeface="Times New Roman" pitchFamily="18" charset="0"/>
              </a:rPr>
              <a:t>B</a:t>
            </a:r>
            <a:r>
              <a:rPr lang="en-US" dirty="0">
                <a:solidFill>
                  <a:srgbClr val="000000"/>
                </a:solidFill>
                <a:cs typeface="Times New Roman" pitchFamily="18" charset="0"/>
              </a:rPr>
              <a:t>, or </a:t>
            </a:r>
            <a:r>
              <a:rPr lang="en-US" i="1" dirty="0">
                <a:solidFill>
                  <a:srgbClr val="000000"/>
                </a:solidFill>
                <a:cs typeface="Times New Roman" pitchFamily="18" charset="0"/>
              </a:rPr>
              <a:t>C</a:t>
            </a:r>
            <a:r>
              <a:rPr lang="en-US" dirty="0">
                <a:solidFill>
                  <a:srgbClr val="000000"/>
                </a:solidFill>
                <a:cs typeface="Times New Roman" pitchFamily="18" charset="0"/>
              </a:rPr>
              <a:t>, move on circular paths. The centers of the circles form a line that is the axis of rotation.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20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4">
                                            <p:txEl>
                                              <p:pRg st="0" end="0"/>
                                            </p:txEl>
                                          </p:spTgt>
                                        </p:tgtEl>
                                        <p:attrNameLst>
                                          <p:attrName>style.visibility</p:attrName>
                                        </p:attrNameLst>
                                      </p:cBhvr>
                                      <p:to>
                                        <p:strVal val="visible"/>
                                      </p:to>
                                    </p:set>
                                    <p:animEffect transition="in" filter="fade">
                                      <p:cBhvr>
                                        <p:cTn id="12" dur="2000"/>
                                        <p:tgtEl>
                                          <p:spTgt spid="307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a:solidFill>
                  <a:srgbClr val="000000"/>
                </a:solidFill>
                <a:latin typeface="verdana" pitchFamily="34" charset="0"/>
                <a:cs typeface="Times New Roman" pitchFamily="18" charset="0"/>
              </a:rPr>
              <a:t>Angular Displacement</a:t>
            </a:r>
          </a:p>
        </p:txBody>
      </p:sp>
      <p:sp>
        <p:nvSpPr>
          <p:cNvPr id="35843" name="Text Box 3"/>
          <p:cNvSpPr txBox="1">
            <a:spLocks noChangeArrowheads="1"/>
          </p:cNvSpPr>
          <p:nvPr/>
        </p:nvSpPr>
        <p:spPr bwMode="auto">
          <a:xfrm>
            <a:off x="381000" y="3844925"/>
            <a:ext cx="8382000" cy="301307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When a rigid body rotates about a fixed axis, the angular displacement is the angle </a:t>
            </a:r>
            <a:r>
              <a:rPr lang="en-US" dirty="0" err="1">
                <a:solidFill>
                  <a:srgbClr val="000000"/>
                </a:solidFill>
                <a:latin typeface="Symbol" pitchFamily="18" charset="2"/>
                <a:cs typeface="Times New Roman" pitchFamily="18" charset="0"/>
              </a:rPr>
              <a:t>D</a:t>
            </a:r>
            <a:r>
              <a:rPr lang="en-US" i="1" dirty="0" err="1">
                <a:solidFill>
                  <a:srgbClr val="000000"/>
                </a:solidFill>
                <a:latin typeface="Symbol" pitchFamily="18" charset="2"/>
                <a:cs typeface="Times New Roman" pitchFamily="18" charset="0"/>
              </a:rPr>
              <a:t>q</a:t>
            </a:r>
            <a:r>
              <a:rPr lang="en-US" i="1" dirty="0">
                <a:solidFill>
                  <a:srgbClr val="000000"/>
                </a:solidFill>
                <a:latin typeface="Symbol" pitchFamily="18" charset="2"/>
                <a:cs typeface="Times New Roman" pitchFamily="18" charset="0"/>
              </a:rPr>
              <a:t> </a:t>
            </a:r>
            <a:r>
              <a:rPr lang="en-US" dirty="0">
                <a:solidFill>
                  <a:srgbClr val="000000"/>
                </a:solidFill>
                <a:cs typeface="Times New Roman" pitchFamily="18" charset="0"/>
              </a:rPr>
              <a:t> swept out by a line passing through any point on the body and intersecting the axis of rotation perpendicularly. </a:t>
            </a:r>
          </a:p>
          <a:p>
            <a:pPr>
              <a:spcBef>
                <a:spcPct val="50000"/>
              </a:spcBef>
            </a:pPr>
            <a:r>
              <a:rPr lang="en-US" dirty="0">
                <a:solidFill>
                  <a:srgbClr val="000000"/>
                </a:solidFill>
                <a:cs typeface="Times New Roman" pitchFamily="18" charset="0"/>
              </a:rPr>
              <a:t>By convention, the angular displacement is positive if it is counterclockwise and negative if it is clockwise.</a:t>
            </a:r>
          </a:p>
          <a:p>
            <a:pPr>
              <a:spcBef>
                <a:spcPct val="50000"/>
              </a:spcBef>
            </a:pPr>
            <a:r>
              <a:rPr lang="en-US" b="1" i="1" dirty="0">
                <a:solidFill>
                  <a:srgbClr val="000000"/>
                </a:solidFill>
                <a:cs typeface="Times New Roman" pitchFamily="18" charset="0"/>
              </a:rPr>
              <a:t>SI Unit of Angular Displacement:</a:t>
            </a:r>
            <a:r>
              <a:rPr lang="en-US" dirty="0">
                <a:solidFill>
                  <a:srgbClr val="000000"/>
                </a:solidFill>
                <a:cs typeface="Times New Roman" pitchFamily="18" charset="0"/>
              </a:rPr>
              <a:t> radian (</a:t>
            </a:r>
            <a:r>
              <a:rPr lang="en-US" dirty="0" err="1">
                <a:solidFill>
                  <a:srgbClr val="000000"/>
                </a:solidFill>
                <a:cs typeface="Times New Roman" pitchFamily="18" charset="0"/>
              </a:rPr>
              <a:t>rad</a:t>
            </a:r>
            <a:r>
              <a:rPr lang="en-US" dirty="0">
                <a:solidFill>
                  <a:srgbClr val="000000"/>
                </a:solidFill>
                <a:cs typeface="Times New Roman" pitchFamily="18" charset="0"/>
              </a:rPr>
              <a:t>) </a:t>
            </a:r>
            <a:endParaRPr lang="en-US" dirty="0"/>
          </a:p>
        </p:txBody>
      </p:sp>
      <p:pic>
        <p:nvPicPr>
          <p:cNvPr id="35844" name="Picture 4" descr="nw0271"/>
          <p:cNvPicPr>
            <a:picLocks noGrp="1" noChangeAspect="1" noChangeArrowheads="1"/>
          </p:cNvPicPr>
          <p:nvPr>
            <p:ph idx="1"/>
          </p:nvPr>
        </p:nvPicPr>
        <p:blipFill>
          <a:blip r:embed="rId2" cstate="print"/>
          <a:srcRect/>
          <a:stretch>
            <a:fillRect/>
          </a:stretch>
        </p:blipFill>
        <p:spPr>
          <a:xfrm>
            <a:off x="3276600" y="1905000"/>
            <a:ext cx="2209800" cy="1762125"/>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20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2000"/>
                                        <p:tgtEl>
                                          <p:spTgt spid="35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fade">
                                      <p:cBhvr>
                                        <p:cTn id="17" dur="2000"/>
                                        <p:tgtEl>
                                          <p:spTgt spid="358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fade">
                                      <p:cBhvr>
                                        <p:cTn id="22" dur="2000"/>
                                        <p:tgtEl>
                                          <p:spTgt spid="358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solidFill>
                  <a:srgbClr val="000000"/>
                </a:solidFill>
                <a:cs typeface="Times New Roman" pitchFamily="18" charset="0"/>
              </a:rPr>
              <a:t>The angle </a:t>
            </a:r>
            <a:r>
              <a:rPr lang="en-US" i="1">
                <a:solidFill>
                  <a:srgbClr val="000000"/>
                </a:solidFill>
                <a:latin typeface="Symbol" pitchFamily="18" charset="2"/>
                <a:cs typeface="Times New Roman" pitchFamily="18" charset="0"/>
              </a:rPr>
              <a:t>q </a:t>
            </a:r>
            <a:r>
              <a:rPr lang="en-US" i="1">
                <a:solidFill>
                  <a:srgbClr val="000000"/>
                </a:solidFill>
                <a:cs typeface="Times New Roman" pitchFamily="18" charset="0"/>
              </a:rPr>
              <a:t> </a:t>
            </a:r>
          </a:p>
        </p:txBody>
      </p:sp>
      <p:pic>
        <p:nvPicPr>
          <p:cNvPr id="39939" name="Picture 3" descr="nw0272"/>
          <p:cNvPicPr>
            <a:picLocks noChangeAspect="1" noChangeArrowheads="1"/>
          </p:cNvPicPr>
          <p:nvPr/>
        </p:nvPicPr>
        <p:blipFill>
          <a:blip r:embed="rId2" cstate="print"/>
          <a:srcRect/>
          <a:stretch>
            <a:fillRect/>
          </a:stretch>
        </p:blipFill>
        <p:spPr bwMode="auto">
          <a:xfrm>
            <a:off x="2819400" y="1981200"/>
            <a:ext cx="3694113" cy="1570038"/>
          </a:xfrm>
          <a:prstGeom prst="rect">
            <a:avLst/>
          </a:prstGeom>
          <a:noFill/>
        </p:spPr>
      </p:pic>
      <p:pic>
        <p:nvPicPr>
          <p:cNvPr id="39940" name="Picture 4" descr="math001"/>
          <p:cNvPicPr>
            <a:picLocks noChangeAspect="1" noChangeArrowheads="1"/>
          </p:cNvPicPr>
          <p:nvPr/>
        </p:nvPicPr>
        <p:blipFill>
          <a:blip r:embed="rId3" cstate="print"/>
          <a:srcRect/>
          <a:stretch>
            <a:fillRect/>
          </a:stretch>
        </p:blipFill>
        <p:spPr bwMode="auto">
          <a:xfrm>
            <a:off x="1371600" y="5181600"/>
            <a:ext cx="6553200" cy="906463"/>
          </a:xfrm>
          <a:prstGeom prst="rect">
            <a:avLst/>
          </a:prstGeom>
          <a:noFill/>
        </p:spPr>
      </p:pic>
      <p:sp>
        <p:nvSpPr>
          <p:cNvPr id="39941" name="Text Box 5"/>
          <p:cNvSpPr txBox="1">
            <a:spLocks noChangeArrowheads="1"/>
          </p:cNvSpPr>
          <p:nvPr/>
        </p:nvSpPr>
        <p:spPr bwMode="auto">
          <a:xfrm>
            <a:off x="609600" y="4038600"/>
            <a:ext cx="7924800" cy="822325"/>
          </a:xfrm>
          <a:prstGeom prst="rect">
            <a:avLst/>
          </a:prstGeom>
          <a:noFill/>
          <a:ln w="9525">
            <a:noFill/>
            <a:miter lim="800000"/>
            <a:headEnd/>
            <a:tailEnd/>
          </a:ln>
          <a:effectLst/>
        </p:spPr>
        <p:txBody>
          <a:bodyPr>
            <a:spAutoFit/>
          </a:bodyPr>
          <a:lstStyle/>
          <a:p>
            <a:pPr>
              <a:spcBef>
                <a:spcPct val="50000"/>
              </a:spcBef>
            </a:pPr>
            <a:r>
              <a:rPr lang="en-US" dirty="0">
                <a:solidFill>
                  <a:srgbClr val="000000"/>
                </a:solidFill>
                <a:cs typeface="Times New Roman" pitchFamily="18" charset="0"/>
              </a:rPr>
              <a:t>In radian measure, the angle </a:t>
            </a:r>
            <a:r>
              <a:rPr lang="en-US" i="1" dirty="0">
                <a:solidFill>
                  <a:srgbClr val="000000"/>
                </a:solidFill>
                <a:latin typeface="Symbol" pitchFamily="18" charset="2"/>
                <a:cs typeface="Times New Roman" pitchFamily="18" charset="0"/>
              </a:rPr>
              <a:t>q </a:t>
            </a:r>
            <a:r>
              <a:rPr lang="en-US" i="1" dirty="0">
                <a:solidFill>
                  <a:srgbClr val="000000"/>
                </a:solidFill>
                <a:cs typeface="Times New Roman" pitchFamily="18" charset="0"/>
              </a:rPr>
              <a:t> </a:t>
            </a:r>
            <a:r>
              <a:rPr lang="en-US" dirty="0">
                <a:solidFill>
                  <a:srgbClr val="000000"/>
                </a:solidFill>
                <a:cs typeface="Times New Roman" pitchFamily="18" charset="0"/>
              </a:rPr>
              <a:t>is defined to be the arc length </a:t>
            </a:r>
            <a:r>
              <a:rPr lang="en-US" i="1" dirty="0">
                <a:solidFill>
                  <a:srgbClr val="000000"/>
                </a:solidFill>
                <a:cs typeface="Times New Roman" pitchFamily="18" charset="0"/>
              </a:rPr>
              <a:t>s</a:t>
            </a:r>
            <a:r>
              <a:rPr lang="en-US" dirty="0">
                <a:solidFill>
                  <a:srgbClr val="000000"/>
                </a:solidFill>
                <a:cs typeface="Times New Roman" pitchFamily="18" charset="0"/>
              </a:rPr>
              <a:t> divided by the radius </a:t>
            </a:r>
            <a:r>
              <a:rPr lang="en-US" i="1" dirty="0">
                <a:solidFill>
                  <a:srgbClr val="000000"/>
                </a:solidFill>
                <a:cs typeface="Times New Roman" pitchFamily="18" charset="0"/>
              </a:rPr>
              <a:t>r</a:t>
            </a:r>
            <a:r>
              <a:rPr lang="en-US" dirty="0">
                <a:solidFill>
                  <a:srgbClr val="000000"/>
                </a:solidFill>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20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41">
                                            <p:txEl>
                                              <p:pRg st="0" end="0"/>
                                            </p:txEl>
                                          </p:spTgt>
                                        </p:tgtEl>
                                        <p:attrNameLst>
                                          <p:attrName>style.visibility</p:attrName>
                                        </p:attrNameLst>
                                      </p:cBhvr>
                                      <p:to>
                                        <p:strVal val="visible"/>
                                      </p:to>
                                    </p:set>
                                    <p:animEffect transition="in" filter="fade">
                                      <p:cBhvr>
                                        <p:cTn id="12" dur="2000"/>
                                        <p:tgtEl>
                                          <p:spTgt spid="3994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940"/>
                                        </p:tgtEl>
                                        <p:attrNameLst>
                                          <p:attrName>style.visibility</p:attrName>
                                        </p:attrNameLst>
                                      </p:cBhvr>
                                      <p:to>
                                        <p:strVal val="visible"/>
                                      </p:to>
                                    </p:set>
                                    <p:animEffect transition="in" filter="fade">
                                      <p:cBhvr>
                                        <p:cTn id="17" dur="20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a:solidFill>
                  <a:schemeClr val="tx1"/>
                </a:solidFill>
              </a:rPr>
              <a:t>Conversion between </a:t>
            </a:r>
            <a:br>
              <a:rPr lang="en-US" sz="4000">
                <a:solidFill>
                  <a:schemeClr val="tx1"/>
                </a:solidFill>
              </a:rPr>
            </a:br>
            <a:r>
              <a:rPr lang="en-US" sz="4000">
                <a:solidFill>
                  <a:schemeClr val="tx1"/>
                </a:solidFill>
              </a:rPr>
              <a:t>degrees and radians</a:t>
            </a:r>
          </a:p>
        </p:txBody>
      </p:sp>
      <p:pic>
        <p:nvPicPr>
          <p:cNvPr id="11269" name="Picture 5" descr="math003"/>
          <p:cNvPicPr>
            <a:picLocks noChangeAspect="1" noChangeArrowheads="1"/>
          </p:cNvPicPr>
          <p:nvPr/>
        </p:nvPicPr>
        <p:blipFill>
          <a:blip r:embed="rId2" cstate="print"/>
          <a:srcRect/>
          <a:stretch>
            <a:fillRect/>
          </a:stretch>
        </p:blipFill>
        <p:spPr bwMode="auto">
          <a:xfrm>
            <a:off x="2667000" y="4191000"/>
            <a:ext cx="4703763" cy="822325"/>
          </a:xfrm>
          <a:prstGeom prst="rect">
            <a:avLst/>
          </a:prstGeom>
          <a:noFill/>
        </p:spPr>
      </p:pic>
      <p:sp>
        <p:nvSpPr>
          <p:cNvPr id="11272" name="Text Box 8"/>
          <p:cNvSpPr txBox="1">
            <a:spLocks noChangeArrowheads="1"/>
          </p:cNvSpPr>
          <p:nvPr/>
        </p:nvSpPr>
        <p:spPr bwMode="auto">
          <a:xfrm>
            <a:off x="3429000" y="2819400"/>
            <a:ext cx="2971800" cy="641350"/>
          </a:xfrm>
          <a:prstGeom prst="rect">
            <a:avLst/>
          </a:prstGeom>
          <a:noFill/>
          <a:ln w="9525">
            <a:noFill/>
            <a:miter lim="800000"/>
            <a:headEnd/>
            <a:tailEnd/>
          </a:ln>
          <a:effectLst/>
        </p:spPr>
        <p:txBody>
          <a:bodyPr>
            <a:spAutoFit/>
          </a:bodyPr>
          <a:lstStyle/>
          <a:p>
            <a:pPr>
              <a:spcBef>
                <a:spcPct val="50000"/>
              </a:spcBef>
            </a:pPr>
            <a:r>
              <a:rPr lang="en-US" sz="3600" dirty="0"/>
              <a:t>2</a:t>
            </a:r>
            <a:r>
              <a:rPr lang="en-US" sz="3600" dirty="0">
                <a:cs typeface="Times New Roman" pitchFamily="18" charset="0"/>
              </a:rPr>
              <a:t>π</a:t>
            </a:r>
            <a:r>
              <a:rPr lang="en-US" sz="3600" dirty="0"/>
              <a:t> </a:t>
            </a:r>
            <a:r>
              <a:rPr lang="en-US" sz="3600" dirty="0" err="1"/>
              <a:t>rad</a:t>
            </a:r>
            <a:r>
              <a:rPr lang="en-US" sz="3600" dirty="0"/>
              <a:t> = 360</a:t>
            </a:r>
            <a:r>
              <a:rPr lang="en-US" sz="3600" baseline="30000" dirty="0"/>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2">
                                            <p:txEl>
                                              <p:pRg st="0" end="0"/>
                                            </p:txEl>
                                          </p:spTgt>
                                        </p:tgtEl>
                                        <p:attrNameLst>
                                          <p:attrName>style.visibility</p:attrName>
                                        </p:attrNameLst>
                                      </p:cBhvr>
                                      <p:to>
                                        <p:strVal val="visible"/>
                                      </p:to>
                                    </p:set>
                                    <p:animEffect transition="in" filter="fade">
                                      <p:cBhvr>
                                        <p:cTn id="7" dur="2000"/>
                                        <p:tgtEl>
                                          <p:spTgt spid="112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fade">
                                      <p:cBhvr>
                                        <p:cTn id="12"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0"/>
            <a:ext cx="7772400" cy="1143000"/>
          </a:xfrm>
        </p:spPr>
        <p:txBody>
          <a:bodyPr/>
          <a:lstStyle/>
          <a:p>
            <a:r>
              <a:rPr lang="en-US" b="1" dirty="0">
                <a:solidFill>
                  <a:srgbClr val="000000"/>
                </a:solidFill>
                <a:latin typeface="verdana" pitchFamily="34" charset="0"/>
              </a:rPr>
              <a:t>The Sun and The moon</a:t>
            </a:r>
          </a:p>
        </p:txBody>
      </p:sp>
      <p:pic>
        <p:nvPicPr>
          <p:cNvPr id="12293" name="Picture 5" descr="nw0274"/>
          <p:cNvPicPr>
            <a:picLocks noChangeAspect="1" noChangeArrowheads="1"/>
          </p:cNvPicPr>
          <p:nvPr/>
        </p:nvPicPr>
        <p:blipFill>
          <a:blip r:embed="rId2" cstate="print"/>
          <a:srcRect/>
          <a:stretch>
            <a:fillRect/>
          </a:stretch>
        </p:blipFill>
        <p:spPr bwMode="auto">
          <a:xfrm>
            <a:off x="685800" y="2895600"/>
            <a:ext cx="6308725" cy="3771900"/>
          </a:xfrm>
          <a:prstGeom prst="rect">
            <a:avLst/>
          </a:prstGeom>
          <a:noFill/>
        </p:spPr>
      </p:pic>
      <p:sp>
        <p:nvSpPr>
          <p:cNvPr id="6" name="Rectangle 5"/>
          <p:cNvSpPr/>
          <p:nvPr/>
        </p:nvSpPr>
        <p:spPr>
          <a:xfrm>
            <a:off x="914400" y="1219200"/>
            <a:ext cx="7162800" cy="461665"/>
          </a:xfrm>
          <a:prstGeom prst="rect">
            <a:avLst/>
          </a:prstGeom>
        </p:spPr>
        <p:txBody>
          <a:bodyPr wrap="square">
            <a:spAutoFit/>
          </a:bodyPr>
          <a:lstStyle/>
          <a:p>
            <a:pPr>
              <a:spcBef>
                <a:spcPct val="50000"/>
              </a:spcBef>
            </a:pPr>
            <a:r>
              <a:rPr lang="en-US" dirty="0" smtClean="0"/>
              <a:t>What do you know about the Sun and the moon?</a:t>
            </a:r>
            <a:endParaRPr lang="en-US" dirty="0"/>
          </a:p>
        </p:txBody>
      </p:sp>
      <p:pic>
        <p:nvPicPr>
          <p:cNvPr id="7" name="Content Placeholder 6" descr="(a) The angles subtended by the moon and sun at the eyes of the observer are &#10;&#10;&#10;moon and &#10;&#10;&#10;sun. (The distances and angles are exaggerated for the sake of clarity.) (b) Since the moon and sun subtend approximately the same angle, the moon blocks nearly all the suns light from reaching the observers eyes. (c) The result is a total solar eclipse. ( Roger Ressmeyer/Corbis Images)."/>
          <p:cNvPicPr>
            <a:picLocks noGrp="1" noChangeAspect="1" noChangeArrowheads="1"/>
          </p:cNvPicPr>
          <p:nvPr>
            <p:ph idx="1"/>
          </p:nvPr>
        </p:nvPicPr>
        <p:blipFill>
          <a:blip r:embed="rId3" cstate="print"/>
          <a:srcRect/>
          <a:stretch>
            <a:fillRect/>
          </a:stretch>
        </p:blipFill>
        <p:spPr>
          <a:xfrm>
            <a:off x="7467600" y="1371600"/>
            <a:ext cx="1524000" cy="2514600"/>
          </a:xfr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3"/>
                                        </p:tgtEl>
                                        <p:attrNameLst>
                                          <p:attrName>style.visibility</p:attrName>
                                        </p:attrNameLst>
                                      </p:cBhvr>
                                      <p:to>
                                        <p:strVal val="visible"/>
                                      </p:to>
                                    </p:set>
                                    <p:animEffect transition="in" filter="fade">
                                      <p:cBhvr>
                                        <p:cTn id="17" dur="2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0"/>
            <a:ext cx="7772400" cy="1143000"/>
          </a:xfrm>
        </p:spPr>
        <p:txBody>
          <a:bodyPr/>
          <a:lstStyle/>
          <a:p>
            <a:r>
              <a:rPr lang="en-US" b="1" dirty="0" smtClean="0">
                <a:solidFill>
                  <a:srgbClr val="CE1029"/>
                </a:solidFill>
                <a:latin typeface="Arial" charset="0"/>
              </a:rPr>
              <a:t>ANGULAR </a:t>
            </a:r>
            <a:r>
              <a:rPr lang="en-US" b="1" dirty="0">
                <a:solidFill>
                  <a:srgbClr val="CE1029"/>
                </a:solidFill>
                <a:latin typeface="Arial" charset="0"/>
              </a:rPr>
              <a:t>VELOCITY</a:t>
            </a:r>
          </a:p>
        </p:txBody>
      </p:sp>
      <p:pic>
        <p:nvPicPr>
          <p:cNvPr id="16390" name="Picture 6" descr="eqd8_21"/>
          <p:cNvPicPr>
            <a:picLocks noChangeAspect="1" noChangeArrowheads="1"/>
          </p:cNvPicPr>
          <p:nvPr/>
        </p:nvPicPr>
        <p:blipFill>
          <a:blip r:embed="rId2" cstate="print"/>
          <a:srcRect/>
          <a:stretch>
            <a:fillRect/>
          </a:stretch>
        </p:blipFill>
        <p:spPr bwMode="auto">
          <a:xfrm>
            <a:off x="1066800" y="2743200"/>
            <a:ext cx="6934200" cy="1023938"/>
          </a:xfrm>
          <a:prstGeom prst="rect">
            <a:avLst/>
          </a:prstGeom>
          <a:noFill/>
        </p:spPr>
      </p:pic>
      <p:pic>
        <p:nvPicPr>
          <p:cNvPr id="16398" name="Picture 14" descr="eqd8_2"/>
          <p:cNvPicPr>
            <a:picLocks noChangeAspect="1" noChangeArrowheads="1"/>
          </p:cNvPicPr>
          <p:nvPr/>
        </p:nvPicPr>
        <p:blipFill>
          <a:blip r:embed="rId3" cstate="print"/>
          <a:srcRect/>
          <a:stretch>
            <a:fillRect/>
          </a:stretch>
        </p:blipFill>
        <p:spPr bwMode="auto">
          <a:xfrm>
            <a:off x="2819400" y="4038600"/>
            <a:ext cx="2965450" cy="1201738"/>
          </a:xfrm>
          <a:prstGeom prst="rect">
            <a:avLst/>
          </a:prstGeom>
          <a:noFill/>
        </p:spPr>
      </p:pic>
      <p:sp>
        <p:nvSpPr>
          <p:cNvPr id="16404" name="Text Box 20"/>
          <p:cNvSpPr txBox="1">
            <a:spLocks noChangeArrowheads="1"/>
          </p:cNvSpPr>
          <p:nvPr/>
        </p:nvSpPr>
        <p:spPr bwMode="auto">
          <a:xfrm>
            <a:off x="990600" y="5562600"/>
            <a:ext cx="7162800" cy="1004888"/>
          </a:xfrm>
          <a:prstGeom prst="rect">
            <a:avLst/>
          </a:prstGeom>
          <a:noFill/>
          <a:ln w="9525">
            <a:noFill/>
            <a:miter lim="800000"/>
            <a:headEnd/>
            <a:tailEnd/>
          </a:ln>
          <a:effectLst/>
        </p:spPr>
        <p:txBody>
          <a:bodyPr>
            <a:spAutoFit/>
          </a:bodyPr>
          <a:lstStyle/>
          <a:p>
            <a:pPr>
              <a:spcBef>
                <a:spcPct val="50000"/>
              </a:spcBef>
            </a:pPr>
            <a:r>
              <a:rPr lang="en-US" b="1" i="1" dirty="0"/>
              <a:t>SI Unit of Angular Velocity:</a:t>
            </a:r>
            <a:r>
              <a:rPr lang="en-US" dirty="0"/>
              <a:t> radian per second (</a:t>
            </a:r>
            <a:r>
              <a:rPr lang="en-US" dirty="0" err="1"/>
              <a:t>rad</a:t>
            </a:r>
            <a:r>
              <a:rPr lang="en-US" dirty="0"/>
              <a:t>/s)</a:t>
            </a:r>
          </a:p>
          <a:p>
            <a:pPr>
              <a:spcBef>
                <a:spcPct val="50000"/>
              </a:spcBef>
            </a:pPr>
            <a:r>
              <a:rPr lang="en-US" dirty="0"/>
              <a:t>Other unit: rpm = rev/min.</a:t>
            </a:r>
          </a:p>
        </p:txBody>
      </p:sp>
      <p:sp>
        <p:nvSpPr>
          <p:cNvPr id="8" name="Rectangle 7"/>
          <p:cNvSpPr/>
          <p:nvPr/>
        </p:nvSpPr>
        <p:spPr>
          <a:xfrm>
            <a:off x="990600" y="1447800"/>
            <a:ext cx="7162800" cy="830997"/>
          </a:xfrm>
          <a:prstGeom prst="rect">
            <a:avLst/>
          </a:prstGeom>
        </p:spPr>
        <p:txBody>
          <a:bodyPr wrap="square">
            <a:spAutoFit/>
          </a:bodyPr>
          <a:lstStyle/>
          <a:p>
            <a:pPr>
              <a:spcBef>
                <a:spcPct val="50000"/>
              </a:spcBef>
            </a:pPr>
            <a:r>
              <a:rPr lang="en-US" dirty="0" smtClean="0"/>
              <a:t>To describe angular motion, we need to introduce the idea of </a:t>
            </a:r>
            <a:r>
              <a:rPr lang="en-US" dirty="0" smtClean="0">
                <a:solidFill>
                  <a:srgbClr val="009900"/>
                </a:solidFill>
              </a:rPr>
              <a:t>angular velocity</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90"/>
                                        </p:tgtEl>
                                        <p:attrNameLst>
                                          <p:attrName>style.visibility</p:attrName>
                                        </p:attrNameLst>
                                      </p:cBhvr>
                                      <p:to>
                                        <p:strVal val="visible"/>
                                      </p:to>
                                    </p:set>
                                    <p:animEffect transition="in" filter="fade">
                                      <p:cBhvr>
                                        <p:cTn id="12" dur="2000"/>
                                        <p:tgtEl>
                                          <p:spTgt spid="1639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98"/>
                                        </p:tgtEl>
                                        <p:attrNameLst>
                                          <p:attrName>style.visibility</p:attrName>
                                        </p:attrNameLst>
                                      </p:cBhvr>
                                      <p:to>
                                        <p:strVal val="visible"/>
                                      </p:to>
                                    </p:set>
                                    <p:animEffect transition="in" filter="fade">
                                      <p:cBhvr>
                                        <p:cTn id="17" dur="2000"/>
                                        <p:tgtEl>
                                          <p:spTgt spid="1639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404">
                                            <p:txEl>
                                              <p:pRg st="0" end="0"/>
                                            </p:txEl>
                                          </p:spTgt>
                                        </p:tgtEl>
                                        <p:attrNameLst>
                                          <p:attrName>style.visibility</p:attrName>
                                        </p:attrNameLst>
                                      </p:cBhvr>
                                      <p:to>
                                        <p:strVal val="visible"/>
                                      </p:to>
                                    </p:set>
                                    <p:animEffect transition="in" filter="fade">
                                      <p:cBhvr>
                                        <p:cTn id="22" dur="2000"/>
                                        <p:tgtEl>
                                          <p:spTgt spid="1640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404">
                                            <p:txEl>
                                              <p:pRg st="1" end="1"/>
                                            </p:txEl>
                                          </p:spTgt>
                                        </p:tgtEl>
                                        <p:attrNameLst>
                                          <p:attrName>style.visibility</p:attrName>
                                        </p:attrNameLst>
                                      </p:cBhvr>
                                      <p:to>
                                        <p:strVal val="visible"/>
                                      </p:to>
                                    </p:set>
                                    <p:animEffect transition="in" filter="fade">
                                      <p:cBhvr>
                                        <p:cTn id="27" dur="2000"/>
                                        <p:tgtEl>
                                          <p:spTgt spid="164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4" grpId="0" build="p"/>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dirty="0">
                <a:solidFill>
                  <a:srgbClr val="CE1029"/>
                </a:solidFill>
                <a:latin typeface="Arial" charset="0"/>
              </a:rPr>
              <a:t>Example </a:t>
            </a:r>
            <a:r>
              <a:rPr lang="en-US" b="1" dirty="0" smtClean="0">
                <a:solidFill>
                  <a:srgbClr val="CE1029"/>
                </a:solidFill>
                <a:latin typeface="Arial" charset="0"/>
              </a:rPr>
              <a:t>Problems</a:t>
            </a:r>
            <a:endParaRPr lang="en-US" b="1" dirty="0">
              <a:solidFill>
                <a:srgbClr val="CE1029"/>
              </a:solidFill>
              <a:latin typeface="Arial" charset="0"/>
            </a:endParaRPr>
          </a:p>
        </p:txBody>
      </p:sp>
      <p:sp>
        <p:nvSpPr>
          <p:cNvPr id="18436" name="Text Box 4"/>
          <p:cNvSpPr txBox="1">
            <a:spLocks noChangeArrowheads="1"/>
          </p:cNvSpPr>
          <p:nvPr/>
        </p:nvSpPr>
        <p:spPr bwMode="auto">
          <a:xfrm>
            <a:off x="685800" y="1828800"/>
            <a:ext cx="7467600" cy="2308324"/>
          </a:xfrm>
          <a:prstGeom prst="rect">
            <a:avLst/>
          </a:prstGeom>
          <a:noFill/>
          <a:ln w="9525">
            <a:noFill/>
            <a:miter lim="800000"/>
            <a:headEnd/>
            <a:tailEnd/>
          </a:ln>
          <a:effectLst/>
        </p:spPr>
        <p:txBody>
          <a:bodyPr>
            <a:spAutoFit/>
          </a:bodyPr>
          <a:lstStyle/>
          <a:p>
            <a:pPr>
              <a:spcBef>
                <a:spcPct val="50000"/>
              </a:spcBef>
            </a:pPr>
            <a:r>
              <a:rPr lang="en-US" dirty="0"/>
              <a:t>Earth rotates once every day. What is the angular velocity of the rotation of earth</a:t>
            </a:r>
            <a:r>
              <a:rPr lang="en-US" dirty="0" smtClean="0"/>
              <a:t>?</a:t>
            </a:r>
          </a:p>
          <a:p>
            <a:pPr>
              <a:spcBef>
                <a:spcPct val="50000"/>
              </a:spcBef>
            </a:pPr>
            <a:endParaRPr lang="en-US" dirty="0"/>
          </a:p>
          <a:p>
            <a:pPr>
              <a:spcBef>
                <a:spcPct val="50000"/>
              </a:spcBef>
            </a:pPr>
            <a:r>
              <a:rPr lang="en-US" dirty="0" smtClean="0"/>
              <a:t>What is the angular velocity of the minute hand of a mechanical clock?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6">
                                            <p:txEl>
                                              <p:pRg st="2" end="2"/>
                                            </p:txEl>
                                          </p:spTgt>
                                        </p:tgtEl>
                                        <p:attrNameLst>
                                          <p:attrName>style.visibility</p:attrName>
                                        </p:attrNameLst>
                                      </p:cBhvr>
                                      <p:to>
                                        <p:strVal val="visible"/>
                                      </p:to>
                                    </p:set>
                                    <p:animEffect transition="in" filter="fade">
                                      <p:cBhvr>
                                        <p:cTn id="12" dur="2000"/>
                                        <p:tgtEl>
                                          <p:spTgt spid="184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304800"/>
            <a:ext cx="7772400" cy="1143000"/>
          </a:xfrm>
        </p:spPr>
        <p:txBody>
          <a:bodyPr/>
          <a:lstStyle/>
          <a:p>
            <a:r>
              <a:rPr lang="en-US" b="1" dirty="0" smtClean="0">
                <a:solidFill>
                  <a:srgbClr val="CE1029"/>
                </a:solidFill>
                <a:latin typeface="Arial" charset="0"/>
              </a:rPr>
              <a:t>ANGULAR </a:t>
            </a:r>
            <a:r>
              <a:rPr lang="en-US" b="1" dirty="0">
                <a:solidFill>
                  <a:srgbClr val="CE1029"/>
                </a:solidFill>
                <a:latin typeface="Arial" charset="0"/>
              </a:rPr>
              <a:t>ACCELERATION</a:t>
            </a:r>
          </a:p>
        </p:txBody>
      </p:sp>
      <p:pic>
        <p:nvPicPr>
          <p:cNvPr id="21510" name="Picture 6" descr="eqd8_41"/>
          <p:cNvPicPr>
            <a:picLocks noChangeAspect="1" noChangeArrowheads="1"/>
          </p:cNvPicPr>
          <p:nvPr/>
        </p:nvPicPr>
        <p:blipFill>
          <a:blip r:embed="rId2" cstate="print"/>
          <a:srcRect/>
          <a:stretch>
            <a:fillRect/>
          </a:stretch>
        </p:blipFill>
        <p:spPr bwMode="auto">
          <a:xfrm>
            <a:off x="1600200" y="1676400"/>
            <a:ext cx="6172200" cy="1587500"/>
          </a:xfrm>
          <a:prstGeom prst="rect">
            <a:avLst/>
          </a:prstGeom>
          <a:noFill/>
        </p:spPr>
      </p:pic>
      <p:pic>
        <p:nvPicPr>
          <p:cNvPr id="21518" name="Picture 14" descr="eqd8_4"/>
          <p:cNvPicPr>
            <a:picLocks noChangeAspect="1" noChangeArrowheads="1"/>
          </p:cNvPicPr>
          <p:nvPr/>
        </p:nvPicPr>
        <p:blipFill>
          <a:blip r:embed="rId3" cstate="print"/>
          <a:srcRect/>
          <a:stretch>
            <a:fillRect/>
          </a:stretch>
        </p:blipFill>
        <p:spPr bwMode="auto">
          <a:xfrm>
            <a:off x="4114800" y="3276600"/>
            <a:ext cx="2682875" cy="1027113"/>
          </a:xfrm>
          <a:prstGeom prst="rect">
            <a:avLst/>
          </a:prstGeom>
          <a:noFill/>
        </p:spPr>
      </p:pic>
      <p:sp>
        <p:nvSpPr>
          <p:cNvPr id="21524" name="Text Box 20"/>
          <p:cNvSpPr txBox="1">
            <a:spLocks noChangeArrowheads="1"/>
          </p:cNvSpPr>
          <p:nvPr/>
        </p:nvSpPr>
        <p:spPr bwMode="auto">
          <a:xfrm>
            <a:off x="1066800" y="4495800"/>
            <a:ext cx="7924800" cy="1004888"/>
          </a:xfrm>
          <a:prstGeom prst="rect">
            <a:avLst/>
          </a:prstGeom>
          <a:noFill/>
          <a:ln w="9525">
            <a:noFill/>
            <a:miter lim="800000"/>
            <a:headEnd/>
            <a:tailEnd/>
          </a:ln>
          <a:effectLst/>
        </p:spPr>
        <p:txBody>
          <a:bodyPr>
            <a:spAutoFit/>
          </a:bodyPr>
          <a:lstStyle/>
          <a:p>
            <a:pPr>
              <a:spcBef>
                <a:spcPct val="50000"/>
              </a:spcBef>
            </a:pPr>
            <a:r>
              <a:rPr lang="en-US" b="1" i="1" dirty="0"/>
              <a:t>SI Unit of Average Angular Acceleration:</a:t>
            </a:r>
            <a:r>
              <a:rPr lang="en-US" dirty="0"/>
              <a:t> </a:t>
            </a:r>
          </a:p>
          <a:p>
            <a:pPr>
              <a:spcBef>
                <a:spcPct val="50000"/>
              </a:spcBef>
            </a:pPr>
            <a:r>
              <a:rPr lang="en-US" dirty="0"/>
              <a:t>	radian per second squared (</a:t>
            </a:r>
            <a:r>
              <a:rPr lang="en-US" dirty="0" err="1"/>
              <a:t>rad</a:t>
            </a:r>
            <a:r>
              <a:rPr lang="en-US" dirty="0"/>
              <a:t>/s</a:t>
            </a:r>
            <a:r>
              <a:rPr lang="en-US" baseline="30000" dirty="0"/>
              <a:t>2</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fade">
                                      <p:cBhvr>
                                        <p:cTn id="7" dur="2000"/>
                                        <p:tgtEl>
                                          <p:spTgt spid="215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18"/>
                                        </p:tgtEl>
                                        <p:attrNameLst>
                                          <p:attrName>style.visibility</p:attrName>
                                        </p:attrNameLst>
                                      </p:cBhvr>
                                      <p:to>
                                        <p:strVal val="visible"/>
                                      </p:to>
                                    </p:set>
                                    <p:animEffect transition="in" filter="fade">
                                      <p:cBhvr>
                                        <p:cTn id="12" dur="2000"/>
                                        <p:tgtEl>
                                          <p:spTgt spid="215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24">
                                            <p:txEl>
                                              <p:pRg st="0" end="0"/>
                                            </p:txEl>
                                          </p:spTgt>
                                        </p:tgtEl>
                                        <p:attrNameLst>
                                          <p:attrName>style.visibility</p:attrName>
                                        </p:attrNameLst>
                                      </p:cBhvr>
                                      <p:to>
                                        <p:strVal val="visible"/>
                                      </p:to>
                                    </p:set>
                                    <p:animEffect transition="in" filter="fade">
                                      <p:cBhvr>
                                        <p:cTn id="17" dur="2000"/>
                                        <p:tgtEl>
                                          <p:spTgt spid="2152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24">
                                            <p:txEl>
                                              <p:pRg st="1" end="1"/>
                                            </p:txEl>
                                          </p:spTgt>
                                        </p:tgtEl>
                                        <p:attrNameLst>
                                          <p:attrName>style.visibility</p:attrName>
                                        </p:attrNameLst>
                                      </p:cBhvr>
                                      <p:to>
                                        <p:strVal val="visible"/>
                                      </p:to>
                                    </p:set>
                                    <p:animEffect transition="in" filter="fade">
                                      <p:cBhvr>
                                        <p:cTn id="22" dur="2000"/>
                                        <p:tgtEl>
                                          <p:spTgt spid="215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4"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244</TotalTime>
  <Words>422</Words>
  <Application>Microsoft Office PowerPoint</Application>
  <PresentationFormat>On-screen Show (4:3)</PresentationFormat>
  <Paragraphs>77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Chapter 8  </vt:lpstr>
      <vt:lpstr>Axis of Rotation </vt:lpstr>
      <vt:lpstr>Angular Displacement</vt:lpstr>
      <vt:lpstr>The angle q  </vt:lpstr>
      <vt:lpstr>Conversion between  degrees and radians</vt:lpstr>
      <vt:lpstr>The Sun and The moon</vt:lpstr>
      <vt:lpstr>ANGULAR VELOCITY</vt:lpstr>
      <vt:lpstr>Example Problems</vt:lpstr>
      <vt:lpstr>ANGULAR ACCELERATION</vt:lpstr>
      <vt:lpstr>8.3 The Equations of Rotational Kinematics </vt:lpstr>
      <vt:lpstr>Linear and Angular Quantities</vt:lpstr>
      <vt:lpstr>Kinematic Equations</vt:lpstr>
      <vt:lpstr>Spin cycle of a Washing Machine: P 16</vt:lpstr>
      <vt:lpstr>EXAMPLE 5  Blending with a Blender</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Rotational Kinematics</dc:title>
  <dc:creator>visitor</dc:creator>
  <cp:lastModifiedBy>Maheswaranathan, Ponn</cp:lastModifiedBy>
  <cp:revision>19</cp:revision>
  <dcterms:created xsi:type="dcterms:W3CDTF">2003-10-16T15:29:49Z</dcterms:created>
  <dcterms:modified xsi:type="dcterms:W3CDTF">2015-10-28T17:25:39Z</dcterms:modified>
</cp:coreProperties>
</file>