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79" r:id="rId3"/>
    <p:sldId id="263" r:id="rId4"/>
    <p:sldId id="264" r:id="rId5"/>
    <p:sldId id="289" r:id="rId6"/>
    <p:sldId id="290" r:id="rId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102" d="100"/>
          <a:sy n="102" d="100"/>
        </p:scale>
        <p:origin x="-115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E4C2929-7D81-4BF8-B1B4-C8FAF672E81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F73A96B-59AA-4348-A829-96DD412785C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254040B-B910-4E64-A660-38CEEA5B1742}"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F29D6690-877A-4BFC-A2CC-EBAB67C1B79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F935453-070F-4DD8-9C10-4D271A05DEF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C4D0BEA-9DF4-46FE-BA21-A483D7CBC44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7977C33-440A-4F18-B0C8-6B297477EB5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05F49CC-0B97-4D2D-937D-6BD867527AF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9BF1734-E1ED-48E3-A400-5C79C046C2A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72D07C2-65DC-4B3D-B443-ADA5F1633F7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D48B021-307E-41E8-B576-1E6F64FE1F1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31F19C4-3625-41FA-BA48-6375E591AEF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42D8C8D-48A2-4F5C-B374-A36E7867FFC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762000" y="0"/>
            <a:ext cx="7772400" cy="1143000"/>
          </a:xfrm>
        </p:spPr>
        <p:txBody>
          <a:bodyPr/>
          <a:lstStyle/>
          <a:p>
            <a:r>
              <a:rPr lang="en-US" b="1" dirty="0">
                <a:solidFill>
                  <a:srgbClr val="000000"/>
                </a:solidFill>
                <a:latin typeface="Arial" charset="0"/>
              </a:rPr>
              <a:t>6.7 </a:t>
            </a:r>
            <a:r>
              <a:rPr lang="en-US" b="1" dirty="0">
                <a:solidFill>
                  <a:srgbClr val="009999"/>
                </a:solidFill>
                <a:latin typeface="Arial" charset="0"/>
              </a:rPr>
              <a:t>Power</a:t>
            </a:r>
          </a:p>
        </p:txBody>
      </p:sp>
      <p:pic>
        <p:nvPicPr>
          <p:cNvPr id="34819" name="Picture 3" descr="eq6_146"/>
          <p:cNvPicPr>
            <a:picLocks noChangeAspect="1" noChangeArrowheads="1"/>
          </p:cNvPicPr>
          <p:nvPr>
            <p:ph sz="half" idx="1"/>
          </p:nvPr>
        </p:nvPicPr>
        <p:blipFill>
          <a:blip r:embed="rId2" cstate="print"/>
          <a:srcRect/>
          <a:stretch>
            <a:fillRect/>
          </a:stretch>
        </p:blipFill>
        <p:spPr>
          <a:xfrm>
            <a:off x="5105400" y="3657600"/>
            <a:ext cx="1828800" cy="885825"/>
          </a:xfrm>
          <a:noFill/>
          <a:ln/>
        </p:spPr>
      </p:pic>
      <p:sp>
        <p:nvSpPr>
          <p:cNvPr id="34820" name="Text Box 4"/>
          <p:cNvSpPr txBox="1">
            <a:spLocks noChangeArrowheads="1"/>
          </p:cNvSpPr>
          <p:nvPr/>
        </p:nvSpPr>
        <p:spPr bwMode="auto">
          <a:xfrm>
            <a:off x="914400" y="990600"/>
            <a:ext cx="7467600" cy="2647950"/>
          </a:xfrm>
          <a:prstGeom prst="rect">
            <a:avLst/>
          </a:prstGeom>
          <a:noFill/>
          <a:ln w="9525">
            <a:noFill/>
            <a:miter lim="800000"/>
            <a:headEnd/>
            <a:tailEnd/>
          </a:ln>
          <a:effectLst/>
        </p:spPr>
        <p:txBody>
          <a:bodyPr>
            <a:spAutoFit/>
          </a:bodyPr>
          <a:lstStyle/>
          <a:p>
            <a:pPr>
              <a:spcBef>
                <a:spcPct val="50000"/>
              </a:spcBef>
            </a:pPr>
            <a:r>
              <a:rPr lang="en-US" dirty="0"/>
              <a:t>The idea of </a:t>
            </a:r>
            <a:r>
              <a:rPr lang="en-US" b="1" i="1" dirty="0"/>
              <a:t>power</a:t>
            </a:r>
            <a:r>
              <a:rPr lang="en-US" dirty="0"/>
              <a:t> incorporates both the concepts of work and time. </a:t>
            </a:r>
          </a:p>
          <a:p>
            <a:pPr>
              <a:spcBef>
                <a:spcPct val="50000"/>
              </a:spcBef>
            </a:pPr>
            <a:r>
              <a:rPr lang="en-US" dirty="0"/>
              <a:t>Power is work done per unit time.</a:t>
            </a:r>
          </a:p>
          <a:p>
            <a:pPr>
              <a:spcBef>
                <a:spcPct val="50000"/>
              </a:spcBef>
            </a:pPr>
            <a:r>
              <a:rPr lang="en-US" dirty="0"/>
              <a:t>Average power, P is the average rate at which work </a:t>
            </a:r>
            <a:r>
              <a:rPr lang="en-US" i="1" dirty="0"/>
              <a:t>W</a:t>
            </a:r>
            <a:r>
              <a:rPr lang="en-US" dirty="0"/>
              <a:t> is done, and it is obtained by dividing </a:t>
            </a:r>
            <a:r>
              <a:rPr lang="en-US" i="1" dirty="0"/>
              <a:t>W</a:t>
            </a:r>
            <a:r>
              <a:rPr lang="en-US" dirty="0"/>
              <a:t> by the time t required to perform the work:</a:t>
            </a:r>
          </a:p>
        </p:txBody>
      </p:sp>
      <p:pic>
        <p:nvPicPr>
          <p:cNvPr id="34821" name="Picture 5" descr="eqd6_10"/>
          <p:cNvPicPr>
            <a:picLocks noChangeAspect="1" noChangeArrowheads="1"/>
          </p:cNvPicPr>
          <p:nvPr/>
        </p:nvPicPr>
        <p:blipFill>
          <a:blip r:embed="rId3" cstate="print"/>
          <a:srcRect/>
          <a:stretch>
            <a:fillRect/>
          </a:stretch>
        </p:blipFill>
        <p:spPr bwMode="auto">
          <a:xfrm>
            <a:off x="1600200" y="3581400"/>
            <a:ext cx="2133600" cy="1143000"/>
          </a:xfrm>
          <a:prstGeom prst="rect">
            <a:avLst/>
          </a:prstGeom>
          <a:noFill/>
        </p:spPr>
      </p:pic>
      <p:pic>
        <p:nvPicPr>
          <p:cNvPr id="34822" name="Picture 6" descr="eq6_149"/>
          <p:cNvPicPr>
            <a:picLocks noChangeAspect="1" noChangeArrowheads="1"/>
          </p:cNvPicPr>
          <p:nvPr>
            <p:ph sz="half" idx="2"/>
          </p:nvPr>
        </p:nvPicPr>
        <p:blipFill>
          <a:blip r:embed="rId4" cstate="print"/>
          <a:srcRect/>
          <a:stretch>
            <a:fillRect/>
          </a:stretch>
        </p:blipFill>
        <p:spPr>
          <a:xfrm>
            <a:off x="5105400" y="4648200"/>
            <a:ext cx="1981200" cy="660400"/>
          </a:xfrm>
          <a:noFill/>
          <a:ln/>
        </p:spPr>
      </p:pic>
      <p:pic>
        <p:nvPicPr>
          <p:cNvPr id="9" name="Picture 42" descr="math130"/>
          <p:cNvPicPr>
            <a:picLocks noChangeAspect="1" noChangeArrowheads="1"/>
          </p:cNvPicPr>
          <p:nvPr/>
        </p:nvPicPr>
        <p:blipFill>
          <a:blip r:embed="rId5" cstate="print"/>
          <a:srcRect/>
          <a:stretch>
            <a:fillRect/>
          </a:stretch>
        </p:blipFill>
        <p:spPr bwMode="auto">
          <a:xfrm>
            <a:off x="685800" y="6477000"/>
            <a:ext cx="7848600" cy="381000"/>
          </a:xfrm>
          <a:prstGeom prst="rect">
            <a:avLst/>
          </a:prstGeom>
          <a:noFill/>
        </p:spPr>
      </p:pic>
      <p:sp>
        <p:nvSpPr>
          <p:cNvPr id="10" name="TextBox 9"/>
          <p:cNvSpPr txBox="1"/>
          <p:nvPr/>
        </p:nvSpPr>
        <p:spPr>
          <a:xfrm>
            <a:off x="457200" y="5791200"/>
            <a:ext cx="8534400" cy="461665"/>
          </a:xfrm>
          <a:prstGeom prst="rect">
            <a:avLst/>
          </a:prstGeom>
          <a:noFill/>
        </p:spPr>
        <p:txBody>
          <a:bodyPr wrap="square" rtlCol="0">
            <a:spAutoFit/>
          </a:bodyPr>
          <a:lstStyle/>
          <a:p>
            <a:r>
              <a:rPr lang="en-US" dirty="0" smtClean="0"/>
              <a:t>Power is a scalar. Unit of power: ft.lb/s   or   watt = W = J/s (SI unit)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820">
                                            <p:txEl>
                                              <p:pRg st="0" end="0"/>
                                            </p:txEl>
                                          </p:spTgt>
                                        </p:tgtEl>
                                        <p:attrNameLst>
                                          <p:attrName>style.visibility</p:attrName>
                                        </p:attrNameLst>
                                      </p:cBhvr>
                                      <p:to>
                                        <p:strVal val="visible"/>
                                      </p:to>
                                    </p:set>
                                    <p:animEffect transition="in" filter="fade">
                                      <p:cBhvr>
                                        <p:cTn id="7" dur="2000"/>
                                        <p:tgtEl>
                                          <p:spTgt spid="348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4820">
                                            <p:txEl>
                                              <p:pRg st="1" end="1"/>
                                            </p:txEl>
                                          </p:spTgt>
                                        </p:tgtEl>
                                        <p:attrNameLst>
                                          <p:attrName>style.visibility</p:attrName>
                                        </p:attrNameLst>
                                      </p:cBhvr>
                                      <p:to>
                                        <p:strVal val="visible"/>
                                      </p:to>
                                    </p:set>
                                    <p:animEffect transition="in" filter="fade">
                                      <p:cBhvr>
                                        <p:cTn id="12" dur="2000"/>
                                        <p:tgtEl>
                                          <p:spTgt spid="348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4820">
                                            <p:txEl>
                                              <p:pRg st="2" end="2"/>
                                            </p:txEl>
                                          </p:spTgt>
                                        </p:tgtEl>
                                        <p:attrNameLst>
                                          <p:attrName>style.visibility</p:attrName>
                                        </p:attrNameLst>
                                      </p:cBhvr>
                                      <p:to>
                                        <p:strVal val="visible"/>
                                      </p:to>
                                    </p:set>
                                    <p:animEffect transition="in" filter="fade">
                                      <p:cBhvr>
                                        <p:cTn id="17" dur="2000"/>
                                        <p:tgtEl>
                                          <p:spTgt spid="3482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4821"/>
                                        </p:tgtEl>
                                        <p:attrNameLst>
                                          <p:attrName>style.visibility</p:attrName>
                                        </p:attrNameLst>
                                      </p:cBhvr>
                                      <p:to>
                                        <p:strVal val="visible"/>
                                      </p:to>
                                    </p:set>
                                    <p:animEffect transition="in" filter="fade">
                                      <p:cBhvr>
                                        <p:cTn id="22" dur="2000"/>
                                        <p:tgtEl>
                                          <p:spTgt spid="3482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4819"/>
                                        </p:tgtEl>
                                        <p:attrNameLst>
                                          <p:attrName>style.visibility</p:attrName>
                                        </p:attrNameLst>
                                      </p:cBhvr>
                                      <p:to>
                                        <p:strVal val="visible"/>
                                      </p:to>
                                    </p:set>
                                    <p:animEffect transition="in" filter="fade">
                                      <p:cBhvr>
                                        <p:cTn id="27" dur="2000"/>
                                        <p:tgtEl>
                                          <p:spTgt spid="3481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4822"/>
                                        </p:tgtEl>
                                        <p:attrNameLst>
                                          <p:attrName>style.visibility</p:attrName>
                                        </p:attrNameLst>
                                      </p:cBhvr>
                                      <p:to>
                                        <p:strVal val="visible"/>
                                      </p:to>
                                    </p:set>
                                    <p:animEffect transition="in" filter="fade">
                                      <p:cBhvr>
                                        <p:cTn id="32" dur="2000"/>
                                        <p:tgtEl>
                                          <p:spTgt spid="3482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xEl>
                                              <p:pRg st="0" end="0"/>
                                            </p:txEl>
                                          </p:spTgt>
                                        </p:tgtEl>
                                        <p:attrNameLst>
                                          <p:attrName>style.visibility</p:attrName>
                                        </p:attrNameLst>
                                      </p:cBhvr>
                                      <p:to>
                                        <p:strVal val="visible"/>
                                      </p:to>
                                    </p:set>
                                    <p:animEffect transition="in" filter="fade">
                                      <p:cBhvr>
                                        <p:cTn id="37" dur="2000"/>
                                        <p:tgtEl>
                                          <p:spTgt spid="10">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build="p"/>
      <p:bldP spid="1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b="1">
                <a:solidFill>
                  <a:srgbClr val="000000"/>
                </a:solidFill>
                <a:latin typeface="verdana" pitchFamily="34" charset="0"/>
              </a:rPr>
              <a:t>Force </a:t>
            </a:r>
            <a:r>
              <a:rPr lang="en-US" b="1" i="1">
                <a:solidFill>
                  <a:srgbClr val="000000"/>
                </a:solidFill>
                <a:latin typeface="verdana" pitchFamily="34" charset="0"/>
              </a:rPr>
              <a:t>versus </a:t>
            </a:r>
            <a:r>
              <a:rPr lang="en-US" b="1">
                <a:solidFill>
                  <a:srgbClr val="000000"/>
                </a:solidFill>
                <a:latin typeface="verdana" pitchFamily="34" charset="0"/>
              </a:rPr>
              <a:t>Distance Graph</a:t>
            </a:r>
            <a:r>
              <a:rPr lang="en-US">
                <a:solidFill>
                  <a:srgbClr val="000000"/>
                </a:solidFill>
                <a:latin typeface="verdana" pitchFamily="34" charset="0"/>
              </a:rPr>
              <a:t/>
            </a:r>
            <a:br>
              <a:rPr lang="en-US">
                <a:solidFill>
                  <a:srgbClr val="000000"/>
                </a:solidFill>
                <a:latin typeface="verdana" pitchFamily="34" charset="0"/>
              </a:rPr>
            </a:br>
            <a:endParaRPr lang="en-US">
              <a:solidFill>
                <a:srgbClr val="000000"/>
              </a:solidFill>
              <a:latin typeface="verdana" pitchFamily="34" charset="0"/>
            </a:endParaRPr>
          </a:p>
        </p:txBody>
      </p:sp>
      <p:pic>
        <p:nvPicPr>
          <p:cNvPr id="32772" name="Picture 4" descr="nw0197"/>
          <p:cNvPicPr>
            <a:picLocks noChangeAspect="1" noChangeArrowheads="1"/>
          </p:cNvPicPr>
          <p:nvPr/>
        </p:nvPicPr>
        <p:blipFill>
          <a:blip r:embed="rId3" cstate="print"/>
          <a:srcRect/>
          <a:stretch>
            <a:fillRect/>
          </a:stretch>
        </p:blipFill>
        <p:spPr bwMode="auto">
          <a:xfrm>
            <a:off x="1447800" y="1905000"/>
            <a:ext cx="6248400" cy="1552575"/>
          </a:xfrm>
          <a:prstGeom prst="rect">
            <a:avLst/>
          </a:prstGeom>
          <a:noFill/>
        </p:spPr>
      </p:pic>
      <p:graphicFrame>
        <p:nvGraphicFramePr>
          <p:cNvPr id="32773" name="Object 5"/>
          <p:cNvGraphicFramePr>
            <a:graphicFrameLocks noChangeAspect="1"/>
          </p:cNvGraphicFramePr>
          <p:nvPr/>
        </p:nvGraphicFramePr>
        <p:xfrm>
          <a:off x="2438400" y="3657600"/>
          <a:ext cx="3962400" cy="2143125"/>
        </p:xfrm>
        <a:graphic>
          <a:graphicData uri="http://schemas.openxmlformats.org/presentationml/2006/ole">
            <p:oleObj spid="_x0000_s32773" name="Bitmap Image" r:id="rId4" imgW="3962953" imgH="2142857" progId="Paint.Picture">
              <p:embed/>
            </p:oleObj>
          </a:graphicData>
        </a:graphic>
      </p:graphicFrame>
      <p:sp>
        <p:nvSpPr>
          <p:cNvPr id="32774" name="Text Box 6"/>
          <p:cNvSpPr txBox="1">
            <a:spLocks noChangeArrowheads="1"/>
          </p:cNvSpPr>
          <p:nvPr/>
        </p:nvSpPr>
        <p:spPr bwMode="auto">
          <a:xfrm>
            <a:off x="1219200" y="6019800"/>
            <a:ext cx="6705600" cy="457200"/>
          </a:xfrm>
          <a:prstGeom prst="rect">
            <a:avLst/>
          </a:prstGeom>
          <a:noFill/>
          <a:ln w="9525">
            <a:noFill/>
            <a:miter lim="800000"/>
            <a:headEnd/>
            <a:tailEnd/>
          </a:ln>
          <a:effectLst/>
        </p:spPr>
        <p:txBody>
          <a:bodyPr>
            <a:spAutoFit/>
          </a:bodyPr>
          <a:lstStyle/>
          <a:p>
            <a:pPr>
              <a:spcBef>
                <a:spcPct val="50000"/>
              </a:spcBef>
            </a:pPr>
            <a:r>
              <a:rPr lang="en-US" dirty="0"/>
              <a:t>Work = Area under the Force versus Distance graph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772"/>
                                        </p:tgtEl>
                                        <p:attrNameLst>
                                          <p:attrName>style.visibility</p:attrName>
                                        </p:attrNameLst>
                                      </p:cBhvr>
                                      <p:to>
                                        <p:strVal val="visible"/>
                                      </p:to>
                                    </p:set>
                                    <p:animEffect transition="in" filter="fade">
                                      <p:cBhvr>
                                        <p:cTn id="7" dur="2000"/>
                                        <p:tgtEl>
                                          <p:spTgt spid="3277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2773"/>
                                        </p:tgtEl>
                                        <p:attrNameLst>
                                          <p:attrName>style.visibility</p:attrName>
                                        </p:attrNameLst>
                                      </p:cBhvr>
                                      <p:to>
                                        <p:strVal val="visible"/>
                                      </p:to>
                                    </p:set>
                                    <p:animEffect transition="in" filter="fade">
                                      <p:cBhvr>
                                        <p:cTn id="12" dur="2000"/>
                                        <p:tgtEl>
                                          <p:spTgt spid="3277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2774">
                                            <p:txEl>
                                              <p:pRg st="0" end="0"/>
                                            </p:txEl>
                                          </p:spTgt>
                                        </p:tgtEl>
                                        <p:attrNameLst>
                                          <p:attrName>style.visibility</p:attrName>
                                        </p:attrNameLst>
                                      </p:cBhvr>
                                      <p:to>
                                        <p:strVal val="visible"/>
                                      </p:to>
                                    </p:set>
                                    <p:animEffect transition="in" filter="fade">
                                      <p:cBhvr>
                                        <p:cTn id="17" dur="2000"/>
                                        <p:tgtEl>
                                          <p:spTgt spid="3277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Work Done by a Variable Force</a:t>
            </a:r>
          </a:p>
        </p:txBody>
      </p:sp>
      <p:sp>
        <p:nvSpPr>
          <p:cNvPr id="12292" name="Rectangle 4"/>
          <p:cNvSpPr>
            <a:spLocks noChangeArrowheads="1"/>
          </p:cNvSpPr>
          <p:nvPr/>
        </p:nvSpPr>
        <p:spPr bwMode="auto">
          <a:xfrm>
            <a:off x="0" y="4800600"/>
            <a:ext cx="9144000" cy="1187450"/>
          </a:xfrm>
          <a:prstGeom prst="rect">
            <a:avLst/>
          </a:prstGeom>
          <a:noFill/>
          <a:ln w="9525">
            <a:noFill/>
            <a:miter lim="800000"/>
            <a:headEnd/>
            <a:tailEnd/>
          </a:ln>
          <a:effectLst/>
        </p:spPr>
        <p:txBody>
          <a:bodyPr>
            <a:spAutoFit/>
          </a:bodyPr>
          <a:lstStyle/>
          <a:p>
            <a:r>
              <a:rPr lang="en-US" b="1" i="1" dirty="0"/>
              <a:t>The work done by a variable force in moving an object is equal to the area under the graph of F </a:t>
            </a:r>
            <a:r>
              <a:rPr lang="en-US" b="1" i="1" dirty="0" err="1"/>
              <a:t>cos</a:t>
            </a:r>
            <a:r>
              <a:rPr lang="en-US" b="1" i="1" dirty="0" err="1">
                <a:latin typeface="Symbol" pitchFamily="18" charset="2"/>
              </a:rPr>
              <a:t>q</a:t>
            </a:r>
            <a:r>
              <a:rPr lang="en-US" b="1" i="1" dirty="0"/>
              <a:t>   versus s.</a:t>
            </a:r>
            <a:endParaRPr lang="en-US" dirty="0"/>
          </a:p>
          <a:p>
            <a:pPr eaLnBrk="0" hangingPunct="0"/>
            <a:endParaRPr lang="en-US" dirty="0"/>
          </a:p>
        </p:txBody>
      </p:sp>
      <p:pic>
        <p:nvPicPr>
          <p:cNvPr id="12294" name="Picture 6" descr="fig06_23"/>
          <p:cNvPicPr>
            <a:picLocks noChangeAspect="1" noChangeArrowheads="1"/>
          </p:cNvPicPr>
          <p:nvPr/>
        </p:nvPicPr>
        <p:blipFill>
          <a:blip r:embed="rId2" cstate="print"/>
          <a:srcRect/>
          <a:stretch>
            <a:fillRect/>
          </a:stretch>
        </p:blipFill>
        <p:spPr bwMode="auto">
          <a:xfrm>
            <a:off x="1066800" y="2057400"/>
            <a:ext cx="6743700" cy="25368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294"/>
                                        </p:tgtEl>
                                        <p:attrNameLst>
                                          <p:attrName>style.visibility</p:attrName>
                                        </p:attrNameLst>
                                      </p:cBhvr>
                                      <p:to>
                                        <p:strVal val="visible"/>
                                      </p:to>
                                    </p:set>
                                    <p:animEffect transition="in" filter="fade">
                                      <p:cBhvr>
                                        <p:cTn id="7" dur="2000"/>
                                        <p:tgtEl>
                                          <p:spTgt spid="122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2">
                                            <p:txEl>
                                              <p:pRg st="0" end="0"/>
                                            </p:txEl>
                                          </p:spTgt>
                                        </p:tgtEl>
                                        <p:attrNameLst>
                                          <p:attrName>style.visibility</p:attrName>
                                        </p:attrNameLst>
                                      </p:cBhvr>
                                      <p:to>
                                        <p:strVal val="visible"/>
                                      </p:to>
                                    </p:set>
                                    <p:animEffect transition="in" filter="fade">
                                      <p:cBhvr>
                                        <p:cTn id="12" dur="2000"/>
                                        <p:tgtEl>
                                          <p:spTgt spid="1229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5334000" cy="1143000"/>
          </a:xfrm>
        </p:spPr>
        <p:txBody>
          <a:bodyPr/>
          <a:lstStyle/>
          <a:p>
            <a:pPr algn="l"/>
            <a:r>
              <a:rPr lang="en-US" b="1" dirty="0">
                <a:solidFill>
                  <a:srgbClr val="000000"/>
                </a:solidFill>
                <a:latin typeface="Arial" charset="0"/>
                <a:cs typeface="Arial" charset="0"/>
              </a:rPr>
              <a:t>Work and the Compound Bow</a:t>
            </a:r>
          </a:p>
        </p:txBody>
      </p:sp>
      <p:sp>
        <p:nvSpPr>
          <p:cNvPr id="13318" name="Text Box 6"/>
          <p:cNvSpPr txBox="1">
            <a:spLocks noChangeArrowheads="1"/>
          </p:cNvSpPr>
          <p:nvPr/>
        </p:nvSpPr>
        <p:spPr bwMode="auto">
          <a:xfrm>
            <a:off x="0" y="1600200"/>
            <a:ext cx="5943600" cy="1200329"/>
          </a:xfrm>
          <a:prstGeom prst="rect">
            <a:avLst/>
          </a:prstGeom>
          <a:noFill/>
          <a:ln w="9525">
            <a:noFill/>
            <a:miter lim="800000"/>
            <a:headEnd/>
            <a:tailEnd/>
          </a:ln>
          <a:effectLst/>
        </p:spPr>
        <p:txBody>
          <a:bodyPr wrap="square">
            <a:spAutoFit/>
          </a:bodyPr>
          <a:lstStyle/>
          <a:p>
            <a:pPr>
              <a:spcBef>
                <a:spcPct val="50000"/>
              </a:spcBef>
            </a:pPr>
            <a:r>
              <a:rPr lang="en-US" dirty="0"/>
              <a:t>Find the </a:t>
            </a:r>
            <a:r>
              <a:rPr lang="en-US" dirty="0">
                <a:solidFill>
                  <a:srgbClr val="009900"/>
                </a:solidFill>
              </a:rPr>
              <a:t>work</a:t>
            </a:r>
            <a:r>
              <a:rPr lang="en-US" dirty="0"/>
              <a:t> that the archer must do in drawing back the string of the compound bow in Figure </a:t>
            </a:r>
            <a:r>
              <a:rPr lang="en-US" dirty="0">
                <a:solidFill>
                  <a:srgbClr val="009999"/>
                </a:solidFill>
              </a:rPr>
              <a:t>6.22</a:t>
            </a:r>
            <a:r>
              <a:rPr lang="en-US" dirty="0"/>
              <a:t> from 0 to 0.500 m.</a:t>
            </a:r>
          </a:p>
        </p:txBody>
      </p:sp>
      <p:pic>
        <p:nvPicPr>
          <p:cNvPr id="41987" name="Picture 1027" descr="image"/>
          <p:cNvPicPr>
            <a:picLocks noChangeAspect="1" noChangeArrowheads="1"/>
          </p:cNvPicPr>
          <p:nvPr/>
        </p:nvPicPr>
        <p:blipFill>
          <a:blip r:embed="rId2" cstate="print"/>
          <a:srcRect/>
          <a:stretch>
            <a:fillRect/>
          </a:stretch>
        </p:blipFill>
        <p:spPr bwMode="auto">
          <a:xfrm>
            <a:off x="5867400" y="152400"/>
            <a:ext cx="2758379" cy="618172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b="1" dirty="0">
                <a:solidFill>
                  <a:srgbClr val="009999"/>
                </a:solidFill>
                <a:latin typeface="Arial" charset="0"/>
                <a:cs typeface="Arial" charset="0"/>
              </a:rPr>
              <a:t>Problem </a:t>
            </a:r>
            <a:r>
              <a:rPr lang="en-US" b="1" dirty="0" smtClean="0">
                <a:solidFill>
                  <a:srgbClr val="009999"/>
                </a:solidFill>
                <a:latin typeface="Arial" charset="0"/>
                <a:cs typeface="Arial" charset="0"/>
              </a:rPr>
              <a:t>71 </a:t>
            </a:r>
            <a:r>
              <a:rPr lang="en-US" b="1" dirty="0">
                <a:solidFill>
                  <a:srgbClr val="009999"/>
                </a:solidFill>
                <a:latin typeface="Arial" charset="0"/>
                <a:cs typeface="Arial" charset="0"/>
              </a:rPr>
              <a:t/>
            </a:r>
            <a:br>
              <a:rPr lang="en-US" b="1" dirty="0">
                <a:solidFill>
                  <a:srgbClr val="009999"/>
                </a:solidFill>
                <a:latin typeface="Arial" charset="0"/>
                <a:cs typeface="Arial" charset="0"/>
              </a:rPr>
            </a:br>
            <a:endParaRPr lang="en-US" b="1" dirty="0">
              <a:solidFill>
                <a:srgbClr val="009999"/>
              </a:solidFill>
              <a:latin typeface="Arial" charset="0"/>
              <a:cs typeface="Arial" charset="0"/>
            </a:endParaRPr>
          </a:p>
        </p:txBody>
      </p:sp>
      <p:sp>
        <p:nvSpPr>
          <p:cNvPr id="45059" name="Text Box 3"/>
          <p:cNvSpPr txBox="1">
            <a:spLocks noChangeArrowheads="1"/>
          </p:cNvSpPr>
          <p:nvPr/>
        </p:nvSpPr>
        <p:spPr bwMode="auto">
          <a:xfrm>
            <a:off x="609600" y="1295400"/>
            <a:ext cx="8001000" cy="2282825"/>
          </a:xfrm>
          <a:prstGeom prst="rect">
            <a:avLst/>
          </a:prstGeom>
          <a:noFill/>
          <a:ln w="9525">
            <a:noFill/>
            <a:miter lim="800000"/>
            <a:headEnd/>
            <a:tailEnd/>
          </a:ln>
          <a:effectLst/>
        </p:spPr>
        <p:txBody>
          <a:bodyPr>
            <a:spAutoFit/>
          </a:bodyPr>
          <a:lstStyle/>
          <a:p>
            <a:pPr>
              <a:spcBef>
                <a:spcPct val="50000"/>
              </a:spcBef>
            </a:pPr>
            <a:r>
              <a:rPr lang="en-US"/>
              <a:t>The drawing shows the force-versus-displacement graph for two different bows. These graphs give the force that an archer must apply to draw the bowstring. (a) For which bow is more work required to draw the bow fully from S = 0  to S = 0.5m? Give your reasoning. (b) Estimate the additional work required for the bow identified in part (a) compared to the other bow.</a:t>
            </a:r>
          </a:p>
        </p:txBody>
      </p:sp>
      <p:pic>
        <p:nvPicPr>
          <p:cNvPr id="45060" name="Picture 4" descr="c06/nw0234.gif"/>
          <p:cNvPicPr>
            <a:picLocks noChangeAspect="1" noChangeArrowheads="1"/>
          </p:cNvPicPr>
          <p:nvPr>
            <p:ph idx="1"/>
          </p:nvPr>
        </p:nvPicPr>
        <p:blipFill>
          <a:blip r:embed="rId2" cstate="print"/>
          <a:srcRect/>
          <a:stretch>
            <a:fillRect/>
          </a:stretch>
        </p:blipFill>
        <p:spPr>
          <a:xfrm>
            <a:off x="2895600" y="3886200"/>
            <a:ext cx="3352800" cy="2530475"/>
          </a:xfrm>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72</a:t>
            </a:r>
            <a:endParaRPr lang="en-US" dirty="0"/>
          </a:p>
        </p:txBody>
      </p:sp>
      <p:pic>
        <p:nvPicPr>
          <p:cNvPr id="59394" name="Picture 2" descr="image"/>
          <p:cNvPicPr>
            <a:picLocks noChangeAspect="1" noChangeArrowheads="1"/>
          </p:cNvPicPr>
          <p:nvPr/>
        </p:nvPicPr>
        <p:blipFill>
          <a:blip r:embed="rId2" cstate="print"/>
          <a:srcRect/>
          <a:stretch>
            <a:fillRect/>
          </a:stretch>
        </p:blipFill>
        <p:spPr bwMode="auto">
          <a:xfrm>
            <a:off x="2667000" y="3276600"/>
            <a:ext cx="3533775" cy="1428750"/>
          </a:xfrm>
          <a:prstGeom prst="rect">
            <a:avLst/>
          </a:prstGeom>
          <a:noFill/>
        </p:spPr>
      </p:pic>
      <p:graphicFrame>
        <p:nvGraphicFramePr>
          <p:cNvPr id="5" name="Table 4"/>
          <p:cNvGraphicFramePr>
            <a:graphicFrameLocks noGrp="1"/>
          </p:cNvGraphicFramePr>
          <p:nvPr/>
        </p:nvGraphicFramePr>
        <p:xfrm>
          <a:off x="762000" y="1752600"/>
          <a:ext cx="7315200" cy="822960"/>
        </p:xfrm>
        <a:graphic>
          <a:graphicData uri="http://schemas.openxmlformats.org/drawingml/2006/table">
            <a:tbl>
              <a:tblPr/>
              <a:tblGrid>
                <a:gridCol w="578900"/>
                <a:gridCol w="6736300"/>
              </a:tblGrid>
              <a:tr h="0">
                <a:tc>
                  <a:txBody>
                    <a:bodyPr/>
                    <a:lstStyle/>
                    <a:p>
                      <a:pPr algn="r"/>
                      <a:endParaRPr lang="en-US" dirty="0"/>
                    </a:p>
                  </a:txBody>
                  <a:tcPr marL="0" marR="0" marT="0" marB="0">
                    <a:lnL>
                      <a:noFill/>
                    </a:lnL>
                    <a:lnR>
                      <a:noFill/>
                    </a:lnR>
                    <a:lnT>
                      <a:noFill/>
                    </a:lnT>
                    <a:lnB>
                      <a:noFill/>
                    </a:lnB>
                  </a:tcPr>
                </a:tc>
                <a:tc>
                  <a:txBody>
                    <a:bodyPr/>
                    <a:lstStyle/>
                    <a:p>
                      <a:r>
                        <a:rPr lang="en-US" dirty="0"/>
                        <a:t>The graph shows how the force component </a:t>
                      </a:r>
                      <a:r>
                        <a:rPr lang="en-US" dirty="0" smtClean="0"/>
                        <a:t>                along </a:t>
                      </a:r>
                      <a:r>
                        <a:rPr lang="en-US" dirty="0"/>
                        <a:t>the displacement varies with the magnitude </a:t>
                      </a:r>
                      <a:r>
                        <a:rPr lang="en-US" i="1" dirty="0"/>
                        <a:t>s</a:t>
                      </a:r>
                      <a:r>
                        <a:rPr lang="en-US" dirty="0"/>
                        <a:t> of the displacement. Find the work done by the force. </a:t>
                      </a:r>
                    </a:p>
                  </a:txBody>
                  <a:tcPr marL="0" marR="0" marT="0" marB="0">
                    <a:lnL>
                      <a:noFill/>
                    </a:lnL>
                    <a:lnR>
                      <a:noFill/>
                    </a:lnR>
                    <a:lnT>
                      <a:noFill/>
                    </a:lnT>
                    <a:lnB>
                      <a:noFill/>
                    </a:lnB>
                  </a:tcPr>
                </a:tc>
              </a:tr>
            </a:tbl>
          </a:graphicData>
        </a:graphic>
      </p:graphicFrame>
      <p:pic>
        <p:nvPicPr>
          <p:cNvPr id="59395" name="Picture 3" descr="http://edugen.wileyplus.com/edugen/courses/crs6407/cutnell9780470879528/c06/math/math011.gif"/>
          <p:cNvPicPr>
            <a:picLocks noChangeAspect="1" noChangeArrowheads="1"/>
          </p:cNvPicPr>
          <p:nvPr/>
        </p:nvPicPr>
        <p:blipFill>
          <a:blip r:embed="rId3" cstate="print"/>
          <a:srcRect/>
          <a:stretch>
            <a:fillRect/>
          </a:stretch>
        </p:blipFill>
        <p:spPr bwMode="auto">
          <a:xfrm>
            <a:off x="5410200" y="1752600"/>
            <a:ext cx="746125" cy="190500"/>
          </a:xfrm>
          <a:prstGeom prst="rect">
            <a:avLst/>
          </a:prstGeom>
          <a:noFill/>
        </p:spPr>
      </p:pic>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226</TotalTime>
  <Words>254</Words>
  <Application>Microsoft Office PowerPoint</Application>
  <PresentationFormat>On-screen Show (4:3)</PresentationFormat>
  <Paragraphs>15</Paragraphs>
  <Slides>6</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2" baseType="lpstr">
      <vt:lpstr>Times New Roman</vt:lpstr>
      <vt:lpstr>Arial</vt:lpstr>
      <vt:lpstr>Symbol</vt:lpstr>
      <vt:lpstr>verdana</vt:lpstr>
      <vt:lpstr>Default Design</vt:lpstr>
      <vt:lpstr>Bitmap Image</vt:lpstr>
      <vt:lpstr>6.7 Power</vt:lpstr>
      <vt:lpstr>Force versus Distance Graph </vt:lpstr>
      <vt:lpstr>Work Done by a Variable Force</vt:lpstr>
      <vt:lpstr>Work and the Compound Bow</vt:lpstr>
      <vt:lpstr>Problem 71  </vt:lpstr>
      <vt:lpstr>Problem 72</vt:lpstr>
    </vt:vector>
  </TitlesOfParts>
  <Company>mahes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6.7 Power</dc:title>
  <dc:creator>john</dc:creator>
  <cp:lastModifiedBy>mahes</cp:lastModifiedBy>
  <cp:revision>10</cp:revision>
  <dcterms:created xsi:type="dcterms:W3CDTF">2003-10-06T02:00:10Z</dcterms:created>
  <dcterms:modified xsi:type="dcterms:W3CDTF">2014-10-06T02:20:08Z</dcterms:modified>
</cp:coreProperties>
</file>