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59" r:id="rId5"/>
    <p:sldId id="262" r:id="rId6"/>
    <p:sldId id="263" r:id="rId7"/>
    <p:sldId id="289" r:id="rId8"/>
    <p:sldId id="275" r:id="rId9"/>
    <p:sldId id="285" r:id="rId10"/>
    <p:sldId id="26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21DEC-53A7-4E2D-A87C-622361EDA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018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07700-72A1-42FE-A040-1B705DF96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3714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DA21E-CF63-471B-88ED-EA074328D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9367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2E6A7-5655-4DCC-B4AB-8FD65B486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7755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BDBB4-BD5E-4A60-979B-70EE75B2D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8557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EF007-CD90-4630-9695-1691E4052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8914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8AEA-BB19-4775-964E-5D27B9925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7226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318C8-6441-40F0-80EF-C7E005F16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5554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A4611-3D54-4F6E-9503-A6BFD0E2A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189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424F8-5D0C-4201-BFAF-F81B7D110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2616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BAB9-5492-499B-B6DD-DE987F9FA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612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EAA07A-8F66-4FD5-92AB-8B42CDDC73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verdana" panose="020B0604030504040204" pitchFamily="34" charset="0"/>
              </a:rPr>
              <a:t>Chapter-6</a:t>
            </a:r>
            <a:br>
              <a:rPr lang="en-US" altLang="en-US" b="1" smtClean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en-US" b="1" smtClean="0">
                <a:solidFill>
                  <a:srgbClr val="000000"/>
                </a:solidFill>
                <a:latin typeface="verdana" panose="020B0604030504040204" pitchFamily="34" charset="0"/>
              </a:rPr>
              <a:t>Work and Energy</a:t>
            </a: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2051" name="Picture 4" descr="np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3115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62200"/>
            <a:ext cx="42862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Gymnast on a Trampoline</a:t>
            </a:r>
            <a:br>
              <a: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7</a:t>
            </a:r>
          </a:p>
        </p:txBody>
      </p:sp>
      <p:pic>
        <p:nvPicPr>
          <p:cNvPr id="12291" name="Picture 5" descr="fig06_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35375"/>
            <a:ext cx="4435475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8305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gymnast springs vertically upward from a trampoline. The gymnast leaves the trampoline at a height of 1.20 m and reaches a maximum height of 4.80 m before falling back down. All heights are measured with respect to the ground. Ignoring air resistance, determine the initial speed </a:t>
            </a:r>
            <a:r>
              <a:rPr lang="en-US" altLang="en-US" i="1"/>
              <a:t>v</a:t>
            </a:r>
            <a:r>
              <a:rPr lang="en-US" altLang="en-US" baseline="-25000"/>
              <a:t>0</a:t>
            </a:r>
            <a:r>
              <a:rPr lang="en-US" altLang="en-US"/>
              <a:t> with which the gymnast leaves the trampoline.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6-4: Conservative and Non-conservative Forces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3400" y="1371600"/>
            <a:ext cx="8153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force is a </a:t>
            </a:r>
            <a:r>
              <a:rPr lang="en-US" b="1" dirty="0"/>
              <a:t>conservative force</a:t>
            </a:r>
            <a:r>
              <a:rPr lang="en-US" dirty="0"/>
              <a:t> if the net work it does on a particle moving around any closed path, from an initial point and then back to that point, is zero. </a:t>
            </a:r>
          </a:p>
          <a:p>
            <a:endParaRPr lang="en-US" dirty="0"/>
          </a:p>
          <a:p>
            <a:r>
              <a:rPr lang="en-US" dirty="0"/>
              <a:t>Equivalently, a force is conservative if the net work it does on a particle moving between two points does not depend on the path taken by the particle. </a:t>
            </a:r>
          </a:p>
          <a:p>
            <a:endParaRPr lang="en-US" dirty="0"/>
          </a:p>
          <a:p>
            <a:r>
              <a:rPr lang="en-US" dirty="0"/>
              <a:t>A force is non-conservative if the net work it does on a particle moving between two points does depend on the path taken by the particle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24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</a:rPr>
              <a:t>Examples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990600" y="1219200"/>
            <a:ext cx="6858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Conservative Forces</a:t>
            </a:r>
            <a:r>
              <a:rPr lang="en-US" dirty="0"/>
              <a:t>  </a:t>
            </a:r>
          </a:p>
          <a:p>
            <a:pPr>
              <a:spcBef>
                <a:spcPct val="50000"/>
              </a:spcBef>
            </a:pPr>
            <a:r>
              <a:rPr lang="en-US" dirty="0"/>
              <a:t>  Gravitational force (Ch. 4)</a:t>
            </a:r>
          </a:p>
          <a:p>
            <a:pPr>
              <a:spcBef>
                <a:spcPct val="50000"/>
              </a:spcBef>
            </a:pPr>
            <a:r>
              <a:rPr lang="en-US" dirty="0"/>
              <a:t>  Elastic spring force (Ch. 10)</a:t>
            </a:r>
          </a:p>
          <a:p>
            <a:pPr>
              <a:spcBef>
                <a:spcPct val="50000"/>
              </a:spcBef>
            </a:pPr>
            <a:r>
              <a:rPr lang="en-US" dirty="0"/>
              <a:t>  Electric force (Ch. 18, 19)</a:t>
            </a:r>
          </a:p>
          <a:p>
            <a:pPr>
              <a:spcBef>
                <a:spcPct val="50000"/>
              </a:spcBef>
            </a:pPr>
            <a:r>
              <a:rPr lang="en-US" b="1" i="1" dirty="0" err="1"/>
              <a:t>Nonconservative</a:t>
            </a:r>
            <a:r>
              <a:rPr lang="en-US" b="1" i="1" dirty="0"/>
              <a:t> Forces</a:t>
            </a:r>
            <a:r>
              <a:rPr lang="en-US" dirty="0"/>
              <a:t>  </a:t>
            </a:r>
          </a:p>
          <a:p>
            <a:pPr>
              <a:spcBef>
                <a:spcPct val="50000"/>
              </a:spcBef>
            </a:pPr>
            <a:r>
              <a:rPr lang="en-US" dirty="0"/>
              <a:t>  Static and kinetic frictional forces</a:t>
            </a:r>
          </a:p>
          <a:p>
            <a:pPr>
              <a:spcBef>
                <a:spcPct val="50000"/>
              </a:spcBef>
            </a:pPr>
            <a:r>
              <a:rPr lang="en-US" dirty="0"/>
              <a:t>  Air resistance</a:t>
            </a:r>
          </a:p>
          <a:p>
            <a:pPr>
              <a:spcBef>
                <a:spcPct val="50000"/>
              </a:spcBef>
            </a:pPr>
            <a:r>
              <a:rPr lang="en-US" dirty="0"/>
              <a:t>  Tension</a:t>
            </a:r>
          </a:p>
          <a:p>
            <a:pPr>
              <a:spcBef>
                <a:spcPct val="50000"/>
              </a:spcBef>
            </a:pPr>
            <a:r>
              <a:rPr lang="en-US" dirty="0"/>
              <a:t>  Normal force</a:t>
            </a:r>
          </a:p>
          <a:p>
            <a:pPr>
              <a:spcBef>
                <a:spcPct val="50000"/>
              </a:spcBef>
            </a:pPr>
            <a:r>
              <a:rPr lang="en-US" dirty="0"/>
              <a:t>  Propulsion force of a rocket</a:t>
            </a:r>
          </a:p>
        </p:txBody>
      </p:sp>
    </p:spTree>
    <p:extLst>
      <p:ext uri="{BB962C8B-B14F-4D97-AF65-F5344CB8AC3E}">
        <p14:creationId xmlns:p14="http://schemas.microsoft.com/office/powerpoint/2010/main" xmlns="" val="36164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6.5 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Conservation of Mechanical Energy</a:t>
            </a:r>
          </a:p>
        </p:txBody>
      </p:sp>
      <p:pic>
        <p:nvPicPr>
          <p:cNvPr id="8197" name="Picture 5" descr="fig06_15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8001000" cy="3521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312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THE PRINCIPLE OF CONSERVATION OF MECHANICAL ENERGY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29718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total mechanical energy (</a:t>
            </a:r>
            <a:r>
              <a:rPr lang="en-US" i="1" dirty="0"/>
              <a:t>E</a:t>
            </a:r>
            <a:r>
              <a:rPr lang="en-US" dirty="0"/>
              <a:t> = KE + PE) of an object remains constant as the object moves, provided that the net work done by external </a:t>
            </a:r>
            <a:r>
              <a:rPr lang="en-US" dirty="0" err="1"/>
              <a:t>nonconservative</a:t>
            </a:r>
            <a:r>
              <a:rPr lang="en-US" dirty="0"/>
              <a:t> forces is zero. </a:t>
            </a:r>
          </a:p>
        </p:txBody>
      </p:sp>
    </p:spTree>
    <p:extLst>
      <p:ext uri="{BB962C8B-B14F-4D97-AF65-F5344CB8AC3E}">
        <p14:creationId xmlns:p14="http://schemas.microsoft.com/office/powerpoint/2010/main" xmlns="" val="340699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Conservation of Mechanical Energy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5029200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9900"/>
                </a:solidFill>
              </a:rPr>
              <a:t>friction</a:t>
            </a:r>
            <a:r>
              <a:rPr lang="en-US" dirty="0">
                <a:solidFill>
                  <a:srgbClr val="000000"/>
                </a:solidFill>
              </a:rPr>
              <a:t> and wind resistance are ignored, a bobsled run illustrates how kinetic and </a:t>
            </a:r>
            <a:r>
              <a:rPr lang="en-US" dirty="0">
                <a:solidFill>
                  <a:srgbClr val="009900"/>
                </a:solidFill>
              </a:rPr>
              <a:t>potential energy</a:t>
            </a:r>
            <a:r>
              <a:rPr lang="en-US" dirty="0">
                <a:solidFill>
                  <a:srgbClr val="000000"/>
                </a:solidFill>
              </a:rPr>
              <a:t> can be </a:t>
            </a:r>
            <a:r>
              <a:rPr lang="en-US" dirty="0" err="1">
                <a:solidFill>
                  <a:srgbClr val="000000"/>
                </a:solidFill>
              </a:rPr>
              <a:t>interconverted</a:t>
            </a:r>
            <a:r>
              <a:rPr lang="en-US" dirty="0">
                <a:solidFill>
                  <a:srgbClr val="000000"/>
                </a:solidFill>
              </a:rPr>
              <a:t>, while the total mechanical energy remains constant. </a:t>
            </a:r>
            <a:endParaRPr lang="en-US" dirty="0"/>
          </a:p>
        </p:txBody>
      </p:sp>
      <p:pic>
        <p:nvPicPr>
          <p:cNvPr id="20485" name="Picture 5" descr="fig06_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981200"/>
            <a:ext cx="4752975" cy="283492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xmlns="" val="236809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A Daredevil Motorcyclist</a:t>
            </a:r>
          </a:p>
        </p:txBody>
      </p:sp>
      <p:pic>
        <p:nvPicPr>
          <p:cNvPr id="13317" name="Picture 5" descr="fig06_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3578225" cy="2057400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47244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motorcyclist is trying to leap across the canyon shown in Figure </a:t>
            </a:r>
            <a:r>
              <a:rPr lang="en-US" dirty="0" smtClean="0">
                <a:solidFill>
                  <a:srgbClr val="009999"/>
                </a:solidFill>
              </a:rPr>
              <a:t>6.16</a:t>
            </a:r>
            <a:r>
              <a:rPr lang="en-US" dirty="0" smtClean="0"/>
              <a:t> </a:t>
            </a:r>
            <a:r>
              <a:rPr lang="en-US" dirty="0"/>
              <a:t>by driving horizontally off the cliff at a speed of 38.0 m/s. Ignoring air resistance, find the speed with which the cycle strikes the ground on the other side.</a:t>
            </a:r>
          </a:p>
        </p:txBody>
      </p:sp>
    </p:spTree>
    <p:extLst>
      <p:ext uri="{BB962C8B-B14F-4D97-AF65-F5344CB8AC3E}">
        <p14:creationId xmlns:p14="http://schemas.microsoft.com/office/powerpoint/2010/main" xmlns="" val="963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Roller Coaster (Ideal) </a:t>
            </a:r>
          </a:p>
        </p:txBody>
      </p:sp>
      <p:pic>
        <p:nvPicPr>
          <p:cNvPr id="17413" name="Picture 5" descr="np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09800"/>
            <a:ext cx="1817688" cy="2593975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0" y="2057400"/>
            <a:ext cx="5486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ride includes a vertical drop of 93.5 m. The coaster has a speed of 3.0 m/s at the top of the drop. Neglect </a:t>
            </a:r>
            <a:r>
              <a:rPr lang="en-US" dirty="0">
                <a:solidFill>
                  <a:srgbClr val="008000"/>
                </a:solidFill>
                <a:cs typeface="Times New Roman" pitchFamily="18" charset="0"/>
              </a:rPr>
              <a:t>friction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and find the speed of the riders at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63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6.6 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Nonconservative Forces and the Work–Energy Theorem</a:t>
            </a:r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 </a:t>
            </a:r>
            <a:b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CE1029"/>
              </a:solidFill>
              <a:latin typeface="Arial" charset="0"/>
              <a:cs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848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 the roller coaster example, we ignored </a:t>
            </a:r>
            <a:r>
              <a:rPr lang="en-US" dirty="0" err="1">
                <a:solidFill>
                  <a:srgbClr val="008000"/>
                </a:solidFill>
                <a:cs typeface="Times New Roman" pitchFamily="18" charset="0"/>
              </a:rPr>
              <a:t>nonconservative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forces, such as </a:t>
            </a:r>
            <a:r>
              <a:rPr lang="en-US" dirty="0">
                <a:solidFill>
                  <a:srgbClr val="008000"/>
                </a:solidFill>
                <a:cs typeface="Times New Roman" pitchFamily="18" charset="0"/>
              </a:rPr>
              <a:t>friction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 In reality, however, such forces are present when the roller coaster descends. The actual speed of the riders at the bottom is 41.0 m/s. Assuming again that the coaster has a speed of 3.0 m/s at the top, find the </a:t>
            </a:r>
            <a:r>
              <a:rPr lang="en-US" dirty="0">
                <a:solidFill>
                  <a:srgbClr val="008000"/>
                </a:solidFill>
                <a:cs typeface="Times New Roman" pitchFamily="18" charset="0"/>
              </a:rPr>
              <a:t>work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done by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nonconservative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forces on a 55.0-kg rider during the descent. 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21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6.1. Work Done by a Constant Force</a:t>
            </a:r>
            <a:r>
              <a:rPr lang="en-US" alt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6147" name="Picture 3" descr="nw019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248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8153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Work is done when a force 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pushes a car through a displacement 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Work = Force X 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Displacement.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i="1" dirty="0" smtClean="0"/>
              <a:t>SI Unit of Work:</a:t>
            </a:r>
            <a:r>
              <a:rPr lang="en-US" altLang="en-US" dirty="0" smtClean="0"/>
              <a:t> joule, J            Work is a scalar.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22" y="118269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if the force is not along the displacement?</a:t>
            </a:r>
          </a:p>
        </p:txBody>
      </p:sp>
      <p:pic>
        <p:nvPicPr>
          <p:cNvPr id="10245" name="Picture 5" descr="math00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90799" y="3997896"/>
            <a:ext cx="3286125" cy="576263"/>
          </a:xfr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39422" y="4975577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Use the component of the force along the displacement.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What is the work done by </a:t>
            </a:r>
            <a:r>
              <a:rPr lang="en-US" altLang="en-US" dirty="0" err="1" smtClean="0"/>
              <a:t>Fsin</a:t>
            </a:r>
            <a:r>
              <a:rPr lang="el-GR" altLang="en-US" dirty="0" smtClean="0"/>
              <a:t>θ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eaLnBrk="1" hangingPunct="1"/>
            <a:endParaRPr lang="en-US" altLang="en-US" b="1" i="1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33242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371600"/>
            <a:ext cx="3105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Units</a:t>
            </a:r>
          </a:p>
        </p:txBody>
      </p:sp>
      <p:graphicFrame>
        <p:nvGraphicFramePr>
          <p:cNvPr id="6261" name="Group 117"/>
          <p:cNvGraphicFramePr>
            <a:graphicFrameLocks noGrp="1"/>
          </p:cNvGraphicFramePr>
          <p:nvPr/>
        </p:nvGraphicFramePr>
        <p:xfrm>
          <a:off x="228600" y="2057400"/>
          <a:ext cx="8686800" cy="4064000"/>
        </p:xfrm>
        <a:graphic>
          <a:graphicData uri="http://schemas.openxmlformats.org/drawingml/2006/table">
            <a:tbl>
              <a:tblPr/>
              <a:tblGrid>
                <a:gridCol w="2038350"/>
                <a:gridCol w="2076450"/>
                <a:gridCol w="1752600"/>
                <a:gridCol w="2819400"/>
              </a:tblGrid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newton (N)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meter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N·m = joule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dyne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dyn·cm = erg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BE/USC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pound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 (ft)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foot·pound (ft·lb)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Bench Pressing</a:t>
            </a:r>
          </a:p>
        </p:txBody>
      </p:sp>
      <p:pic>
        <p:nvPicPr>
          <p:cNvPr id="8195" name="Picture 5" descr="fig06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7150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066800" y="4465638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During bench-pressing work is done against gravity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6.2 </a:t>
            </a:r>
            <a:r>
              <a:rPr lang="en-US" altLang="en-US" b="1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Work-energy Theorem and Kinetic Energy</a:t>
            </a:r>
          </a:p>
        </p:txBody>
      </p:sp>
      <p:pic>
        <p:nvPicPr>
          <p:cNvPr id="9219" name="Picture 5" descr="fig06_05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8001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Work-Energy Theorem and Kinetic Energy</a:t>
            </a:r>
          </a:p>
        </p:txBody>
      </p:sp>
      <p:pic>
        <p:nvPicPr>
          <p:cNvPr id="1028" name="Picture 3" descr="fig06_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79" b="35698"/>
          <a:stretch>
            <a:fillRect/>
          </a:stretch>
        </p:blipFill>
        <p:spPr bwMode="auto">
          <a:xfrm>
            <a:off x="2362200" y="1676400"/>
            <a:ext cx="428783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828800" y="3505200"/>
          <a:ext cx="5867400" cy="1036638"/>
        </p:xfrm>
        <a:graphic>
          <a:graphicData uri="http://schemas.openxmlformats.org/presentationml/2006/ole">
            <p:oleObj spid="_x0000_s1034" name="Equation" r:id="rId4" imgW="2209800" imgH="393700" progId="Equation.3">
              <p:embed/>
            </p:oleObj>
          </a:graphicData>
        </a:graphic>
      </p:graphicFrame>
      <p:pic>
        <p:nvPicPr>
          <p:cNvPr id="6" name="Content Placeholder 5" descr="math040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352800" y="4648200"/>
            <a:ext cx="2800350" cy="896938"/>
          </a:xfr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0" y="57912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SI Unit of Kinetic Energy:</a:t>
            </a:r>
            <a:r>
              <a:rPr lang="en-US" altLang="en-US"/>
              <a:t> joule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Downhill Skiing</a:t>
            </a:r>
            <a:r>
              <a:rPr lang="en-US" altLang="en-US" dirty="0" smtClean="0"/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8153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A 58-kg skier is coasting down a 25° slope. A kinetic frictional force of magnitude 70-N opposes her motion. Near the top of the slope, the skier’s speed is 3.6 m/s. Ignoring air resistance, determine the speed 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f</a:t>
            </a:r>
            <a:r>
              <a:rPr lang="en-US" altLang="en-US" dirty="0"/>
              <a:t> at a point that is displaced 57-m downhill.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25622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05200"/>
            <a:ext cx="26479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6.3 </a:t>
            </a:r>
            <a:r>
              <a:rPr lang="en-US" altLang="en-US" b="1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Gravitational Potential Energy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696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rgbClr val="009900"/>
                </a:solidFill>
              </a:rPr>
              <a:t>gravitational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potential energy</a:t>
            </a:r>
            <a:r>
              <a:rPr lang="en-US" altLang="en-US"/>
              <a:t> PE is the energy that an object of </a:t>
            </a:r>
            <a:r>
              <a:rPr lang="en-US" altLang="en-US">
                <a:solidFill>
                  <a:srgbClr val="009900"/>
                </a:solidFill>
              </a:rPr>
              <a:t>mass</a:t>
            </a:r>
            <a:r>
              <a:rPr lang="en-US" altLang="en-US"/>
              <a:t> </a:t>
            </a:r>
            <a:r>
              <a:rPr lang="en-US" altLang="en-US" i="1"/>
              <a:t>m</a:t>
            </a:r>
            <a:r>
              <a:rPr lang="en-US" altLang="en-US"/>
              <a:t> has by virtue of its position relative to the surface of the earth. That position is measured by the height </a:t>
            </a:r>
            <a:r>
              <a:rPr lang="en-US" altLang="en-US" i="1"/>
              <a:t>h</a:t>
            </a:r>
            <a:r>
              <a:rPr lang="en-US" altLang="en-US"/>
              <a:t> of the object relative to an arbitrary zero level: </a:t>
            </a:r>
          </a:p>
        </p:txBody>
      </p:sp>
      <p:pic>
        <p:nvPicPr>
          <p:cNvPr id="16388" name="Picture 4" descr="eqd6_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90600" y="47244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SI Unit of Gravitational Potential Energy:</a:t>
            </a:r>
            <a:r>
              <a:rPr lang="en-US" altLang="en-US"/>
              <a:t> joule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655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Chapter-6 Work and Energy </vt:lpstr>
      <vt:lpstr>6.1. Work Done by a Constant Force </vt:lpstr>
      <vt:lpstr>What if the force is not along the displacement?</vt:lpstr>
      <vt:lpstr>Units</vt:lpstr>
      <vt:lpstr>Bench Pressing</vt:lpstr>
      <vt:lpstr>6.2 The Work-energy Theorem and Kinetic Energy</vt:lpstr>
      <vt:lpstr>Work-Energy Theorem and Kinetic Energy</vt:lpstr>
      <vt:lpstr>Downhill Skiing </vt:lpstr>
      <vt:lpstr>6.3 Gravitational Potential Energy</vt:lpstr>
      <vt:lpstr>A Gymnast on a Trampoline Example 7</vt:lpstr>
      <vt:lpstr>6-4: Conservative and Non-conservative Forces </vt:lpstr>
      <vt:lpstr>Examples</vt:lpstr>
      <vt:lpstr>6.5 The Conservation of Mechanical Energy</vt:lpstr>
      <vt:lpstr>THE PRINCIPLE OF CONSERVATION OF MECHANICAL ENERGY</vt:lpstr>
      <vt:lpstr>Conservation of Mechanical Energy</vt:lpstr>
      <vt:lpstr>A Daredevil Motorcyclist</vt:lpstr>
      <vt:lpstr>Roller Coaster (Ideal) </vt:lpstr>
      <vt:lpstr>6.6 Nonconservative Forces and the Work–Energy Theorem 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Chapter-6 Work and Energy</dc:title>
  <dc:creator>visitor</dc:creator>
  <cp:lastModifiedBy>mahes</cp:lastModifiedBy>
  <cp:revision>17</cp:revision>
  <dcterms:created xsi:type="dcterms:W3CDTF">2003-09-30T15:17:20Z</dcterms:created>
  <dcterms:modified xsi:type="dcterms:W3CDTF">2015-10-08T02:31:18Z</dcterms:modified>
</cp:coreProperties>
</file>