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79" r:id="rId2"/>
    <p:sldId id="309" r:id="rId3"/>
    <p:sldId id="277" r:id="rId4"/>
    <p:sldId id="322" r:id="rId5"/>
    <p:sldId id="326" r:id="rId6"/>
    <p:sldId id="329" r:id="rId7"/>
    <p:sldId id="319" r:id="rId8"/>
    <p:sldId id="321" r:id="rId9"/>
    <p:sldId id="320" r:id="rId10"/>
    <p:sldId id="314" r:id="rId11"/>
    <p:sldId id="330" r:id="rId1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38F43CE-BE90-4842-82EA-1C6F2A6B1614}" type="datetimeFigureOut">
              <a:rPr lang="en-US" smtClean="0"/>
              <a:t>10/6/2015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DD1DD82-F3F0-4C2C-B147-38F6E35C8AAD}" type="slidenum">
              <a:rPr lang="en-US" smtClean="0"/>
              <a:t>‹#›</a:t>
            </a:fld>
            <a:endParaRPr lang="en-US"/>
          </a:p>
        </p:txBody>
      </p:sp>
    </p:spTree>
    <p:extLst>
      <p:ext uri="{BB962C8B-B14F-4D97-AF65-F5344CB8AC3E}">
        <p14:creationId xmlns:p14="http://schemas.microsoft.com/office/powerpoint/2010/main" val="7579182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4AFE2D-AEB6-4E92-AB17-0AC853FA08B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95188D-830F-4F9D-8929-C9E1AF70681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5956A5-A256-4F05-ABCB-821F6A28D7F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0A3C34-A108-4DDD-8012-676C2E0264E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75B908-7B55-4121-A4AD-E74C36F20B7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6293D5-00A0-4037-963D-2ED932ACB5A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4E9392-7098-427A-AE25-00C2F17718F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50443F2-4226-4039-8939-2E9D4E1FB0B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CE3B31F-47E1-48CA-893F-9692EA6A8C6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C70125-DE09-4FAE-99FC-8A346BA6B27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4F720F-84A4-407B-A8E1-6B4E72D64C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D664405-9819-43CA-9865-9A25C0C398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youtube.com/watch?v=IoRQiNFzT0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youtube.com/watch?v=jkgrVL69mm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914400"/>
            <a:ext cx="7772400" cy="1143000"/>
          </a:xfrm>
        </p:spPr>
        <p:txBody>
          <a:bodyPr/>
          <a:lstStyle/>
          <a:p>
            <a:r>
              <a:rPr lang="en-US">
                <a:solidFill>
                  <a:srgbClr val="CC3300"/>
                </a:solidFill>
                <a:latin typeface="Arial" charset="0"/>
              </a:rPr>
              <a:t>C H A P T E R   5</a:t>
            </a:r>
            <a:br>
              <a:rPr lang="en-US">
                <a:solidFill>
                  <a:srgbClr val="CC3300"/>
                </a:solidFill>
                <a:latin typeface="Arial" charset="0"/>
              </a:rPr>
            </a:br>
            <a:r>
              <a:rPr lang="en-US" b="1">
                <a:solidFill>
                  <a:srgbClr val="000000"/>
                </a:solidFill>
                <a:latin typeface="Arial" charset="0"/>
              </a:rPr>
              <a:t>Dynamics of Uniform Circular Motion</a:t>
            </a:r>
            <a:br>
              <a:rPr lang="en-US" b="1">
                <a:solidFill>
                  <a:srgbClr val="000000"/>
                </a:solidFill>
                <a:latin typeface="Arial" charset="0"/>
              </a:rPr>
            </a:br>
            <a:endParaRPr lang="en-US" b="1">
              <a:solidFill>
                <a:srgbClr val="000000"/>
              </a:solidFill>
              <a:latin typeface="Arial" charset="0"/>
            </a:endParaRPr>
          </a:p>
        </p:txBody>
      </p:sp>
      <p:pic>
        <p:nvPicPr>
          <p:cNvPr id="3" name="Picture 4" descr="math007"/>
          <p:cNvPicPr>
            <a:picLocks noChangeAspect="1" noChangeArrowheads="1"/>
          </p:cNvPicPr>
          <p:nvPr/>
        </p:nvPicPr>
        <p:blipFill>
          <a:blip r:embed="rId2" cstate="print"/>
          <a:srcRect/>
          <a:stretch>
            <a:fillRect/>
          </a:stretch>
        </p:blipFill>
        <p:spPr bwMode="auto">
          <a:xfrm>
            <a:off x="3352800" y="2286000"/>
            <a:ext cx="2660073" cy="1219200"/>
          </a:xfrm>
          <a:prstGeom prst="rect">
            <a:avLst/>
          </a:prstGeom>
          <a:noFill/>
          <a:ln w="9525">
            <a:noFill/>
            <a:miter lim="800000"/>
            <a:headEnd/>
            <a:tailEnd/>
          </a:ln>
        </p:spPr>
      </p:pic>
      <p:sp>
        <p:nvSpPr>
          <p:cNvPr id="5" name="TextBox 4"/>
          <p:cNvSpPr txBox="1"/>
          <p:nvPr/>
        </p:nvSpPr>
        <p:spPr>
          <a:xfrm>
            <a:off x="533400" y="4038600"/>
            <a:ext cx="8382000" cy="1200329"/>
          </a:xfrm>
          <a:prstGeom prst="rect">
            <a:avLst/>
          </a:prstGeom>
          <a:noFill/>
        </p:spPr>
        <p:txBody>
          <a:bodyPr wrap="square" rtlCol="0">
            <a:spAutoFit/>
          </a:bodyPr>
          <a:lstStyle/>
          <a:p>
            <a:pPr marL="457200" indent="-457200">
              <a:buAutoNum type="arabicPeriod"/>
            </a:pPr>
            <a:r>
              <a:rPr lang="en-US" dirty="0" smtClean="0"/>
              <a:t>Draw a free-body diagram.</a:t>
            </a:r>
          </a:p>
          <a:p>
            <a:pPr marL="457200" indent="-457200">
              <a:buAutoNum type="arabicPeriod"/>
            </a:pPr>
            <a:r>
              <a:rPr lang="en-US" dirty="0" smtClean="0"/>
              <a:t>Identify the unbalanced force, towards the center of the circle.</a:t>
            </a:r>
          </a:p>
          <a:p>
            <a:pPr marL="457200" indent="-457200">
              <a:buAutoNum type="arabicPeriod"/>
            </a:pPr>
            <a:r>
              <a:rPr lang="en-US" dirty="0" smtClean="0"/>
              <a:t>Set the unbalanced force equal to centripetal force.</a:t>
            </a:r>
            <a:endParaRPr lang="en-US" dirty="0"/>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7" name="Rectangle 3"/>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0" y="5562600"/>
            <a:ext cx="3044283" cy="685800"/>
          </a:xfrm>
          <a:prstGeom prst="rect">
            <a:avLst/>
          </a:prstGeom>
          <a:noFill/>
        </p:spPr>
      </p:pic>
      <p:sp>
        <p:nvSpPr>
          <p:cNvPr id="11270" name="Rectangle 6"/>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8"/>
                                        </p:tgtEl>
                                        <p:attrNameLst>
                                          <p:attrName>style.visibility</p:attrName>
                                        </p:attrNameLst>
                                      </p:cBhvr>
                                      <p:to>
                                        <p:strVal val="visible"/>
                                      </p:to>
                                    </p:set>
                                    <p:animEffect transition="in" filter="fade">
                                      <p:cBhvr>
                                        <p:cTn id="27" dur="2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a:solidFill>
                  <a:srgbClr val="000000"/>
                </a:solidFill>
                <a:latin typeface="Arial" charset="0"/>
                <a:cs typeface="Times New Roman" pitchFamily="18" charset="0"/>
              </a:rPr>
              <a:t>5.7 </a:t>
            </a:r>
            <a:r>
              <a:rPr lang="en-US" b="1">
                <a:solidFill>
                  <a:srgbClr val="009999"/>
                </a:solidFill>
                <a:latin typeface="Arial" charset="0"/>
                <a:cs typeface="Times New Roman" pitchFamily="18" charset="0"/>
              </a:rPr>
              <a:t>Vertical Circular Motion</a:t>
            </a:r>
          </a:p>
        </p:txBody>
      </p:sp>
      <p:sp>
        <p:nvSpPr>
          <p:cNvPr id="62469" name="Rectangle 5"/>
          <p:cNvSpPr>
            <a:spLocks noChangeArrowheads="1"/>
          </p:cNvSpPr>
          <p:nvPr/>
        </p:nvSpPr>
        <p:spPr bwMode="auto">
          <a:xfrm>
            <a:off x="111125" y="2846388"/>
            <a:ext cx="9144000" cy="0"/>
          </a:xfrm>
          <a:prstGeom prst="rect">
            <a:avLst/>
          </a:prstGeom>
          <a:noFill/>
          <a:ln w="9525">
            <a:noFill/>
            <a:miter lim="800000"/>
            <a:headEnd/>
            <a:tailEnd/>
          </a:ln>
          <a:effectLst/>
        </p:spPr>
        <p:txBody>
          <a:bodyPr>
            <a:spAutoFit/>
          </a:bodyPr>
          <a:lstStyle/>
          <a:p>
            <a:endParaRPr lang="en-US"/>
          </a:p>
        </p:txBody>
      </p:sp>
      <p:pic>
        <p:nvPicPr>
          <p:cNvPr id="2049" name="Picture 1"/>
          <p:cNvPicPr>
            <a:picLocks noChangeAspect="1" noChangeArrowheads="1"/>
          </p:cNvPicPr>
          <p:nvPr/>
        </p:nvPicPr>
        <p:blipFill>
          <a:blip r:embed="rId2" cstate="print"/>
          <a:srcRect/>
          <a:stretch>
            <a:fillRect/>
          </a:stretch>
        </p:blipFill>
        <p:spPr bwMode="auto">
          <a:xfrm>
            <a:off x="2671763" y="2090738"/>
            <a:ext cx="3800475" cy="267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143000"/>
          </a:xfrm>
        </p:spPr>
        <p:txBody>
          <a:bodyPr/>
          <a:lstStyle/>
          <a:p>
            <a:r>
              <a:rPr lang="en-US" sz="4000" dirty="0" smtClean="0"/>
              <a:t>Changes in Normal Force as a Car moves along a Flat, Dip, and Hilly road</a:t>
            </a:r>
            <a:endParaRPr lang="en-US" sz="4000" dirty="0"/>
          </a:p>
        </p:txBody>
      </p:sp>
      <p:pic>
        <p:nvPicPr>
          <p:cNvPr id="1026" name="Picture 2"/>
          <p:cNvPicPr>
            <a:picLocks noChangeAspect="1" noChangeArrowheads="1"/>
          </p:cNvPicPr>
          <p:nvPr/>
        </p:nvPicPr>
        <p:blipFill>
          <a:blip r:embed="rId2" cstate="print"/>
          <a:srcRect/>
          <a:stretch>
            <a:fillRect/>
          </a:stretch>
        </p:blipFill>
        <p:spPr bwMode="auto">
          <a:xfrm>
            <a:off x="0" y="1524000"/>
            <a:ext cx="9144000" cy="151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0"/>
            <a:ext cx="7772400" cy="914400"/>
          </a:xfrm>
        </p:spPr>
        <p:txBody>
          <a:bodyPr/>
          <a:lstStyle/>
          <a:p>
            <a:r>
              <a:rPr lang="en-US" sz="4000" b="1" dirty="0">
                <a:solidFill>
                  <a:srgbClr val="000000"/>
                </a:solidFill>
                <a:latin typeface="Arial" charset="0"/>
                <a:cs typeface="Times New Roman" pitchFamily="18" charset="0"/>
              </a:rPr>
              <a:t>5.4 </a:t>
            </a:r>
            <a:r>
              <a:rPr lang="en-US" sz="4000" b="1" dirty="0">
                <a:solidFill>
                  <a:srgbClr val="009999"/>
                </a:solidFill>
                <a:latin typeface="Arial" charset="0"/>
                <a:cs typeface="Times New Roman" pitchFamily="18" charset="0"/>
              </a:rPr>
              <a:t>Banked Curves</a:t>
            </a:r>
          </a:p>
        </p:txBody>
      </p:sp>
      <p:sp>
        <p:nvSpPr>
          <p:cNvPr id="57348" name="Text Box 4"/>
          <p:cNvSpPr txBox="1">
            <a:spLocks noChangeArrowheads="1"/>
          </p:cNvSpPr>
          <p:nvPr/>
        </p:nvSpPr>
        <p:spPr bwMode="auto">
          <a:xfrm>
            <a:off x="609600" y="838200"/>
            <a:ext cx="7772400" cy="457200"/>
          </a:xfrm>
          <a:prstGeom prst="rect">
            <a:avLst/>
          </a:prstGeom>
          <a:noFill/>
          <a:ln w="9525">
            <a:noFill/>
            <a:miter lim="800000"/>
            <a:headEnd/>
            <a:tailEnd/>
          </a:ln>
          <a:effectLst/>
        </p:spPr>
        <p:txBody>
          <a:bodyPr>
            <a:spAutoFit/>
          </a:bodyPr>
          <a:lstStyle/>
          <a:p>
            <a:pPr>
              <a:spcBef>
                <a:spcPct val="50000"/>
              </a:spcBef>
            </a:pPr>
            <a:r>
              <a:rPr lang="en-US" dirty="0"/>
              <a:t>Q: Why exit ramps in highways are banked?</a:t>
            </a:r>
          </a:p>
        </p:txBody>
      </p:sp>
      <p:sp>
        <p:nvSpPr>
          <p:cNvPr id="57349" name="Text Box 5"/>
          <p:cNvSpPr txBox="1">
            <a:spLocks noChangeArrowheads="1"/>
          </p:cNvSpPr>
          <p:nvPr/>
        </p:nvSpPr>
        <p:spPr bwMode="auto">
          <a:xfrm>
            <a:off x="609600" y="1295400"/>
            <a:ext cx="7772400" cy="457200"/>
          </a:xfrm>
          <a:prstGeom prst="rect">
            <a:avLst/>
          </a:prstGeom>
          <a:noFill/>
          <a:ln w="9525">
            <a:noFill/>
            <a:miter lim="800000"/>
            <a:headEnd/>
            <a:tailEnd/>
          </a:ln>
          <a:effectLst/>
        </p:spPr>
        <p:txBody>
          <a:bodyPr>
            <a:spAutoFit/>
          </a:bodyPr>
          <a:lstStyle/>
          <a:p>
            <a:pPr>
              <a:spcBef>
                <a:spcPct val="50000"/>
              </a:spcBef>
            </a:pPr>
            <a:r>
              <a:rPr lang="en-US" dirty="0"/>
              <a:t>A: To increase the centripetal force for </a:t>
            </a:r>
            <a:r>
              <a:rPr lang="en-US" dirty="0" smtClean="0"/>
              <a:t>higher </a:t>
            </a:r>
            <a:r>
              <a:rPr lang="en-US" dirty="0"/>
              <a:t>exit speed. </a:t>
            </a:r>
          </a:p>
        </p:txBody>
      </p:sp>
      <p:pic>
        <p:nvPicPr>
          <p:cNvPr id="10241" name="Picture 1"/>
          <p:cNvPicPr>
            <a:picLocks noChangeAspect="1" noChangeArrowheads="1"/>
          </p:cNvPicPr>
          <p:nvPr/>
        </p:nvPicPr>
        <p:blipFill>
          <a:blip r:embed="rId2" cstate="print"/>
          <a:srcRect/>
          <a:stretch>
            <a:fillRect/>
          </a:stretch>
        </p:blipFill>
        <p:spPr bwMode="auto">
          <a:xfrm>
            <a:off x="533400" y="1981200"/>
            <a:ext cx="6915150" cy="2133600"/>
          </a:xfrm>
          <a:prstGeom prst="rect">
            <a:avLst/>
          </a:prstGeom>
          <a:noFill/>
          <a:ln w="9525">
            <a:noFill/>
            <a:miter lim="800000"/>
            <a:headEnd/>
            <a:tailEnd/>
          </a:ln>
        </p:spPr>
      </p:pic>
      <p:pic>
        <p:nvPicPr>
          <p:cNvPr id="10242" name="Picture 2"/>
          <p:cNvPicPr>
            <a:picLocks noChangeAspect="1" noChangeArrowheads="1"/>
          </p:cNvPicPr>
          <p:nvPr/>
        </p:nvPicPr>
        <p:blipFill>
          <a:blip r:embed="rId3" cstate="print"/>
          <a:srcRect/>
          <a:stretch>
            <a:fillRect/>
          </a:stretch>
        </p:blipFill>
        <p:spPr bwMode="auto">
          <a:xfrm>
            <a:off x="4267200" y="4324350"/>
            <a:ext cx="3495675" cy="2533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fade">
                                      <p:cBhvr>
                                        <p:cTn id="7" dur="2000"/>
                                        <p:tgtEl>
                                          <p:spTgt spid="57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9">
                                            <p:txEl>
                                              <p:pRg st="0" end="0"/>
                                            </p:txEl>
                                          </p:spTgt>
                                        </p:tgtEl>
                                        <p:attrNameLst>
                                          <p:attrName>style.visibility</p:attrName>
                                        </p:attrNameLst>
                                      </p:cBhvr>
                                      <p:to>
                                        <p:strVal val="visible"/>
                                      </p:to>
                                    </p:set>
                                    <p:animEffect transition="in" filter="fade">
                                      <p:cBhvr>
                                        <p:cTn id="12" dur="2000"/>
                                        <p:tgtEl>
                                          <p:spTgt spid="57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1"/>
                                        </p:tgtEl>
                                        <p:attrNameLst>
                                          <p:attrName>style.visibility</p:attrName>
                                        </p:attrNameLst>
                                      </p:cBhvr>
                                      <p:to>
                                        <p:strVal val="visible"/>
                                      </p:to>
                                    </p:set>
                                    <p:animEffect transition="in" filter="fade">
                                      <p:cBhvr>
                                        <p:cTn id="17" dur="2000"/>
                                        <p:tgtEl>
                                          <p:spTgt spid="1024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2"/>
                                        </p:tgtEl>
                                        <p:attrNameLst>
                                          <p:attrName>style.visibility</p:attrName>
                                        </p:attrNameLst>
                                      </p:cBhvr>
                                      <p:to>
                                        <p:strVal val="visible"/>
                                      </p:to>
                                    </p:set>
                                    <p:animEffect transition="in" filter="fade">
                                      <p:cBhvr>
                                        <p:cTn id="22"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p:bldP spid="5734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0000"/>
                </a:solidFill>
                <a:latin typeface="Arial" charset="0"/>
                <a:cs typeface="Times New Roman" pitchFamily="18" charset="0"/>
              </a:rPr>
              <a:t>5.5 </a:t>
            </a:r>
            <a:r>
              <a:rPr lang="en-US" b="1">
                <a:solidFill>
                  <a:srgbClr val="009999"/>
                </a:solidFill>
                <a:latin typeface="Arial" charset="0"/>
                <a:cs typeface="Times New Roman" pitchFamily="18" charset="0"/>
              </a:rPr>
              <a:t>Satellites in Circular Orbits</a:t>
            </a:r>
          </a:p>
        </p:txBody>
      </p:sp>
      <p:pic>
        <p:nvPicPr>
          <p:cNvPr id="23555" name="Picture 3" descr="fig05_12"/>
          <p:cNvPicPr>
            <a:picLocks noChangeAspect="1" noChangeArrowheads="1"/>
          </p:cNvPicPr>
          <p:nvPr/>
        </p:nvPicPr>
        <p:blipFill>
          <a:blip r:embed="rId2" cstate="print"/>
          <a:srcRect/>
          <a:stretch>
            <a:fillRect/>
          </a:stretch>
        </p:blipFill>
        <p:spPr bwMode="auto">
          <a:xfrm>
            <a:off x="3048000" y="2057400"/>
            <a:ext cx="3268662" cy="2960688"/>
          </a:xfrm>
          <a:prstGeom prst="rect">
            <a:avLst/>
          </a:prstGeom>
          <a:noFill/>
        </p:spPr>
      </p:pic>
      <p:sp>
        <p:nvSpPr>
          <p:cNvPr id="23556" name="Rectangle 4"/>
          <p:cNvSpPr>
            <a:spLocks noChangeArrowheads="1"/>
          </p:cNvSpPr>
          <p:nvPr/>
        </p:nvSpPr>
        <p:spPr bwMode="auto">
          <a:xfrm>
            <a:off x="38100" y="3121025"/>
            <a:ext cx="9144000" cy="0"/>
          </a:xfrm>
          <a:prstGeom prst="rect">
            <a:avLst/>
          </a:prstGeom>
          <a:noFill/>
          <a:ln w="9525">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fade">
                                      <p:cBhvr>
                                        <p:cTn id="7" dur="20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b="1"/>
              <a:t>Orbital Speed of the Hubble Space Telescope</a:t>
            </a:r>
            <a:r>
              <a:rPr lang="en-US" sz="4000"/>
              <a:t> </a:t>
            </a:r>
          </a:p>
        </p:txBody>
      </p:sp>
      <p:sp>
        <p:nvSpPr>
          <p:cNvPr id="70660" name="Text Box 4"/>
          <p:cNvSpPr txBox="1">
            <a:spLocks noChangeArrowheads="1"/>
          </p:cNvSpPr>
          <p:nvPr/>
        </p:nvSpPr>
        <p:spPr bwMode="auto">
          <a:xfrm>
            <a:off x="685800" y="2286000"/>
            <a:ext cx="8001000" cy="822325"/>
          </a:xfrm>
          <a:prstGeom prst="rect">
            <a:avLst/>
          </a:prstGeom>
          <a:noFill/>
          <a:ln w="9525">
            <a:noFill/>
            <a:miter lim="800000"/>
            <a:headEnd/>
            <a:tailEnd/>
          </a:ln>
          <a:effectLst/>
        </p:spPr>
        <p:txBody>
          <a:bodyPr>
            <a:spAutoFit/>
          </a:bodyPr>
          <a:lstStyle/>
          <a:p>
            <a:pPr>
              <a:spcBef>
                <a:spcPct val="50000"/>
              </a:spcBef>
            </a:pPr>
            <a:r>
              <a:rPr lang="en-US"/>
              <a:t>Determine the speed of the Hubble Space Telescope orbiting at a height of 598 km above the earth’s surface.</a:t>
            </a:r>
          </a:p>
        </p:txBody>
      </p:sp>
      <p:pic>
        <p:nvPicPr>
          <p:cNvPr id="70662" name="Picture 6" descr="The Hubble Space Telescope orbits the earth, after being released from the Space Shuttle Discovery. (Courtesy NASA)"/>
          <p:cNvPicPr>
            <a:picLocks noGrp="1" noChangeAspect="1" noChangeArrowheads="1"/>
          </p:cNvPicPr>
          <p:nvPr>
            <p:ph idx="1"/>
          </p:nvPr>
        </p:nvPicPr>
        <p:blipFill>
          <a:blip r:embed="rId2" cstate="print"/>
          <a:srcRect/>
          <a:stretch>
            <a:fillRect/>
          </a:stretch>
        </p:blipFill>
        <p:spPr>
          <a:xfrm>
            <a:off x="3200400" y="3276600"/>
            <a:ext cx="2647950" cy="2638425"/>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a:hlinkClick r:id="rId2"/>
              </a:rPr>
              <a:t>Global Positioning System </a:t>
            </a:r>
            <a:r>
              <a:rPr lang="en-US" dirty="0"/>
              <a:t>(GPS)</a:t>
            </a:r>
          </a:p>
        </p:txBody>
      </p:sp>
      <p:sp>
        <p:nvSpPr>
          <p:cNvPr id="77827" name="Text Box 3"/>
          <p:cNvSpPr txBox="1">
            <a:spLocks noChangeArrowheads="1"/>
          </p:cNvSpPr>
          <p:nvPr/>
        </p:nvSpPr>
        <p:spPr bwMode="auto">
          <a:xfrm>
            <a:off x="609600" y="1905000"/>
            <a:ext cx="8001000" cy="822325"/>
          </a:xfrm>
          <a:prstGeom prst="rect">
            <a:avLst/>
          </a:prstGeom>
          <a:noFill/>
          <a:ln w="9525">
            <a:noFill/>
            <a:miter lim="800000"/>
            <a:headEnd/>
            <a:tailEnd/>
          </a:ln>
          <a:effectLst/>
        </p:spPr>
        <p:txBody>
          <a:bodyPr>
            <a:spAutoFit/>
          </a:bodyPr>
          <a:lstStyle/>
          <a:p>
            <a:pPr>
              <a:spcBef>
                <a:spcPct val="50000"/>
              </a:spcBef>
            </a:pPr>
            <a:r>
              <a:rPr lang="en-US" dirty="0"/>
              <a:t>A network of 24 satellites, which can be used to determine the position of an object to within 15 m or less. </a:t>
            </a:r>
          </a:p>
        </p:txBody>
      </p:sp>
      <p:pic>
        <p:nvPicPr>
          <p:cNvPr id="77828" name="Picture 4" descr="The Navstar Global Positioning System (GPS) of satellites can be used with a GPS receiver to locate an object, such as a car, on the earth. (a) One satellite identifies the car as being somewhere on a circle. (b) A second places it on another circle, which identifies two possibilities for the exact spot. (c) A third provides the means for deciding where the car is."/>
          <p:cNvPicPr>
            <a:picLocks noGrp="1" noChangeAspect="1" noChangeArrowheads="1"/>
          </p:cNvPicPr>
          <p:nvPr>
            <p:ph idx="1"/>
          </p:nvPr>
        </p:nvPicPr>
        <p:blipFill>
          <a:blip r:embed="rId3" cstate="print"/>
          <a:srcRect/>
          <a:stretch>
            <a:fillRect/>
          </a:stretch>
        </p:blipFill>
        <p:spPr>
          <a:xfrm>
            <a:off x="2614613" y="3276600"/>
            <a:ext cx="3914775" cy="15240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20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828"/>
                                        </p:tgtEl>
                                        <p:attrNameLst>
                                          <p:attrName>style.visibility</p:attrName>
                                        </p:attrNameLst>
                                      </p:cBhvr>
                                      <p:to>
                                        <p:strVal val="visible"/>
                                      </p:to>
                                    </p:set>
                                    <p:animEffect transition="in" filter="fade">
                                      <p:cBhvr>
                                        <p:cTn id="12" dur="20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Synchronous Satellites</a:t>
            </a:r>
          </a:p>
        </p:txBody>
      </p:sp>
      <p:sp>
        <p:nvSpPr>
          <p:cNvPr id="80899" name="Text Box 3"/>
          <p:cNvSpPr txBox="1">
            <a:spLocks noChangeArrowheads="1"/>
          </p:cNvSpPr>
          <p:nvPr/>
        </p:nvSpPr>
        <p:spPr bwMode="auto">
          <a:xfrm>
            <a:off x="457200" y="1676400"/>
            <a:ext cx="8229600" cy="1735138"/>
          </a:xfrm>
          <a:prstGeom prst="rect">
            <a:avLst/>
          </a:prstGeom>
          <a:noFill/>
          <a:ln w="9525">
            <a:noFill/>
            <a:miter lim="800000"/>
            <a:headEnd/>
            <a:tailEnd/>
          </a:ln>
          <a:effectLst/>
        </p:spPr>
        <p:txBody>
          <a:bodyPr>
            <a:spAutoFit/>
          </a:bodyPr>
          <a:lstStyle/>
          <a:p>
            <a:pPr>
              <a:spcBef>
                <a:spcPct val="50000"/>
              </a:spcBef>
            </a:pPr>
            <a:r>
              <a:rPr lang="en-US" dirty="0"/>
              <a:t>These satellites move around their orbits in a way that is synchronized with the rotation of the earth.</a:t>
            </a:r>
          </a:p>
          <a:p>
            <a:pPr>
              <a:spcBef>
                <a:spcPct val="50000"/>
              </a:spcBef>
            </a:pPr>
            <a:r>
              <a:rPr lang="en-US" dirty="0"/>
              <a:t>A synchronous satellite orbits the earth once per day on a circular path that lies in the plane of the equator.  </a:t>
            </a:r>
          </a:p>
        </p:txBody>
      </p:sp>
      <p:pic>
        <p:nvPicPr>
          <p:cNvPr id="80900" name="Picture 4" descr="A synchronous satellite orbits the earth once per day on a circular path that lies in the plane of the equator. Digital satellite system television uses such satellites as relay stations for TV signals that are sent up from the earths surface and then rebroadcast down toward your own small dish antenna."/>
          <p:cNvPicPr>
            <a:picLocks noGrp="1" noChangeAspect="1" noChangeArrowheads="1"/>
          </p:cNvPicPr>
          <p:nvPr>
            <p:ph idx="1"/>
          </p:nvPr>
        </p:nvPicPr>
        <p:blipFill>
          <a:blip r:embed="rId2" cstate="print"/>
          <a:srcRect/>
          <a:stretch>
            <a:fillRect/>
          </a:stretch>
        </p:blipFill>
        <p:spPr>
          <a:xfrm>
            <a:off x="5638800" y="3124200"/>
            <a:ext cx="2314575" cy="3438525"/>
          </a:xfrm>
          <a:noFill/>
          <a:ln/>
        </p:spPr>
      </p:pic>
      <p:sp>
        <p:nvSpPr>
          <p:cNvPr id="80901" name="Text Box 5"/>
          <p:cNvSpPr txBox="1">
            <a:spLocks noChangeArrowheads="1"/>
          </p:cNvSpPr>
          <p:nvPr/>
        </p:nvSpPr>
        <p:spPr bwMode="auto">
          <a:xfrm>
            <a:off x="533400" y="4648200"/>
            <a:ext cx="4495800" cy="1200329"/>
          </a:xfrm>
          <a:prstGeom prst="rect">
            <a:avLst/>
          </a:prstGeom>
          <a:noFill/>
          <a:ln w="9525">
            <a:noFill/>
            <a:miter lim="800000"/>
            <a:headEnd/>
            <a:tailEnd/>
          </a:ln>
          <a:effectLst/>
        </p:spPr>
        <p:txBody>
          <a:bodyPr>
            <a:spAutoFit/>
          </a:bodyPr>
          <a:lstStyle/>
          <a:p>
            <a:pPr>
              <a:spcBef>
                <a:spcPct val="50000"/>
              </a:spcBef>
            </a:pPr>
            <a:r>
              <a:rPr lang="en-US" dirty="0"/>
              <a:t>Digital satellite system television uses such satellites as relay stations for TV </a:t>
            </a:r>
            <a:r>
              <a:rPr lang="en-US" dirty="0" smtClean="0"/>
              <a:t>signals.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20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fade">
                                      <p:cBhvr>
                                        <p:cTn id="12" dur="20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1">
                                            <p:txEl>
                                              <p:pRg st="0" end="0"/>
                                            </p:txEl>
                                          </p:spTgt>
                                        </p:tgtEl>
                                        <p:attrNameLst>
                                          <p:attrName>style.visibility</p:attrName>
                                        </p:attrNameLst>
                                      </p:cBhvr>
                                      <p:to>
                                        <p:strVal val="visible"/>
                                      </p:to>
                                    </p:set>
                                    <p:animEffect transition="in" filter="fade">
                                      <p:cBhvr>
                                        <p:cTn id="17" dur="2000"/>
                                        <p:tgtEl>
                                          <p:spTgt spid="8090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900"/>
                                        </p:tgtEl>
                                        <p:attrNameLst>
                                          <p:attrName>style.visibility</p:attrName>
                                        </p:attrNameLst>
                                      </p:cBhvr>
                                      <p:to>
                                        <p:strVal val="visible"/>
                                      </p:to>
                                    </p:set>
                                    <p:animEffect transition="in" filter="fade">
                                      <p:cBhvr>
                                        <p:cTn id="22" dur="2000"/>
                                        <p:tgtEl>
                                          <p:spTgt spid="80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609600"/>
            <a:ext cx="8077200" cy="1143000"/>
          </a:xfrm>
        </p:spPr>
        <p:txBody>
          <a:bodyPr/>
          <a:lstStyle/>
          <a:p>
            <a:r>
              <a:rPr lang="en-US" b="1">
                <a:solidFill>
                  <a:srgbClr val="000000"/>
                </a:solidFill>
                <a:latin typeface="Arial" charset="0"/>
                <a:cs typeface="Times New Roman" pitchFamily="18" charset="0"/>
              </a:rPr>
              <a:t>5.6 </a:t>
            </a:r>
            <a:r>
              <a:rPr lang="en-US" b="1">
                <a:solidFill>
                  <a:srgbClr val="009999"/>
                </a:solidFill>
                <a:latin typeface="Arial" charset="0"/>
                <a:cs typeface="Times New Roman" pitchFamily="18" charset="0"/>
              </a:rPr>
              <a:t>Apparent Weightlessness</a:t>
            </a:r>
            <a:br>
              <a:rPr lang="en-US" b="1">
                <a:solidFill>
                  <a:srgbClr val="009999"/>
                </a:solidFill>
                <a:latin typeface="Arial" charset="0"/>
                <a:cs typeface="Times New Roman" pitchFamily="18" charset="0"/>
              </a:rPr>
            </a:br>
            <a:endParaRPr lang="en-US" b="1">
              <a:solidFill>
                <a:srgbClr val="009999"/>
              </a:solidFill>
              <a:latin typeface="Arial" charset="0"/>
              <a:cs typeface="Times New Roman" pitchFamily="18" charset="0"/>
            </a:endParaRPr>
          </a:p>
        </p:txBody>
      </p:sp>
      <p:sp>
        <p:nvSpPr>
          <p:cNvPr id="67587" name="Text Box 3"/>
          <p:cNvSpPr txBox="1">
            <a:spLocks noChangeArrowheads="1"/>
          </p:cNvSpPr>
          <p:nvPr/>
        </p:nvSpPr>
        <p:spPr bwMode="auto">
          <a:xfrm>
            <a:off x="457200" y="1600200"/>
            <a:ext cx="8229600" cy="1187450"/>
          </a:xfrm>
          <a:prstGeom prst="rect">
            <a:avLst/>
          </a:prstGeom>
          <a:noFill/>
          <a:ln w="9525">
            <a:noFill/>
            <a:miter lim="800000"/>
            <a:headEnd/>
            <a:tailEnd/>
          </a:ln>
          <a:effectLst/>
        </p:spPr>
        <p:txBody>
          <a:bodyPr>
            <a:spAutoFit/>
          </a:bodyPr>
          <a:lstStyle/>
          <a:p>
            <a:pPr>
              <a:spcBef>
                <a:spcPct val="50000"/>
              </a:spcBef>
            </a:pPr>
            <a:r>
              <a:rPr lang="en-US" dirty="0"/>
              <a:t>Figure </a:t>
            </a:r>
            <a:r>
              <a:rPr lang="en-US" dirty="0">
                <a:solidFill>
                  <a:srgbClr val="009999"/>
                </a:solidFill>
              </a:rPr>
              <a:t>5.18</a:t>
            </a:r>
            <a:r>
              <a:rPr lang="en-US" dirty="0"/>
              <a:t> shows a person on a scale in a freely falling elevator and in a satellite in a </a:t>
            </a:r>
            <a:r>
              <a:rPr lang="en-US" dirty="0">
                <a:solidFill>
                  <a:srgbClr val="009900"/>
                </a:solidFill>
              </a:rPr>
              <a:t>circular</a:t>
            </a:r>
            <a:r>
              <a:rPr lang="en-US" dirty="0"/>
              <a:t> orbit. In each case, what apparent </a:t>
            </a:r>
            <a:r>
              <a:rPr lang="en-US" dirty="0">
                <a:solidFill>
                  <a:srgbClr val="009900"/>
                </a:solidFill>
              </a:rPr>
              <a:t>weight</a:t>
            </a:r>
            <a:r>
              <a:rPr lang="en-US" dirty="0"/>
              <a:t> is recorded by the scale?</a:t>
            </a:r>
          </a:p>
        </p:txBody>
      </p:sp>
      <p:pic>
        <p:nvPicPr>
          <p:cNvPr id="67588" name="Picture 4" descr="fig05_18"/>
          <p:cNvPicPr>
            <a:picLocks noChangeAspect="1" noChangeArrowheads="1"/>
          </p:cNvPicPr>
          <p:nvPr/>
        </p:nvPicPr>
        <p:blipFill>
          <a:blip r:embed="rId2" cstate="print"/>
          <a:srcRect/>
          <a:stretch>
            <a:fillRect/>
          </a:stretch>
        </p:blipFill>
        <p:spPr bwMode="auto">
          <a:xfrm>
            <a:off x="2590800" y="3276600"/>
            <a:ext cx="4240213" cy="2857500"/>
          </a:xfrm>
          <a:prstGeom prst="rect">
            <a:avLst/>
          </a:prstGeom>
          <a:noFill/>
        </p:spPr>
      </p:pic>
      <p:sp>
        <p:nvSpPr>
          <p:cNvPr id="67589" name="Text Box 5"/>
          <p:cNvSpPr txBox="1">
            <a:spLocks noChangeArrowheads="1"/>
          </p:cNvSpPr>
          <p:nvPr/>
        </p:nvSpPr>
        <p:spPr bwMode="auto">
          <a:xfrm>
            <a:off x="762000" y="6324600"/>
            <a:ext cx="6400800" cy="457200"/>
          </a:xfrm>
          <a:prstGeom prst="rect">
            <a:avLst/>
          </a:prstGeom>
          <a:noFill/>
          <a:ln w="9525">
            <a:noFill/>
            <a:miter lim="800000"/>
            <a:headEnd/>
            <a:tailEnd/>
          </a:ln>
          <a:effectLst/>
        </p:spPr>
        <p:txBody>
          <a:bodyPr>
            <a:spAutoFit/>
          </a:bodyPr>
          <a:lstStyle/>
          <a:p>
            <a:pPr>
              <a:spcBef>
                <a:spcPct val="50000"/>
              </a:spcBef>
            </a:pPr>
            <a:r>
              <a:rPr lang="en-US" dirty="0"/>
              <a:t>Answer: 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20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fade">
                                      <p:cBhvr>
                                        <p:cTn id="12" dur="2000"/>
                                        <p:tgtEl>
                                          <p:spTgt spid="6758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9">
                                            <p:txEl>
                                              <p:pRg st="0" end="0"/>
                                            </p:txEl>
                                          </p:spTgt>
                                        </p:tgtEl>
                                        <p:attrNameLst>
                                          <p:attrName>style.visibility</p:attrName>
                                        </p:attrNameLst>
                                      </p:cBhvr>
                                      <p:to>
                                        <p:strVal val="visible"/>
                                      </p:to>
                                    </p:set>
                                    <p:animEffect transition="in" filter="fade">
                                      <p:cBhvr>
                                        <p:cTn id="17" dur="2000"/>
                                        <p:tgtEl>
                                          <p:spTgt spid="675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P spid="6758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457200"/>
            <a:ext cx="8458200" cy="2895600"/>
          </a:xfrm>
        </p:spPr>
        <p:txBody>
          <a:bodyPr/>
          <a:lstStyle/>
          <a:p>
            <a:r>
              <a:rPr lang="en-US" b="1">
                <a:solidFill>
                  <a:srgbClr val="000000"/>
                </a:solidFill>
                <a:cs typeface="Times New Roman" pitchFamily="18" charset="0"/>
              </a:rPr>
              <a:t>As she orbits the earth, this NASA astronaut floats around in a state of apparent weightlessness.</a:t>
            </a:r>
          </a:p>
        </p:txBody>
      </p:sp>
      <p:pic>
        <p:nvPicPr>
          <p:cNvPr id="69637" name="Picture 5" descr="fig05_17"/>
          <p:cNvPicPr>
            <a:picLocks noChangeAspect="1" noChangeArrowheads="1"/>
          </p:cNvPicPr>
          <p:nvPr/>
        </p:nvPicPr>
        <p:blipFill>
          <a:blip r:embed="rId2" cstate="print"/>
          <a:srcRect/>
          <a:stretch>
            <a:fillRect/>
          </a:stretch>
        </p:blipFill>
        <p:spPr bwMode="auto">
          <a:xfrm>
            <a:off x="2819400" y="3733800"/>
            <a:ext cx="3429000" cy="22748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b="1" dirty="0" smtClean="0">
                <a:solidFill>
                  <a:srgbClr val="009999"/>
                </a:solidFill>
                <a:latin typeface="Arial" charset="0"/>
                <a:cs typeface="Times New Roman" pitchFamily="18" charset="0"/>
                <a:hlinkClick r:id="rId2"/>
              </a:rPr>
              <a:t>Artificial </a:t>
            </a:r>
            <a:r>
              <a:rPr lang="en-US" b="1" dirty="0">
                <a:solidFill>
                  <a:srgbClr val="009999"/>
                </a:solidFill>
                <a:latin typeface="Arial" charset="0"/>
                <a:cs typeface="Times New Roman" pitchFamily="18" charset="0"/>
                <a:hlinkClick r:id="rId2"/>
              </a:rPr>
              <a:t>Gravity </a:t>
            </a:r>
            <a:r>
              <a:rPr lang="en-US" b="1" dirty="0">
                <a:solidFill>
                  <a:srgbClr val="009999"/>
                </a:solidFill>
                <a:latin typeface="Arial" charset="0"/>
                <a:cs typeface="Times New Roman" pitchFamily="18" charset="0"/>
              </a:rPr>
              <a:t/>
            </a:r>
            <a:br>
              <a:rPr lang="en-US" b="1" dirty="0">
                <a:solidFill>
                  <a:srgbClr val="009999"/>
                </a:solidFill>
                <a:latin typeface="Arial" charset="0"/>
                <a:cs typeface="Times New Roman" pitchFamily="18" charset="0"/>
              </a:rPr>
            </a:br>
            <a:endParaRPr lang="en-US" b="1" dirty="0">
              <a:solidFill>
                <a:srgbClr val="009999"/>
              </a:solidFill>
              <a:latin typeface="Arial" charset="0"/>
              <a:cs typeface="Times New Roman" pitchFamily="18" charset="0"/>
            </a:endParaRPr>
          </a:p>
        </p:txBody>
      </p:sp>
      <p:pic>
        <p:nvPicPr>
          <p:cNvPr id="68613" name="Picture 5" descr="fig05_19"/>
          <p:cNvPicPr>
            <a:picLocks noChangeAspect="1" noChangeArrowheads="1"/>
          </p:cNvPicPr>
          <p:nvPr/>
        </p:nvPicPr>
        <p:blipFill>
          <a:blip r:embed="rId3" cstate="print"/>
          <a:srcRect/>
          <a:stretch>
            <a:fillRect/>
          </a:stretch>
        </p:blipFill>
        <p:spPr bwMode="auto">
          <a:xfrm>
            <a:off x="2895600" y="1752600"/>
            <a:ext cx="2903538" cy="27209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248</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C H A P T E R   5 Dynamics of Uniform Circular Motion </vt:lpstr>
      <vt:lpstr>5.4 Banked Curves</vt:lpstr>
      <vt:lpstr>5.5 Satellites in Circular Orbits</vt:lpstr>
      <vt:lpstr>Orbital Speed of the Hubble Space Telescope </vt:lpstr>
      <vt:lpstr>Global Positioning System (GPS)</vt:lpstr>
      <vt:lpstr>Synchronous Satellites</vt:lpstr>
      <vt:lpstr>5.6 Apparent Weightlessness </vt:lpstr>
      <vt:lpstr>As she orbits the earth, this NASA astronaut floats around in a state of apparent weightlessness.</vt:lpstr>
      <vt:lpstr>Artificial Gravity  </vt:lpstr>
      <vt:lpstr>5.7 Vertical Circular Motion</vt:lpstr>
      <vt:lpstr>Changes in Normal Force as a Car moves along a Flat, Dip, and Hilly road</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H A P T E R   5 Dynamics of Uniform Circular Motion</dc:title>
  <dc:creator>visitor</dc:creator>
  <cp:lastModifiedBy>Maheswaranathan, Ponn</cp:lastModifiedBy>
  <cp:revision>17</cp:revision>
  <cp:lastPrinted>2015-10-06T14:02:08Z</cp:lastPrinted>
  <dcterms:created xsi:type="dcterms:W3CDTF">2003-09-22T15:19:55Z</dcterms:created>
  <dcterms:modified xsi:type="dcterms:W3CDTF">2015-10-06T14:15:14Z</dcterms:modified>
</cp:coreProperties>
</file>