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99" r:id="rId4"/>
    <p:sldId id="301" r:id="rId5"/>
    <p:sldId id="259" r:id="rId6"/>
    <p:sldId id="260" r:id="rId7"/>
    <p:sldId id="290" r:id="rId8"/>
    <p:sldId id="296" r:id="rId9"/>
    <p:sldId id="297" r:id="rId10"/>
    <p:sldId id="292" r:id="rId11"/>
    <p:sldId id="263" r:id="rId12"/>
    <p:sldId id="302"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32" autoAdjust="0"/>
    <p:restoredTop sz="90929"/>
  </p:normalViewPr>
  <p:slideViewPr>
    <p:cSldViewPr>
      <p:cViewPr varScale="1">
        <p:scale>
          <a:sx n="117" d="100"/>
          <a:sy n="117" d="100"/>
        </p:scale>
        <p:origin x="-14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3177F7-9856-4C11-A1A3-3566833CB14D}" type="slidenum">
              <a:rPr lang="en-US"/>
              <a:pPr/>
              <a:t>‹#›</a:t>
            </a:fld>
            <a:endParaRPr lang="en-US"/>
          </a:p>
        </p:txBody>
      </p:sp>
    </p:spTree>
  </p:cSld>
  <p:clrMapOvr>
    <a:masterClrMapping/>
  </p:clrMapOvr>
  <p:transition>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6CB638-55CA-4639-A128-487D9464EA8E}" type="slidenum">
              <a:rPr lang="en-US"/>
              <a:pPr/>
              <a:t>‹#›</a:t>
            </a:fld>
            <a:endParaRPr lang="en-US"/>
          </a:p>
        </p:txBody>
      </p:sp>
    </p:spTree>
  </p:cSld>
  <p:clrMapOvr>
    <a:masterClrMapping/>
  </p:clrMapOvr>
  <p:transition>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A2B7A3-8C0A-4E5D-9654-0AD8D04389AD}" type="slidenum">
              <a:rPr lang="en-US"/>
              <a:pPr/>
              <a:t>‹#›</a:t>
            </a:fld>
            <a:endParaRPr lang="en-US"/>
          </a:p>
        </p:txBody>
      </p:sp>
    </p:spTree>
  </p:cSld>
  <p:clrMapOvr>
    <a:masterClrMapping/>
  </p:clrMapOvr>
  <p:transition>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C756CB6C-9A4C-4713-887F-ADD74BEF27BE}" type="slidenum">
              <a:rPr lang="en-US"/>
              <a:pPr/>
              <a:t>‹#›</a:t>
            </a:fld>
            <a:endParaRPr lang="en-US"/>
          </a:p>
        </p:txBody>
      </p:sp>
    </p:spTree>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C7D5CF-B2D0-4EE3-8B8D-EE1E66A52E79}" type="slidenum">
              <a:rPr lang="en-US"/>
              <a:pPr/>
              <a:t>‹#›</a:t>
            </a:fld>
            <a:endParaRPr lang="en-US"/>
          </a:p>
        </p:txBody>
      </p:sp>
    </p:spTree>
  </p:cSld>
  <p:clrMapOvr>
    <a:masterClrMapping/>
  </p:clrMapOvr>
  <p:transition>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477931-52F1-44A6-9334-22799EC4117D}" type="slidenum">
              <a:rPr lang="en-US"/>
              <a:pPr/>
              <a:t>‹#›</a:t>
            </a:fld>
            <a:endParaRPr lang="en-US"/>
          </a:p>
        </p:txBody>
      </p:sp>
    </p:spTree>
  </p:cSld>
  <p:clrMapOvr>
    <a:masterClrMapping/>
  </p:clrMapOvr>
  <p:transitio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B744D7-019C-4516-AABA-1BD0F220C77F}" type="slidenum">
              <a:rPr lang="en-US"/>
              <a:pPr/>
              <a:t>‹#›</a:t>
            </a:fld>
            <a:endParaRPr lang="en-US"/>
          </a:p>
        </p:txBody>
      </p:sp>
    </p:spTree>
  </p:cSld>
  <p:clrMapOvr>
    <a:masterClrMapping/>
  </p:clrMapOvr>
  <p:transitio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4060E7-571F-4B87-B95E-548C64C2CBBE}" type="slidenum">
              <a:rPr lang="en-US"/>
              <a:pPr/>
              <a:t>‹#›</a:t>
            </a:fld>
            <a:endParaRPr lang="en-US"/>
          </a:p>
        </p:txBody>
      </p:sp>
    </p:spTree>
  </p:cSld>
  <p:clrMapOvr>
    <a:masterClrMapping/>
  </p:clrMapOvr>
  <p:transition>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FCC126-5573-4A44-9702-967B1FABAD4A}" type="slidenum">
              <a:rPr lang="en-US"/>
              <a:pPr/>
              <a:t>‹#›</a:t>
            </a:fld>
            <a:endParaRPr lang="en-US"/>
          </a:p>
        </p:txBody>
      </p:sp>
    </p:spTree>
  </p:cSld>
  <p:clrMapOvr>
    <a:masterClrMapping/>
  </p:clrMapOvr>
  <p:transitio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139069E-274F-48AB-8976-5863A03E3A65}" type="slidenum">
              <a:rPr lang="en-US"/>
              <a:pPr/>
              <a:t>‹#›</a:t>
            </a:fld>
            <a:endParaRPr lang="en-US"/>
          </a:p>
        </p:txBody>
      </p:sp>
    </p:spTree>
  </p:cSld>
  <p:clrMapOvr>
    <a:masterClrMapping/>
  </p:clrMapOvr>
  <p:transitio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35672B-5CB2-4E68-8182-E191A1D78835}" type="slidenum">
              <a:rPr lang="en-US"/>
              <a:pPr/>
              <a:t>‹#›</a:t>
            </a:fld>
            <a:endParaRPr lang="en-US"/>
          </a:p>
        </p:txBody>
      </p:sp>
    </p:spTree>
  </p:cSld>
  <p:clrMapOvr>
    <a:masterClrMapping/>
  </p:clrMapOvr>
  <p:transitio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C13673-092B-49C3-B0C9-5D7ADDDF3AD0}" type="slidenum">
              <a:rPr lang="en-US"/>
              <a:pPr/>
              <a:t>‹#›</a:t>
            </a:fld>
            <a:endParaRPr lang="en-US"/>
          </a:p>
        </p:txBody>
      </p:sp>
    </p:spTree>
  </p:cSld>
  <p:clrMapOvr>
    <a:masterClrMapping/>
  </p:clrMapOvr>
  <p:transition>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C70204-72AA-48C6-B794-B8C10930D80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checker/>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cs.wiley.com/he-bcs/Books?action=mininav&amp;bcsId=6799&amp;itemId=0470879521&amp;assetId=268608&amp;resourceId=26543&amp;newwindow=true"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4400" y="762000"/>
            <a:ext cx="7772400" cy="1143000"/>
          </a:xfrm>
        </p:spPr>
        <p:txBody>
          <a:bodyPr/>
          <a:lstStyle/>
          <a:p>
            <a:r>
              <a:rPr lang="en-US" sz="3600" b="1">
                <a:solidFill>
                  <a:srgbClr val="000000"/>
                </a:solidFill>
                <a:latin typeface="Arial" charset="0"/>
                <a:cs typeface="Arial" charset="0"/>
              </a:rPr>
              <a:t>The Principle of Linear Superposition and Interference Phenomena</a:t>
            </a:r>
          </a:p>
        </p:txBody>
      </p:sp>
      <p:sp>
        <p:nvSpPr>
          <p:cNvPr id="15365" name="Text Box 5"/>
          <p:cNvSpPr txBox="1">
            <a:spLocks noChangeArrowheads="1"/>
          </p:cNvSpPr>
          <p:nvPr/>
        </p:nvSpPr>
        <p:spPr bwMode="auto">
          <a:xfrm>
            <a:off x="1600200" y="0"/>
            <a:ext cx="4800600" cy="457200"/>
          </a:xfrm>
          <a:prstGeom prst="rect">
            <a:avLst/>
          </a:prstGeom>
          <a:noFill/>
          <a:ln w="9525">
            <a:noFill/>
            <a:miter lim="800000"/>
            <a:headEnd/>
            <a:tailEnd/>
          </a:ln>
          <a:effectLst/>
        </p:spPr>
        <p:txBody>
          <a:bodyPr>
            <a:spAutoFit/>
          </a:bodyPr>
          <a:lstStyle/>
          <a:p>
            <a:pPr>
              <a:spcBef>
                <a:spcPct val="50000"/>
              </a:spcBef>
            </a:pPr>
            <a:r>
              <a:rPr lang="en-US"/>
              <a:t>CHAPTER 17</a:t>
            </a:r>
          </a:p>
        </p:txBody>
      </p:sp>
      <p:sp>
        <p:nvSpPr>
          <p:cNvPr id="15367" name="Text Box 7"/>
          <p:cNvSpPr txBox="1">
            <a:spLocks noChangeArrowheads="1"/>
          </p:cNvSpPr>
          <p:nvPr/>
        </p:nvSpPr>
        <p:spPr bwMode="auto">
          <a:xfrm>
            <a:off x="990600" y="2286000"/>
            <a:ext cx="6553200" cy="4291013"/>
          </a:xfrm>
          <a:prstGeom prst="rect">
            <a:avLst/>
          </a:prstGeom>
          <a:noFill/>
          <a:ln w="9525">
            <a:noFill/>
            <a:miter lim="800000"/>
            <a:headEnd/>
            <a:tailEnd/>
          </a:ln>
          <a:effectLst/>
        </p:spPr>
        <p:txBody>
          <a:bodyPr>
            <a:spAutoFit/>
          </a:bodyPr>
          <a:lstStyle/>
          <a:p>
            <a:pPr>
              <a:spcBef>
                <a:spcPct val="50000"/>
              </a:spcBef>
            </a:pPr>
            <a:r>
              <a:rPr lang="en-US" u="sng" dirty="0"/>
              <a:t>Interference</a:t>
            </a:r>
            <a:endParaRPr lang="en-US" dirty="0"/>
          </a:p>
          <a:p>
            <a:pPr>
              <a:spcBef>
                <a:spcPct val="50000"/>
              </a:spcBef>
            </a:pPr>
            <a:r>
              <a:rPr lang="en-US" dirty="0"/>
              <a:t>Constructive and Destructive Interference: BEATS</a:t>
            </a:r>
          </a:p>
          <a:p>
            <a:pPr>
              <a:spcBef>
                <a:spcPct val="50000"/>
              </a:spcBef>
            </a:pPr>
            <a:r>
              <a:rPr lang="en-US" dirty="0"/>
              <a:t>Standing Waves:</a:t>
            </a:r>
          </a:p>
          <a:p>
            <a:pPr>
              <a:spcBef>
                <a:spcPct val="50000"/>
              </a:spcBef>
            </a:pPr>
            <a:r>
              <a:rPr lang="en-US" dirty="0"/>
              <a:t>	Transverse-Stringed Instruments</a:t>
            </a:r>
          </a:p>
          <a:p>
            <a:pPr>
              <a:spcBef>
                <a:spcPct val="50000"/>
              </a:spcBef>
            </a:pPr>
            <a:r>
              <a:rPr lang="en-US" dirty="0"/>
              <a:t>	 and </a:t>
            </a:r>
          </a:p>
          <a:p>
            <a:pPr>
              <a:spcBef>
                <a:spcPct val="50000"/>
              </a:spcBef>
            </a:pPr>
            <a:r>
              <a:rPr lang="en-US" dirty="0"/>
              <a:t>	Longitudinal-Wind Instruments.</a:t>
            </a:r>
          </a:p>
          <a:p>
            <a:pPr>
              <a:spcBef>
                <a:spcPct val="50000"/>
              </a:spcBef>
            </a:pPr>
            <a:r>
              <a:rPr lang="en-US" u="sng" dirty="0"/>
              <a:t>Diffraction</a:t>
            </a:r>
            <a:r>
              <a:rPr lang="en-US" dirty="0"/>
              <a:t>	</a:t>
            </a:r>
          </a:p>
          <a:p>
            <a:pPr>
              <a:spcBef>
                <a:spcPct val="50000"/>
              </a:spcBef>
            </a:pPr>
            <a:r>
              <a:rPr lang="en-US" dirty="0"/>
              <a:t>Speakers</a:t>
            </a:r>
          </a:p>
        </p:txBody>
      </p:sp>
      <p:sp>
        <p:nvSpPr>
          <p:cNvPr id="15369" name="Text Box 9"/>
          <p:cNvSpPr txBox="1">
            <a:spLocks noChangeArrowheads="1"/>
          </p:cNvSpPr>
          <p:nvPr/>
        </p:nvSpPr>
        <p:spPr bwMode="auto">
          <a:xfrm>
            <a:off x="1143000" y="3810000"/>
            <a:ext cx="6248400" cy="1004888"/>
          </a:xfrm>
          <a:prstGeom prst="rect">
            <a:avLst/>
          </a:prstGeom>
          <a:noFill/>
          <a:ln w="9525">
            <a:noFill/>
            <a:miter lim="800000"/>
            <a:headEnd/>
            <a:tailEnd/>
          </a:ln>
          <a:effectLst/>
        </p:spPr>
        <p:txBody>
          <a:bodyPr>
            <a:spAutoFit/>
          </a:bodyPr>
          <a:lstStyle/>
          <a:p>
            <a:pPr>
              <a:spcBef>
                <a:spcPct val="50000"/>
              </a:spcBef>
            </a:pPr>
            <a:endParaRPr lang="en-US"/>
          </a:p>
          <a:p>
            <a:pPr>
              <a:spcBef>
                <a:spcPct val="50000"/>
              </a:spcBef>
            </a:pPr>
            <a:r>
              <a:rPr lang="en-US"/>
              <a:t> </a:t>
            </a:r>
          </a:p>
        </p:txBody>
      </p:sp>
      <p:sp>
        <p:nvSpPr>
          <p:cNvPr id="15372" name="Text Box 12"/>
          <p:cNvSpPr txBox="1">
            <a:spLocks noChangeArrowheads="1"/>
          </p:cNvSpPr>
          <p:nvPr/>
        </p:nvSpPr>
        <p:spPr bwMode="auto">
          <a:xfrm>
            <a:off x="990600" y="6019800"/>
            <a:ext cx="61722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7">
                                            <p:txEl>
                                              <p:pRg st="0" end="0"/>
                                            </p:txEl>
                                          </p:spTgt>
                                        </p:tgtEl>
                                        <p:attrNameLst>
                                          <p:attrName>style.visibility</p:attrName>
                                        </p:attrNameLst>
                                      </p:cBhvr>
                                      <p:to>
                                        <p:strVal val="visible"/>
                                      </p:to>
                                    </p:set>
                                    <p:animEffect transition="in" filter="fade">
                                      <p:cBhvr>
                                        <p:cTn id="7" dur="2000"/>
                                        <p:tgtEl>
                                          <p:spTgt spid="153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7">
                                            <p:txEl>
                                              <p:pRg st="1" end="1"/>
                                            </p:txEl>
                                          </p:spTgt>
                                        </p:tgtEl>
                                        <p:attrNameLst>
                                          <p:attrName>style.visibility</p:attrName>
                                        </p:attrNameLst>
                                      </p:cBhvr>
                                      <p:to>
                                        <p:strVal val="visible"/>
                                      </p:to>
                                    </p:set>
                                    <p:animEffect transition="in" filter="fade">
                                      <p:cBhvr>
                                        <p:cTn id="12" dur="2000"/>
                                        <p:tgtEl>
                                          <p:spTgt spid="153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7">
                                            <p:txEl>
                                              <p:pRg st="2" end="2"/>
                                            </p:txEl>
                                          </p:spTgt>
                                        </p:tgtEl>
                                        <p:attrNameLst>
                                          <p:attrName>style.visibility</p:attrName>
                                        </p:attrNameLst>
                                      </p:cBhvr>
                                      <p:to>
                                        <p:strVal val="visible"/>
                                      </p:to>
                                    </p:set>
                                    <p:animEffect transition="in" filter="fade">
                                      <p:cBhvr>
                                        <p:cTn id="17" dur="2000"/>
                                        <p:tgtEl>
                                          <p:spTgt spid="153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7">
                                            <p:txEl>
                                              <p:pRg st="3" end="3"/>
                                            </p:txEl>
                                          </p:spTgt>
                                        </p:tgtEl>
                                        <p:attrNameLst>
                                          <p:attrName>style.visibility</p:attrName>
                                        </p:attrNameLst>
                                      </p:cBhvr>
                                      <p:to>
                                        <p:strVal val="visible"/>
                                      </p:to>
                                    </p:set>
                                    <p:animEffect transition="in" filter="fade">
                                      <p:cBhvr>
                                        <p:cTn id="22" dur="2000"/>
                                        <p:tgtEl>
                                          <p:spTgt spid="153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7">
                                            <p:txEl>
                                              <p:pRg st="4" end="4"/>
                                            </p:txEl>
                                          </p:spTgt>
                                        </p:tgtEl>
                                        <p:attrNameLst>
                                          <p:attrName>style.visibility</p:attrName>
                                        </p:attrNameLst>
                                      </p:cBhvr>
                                      <p:to>
                                        <p:strVal val="visible"/>
                                      </p:to>
                                    </p:set>
                                    <p:animEffect transition="in" filter="fade">
                                      <p:cBhvr>
                                        <p:cTn id="27" dur="2000"/>
                                        <p:tgtEl>
                                          <p:spTgt spid="153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7">
                                            <p:txEl>
                                              <p:pRg st="5" end="5"/>
                                            </p:txEl>
                                          </p:spTgt>
                                        </p:tgtEl>
                                        <p:attrNameLst>
                                          <p:attrName>style.visibility</p:attrName>
                                        </p:attrNameLst>
                                      </p:cBhvr>
                                      <p:to>
                                        <p:strVal val="visible"/>
                                      </p:to>
                                    </p:set>
                                    <p:animEffect transition="in" filter="fade">
                                      <p:cBhvr>
                                        <p:cTn id="32" dur="2000"/>
                                        <p:tgtEl>
                                          <p:spTgt spid="153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7">
                                            <p:txEl>
                                              <p:pRg st="6" end="6"/>
                                            </p:txEl>
                                          </p:spTgt>
                                        </p:tgtEl>
                                        <p:attrNameLst>
                                          <p:attrName>style.visibility</p:attrName>
                                        </p:attrNameLst>
                                      </p:cBhvr>
                                      <p:to>
                                        <p:strVal val="visible"/>
                                      </p:to>
                                    </p:set>
                                    <p:animEffect transition="in" filter="fade">
                                      <p:cBhvr>
                                        <p:cTn id="37" dur="2000"/>
                                        <p:tgtEl>
                                          <p:spTgt spid="153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367">
                                            <p:txEl>
                                              <p:pRg st="7" end="7"/>
                                            </p:txEl>
                                          </p:spTgt>
                                        </p:tgtEl>
                                        <p:attrNameLst>
                                          <p:attrName>style.visibility</p:attrName>
                                        </p:attrNameLst>
                                      </p:cBhvr>
                                      <p:to>
                                        <p:strVal val="visible"/>
                                      </p:to>
                                    </p:set>
                                    <p:animEffect transition="in" filter="fade">
                                      <p:cBhvr>
                                        <p:cTn id="42" dur="2000"/>
                                        <p:tgtEl>
                                          <p:spTgt spid="153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fig17_12"/>
          <p:cNvPicPr>
            <a:picLocks noChangeAspect="1" noChangeArrowheads="1"/>
          </p:cNvPicPr>
          <p:nvPr/>
        </p:nvPicPr>
        <p:blipFill>
          <a:blip r:embed="rId2" cstate="print"/>
          <a:srcRect/>
          <a:stretch>
            <a:fillRect/>
          </a:stretch>
        </p:blipFill>
        <p:spPr bwMode="auto">
          <a:xfrm>
            <a:off x="2819400" y="533400"/>
            <a:ext cx="4605338" cy="4476750"/>
          </a:xfrm>
          <a:prstGeom prst="rect">
            <a:avLst/>
          </a:prstGeom>
          <a:noFill/>
        </p:spPr>
      </p:pic>
      <p:sp>
        <p:nvSpPr>
          <p:cNvPr id="43011" name="Rectangle 3"/>
          <p:cNvSpPr>
            <a:spLocks noChangeArrowheads="1"/>
          </p:cNvSpPr>
          <p:nvPr/>
        </p:nvSpPr>
        <p:spPr bwMode="auto">
          <a:xfrm>
            <a:off x="53975" y="3125788"/>
            <a:ext cx="9144000" cy="0"/>
          </a:xfrm>
          <a:prstGeom prst="rect">
            <a:avLst/>
          </a:prstGeom>
          <a:noFill/>
          <a:ln w="9525">
            <a:noFill/>
            <a:miter lim="800000"/>
            <a:headEnd/>
            <a:tailEnd/>
          </a:ln>
          <a:effectLst/>
        </p:spPr>
        <p:txBody>
          <a:bodyPr>
            <a:spAutoFit/>
          </a:bodyPr>
          <a:lstStyle/>
          <a:p>
            <a:endParaRPr lang="en-US"/>
          </a:p>
        </p:txBody>
      </p:sp>
      <p:pic>
        <p:nvPicPr>
          <p:cNvPr id="43012" name="Picture 4" descr="eq17_6"/>
          <p:cNvPicPr>
            <a:picLocks noChangeAspect="1" noChangeArrowheads="1"/>
          </p:cNvPicPr>
          <p:nvPr/>
        </p:nvPicPr>
        <p:blipFill>
          <a:blip r:embed="rId3" cstate="print"/>
          <a:srcRect/>
          <a:stretch>
            <a:fillRect/>
          </a:stretch>
        </p:blipFill>
        <p:spPr bwMode="auto">
          <a:xfrm>
            <a:off x="3505200" y="5486400"/>
            <a:ext cx="2667000" cy="882650"/>
          </a:xfrm>
          <a:prstGeom prst="rect">
            <a:avLst/>
          </a:prstGeom>
          <a:noFill/>
        </p:spPr>
      </p:pic>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fig17_13"/>
          <p:cNvPicPr>
            <a:picLocks noChangeAspect="1" noChangeArrowheads="1"/>
          </p:cNvPicPr>
          <p:nvPr/>
        </p:nvPicPr>
        <p:blipFill>
          <a:blip r:embed="rId2" cstate="print"/>
          <a:srcRect/>
          <a:stretch>
            <a:fillRect/>
          </a:stretch>
        </p:blipFill>
        <p:spPr bwMode="auto">
          <a:xfrm>
            <a:off x="3048000" y="0"/>
            <a:ext cx="2743200" cy="4914900"/>
          </a:xfrm>
          <a:prstGeom prst="rect">
            <a:avLst/>
          </a:prstGeom>
          <a:noFill/>
        </p:spPr>
      </p:pic>
      <p:sp>
        <p:nvSpPr>
          <p:cNvPr id="10246" name="Text Box 6"/>
          <p:cNvSpPr txBox="1">
            <a:spLocks noChangeArrowheads="1"/>
          </p:cNvSpPr>
          <p:nvPr/>
        </p:nvSpPr>
        <p:spPr bwMode="auto">
          <a:xfrm>
            <a:off x="838200" y="5181600"/>
            <a:ext cx="7620000" cy="2100263"/>
          </a:xfrm>
          <a:prstGeom prst="rect">
            <a:avLst/>
          </a:prstGeom>
          <a:noFill/>
          <a:ln w="9525">
            <a:noFill/>
            <a:miter lim="800000"/>
            <a:headEnd/>
            <a:tailEnd/>
          </a:ln>
          <a:effectLst/>
        </p:spPr>
        <p:txBody>
          <a:bodyPr>
            <a:spAutoFit/>
          </a:bodyPr>
          <a:lstStyle/>
          <a:p>
            <a:pPr>
              <a:spcBef>
                <a:spcPct val="50000"/>
              </a:spcBef>
            </a:pPr>
            <a:r>
              <a:rPr lang="en-US" b="1">
                <a:solidFill>
                  <a:srgbClr val="000000"/>
                </a:solidFill>
                <a:latin typeface="Arial" charset="0"/>
                <a:cs typeface="Arial" charset="0"/>
              </a:rPr>
              <a:t>Figure 17.13 </a:t>
            </a:r>
            <a:r>
              <a:rPr lang="en-US">
                <a:solidFill>
                  <a:srgbClr val="000000"/>
                </a:solidFill>
                <a:cs typeface="Times New Roman" pitchFamily="18" charset="0"/>
              </a:rPr>
              <a:t> Small-diameter speakers, called tweeters, are used to produce high-frequency </a:t>
            </a:r>
            <a:r>
              <a:rPr lang="en-US">
                <a:solidFill>
                  <a:srgbClr val="009900"/>
                </a:solidFill>
                <a:cs typeface="Times New Roman" pitchFamily="18" charset="0"/>
              </a:rPr>
              <a:t>sound</a:t>
            </a:r>
            <a:r>
              <a:rPr lang="en-US">
                <a:solidFill>
                  <a:srgbClr val="000000"/>
                </a:solidFill>
                <a:cs typeface="Times New Roman" pitchFamily="18" charset="0"/>
              </a:rPr>
              <a:t>. The small diameter helps to promote a wider dispersion of the sound.</a:t>
            </a:r>
            <a:br>
              <a:rPr lang="en-US">
                <a:solidFill>
                  <a:srgbClr val="000000"/>
                </a:solidFill>
                <a:cs typeface="Times New Roman" pitchFamily="18" charset="0"/>
              </a:rPr>
            </a:br>
            <a:endParaRPr lang="en-US">
              <a:solidFill>
                <a:srgbClr val="000000"/>
              </a:solidFill>
              <a:cs typeface="Times New Roman" pitchFamily="18" charset="0"/>
            </a:endParaRPr>
          </a:p>
          <a:p>
            <a:pPr>
              <a:spcBef>
                <a:spcPct val="50000"/>
              </a:spcBef>
            </a:pPr>
            <a:endParaRPr lang="en-US"/>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4300" y="606624"/>
            <a:ext cx="5848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bending of waves around circular opening is given below: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3" name="Picture 1" descr="math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066800"/>
            <a:ext cx="4710022" cy="990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81000" y="2438400"/>
            <a:ext cx="74676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alt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Explain why light waves don’t bend as much as sound waves.</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lang="en-US" altLang="en-US" sz="1600" dirty="0">
              <a:latin typeface="Arial" pitchFamily="34" charset="0"/>
              <a:ea typeface="Times New Roman" pitchFamily="18"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alt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lang="en-US" altLang="en-US" sz="1600" dirty="0">
              <a:latin typeface="Arial" pitchFamily="34" charset="0"/>
              <a:ea typeface="Times New Roman" pitchFamily="18" charset="0"/>
              <a:cs typeface="Arial" pitchFamily="34" charset="0"/>
            </a:endParaRPr>
          </a:p>
          <a:p>
            <a:pPr marR="0" lvl="0" algn="l" defTabSz="914400" rtl="0" eaLnBrk="1" fontAlgn="base" latinLnBrk="0" hangingPunct="1">
              <a:lnSpc>
                <a:spcPct val="100000"/>
              </a:lnSpc>
              <a:spcBef>
                <a:spcPct val="0"/>
              </a:spcBef>
              <a:spcAft>
                <a:spcPct val="0"/>
              </a:spcAft>
              <a:buClrTx/>
              <a:buSzTx/>
              <a:tabLst/>
            </a:pPr>
            <a:endParaRPr kumimoji="0" lang="en-US" alt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lang="en-US" altLang="en-US" sz="1600" dirty="0">
              <a:latin typeface="Arial" pitchFamily="34" charset="0"/>
              <a:ea typeface="Times New Roman" pitchFamily="18"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alt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alt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en-US" alt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speaker has a diameter of 0.30 m. (a) Assuming that the speed of sound is 343 m/s, find the diffraction angle θ for a 2.0-kHz tone. (b) What speaker diameter </a:t>
            </a:r>
            <a:r>
              <a:rPr kumimoji="0" lang="en-US" altLang="en-US" sz="16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a:t>
            </a:r>
            <a:r>
              <a:rPr kumimoji="0" lang="en-US" alt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should be used to generate a 6.0-kHz tone whose diffraction angle is as wide as that for the 2.0-kHz tone in part (a)?</a:t>
            </a:r>
            <a:endParaRPr kumimoji="0" lang="en-US" alt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6847247"/>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b="1">
                <a:solidFill>
                  <a:srgbClr val="000000"/>
                </a:solidFill>
                <a:latin typeface="Arial" charset="0"/>
              </a:rPr>
              <a:t>17.1 </a:t>
            </a:r>
            <a:r>
              <a:rPr lang="en-US" b="1">
                <a:solidFill>
                  <a:srgbClr val="009999"/>
                </a:solidFill>
                <a:latin typeface="Arial" charset="0"/>
              </a:rPr>
              <a:t>The Principle of Linear Superposition</a:t>
            </a:r>
          </a:p>
        </p:txBody>
      </p:sp>
      <p:sp>
        <p:nvSpPr>
          <p:cNvPr id="2051" name="Text Box 3"/>
          <p:cNvSpPr txBox="1">
            <a:spLocks noChangeArrowheads="1"/>
          </p:cNvSpPr>
          <p:nvPr/>
        </p:nvSpPr>
        <p:spPr bwMode="auto">
          <a:xfrm>
            <a:off x="762000" y="2057400"/>
            <a:ext cx="7696200" cy="2308324"/>
          </a:xfrm>
          <a:prstGeom prst="rect">
            <a:avLst/>
          </a:prstGeom>
          <a:noFill/>
          <a:ln w="9525">
            <a:noFill/>
            <a:miter lim="800000"/>
            <a:headEnd/>
            <a:tailEnd/>
          </a:ln>
          <a:effectLst/>
        </p:spPr>
        <p:txBody>
          <a:bodyPr>
            <a:spAutoFit/>
          </a:bodyPr>
          <a:lstStyle/>
          <a:p>
            <a:pPr>
              <a:spcBef>
                <a:spcPct val="50000"/>
              </a:spcBef>
            </a:pPr>
            <a:r>
              <a:rPr lang="en-US" dirty="0"/>
              <a:t>When two or more waves are present simultaneously at the same place, the resultant disturbance is the sum of the disturbances from the individual waves</a:t>
            </a:r>
            <a:r>
              <a:rPr lang="en-US" dirty="0" smtClean="0"/>
              <a:t>.</a:t>
            </a:r>
          </a:p>
          <a:p>
            <a:pPr>
              <a:spcBef>
                <a:spcPct val="50000"/>
              </a:spcBef>
            </a:pPr>
            <a:endParaRPr lang="en-US" dirty="0"/>
          </a:p>
          <a:p>
            <a:pPr>
              <a:spcBef>
                <a:spcPct val="50000"/>
              </a:spcBef>
            </a:pPr>
            <a:endParaRPr lang="en-US" dirty="0"/>
          </a:p>
        </p:txBody>
      </p:sp>
      <p:sp>
        <p:nvSpPr>
          <p:cNvPr id="8" name="Rectangle 7"/>
          <p:cNvSpPr/>
          <p:nvPr/>
        </p:nvSpPr>
        <p:spPr>
          <a:xfrm>
            <a:off x="838200" y="3505200"/>
            <a:ext cx="3249608" cy="461665"/>
          </a:xfrm>
          <a:prstGeom prst="rect">
            <a:avLst/>
          </a:prstGeom>
        </p:spPr>
        <p:txBody>
          <a:bodyPr wrap="none">
            <a:spAutoFit/>
          </a:bodyPr>
          <a:lstStyle/>
          <a:p>
            <a:pPr>
              <a:spcBef>
                <a:spcPct val="50000"/>
              </a:spcBef>
            </a:pPr>
            <a:r>
              <a:rPr lang="en-US" dirty="0" smtClean="0">
                <a:hlinkClick r:id="rId2"/>
              </a:rPr>
              <a:t>Concept Simulation 17.1</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20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600" b="1">
                <a:solidFill>
                  <a:srgbClr val="009999"/>
                </a:solidFill>
                <a:latin typeface="Arial" charset="0"/>
                <a:cs typeface="Arial" charset="0"/>
              </a:rPr>
              <a:t>Constructive  Interference of Sound Waves</a:t>
            </a:r>
            <a:r>
              <a:rPr lang="en-US" sz="3600">
                <a:solidFill>
                  <a:schemeClr val="tx1"/>
                </a:solidFill>
              </a:rPr>
              <a:t> </a:t>
            </a:r>
            <a:br>
              <a:rPr lang="en-US" sz="3600">
                <a:solidFill>
                  <a:schemeClr val="tx1"/>
                </a:solidFill>
              </a:rPr>
            </a:br>
            <a:endParaRPr lang="en-US" sz="3600">
              <a:solidFill>
                <a:schemeClr val="tx1"/>
              </a:solidFill>
            </a:endParaRPr>
          </a:p>
        </p:txBody>
      </p:sp>
      <p:pic>
        <p:nvPicPr>
          <p:cNvPr id="77827" name="Picture 3" descr="As a result of constructive interference between the two sound waves (amplitude&#10;&#10;&#10;A), a loud sound (amplitude&#10;&#10;2A) is heard at an overlap point located equally distant form two in-phase speakers (C, condensation; R, rarefraction)."/>
          <p:cNvPicPr>
            <a:picLocks noGrp="1" noChangeAspect="1" noChangeArrowheads="1"/>
          </p:cNvPicPr>
          <p:nvPr>
            <p:ph idx="1"/>
          </p:nvPr>
        </p:nvPicPr>
        <p:blipFill>
          <a:blip r:embed="rId2" cstate="print"/>
          <a:srcRect/>
          <a:stretch>
            <a:fillRect/>
          </a:stretch>
        </p:blipFill>
        <p:spPr>
          <a:xfrm>
            <a:off x="1143000" y="1981200"/>
            <a:ext cx="6619875" cy="2563813"/>
          </a:xfrm>
          <a:noFill/>
          <a:ln/>
        </p:spPr>
      </p:pic>
      <p:sp>
        <p:nvSpPr>
          <p:cNvPr id="77828" name="Text Box 4"/>
          <p:cNvSpPr txBox="1">
            <a:spLocks noChangeArrowheads="1"/>
          </p:cNvSpPr>
          <p:nvPr/>
        </p:nvSpPr>
        <p:spPr bwMode="auto">
          <a:xfrm>
            <a:off x="3886200" y="5105400"/>
            <a:ext cx="4114800" cy="822325"/>
          </a:xfrm>
          <a:prstGeom prst="rect">
            <a:avLst/>
          </a:prstGeom>
          <a:noFill/>
          <a:ln w="9525">
            <a:noFill/>
            <a:miter lim="800000"/>
            <a:headEnd/>
            <a:tailEnd/>
          </a:ln>
          <a:effectLst/>
        </p:spPr>
        <p:txBody>
          <a:bodyPr>
            <a:spAutoFit/>
          </a:bodyPr>
          <a:lstStyle/>
          <a:p>
            <a:r>
              <a:rPr lang="en-US" dirty="0"/>
              <a:t>Wavelength = </a:t>
            </a:r>
            <a:r>
              <a:rPr lang="el-GR" dirty="0"/>
              <a:t>λ</a:t>
            </a:r>
            <a:r>
              <a:rPr lang="en-US" dirty="0"/>
              <a:t> = 1 m</a:t>
            </a:r>
            <a:endParaRPr lang="el-GR" dirty="0"/>
          </a:p>
          <a:p>
            <a:r>
              <a:rPr lang="en-US" dirty="0"/>
              <a:t>Path difference = 0</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8">
                                            <p:txEl>
                                              <p:pRg st="0" end="0"/>
                                            </p:txEl>
                                          </p:spTgt>
                                        </p:tgtEl>
                                        <p:attrNameLst>
                                          <p:attrName>style.visibility</p:attrName>
                                        </p:attrNameLst>
                                      </p:cBhvr>
                                      <p:to>
                                        <p:strVal val="visible"/>
                                      </p:to>
                                    </p:set>
                                    <p:animEffect transition="in" filter="fade">
                                      <p:cBhvr>
                                        <p:cTn id="7" dur="2000"/>
                                        <p:tgtEl>
                                          <p:spTgt spid="778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28">
                                            <p:txEl>
                                              <p:pRg st="1" end="1"/>
                                            </p:txEl>
                                          </p:spTgt>
                                        </p:tgtEl>
                                        <p:attrNameLst>
                                          <p:attrName>style.visibility</p:attrName>
                                        </p:attrNameLst>
                                      </p:cBhvr>
                                      <p:to>
                                        <p:strVal val="visible"/>
                                      </p:to>
                                    </p:set>
                                    <p:animEffect transition="in" filter="fade">
                                      <p:cBhvr>
                                        <p:cTn id="12" dur="2000"/>
                                        <p:tgtEl>
                                          <p:spTgt spid="778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3600" b="1">
                <a:solidFill>
                  <a:srgbClr val="009999"/>
                </a:solidFill>
                <a:latin typeface="Arial" charset="0"/>
                <a:cs typeface="Arial" charset="0"/>
              </a:rPr>
              <a:t>Destructive Interference</a:t>
            </a:r>
          </a:p>
        </p:txBody>
      </p:sp>
      <p:pic>
        <p:nvPicPr>
          <p:cNvPr id="79875" name="Picture 3" descr="The speakers in this drawing vibrate in phase. However, the left speaker is one-half of a wavelength (m)farther from the overlap point than the right speaker. Because of destructive interference, no sound is heard at the overlap point (C, condensation; R, rarefaction)."/>
          <p:cNvPicPr>
            <a:picLocks noGrp="1" noChangeAspect="1" noChangeArrowheads="1"/>
          </p:cNvPicPr>
          <p:nvPr>
            <p:ph idx="1"/>
          </p:nvPr>
        </p:nvPicPr>
        <p:blipFill>
          <a:blip r:embed="rId2" cstate="print"/>
          <a:srcRect/>
          <a:stretch>
            <a:fillRect/>
          </a:stretch>
        </p:blipFill>
        <p:spPr>
          <a:xfrm>
            <a:off x="1371600" y="2362200"/>
            <a:ext cx="6210300" cy="2287588"/>
          </a:xfrm>
          <a:noFill/>
          <a:ln/>
        </p:spPr>
      </p:pic>
      <p:sp>
        <p:nvSpPr>
          <p:cNvPr id="79876" name="Text Box 4"/>
          <p:cNvSpPr txBox="1">
            <a:spLocks noChangeArrowheads="1"/>
          </p:cNvSpPr>
          <p:nvPr/>
        </p:nvSpPr>
        <p:spPr bwMode="auto">
          <a:xfrm>
            <a:off x="3429000" y="5105400"/>
            <a:ext cx="3810000" cy="1004888"/>
          </a:xfrm>
          <a:prstGeom prst="rect">
            <a:avLst/>
          </a:prstGeom>
          <a:noFill/>
          <a:ln w="9525">
            <a:noFill/>
            <a:miter lim="800000"/>
            <a:headEnd/>
            <a:tailEnd/>
          </a:ln>
          <a:effectLst/>
        </p:spPr>
        <p:txBody>
          <a:bodyPr>
            <a:spAutoFit/>
          </a:bodyPr>
          <a:lstStyle/>
          <a:p>
            <a:pPr>
              <a:spcBef>
                <a:spcPct val="50000"/>
              </a:spcBef>
            </a:pPr>
            <a:r>
              <a:rPr lang="en-US" dirty="0"/>
              <a:t>Wavelength = </a:t>
            </a:r>
            <a:r>
              <a:rPr lang="el-GR" dirty="0">
                <a:cs typeface="Times New Roman" pitchFamily="18" charset="0"/>
              </a:rPr>
              <a:t>λ</a:t>
            </a:r>
            <a:r>
              <a:rPr lang="en-US" dirty="0">
                <a:cs typeface="Times New Roman" pitchFamily="18" charset="0"/>
              </a:rPr>
              <a:t> = 1 m</a:t>
            </a:r>
            <a:endParaRPr lang="el-GR" dirty="0">
              <a:cs typeface="Times New Roman" pitchFamily="18" charset="0"/>
            </a:endParaRPr>
          </a:p>
          <a:p>
            <a:pPr>
              <a:spcBef>
                <a:spcPct val="50000"/>
              </a:spcBef>
            </a:pPr>
            <a:r>
              <a:rPr lang="en-US" dirty="0"/>
              <a:t>Path difference = </a:t>
            </a:r>
            <a:r>
              <a:rPr lang="el-GR" dirty="0">
                <a:cs typeface="Times New Roman" pitchFamily="18" charset="0"/>
              </a:rPr>
              <a:t>λ</a:t>
            </a:r>
            <a:r>
              <a:rPr lang="en-US" dirty="0">
                <a:cs typeface="Times New Roman" pitchFamily="18" charset="0"/>
              </a:rPr>
              <a:t>/2= 0.5 m</a:t>
            </a:r>
            <a:endParaRPr lang="el-GR" dirty="0">
              <a:cs typeface="Times New Roman" pitchFamily="18"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876">
                                            <p:txEl>
                                              <p:pRg st="0" end="0"/>
                                            </p:txEl>
                                          </p:spTgt>
                                        </p:tgtEl>
                                        <p:attrNameLst>
                                          <p:attrName>style.visibility</p:attrName>
                                        </p:attrNameLst>
                                      </p:cBhvr>
                                      <p:to>
                                        <p:strVal val="visible"/>
                                      </p:to>
                                    </p:set>
                                    <p:animEffect transition="in" filter="fade">
                                      <p:cBhvr>
                                        <p:cTn id="7" dur="2000"/>
                                        <p:tgtEl>
                                          <p:spTgt spid="798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876">
                                            <p:txEl>
                                              <p:pRg st="1" end="1"/>
                                            </p:txEl>
                                          </p:spTgt>
                                        </p:tgtEl>
                                        <p:attrNameLst>
                                          <p:attrName>style.visibility</p:attrName>
                                        </p:attrNameLst>
                                      </p:cBhvr>
                                      <p:to>
                                        <p:strVal val="visible"/>
                                      </p:to>
                                    </p:set>
                                    <p:animEffect transition="in" filter="fade">
                                      <p:cBhvr>
                                        <p:cTn id="12" dur="2000"/>
                                        <p:tgtEl>
                                          <p:spTgt spid="798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600" b="1">
                <a:solidFill>
                  <a:srgbClr val="000000"/>
                </a:solidFill>
                <a:latin typeface="Arial" charset="0"/>
                <a:cs typeface="Arial" charset="0"/>
              </a:rPr>
              <a:t>Figure 17.5 </a:t>
            </a:r>
            <a:r>
              <a:rPr lang="en-US" sz="3600" b="1">
                <a:solidFill>
                  <a:srgbClr val="000000"/>
                </a:solidFill>
                <a:cs typeface="Times New Roman" pitchFamily="18" charset="0"/>
              </a:rPr>
              <a:t> Noise-canceling headphones utilize </a:t>
            </a:r>
            <a:r>
              <a:rPr lang="en-US" sz="3600" b="1">
                <a:solidFill>
                  <a:srgbClr val="009900"/>
                </a:solidFill>
                <a:cs typeface="Times New Roman" pitchFamily="18" charset="0"/>
              </a:rPr>
              <a:t>destructive interference</a:t>
            </a:r>
            <a:r>
              <a:rPr lang="en-US" sz="3600" b="1">
                <a:solidFill>
                  <a:srgbClr val="000000"/>
                </a:solidFill>
                <a:cs typeface="Times New Roman" pitchFamily="18" charset="0"/>
              </a:rPr>
              <a:t/>
            </a:r>
            <a:br>
              <a:rPr lang="en-US" sz="3600" b="1">
                <a:solidFill>
                  <a:srgbClr val="000000"/>
                </a:solidFill>
                <a:cs typeface="Times New Roman" pitchFamily="18" charset="0"/>
              </a:rPr>
            </a:br>
            <a:endParaRPr lang="en-US" sz="3600" b="1">
              <a:solidFill>
                <a:srgbClr val="000000"/>
              </a:solidFill>
              <a:cs typeface="Times New Roman" pitchFamily="18" charset="0"/>
            </a:endParaRPr>
          </a:p>
        </p:txBody>
      </p:sp>
      <p:pic>
        <p:nvPicPr>
          <p:cNvPr id="6149" name="Picture 5" descr="fig17_05"/>
          <p:cNvPicPr>
            <a:picLocks noChangeAspect="1" noChangeArrowheads="1"/>
          </p:cNvPicPr>
          <p:nvPr/>
        </p:nvPicPr>
        <p:blipFill>
          <a:blip r:embed="rId2" cstate="print"/>
          <a:srcRect/>
          <a:stretch>
            <a:fillRect/>
          </a:stretch>
        </p:blipFill>
        <p:spPr bwMode="auto">
          <a:xfrm>
            <a:off x="571500" y="2343150"/>
            <a:ext cx="8001000" cy="2171700"/>
          </a:xfrm>
          <a:prstGeom prst="rect">
            <a:avLst/>
          </a:prstGeom>
          <a:noFill/>
        </p:spPr>
      </p:pic>
    </p:spTree>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b="1">
                <a:solidFill>
                  <a:srgbClr val="000000"/>
                </a:solidFill>
                <a:latin typeface="Arial" charset="0"/>
                <a:cs typeface="Arial" charset="0"/>
              </a:rPr>
              <a:t>17.3 </a:t>
            </a:r>
            <a:r>
              <a:rPr lang="en-US" sz="4000" b="1">
                <a:solidFill>
                  <a:srgbClr val="009999"/>
                </a:solidFill>
                <a:latin typeface="Arial" charset="0"/>
                <a:cs typeface="Arial" charset="0"/>
              </a:rPr>
              <a:t>Diffraction</a:t>
            </a:r>
            <a:r>
              <a:rPr lang="en-US" sz="3600" b="1">
                <a:solidFill>
                  <a:srgbClr val="009999"/>
                </a:solidFill>
                <a:latin typeface="Arial" charset="0"/>
                <a:cs typeface="Arial" charset="0"/>
              </a:rPr>
              <a:t> </a:t>
            </a:r>
          </a:p>
        </p:txBody>
      </p:sp>
      <p:grpSp>
        <p:nvGrpSpPr>
          <p:cNvPr id="7175" name="Group 7"/>
          <p:cNvGrpSpPr>
            <a:grpSpLocks/>
          </p:cNvGrpSpPr>
          <p:nvPr/>
        </p:nvGrpSpPr>
        <p:grpSpPr bwMode="auto">
          <a:xfrm>
            <a:off x="304800" y="1752600"/>
            <a:ext cx="8610600" cy="4495800"/>
            <a:chOff x="432" y="1296"/>
            <a:chExt cx="5184" cy="2736"/>
          </a:xfrm>
        </p:grpSpPr>
        <p:pic>
          <p:nvPicPr>
            <p:cNvPr id="7173" name="Picture 5" descr="fig17_09g"/>
            <p:cNvPicPr>
              <a:picLocks noChangeAspect="1" noChangeArrowheads="1"/>
            </p:cNvPicPr>
            <p:nvPr/>
          </p:nvPicPr>
          <p:blipFill>
            <a:blip r:embed="rId2" cstate="print"/>
            <a:srcRect/>
            <a:stretch>
              <a:fillRect/>
            </a:stretch>
          </p:blipFill>
          <p:spPr bwMode="auto">
            <a:xfrm>
              <a:off x="432" y="1440"/>
              <a:ext cx="5040" cy="2369"/>
            </a:xfrm>
            <a:prstGeom prst="rect">
              <a:avLst/>
            </a:prstGeom>
            <a:noFill/>
          </p:spPr>
        </p:pic>
        <p:sp>
          <p:nvSpPr>
            <p:cNvPr id="7174" name="Rectangle 6"/>
            <p:cNvSpPr>
              <a:spLocks noChangeArrowheads="1"/>
            </p:cNvSpPr>
            <p:nvPr/>
          </p:nvSpPr>
          <p:spPr bwMode="auto">
            <a:xfrm>
              <a:off x="2064" y="1296"/>
              <a:ext cx="3552" cy="2736"/>
            </a:xfrm>
            <a:prstGeom prst="rect">
              <a:avLst/>
            </a:prstGeom>
            <a:solidFill>
              <a:schemeClr val="bg1"/>
            </a:solidFill>
            <a:ln w="9525">
              <a:noFill/>
              <a:miter lim="800000"/>
              <a:headEnd/>
              <a:tailEnd/>
            </a:ln>
            <a:effectLst/>
          </p:spPr>
          <p:txBody>
            <a:bodyPr wrap="none" anchor="ctr"/>
            <a:lstStyle/>
            <a:p>
              <a:endParaRPr lang="en-US"/>
            </a:p>
          </p:txBody>
        </p:sp>
      </p:grpSp>
      <p:sp>
        <p:nvSpPr>
          <p:cNvPr id="7176" name="Text Box 8"/>
          <p:cNvSpPr txBox="1">
            <a:spLocks noChangeArrowheads="1"/>
          </p:cNvSpPr>
          <p:nvPr/>
        </p:nvSpPr>
        <p:spPr bwMode="auto">
          <a:xfrm>
            <a:off x="4191000" y="2209800"/>
            <a:ext cx="41148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7177" name="Line 9"/>
          <p:cNvSpPr>
            <a:spLocks noChangeShapeType="1"/>
          </p:cNvSpPr>
          <p:nvPr/>
        </p:nvSpPr>
        <p:spPr bwMode="auto">
          <a:xfrm>
            <a:off x="533400" y="4038600"/>
            <a:ext cx="914400" cy="0"/>
          </a:xfrm>
          <a:prstGeom prst="line">
            <a:avLst/>
          </a:prstGeom>
          <a:noFill/>
          <a:ln w="9525">
            <a:solidFill>
              <a:schemeClr val="tx1"/>
            </a:solidFill>
            <a:round/>
            <a:headEnd/>
            <a:tailEnd type="triangle" w="med" len="med"/>
          </a:ln>
          <a:effectLst/>
        </p:spPr>
        <p:txBody>
          <a:bodyPr/>
          <a:lstStyle/>
          <a:p>
            <a:endParaRPr lang="en-US"/>
          </a:p>
        </p:txBody>
      </p:sp>
      <p:sp>
        <p:nvSpPr>
          <p:cNvPr id="7178" name="Line 10"/>
          <p:cNvSpPr>
            <a:spLocks noChangeShapeType="1"/>
          </p:cNvSpPr>
          <p:nvPr/>
        </p:nvSpPr>
        <p:spPr bwMode="auto">
          <a:xfrm flipV="1">
            <a:off x="1828800" y="3276600"/>
            <a:ext cx="838200" cy="457200"/>
          </a:xfrm>
          <a:prstGeom prst="line">
            <a:avLst/>
          </a:prstGeom>
          <a:noFill/>
          <a:ln w="9525">
            <a:solidFill>
              <a:schemeClr val="tx1"/>
            </a:solidFill>
            <a:round/>
            <a:headEnd/>
            <a:tailEnd type="triangle" w="med" len="med"/>
          </a:ln>
          <a:effectLst/>
        </p:spPr>
        <p:txBody>
          <a:bodyPr/>
          <a:lstStyle/>
          <a:p>
            <a:endParaRPr lang="en-US"/>
          </a:p>
        </p:txBody>
      </p:sp>
      <p:sp>
        <p:nvSpPr>
          <p:cNvPr id="7179" name="Line 11"/>
          <p:cNvSpPr>
            <a:spLocks noChangeShapeType="1"/>
          </p:cNvSpPr>
          <p:nvPr/>
        </p:nvSpPr>
        <p:spPr bwMode="auto">
          <a:xfrm>
            <a:off x="1905000" y="4267200"/>
            <a:ext cx="762000" cy="533400"/>
          </a:xfrm>
          <a:prstGeom prst="line">
            <a:avLst/>
          </a:prstGeom>
          <a:noFill/>
          <a:ln w="9525">
            <a:solidFill>
              <a:schemeClr val="tx1"/>
            </a:solidFill>
            <a:round/>
            <a:headEnd/>
            <a:tailEnd type="triangle" w="med" len="med"/>
          </a:ln>
          <a:effectLst/>
        </p:spPr>
        <p:txBody>
          <a:bodyPr/>
          <a:lstStyle/>
          <a:p>
            <a:endParaRPr lang="en-US"/>
          </a:p>
        </p:txBody>
      </p:sp>
      <p:sp>
        <p:nvSpPr>
          <p:cNvPr id="7180" name="Line 12"/>
          <p:cNvSpPr>
            <a:spLocks noChangeShapeType="1"/>
          </p:cNvSpPr>
          <p:nvPr/>
        </p:nvSpPr>
        <p:spPr bwMode="auto">
          <a:xfrm>
            <a:off x="609600" y="3352800"/>
            <a:ext cx="838200" cy="0"/>
          </a:xfrm>
          <a:prstGeom prst="line">
            <a:avLst/>
          </a:prstGeom>
          <a:noFill/>
          <a:ln w="9525">
            <a:solidFill>
              <a:schemeClr val="tx1"/>
            </a:solidFill>
            <a:round/>
            <a:headEnd/>
            <a:tailEnd type="triangle" w="med" len="med"/>
          </a:ln>
          <a:effectLst/>
        </p:spPr>
        <p:txBody>
          <a:bodyPr/>
          <a:lstStyle/>
          <a:p>
            <a:endParaRPr lang="en-US"/>
          </a:p>
        </p:txBody>
      </p:sp>
      <p:sp>
        <p:nvSpPr>
          <p:cNvPr id="7181" name="Line 13"/>
          <p:cNvSpPr>
            <a:spLocks noChangeShapeType="1"/>
          </p:cNvSpPr>
          <p:nvPr/>
        </p:nvSpPr>
        <p:spPr bwMode="auto">
          <a:xfrm>
            <a:off x="533400" y="4724400"/>
            <a:ext cx="838200" cy="0"/>
          </a:xfrm>
          <a:prstGeom prst="line">
            <a:avLst/>
          </a:prstGeom>
          <a:noFill/>
          <a:ln w="9525">
            <a:solidFill>
              <a:schemeClr val="tx1"/>
            </a:solidFill>
            <a:round/>
            <a:headEnd/>
            <a:tailEnd type="triangle" w="med" len="med"/>
          </a:ln>
          <a:effectLst/>
        </p:spPr>
        <p:txBody>
          <a:bodyPr/>
          <a:lstStyle/>
          <a:p>
            <a:endParaRPr lang="en-US"/>
          </a:p>
        </p:txBody>
      </p:sp>
      <p:sp>
        <p:nvSpPr>
          <p:cNvPr id="7182" name="Line 14"/>
          <p:cNvSpPr>
            <a:spLocks noChangeShapeType="1"/>
          </p:cNvSpPr>
          <p:nvPr/>
        </p:nvSpPr>
        <p:spPr bwMode="auto">
          <a:xfrm>
            <a:off x="1752600" y="4038600"/>
            <a:ext cx="9906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4000" b="1">
                <a:solidFill>
                  <a:srgbClr val="000000"/>
                </a:solidFill>
                <a:latin typeface="Arial" charset="0"/>
                <a:cs typeface="Arial" charset="0"/>
              </a:rPr>
              <a:t>17.3 </a:t>
            </a:r>
            <a:r>
              <a:rPr lang="en-US" sz="4000" b="1">
                <a:solidFill>
                  <a:srgbClr val="009999"/>
                </a:solidFill>
                <a:latin typeface="Arial" charset="0"/>
                <a:cs typeface="Arial" charset="0"/>
              </a:rPr>
              <a:t>Diffraction</a:t>
            </a:r>
          </a:p>
        </p:txBody>
      </p:sp>
      <p:grpSp>
        <p:nvGrpSpPr>
          <p:cNvPr id="40963" name="Group 3"/>
          <p:cNvGrpSpPr>
            <a:grpSpLocks/>
          </p:cNvGrpSpPr>
          <p:nvPr/>
        </p:nvGrpSpPr>
        <p:grpSpPr bwMode="auto">
          <a:xfrm>
            <a:off x="304800" y="1752600"/>
            <a:ext cx="8610600" cy="4495800"/>
            <a:chOff x="432" y="1296"/>
            <a:chExt cx="5184" cy="2736"/>
          </a:xfrm>
        </p:grpSpPr>
        <p:pic>
          <p:nvPicPr>
            <p:cNvPr id="40964" name="Picture 4" descr="fig17_09g"/>
            <p:cNvPicPr>
              <a:picLocks noChangeAspect="1" noChangeArrowheads="1"/>
            </p:cNvPicPr>
            <p:nvPr/>
          </p:nvPicPr>
          <p:blipFill>
            <a:blip r:embed="rId2" cstate="print"/>
            <a:srcRect/>
            <a:stretch>
              <a:fillRect/>
            </a:stretch>
          </p:blipFill>
          <p:spPr bwMode="auto">
            <a:xfrm>
              <a:off x="432" y="1440"/>
              <a:ext cx="5040" cy="2369"/>
            </a:xfrm>
            <a:prstGeom prst="rect">
              <a:avLst/>
            </a:prstGeom>
            <a:noFill/>
          </p:spPr>
        </p:pic>
        <p:sp>
          <p:nvSpPr>
            <p:cNvPr id="40965" name="Rectangle 5"/>
            <p:cNvSpPr>
              <a:spLocks noChangeArrowheads="1"/>
            </p:cNvSpPr>
            <p:nvPr/>
          </p:nvSpPr>
          <p:spPr bwMode="auto">
            <a:xfrm>
              <a:off x="2064" y="1296"/>
              <a:ext cx="3552" cy="2736"/>
            </a:xfrm>
            <a:prstGeom prst="rect">
              <a:avLst/>
            </a:prstGeom>
            <a:solidFill>
              <a:schemeClr val="bg1"/>
            </a:solidFill>
            <a:ln w="9525">
              <a:noFill/>
              <a:miter lim="800000"/>
              <a:headEnd/>
              <a:tailEnd/>
            </a:ln>
            <a:effectLst/>
          </p:spPr>
          <p:txBody>
            <a:bodyPr wrap="none" anchor="ctr"/>
            <a:lstStyle/>
            <a:p>
              <a:endParaRPr lang="en-US"/>
            </a:p>
          </p:txBody>
        </p:sp>
      </p:grpSp>
      <p:sp>
        <p:nvSpPr>
          <p:cNvPr id="40966" name="Text Box 6"/>
          <p:cNvSpPr txBox="1">
            <a:spLocks noChangeArrowheads="1"/>
          </p:cNvSpPr>
          <p:nvPr/>
        </p:nvSpPr>
        <p:spPr bwMode="auto">
          <a:xfrm>
            <a:off x="4191000" y="2209800"/>
            <a:ext cx="41148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40967" name="Line 7"/>
          <p:cNvSpPr>
            <a:spLocks noChangeShapeType="1"/>
          </p:cNvSpPr>
          <p:nvPr/>
        </p:nvSpPr>
        <p:spPr bwMode="auto">
          <a:xfrm>
            <a:off x="533400" y="4038600"/>
            <a:ext cx="914400" cy="0"/>
          </a:xfrm>
          <a:prstGeom prst="line">
            <a:avLst/>
          </a:prstGeom>
          <a:noFill/>
          <a:ln w="9525">
            <a:solidFill>
              <a:schemeClr val="tx1"/>
            </a:solidFill>
            <a:round/>
            <a:headEnd/>
            <a:tailEnd type="triangle" w="med" len="med"/>
          </a:ln>
          <a:effectLst/>
        </p:spPr>
        <p:txBody>
          <a:bodyPr/>
          <a:lstStyle/>
          <a:p>
            <a:endParaRPr lang="en-US"/>
          </a:p>
        </p:txBody>
      </p:sp>
      <p:sp>
        <p:nvSpPr>
          <p:cNvPr id="40968" name="Line 8"/>
          <p:cNvSpPr>
            <a:spLocks noChangeShapeType="1"/>
          </p:cNvSpPr>
          <p:nvPr/>
        </p:nvSpPr>
        <p:spPr bwMode="auto">
          <a:xfrm flipV="1">
            <a:off x="1828800" y="3276600"/>
            <a:ext cx="838200" cy="457200"/>
          </a:xfrm>
          <a:prstGeom prst="line">
            <a:avLst/>
          </a:prstGeom>
          <a:noFill/>
          <a:ln w="9525">
            <a:solidFill>
              <a:schemeClr val="tx1"/>
            </a:solidFill>
            <a:round/>
            <a:headEnd/>
            <a:tailEnd type="triangle" w="med" len="med"/>
          </a:ln>
          <a:effectLst/>
        </p:spPr>
        <p:txBody>
          <a:bodyPr/>
          <a:lstStyle/>
          <a:p>
            <a:endParaRPr lang="en-US"/>
          </a:p>
        </p:txBody>
      </p:sp>
      <p:sp>
        <p:nvSpPr>
          <p:cNvPr id="40969" name="Line 9"/>
          <p:cNvSpPr>
            <a:spLocks noChangeShapeType="1"/>
          </p:cNvSpPr>
          <p:nvPr/>
        </p:nvSpPr>
        <p:spPr bwMode="auto">
          <a:xfrm>
            <a:off x="1905000" y="4267200"/>
            <a:ext cx="762000" cy="533400"/>
          </a:xfrm>
          <a:prstGeom prst="line">
            <a:avLst/>
          </a:prstGeom>
          <a:noFill/>
          <a:ln w="9525">
            <a:solidFill>
              <a:schemeClr val="tx1"/>
            </a:solidFill>
            <a:round/>
            <a:headEnd/>
            <a:tailEnd type="triangle" w="med" len="med"/>
          </a:ln>
          <a:effectLst/>
        </p:spPr>
        <p:txBody>
          <a:bodyPr/>
          <a:lstStyle/>
          <a:p>
            <a:endParaRPr lang="en-US"/>
          </a:p>
        </p:txBody>
      </p:sp>
      <p:sp>
        <p:nvSpPr>
          <p:cNvPr id="40970" name="Line 10"/>
          <p:cNvSpPr>
            <a:spLocks noChangeShapeType="1"/>
          </p:cNvSpPr>
          <p:nvPr/>
        </p:nvSpPr>
        <p:spPr bwMode="auto">
          <a:xfrm>
            <a:off x="609600" y="3352800"/>
            <a:ext cx="838200" cy="0"/>
          </a:xfrm>
          <a:prstGeom prst="line">
            <a:avLst/>
          </a:prstGeom>
          <a:noFill/>
          <a:ln w="9525">
            <a:solidFill>
              <a:schemeClr val="tx1"/>
            </a:solidFill>
            <a:round/>
            <a:headEnd/>
            <a:tailEnd type="triangle" w="med" len="med"/>
          </a:ln>
          <a:effectLst/>
        </p:spPr>
        <p:txBody>
          <a:bodyPr/>
          <a:lstStyle/>
          <a:p>
            <a:endParaRPr lang="en-US"/>
          </a:p>
        </p:txBody>
      </p:sp>
      <p:sp>
        <p:nvSpPr>
          <p:cNvPr id="40971" name="Line 11"/>
          <p:cNvSpPr>
            <a:spLocks noChangeShapeType="1"/>
          </p:cNvSpPr>
          <p:nvPr/>
        </p:nvSpPr>
        <p:spPr bwMode="auto">
          <a:xfrm>
            <a:off x="533400" y="4724400"/>
            <a:ext cx="838200" cy="0"/>
          </a:xfrm>
          <a:prstGeom prst="line">
            <a:avLst/>
          </a:prstGeom>
          <a:noFill/>
          <a:ln w="9525">
            <a:solidFill>
              <a:schemeClr val="tx1"/>
            </a:solidFill>
            <a:round/>
            <a:headEnd/>
            <a:tailEnd type="triangle" w="med" len="med"/>
          </a:ln>
          <a:effectLst/>
        </p:spPr>
        <p:txBody>
          <a:bodyPr/>
          <a:lstStyle/>
          <a:p>
            <a:endParaRPr lang="en-US"/>
          </a:p>
        </p:txBody>
      </p:sp>
      <p:sp>
        <p:nvSpPr>
          <p:cNvPr id="40972" name="Line 12"/>
          <p:cNvSpPr>
            <a:spLocks noChangeShapeType="1"/>
          </p:cNvSpPr>
          <p:nvPr/>
        </p:nvSpPr>
        <p:spPr bwMode="auto">
          <a:xfrm>
            <a:off x="1752600" y="4038600"/>
            <a:ext cx="990600" cy="0"/>
          </a:xfrm>
          <a:prstGeom prst="line">
            <a:avLst/>
          </a:prstGeom>
          <a:noFill/>
          <a:ln w="9525">
            <a:solidFill>
              <a:schemeClr val="tx1"/>
            </a:solidFill>
            <a:round/>
            <a:headEnd/>
            <a:tailEnd type="triangle" w="med" len="med"/>
          </a:ln>
          <a:effectLst/>
        </p:spPr>
        <p:txBody>
          <a:bodyPr/>
          <a:lstStyle/>
          <a:p>
            <a:endParaRPr lang="en-US"/>
          </a:p>
        </p:txBody>
      </p:sp>
      <p:sp>
        <p:nvSpPr>
          <p:cNvPr id="40973" name="Text Box 13"/>
          <p:cNvSpPr txBox="1">
            <a:spLocks noChangeArrowheads="1"/>
          </p:cNvSpPr>
          <p:nvPr/>
        </p:nvSpPr>
        <p:spPr bwMode="auto">
          <a:xfrm>
            <a:off x="3810000" y="2209800"/>
            <a:ext cx="4648200" cy="1189038"/>
          </a:xfrm>
          <a:prstGeom prst="rect">
            <a:avLst/>
          </a:prstGeom>
          <a:noFill/>
          <a:ln w="9525">
            <a:noFill/>
            <a:miter lim="800000"/>
            <a:headEnd/>
            <a:tailEnd/>
          </a:ln>
          <a:effectLst/>
        </p:spPr>
        <p:txBody>
          <a:bodyPr>
            <a:spAutoFit/>
          </a:bodyPr>
          <a:lstStyle/>
          <a:p>
            <a:pPr algn="ctr"/>
            <a:endParaRPr lang="en-US" sz="3600" b="1">
              <a:solidFill>
                <a:srgbClr val="009999"/>
              </a:solidFill>
              <a:latin typeface="Arial" charset="0"/>
              <a:cs typeface="Arial" charset="0"/>
            </a:endParaRPr>
          </a:p>
          <a:p>
            <a:pPr>
              <a:spcBef>
                <a:spcPct val="50000"/>
              </a:spcBef>
            </a:pPr>
            <a:endParaRPr lang="en-US"/>
          </a:p>
        </p:txBody>
      </p:sp>
      <p:sp>
        <p:nvSpPr>
          <p:cNvPr id="40974" name="Text Box 14"/>
          <p:cNvSpPr txBox="1">
            <a:spLocks noChangeArrowheads="1"/>
          </p:cNvSpPr>
          <p:nvPr/>
        </p:nvSpPr>
        <p:spPr bwMode="auto">
          <a:xfrm>
            <a:off x="3657600" y="2286000"/>
            <a:ext cx="4267200" cy="1187450"/>
          </a:xfrm>
          <a:prstGeom prst="rect">
            <a:avLst/>
          </a:prstGeom>
          <a:noFill/>
          <a:ln w="9525">
            <a:noFill/>
            <a:miter lim="800000"/>
            <a:headEnd/>
            <a:tailEnd/>
          </a:ln>
          <a:effectLst/>
        </p:spPr>
        <p:txBody>
          <a:bodyPr>
            <a:spAutoFit/>
          </a:bodyPr>
          <a:lstStyle/>
          <a:p>
            <a:pPr>
              <a:spcBef>
                <a:spcPct val="50000"/>
              </a:spcBef>
            </a:pPr>
            <a:r>
              <a:rPr lang="en-US" b="1"/>
              <a:t>Diffraction</a:t>
            </a:r>
            <a:r>
              <a:rPr lang="en-US"/>
              <a:t> is the bending of a </a:t>
            </a:r>
            <a:r>
              <a:rPr lang="en-US">
                <a:solidFill>
                  <a:srgbClr val="009900"/>
                </a:solidFill>
              </a:rPr>
              <a:t>wave</a:t>
            </a:r>
            <a:r>
              <a:rPr lang="en-US"/>
              <a:t> around an obstacle or the edges of an opening.</a:t>
            </a:r>
          </a:p>
        </p:txBody>
      </p:sp>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Rectangle 5"/>
          <p:cNvSpPr>
            <a:spLocks noGrp="1" noChangeArrowheads="1"/>
          </p:cNvSpPr>
          <p:nvPr>
            <p:ph type="title"/>
          </p:nvPr>
        </p:nvSpPr>
        <p:spPr/>
        <p:txBody>
          <a:bodyPr/>
          <a:lstStyle/>
          <a:p>
            <a:r>
              <a:rPr lang="en-US"/>
              <a:t>Diffraction of Sound</a:t>
            </a:r>
          </a:p>
        </p:txBody>
      </p:sp>
      <p:pic>
        <p:nvPicPr>
          <p:cNvPr id="66564" name="Picture 4" descr="(a) The bending of a sound wave around the edges of the doorway is an example of diffraction. The source of the sound within the room is not shown. (b) If diffraction did not occur, the sound wave would not bend as it passes though the doorway."/>
          <p:cNvPicPr>
            <a:picLocks noGrp="1" noChangeAspect="1" noChangeArrowheads="1"/>
          </p:cNvPicPr>
          <p:nvPr>
            <p:ph idx="1"/>
          </p:nvPr>
        </p:nvPicPr>
        <p:blipFill>
          <a:blip r:embed="rId2" cstate="print"/>
          <a:srcRect/>
          <a:stretch>
            <a:fillRect/>
          </a:stretch>
        </p:blipFill>
        <p:spPr>
          <a:xfrm>
            <a:off x="2209800" y="2057400"/>
            <a:ext cx="5181600" cy="2247900"/>
          </a:xfrm>
          <a:noFill/>
          <a:ln/>
        </p:spPr>
      </p:pic>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First Minimum</a:t>
            </a:r>
          </a:p>
        </p:txBody>
      </p:sp>
      <p:pic>
        <p:nvPicPr>
          <p:cNvPr id="68613" name="Picture 5" descr="Each vibrating molecule of the air in the doorway generates a sound wave that expands outward and bends, or diffracts, around the edges of the doorway. Because of interference effects among the sound waves produced by all the molecules, the sound intensity is mostly confined to the region defined by the angle &#10;&#10; on either side of the doorway."/>
          <p:cNvPicPr>
            <a:picLocks noGrp="1" noChangeAspect="1" noChangeArrowheads="1"/>
          </p:cNvPicPr>
          <p:nvPr>
            <p:ph sz="half" idx="1"/>
          </p:nvPr>
        </p:nvPicPr>
        <p:blipFill>
          <a:blip r:embed="rId2" cstate="print"/>
          <a:srcRect/>
          <a:stretch>
            <a:fillRect/>
          </a:stretch>
        </p:blipFill>
        <p:spPr>
          <a:xfrm>
            <a:off x="3276600" y="1905000"/>
            <a:ext cx="2286000" cy="2486025"/>
          </a:xfrm>
          <a:noFill/>
          <a:ln/>
        </p:spPr>
      </p:pic>
      <p:pic>
        <p:nvPicPr>
          <p:cNvPr id="68616" name="Picture 8" descr="math007"/>
          <p:cNvPicPr>
            <a:picLocks noGrp="1" noChangeAspect="1" noChangeArrowheads="1"/>
          </p:cNvPicPr>
          <p:nvPr>
            <p:ph sz="quarter" idx="2"/>
          </p:nvPr>
        </p:nvPicPr>
        <p:blipFill>
          <a:blip r:embed="rId3" cstate="print"/>
          <a:srcRect/>
          <a:stretch>
            <a:fillRect/>
          </a:stretch>
        </p:blipFill>
        <p:spPr>
          <a:xfrm>
            <a:off x="2209800" y="4876800"/>
            <a:ext cx="4171950" cy="493713"/>
          </a:xfrm>
          <a:noFill/>
          <a:ln/>
        </p:spPr>
      </p:pic>
      <p:pic>
        <p:nvPicPr>
          <p:cNvPr id="68619" name="Picture 11" descr="math008"/>
          <p:cNvPicPr>
            <a:picLocks noGrp="1" noChangeAspect="1" noChangeArrowheads="1"/>
          </p:cNvPicPr>
          <p:nvPr>
            <p:ph sz="quarter" idx="3"/>
          </p:nvPr>
        </p:nvPicPr>
        <p:blipFill>
          <a:blip r:embed="rId4" cstate="print"/>
          <a:srcRect/>
          <a:stretch>
            <a:fillRect/>
          </a:stretch>
        </p:blipFill>
        <p:spPr>
          <a:xfrm>
            <a:off x="2819400" y="5867400"/>
            <a:ext cx="3390900" cy="712788"/>
          </a:xfrm>
          <a:noFill/>
          <a:ln/>
        </p:spPr>
      </p:pic>
    </p:spTree>
  </p:cSld>
  <p:clrMapOvr>
    <a:masterClrMapping/>
  </p:clrMapOvr>
  <p:transition>
    <p:checke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564</TotalTime>
  <Words>200</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The Principle of Linear Superposition and Interference Phenomena</vt:lpstr>
      <vt:lpstr>17.1 The Principle of Linear Superposition</vt:lpstr>
      <vt:lpstr>Constructive  Interference of Sound Waves  </vt:lpstr>
      <vt:lpstr>Destructive Interference</vt:lpstr>
      <vt:lpstr>Figure 17.5  Noise-canceling headphones utilize destructive interference </vt:lpstr>
      <vt:lpstr>17.3 Diffraction </vt:lpstr>
      <vt:lpstr>17.3 Diffraction</vt:lpstr>
      <vt:lpstr>Diffraction of Sound</vt:lpstr>
      <vt:lpstr>First Minimum</vt:lpstr>
      <vt:lpstr>PowerPoint Presentation</vt:lpstr>
      <vt:lpstr>PowerPoint Presentation</vt:lpstr>
      <vt:lpstr>PowerPoint Presentation</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17.1 The Principle of Linear Superposition</dc:title>
  <dc:creator>mahesp</dc:creator>
  <cp:lastModifiedBy>Maheswaranathan, Ponn</cp:lastModifiedBy>
  <cp:revision>15</cp:revision>
  <dcterms:created xsi:type="dcterms:W3CDTF">2003-01-27T22:33:33Z</dcterms:created>
  <dcterms:modified xsi:type="dcterms:W3CDTF">2014-11-24T15:28:36Z</dcterms:modified>
</cp:coreProperties>
</file>