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4" r:id="rId4"/>
    <p:sldId id="279" r:id="rId5"/>
    <p:sldId id="268" r:id="rId6"/>
    <p:sldId id="269" r:id="rId7"/>
    <p:sldId id="275" r:id="rId8"/>
    <p:sldId id="280" r:id="rId9"/>
    <p:sldId id="285" r:id="rId10"/>
    <p:sldId id="272" r:id="rId11"/>
    <p:sldId id="288"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5" d="100"/>
          <a:sy n="75" d="100"/>
        </p:scale>
        <p:origin x="-1944"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2735B-D9BA-43CE-AD61-42699F49F2B6}" type="slidenum">
              <a:rPr lang="en-US"/>
              <a:pPr/>
              <a:t>‹#›</a:t>
            </a:fld>
            <a:endParaRPr lang="en-US"/>
          </a:p>
        </p:txBody>
      </p:sp>
    </p:spTree>
    <p:extLst>
      <p:ext uri="{BB962C8B-B14F-4D97-AF65-F5344CB8AC3E}">
        <p14:creationId xmlns:p14="http://schemas.microsoft.com/office/powerpoint/2010/main" xmlns="" val="34779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D6BAD9-F18A-4972-A7CB-FB60C6476A52}" type="slidenum">
              <a:rPr lang="en-US"/>
              <a:pPr/>
              <a:t>‹#›</a:t>
            </a:fld>
            <a:endParaRPr lang="en-US"/>
          </a:p>
        </p:txBody>
      </p:sp>
    </p:spTree>
    <p:extLst>
      <p:ext uri="{BB962C8B-B14F-4D97-AF65-F5344CB8AC3E}">
        <p14:creationId xmlns:p14="http://schemas.microsoft.com/office/powerpoint/2010/main" xmlns="" val="362818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BD8E43-B173-4C2B-AED3-47DFDE9D7E76}" type="slidenum">
              <a:rPr lang="en-US"/>
              <a:pPr/>
              <a:t>‹#›</a:t>
            </a:fld>
            <a:endParaRPr lang="en-US"/>
          </a:p>
        </p:txBody>
      </p:sp>
    </p:spTree>
    <p:extLst>
      <p:ext uri="{BB962C8B-B14F-4D97-AF65-F5344CB8AC3E}">
        <p14:creationId xmlns:p14="http://schemas.microsoft.com/office/powerpoint/2010/main" xmlns="" val="400727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19CC68-7EAF-4B61-BA8E-E60BEB1826C6}" type="slidenum">
              <a:rPr lang="en-US"/>
              <a:pPr/>
              <a:t>‹#›</a:t>
            </a:fld>
            <a:endParaRPr lang="en-US"/>
          </a:p>
        </p:txBody>
      </p:sp>
    </p:spTree>
    <p:extLst>
      <p:ext uri="{BB962C8B-B14F-4D97-AF65-F5344CB8AC3E}">
        <p14:creationId xmlns:p14="http://schemas.microsoft.com/office/powerpoint/2010/main" xmlns="" val="15898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F2BC7E-4D06-4FC3-8B59-818CD81D44E9}" type="slidenum">
              <a:rPr lang="en-US"/>
              <a:pPr/>
              <a:t>‹#›</a:t>
            </a:fld>
            <a:endParaRPr lang="en-US"/>
          </a:p>
        </p:txBody>
      </p:sp>
    </p:spTree>
    <p:extLst>
      <p:ext uri="{BB962C8B-B14F-4D97-AF65-F5344CB8AC3E}">
        <p14:creationId xmlns:p14="http://schemas.microsoft.com/office/powerpoint/2010/main" xmlns="" val="369396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E6797B-F357-4E0E-9228-DB9CB8D47115}" type="slidenum">
              <a:rPr lang="en-US"/>
              <a:pPr/>
              <a:t>‹#›</a:t>
            </a:fld>
            <a:endParaRPr lang="en-US"/>
          </a:p>
        </p:txBody>
      </p:sp>
    </p:spTree>
    <p:extLst>
      <p:ext uri="{BB962C8B-B14F-4D97-AF65-F5344CB8AC3E}">
        <p14:creationId xmlns:p14="http://schemas.microsoft.com/office/powerpoint/2010/main" xmlns="" val="379639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5DAEA9-4431-4B8D-B6C2-049684B05301}" type="slidenum">
              <a:rPr lang="en-US"/>
              <a:pPr/>
              <a:t>‹#›</a:t>
            </a:fld>
            <a:endParaRPr lang="en-US"/>
          </a:p>
        </p:txBody>
      </p:sp>
    </p:spTree>
    <p:extLst>
      <p:ext uri="{BB962C8B-B14F-4D97-AF65-F5344CB8AC3E}">
        <p14:creationId xmlns:p14="http://schemas.microsoft.com/office/powerpoint/2010/main" xmlns="" val="230486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003FA4-705B-4CF7-8AC8-0127673D723A}" type="slidenum">
              <a:rPr lang="en-US"/>
              <a:pPr/>
              <a:t>‹#›</a:t>
            </a:fld>
            <a:endParaRPr lang="en-US"/>
          </a:p>
        </p:txBody>
      </p:sp>
    </p:spTree>
    <p:extLst>
      <p:ext uri="{BB962C8B-B14F-4D97-AF65-F5344CB8AC3E}">
        <p14:creationId xmlns:p14="http://schemas.microsoft.com/office/powerpoint/2010/main" xmlns="" val="184598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676B4-BB14-4465-92D2-C77FA6129CD6}" type="slidenum">
              <a:rPr lang="en-US"/>
              <a:pPr/>
              <a:t>‹#›</a:t>
            </a:fld>
            <a:endParaRPr lang="en-US"/>
          </a:p>
        </p:txBody>
      </p:sp>
    </p:spTree>
    <p:extLst>
      <p:ext uri="{BB962C8B-B14F-4D97-AF65-F5344CB8AC3E}">
        <p14:creationId xmlns:p14="http://schemas.microsoft.com/office/powerpoint/2010/main" xmlns="" val="424275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2F06D-785D-4E8C-8C08-6BC1079D728C}" type="slidenum">
              <a:rPr lang="en-US"/>
              <a:pPr/>
              <a:t>‹#›</a:t>
            </a:fld>
            <a:endParaRPr lang="en-US"/>
          </a:p>
        </p:txBody>
      </p:sp>
    </p:spTree>
    <p:extLst>
      <p:ext uri="{BB962C8B-B14F-4D97-AF65-F5344CB8AC3E}">
        <p14:creationId xmlns:p14="http://schemas.microsoft.com/office/powerpoint/2010/main" xmlns="" val="351178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6DCECF-58E0-4D2A-A23B-C8E24065E8B0}" type="slidenum">
              <a:rPr lang="en-US"/>
              <a:pPr/>
              <a:t>‹#›</a:t>
            </a:fld>
            <a:endParaRPr lang="en-US"/>
          </a:p>
        </p:txBody>
      </p:sp>
    </p:spTree>
    <p:extLst>
      <p:ext uri="{BB962C8B-B14F-4D97-AF65-F5344CB8AC3E}">
        <p14:creationId xmlns:p14="http://schemas.microsoft.com/office/powerpoint/2010/main" xmlns="" val="83869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2CA1F29-4845-4012-9FB4-0C886507B1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solidFill>
                  <a:srgbClr val="CC3300"/>
                </a:solidFill>
                <a:latin typeface="Arial" panose="020B0604020202020204" pitchFamily="34" charset="0"/>
              </a:rPr>
              <a:t>C H A P T E R   16</a:t>
            </a:r>
            <a:br>
              <a:rPr lang="en-US" dirty="0">
                <a:solidFill>
                  <a:srgbClr val="CC3300"/>
                </a:solidFill>
                <a:latin typeface="Arial" panose="020B0604020202020204" pitchFamily="34" charset="0"/>
              </a:rPr>
            </a:br>
            <a:r>
              <a:rPr lang="en-US" b="1" dirty="0">
                <a:solidFill>
                  <a:srgbClr val="000000"/>
                </a:solidFill>
                <a:latin typeface="Arial" panose="020B0604020202020204" pitchFamily="34" charset="0"/>
              </a:rPr>
              <a:t>Waves and Sound</a:t>
            </a:r>
            <a:br>
              <a:rPr lang="en-US" b="1" dirty="0">
                <a:solidFill>
                  <a:srgbClr val="000000"/>
                </a:solidFill>
                <a:latin typeface="Arial" panose="020B0604020202020204" pitchFamily="34" charset="0"/>
              </a:rPr>
            </a:br>
            <a:endParaRPr lang="en-US" b="1" dirty="0">
              <a:solidFill>
                <a:srgbClr val="000000"/>
              </a:solidFill>
              <a:latin typeface="Arial" panose="020B0604020202020204" pitchFamily="34" charset="0"/>
            </a:endParaRPr>
          </a:p>
        </p:txBody>
      </p:sp>
      <p:sp>
        <p:nvSpPr>
          <p:cNvPr id="3077" name="AutoShape 5" descr="Mars Exploration Rover Mission"/>
          <p:cNvSpPr>
            <a:spLocks noChangeAspect="1" noChangeArrowheads="1"/>
          </p:cNvSpPr>
          <p:nvPr/>
        </p:nvSpPr>
        <p:spPr bwMode="auto">
          <a:xfrm>
            <a:off x="400050" y="2686050"/>
            <a:ext cx="8343900" cy="1485900"/>
          </a:xfrm>
          <a:prstGeom prst="rect">
            <a:avLst/>
          </a:prstGeom>
          <a:noFill/>
          <a:extLst>
            <a:ext uri="{909E8E84-426E-40DD-AFC4-6F175D3DCCD1}">
              <a14:hiddenFill xmlns:a14="http://schemas.microsoft.com/office/drawing/2010/main" xmlns="">
                <a:solidFill>
                  <a:srgbClr val="FFFFFF"/>
                </a:solidFill>
              </a14:hiddenFill>
            </a:ext>
          </a:extLst>
        </p:spPr>
        <p:txBody>
          <a:bodyPr/>
          <a:lstStyle/>
          <a:p>
            <a:endParaRPr lang="en-US"/>
          </a:p>
        </p:txBody>
      </p:sp>
      <p:pic>
        <p:nvPicPr>
          <p:cNvPr id="18434" name="Picture 2" descr="co16"/>
          <p:cNvPicPr>
            <a:picLocks noChangeAspect="1" noChangeArrowheads="1"/>
          </p:cNvPicPr>
          <p:nvPr/>
        </p:nvPicPr>
        <p:blipFill>
          <a:blip r:embed="rId2" cstate="print"/>
          <a:srcRect/>
          <a:stretch>
            <a:fillRect/>
          </a:stretch>
        </p:blipFill>
        <p:spPr bwMode="auto">
          <a:xfrm>
            <a:off x="2362200" y="2057400"/>
            <a:ext cx="4286250" cy="3219451"/>
          </a:xfrm>
          <a:prstGeom prst="rect">
            <a:avLst/>
          </a:prstGeom>
          <a:noFill/>
        </p:spPr>
      </p:pic>
      <p:sp>
        <p:nvSpPr>
          <p:cNvPr id="7" name="Rectangle 6"/>
          <p:cNvSpPr/>
          <p:nvPr/>
        </p:nvSpPr>
        <p:spPr>
          <a:xfrm>
            <a:off x="838200" y="5486400"/>
            <a:ext cx="7924800" cy="830997"/>
          </a:xfrm>
          <a:prstGeom prst="rect">
            <a:avLst/>
          </a:prstGeom>
        </p:spPr>
        <p:txBody>
          <a:bodyPr wrap="square">
            <a:spAutoFit/>
          </a:bodyPr>
          <a:lstStyle/>
          <a:p>
            <a:r>
              <a:rPr lang="en-US" dirty="0" smtClean="0"/>
              <a:t>A fighter </a:t>
            </a:r>
            <a:r>
              <a:rPr lang="en-US" dirty="0" smtClean="0"/>
              <a:t>jet emerges from a cloud caused when it breaks through the sound barrier.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solidFill>
                  <a:srgbClr val="009999"/>
                </a:solidFill>
                <a:latin typeface="Arial" panose="020B0604020202020204" pitchFamily="34" charset="0"/>
                <a:cs typeface="Arial" panose="020B0604020202020204" pitchFamily="34" charset="0"/>
              </a:rPr>
              <a:t>Radio Waves</a:t>
            </a:r>
          </a:p>
        </p:txBody>
      </p:sp>
      <p:sp>
        <p:nvSpPr>
          <p:cNvPr id="18436" name="Text Box 4"/>
          <p:cNvSpPr txBox="1">
            <a:spLocks noChangeArrowheads="1"/>
          </p:cNvSpPr>
          <p:nvPr/>
        </p:nvSpPr>
        <p:spPr bwMode="auto">
          <a:xfrm>
            <a:off x="762000" y="1981200"/>
            <a:ext cx="71628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b="1" dirty="0"/>
              <a:t>FM </a:t>
            </a:r>
            <a:r>
              <a:rPr lang="en-US" b="1" dirty="0" err="1"/>
              <a:t>vs</a:t>
            </a:r>
            <a:r>
              <a:rPr lang="en-US" b="1" dirty="0"/>
              <a:t> AM: What's the difference?</a:t>
            </a:r>
            <a:r>
              <a:rPr lang="en-US" dirty="0"/>
              <a:t/>
            </a:r>
            <a:br>
              <a:rPr lang="en-US" dirty="0"/>
            </a:br>
            <a:endParaRPr lang="en-US" dirty="0"/>
          </a:p>
        </p:txBody>
      </p:sp>
      <p:pic>
        <p:nvPicPr>
          <p:cNvPr id="18438" name="Picture 6" descr="Graphic comparison of AM (Amplitude Modulation) and FM (Frequency Modulation). In AM, the height of the crests and troughs of the carrier wave changes because of the addition of the audio signal. In FM, the horizontal distance between the crests and trou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685800" y="2819400"/>
            <a:ext cx="3543300" cy="2320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8440" name="Text Box 8"/>
          <p:cNvSpPr txBox="1">
            <a:spLocks noChangeArrowheads="1"/>
          </p:cNvSpPr>
          <p:nvPr/>
        </p:nvSpPr>
        <p:spPr bwMode="auto">
          <a:xfrm>
            <a:off x="4572000" y="2819400"/>
            <a:ext cx="4343400" cy="3195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t>AM: The amplitude of the signal is varied to incorporate the sound information. Frequencies are in kHz. </a:t>
            </a:r>
          </a:p>
          <a:p>
            <a:pPr>
              <a:spcBef>
                <a:spcPct val="50000"/>
              </a:spcBef>
            </a:pPr>
            <a:r>
              <a:rPr lang="en-US" dirty="0"/>
              <a:t>FM: The frequency of the carrier signal is varied to incorporate the sound information. Frequencies are in </a:t>
            </a:r>
            <a:r>
              <a:rPr lang="en-US" dirty="0" err="1"/>
              <a:t>MHz.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8"/>
                                        </p:tgtEl>
                                        <p:attrNameLst>
                                          <p:attrName>style.visibility</p:attrName>
                                        </p:attrNameLst>
                                      </p:cBhvr>
                                      <p:to>
                                        <p:strVal val="visible"/>
                                      </p:to>
                                    </p:set>
                                    <p:animEffect transition="in" filter="fade">
                                      <p:cBhvr>
                                        <p:cTn id="12" dur="2000"/>
                                        <p:tgtEl>
                                          <p:spTgt spid="184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40">
                                            <p:txEl>
                                              <p:pRg st="0" end="0"/>
                                            </p:txEl>
                                          </p:spTgt>
                                        </p:tgtEl>
                                        <p:attrNameLst>
                                          <p:attrName>style.visibility</p:attrName>
                                        </p:attrNameLst>
                                      </p:cBhvr>
                                      <p:to>
                                        <p:strVal val="visible"/>
                                      </p:to>
                                    </p:set>
                                    <p:animEffect transition="in" filter="fade">
                                      <p:cBhvr>
                                        <p:cTn id="17" dur="2000"/>
                                        <p:tgtEl>
                                          <p:spTgt spid="1844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40">
                                            <p:txEl>
                                              <p:pRg st="1" end="1"/>
                                            </p:txEl>
                                          </p:spTgt>
                                        </p:tgtEl>
                                        <p:attrNameLst>
                                          <p:attrName>style.visibility</p:attrName>
                                        </p:attrNameLst>
                                      </p:cBhvr>
                                      <p:to>
                                        <p:strVal val="visible"/>
                                      </p:to>
                                    </p:set>
                                    <p:animEffect transition="in" filter="fade">
                                      <p:cBhvr>
                                        <p:cTn id="22" dur="2000"/>
                                        <p:tgtEl>
                                          <p:spTgt spid="184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P spid="1844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b="1"/>
              <a:t>16.3. The Speed of a Wave on a String</a:t>
            </a:r>
            <a:r>
              <a:rPr lang="en-US" sz="4000"/>
              <a:t> </a:t>
            </a:r>
          </a:p>
        </p:txBody>
      </p:sp>
      <p:pic>
        <p:nvPicPr>
          <p:cNvPr id="43011" name="Picture 3" descr="Plucking a guitar string generates transverse waves."/>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3200400" y="2133600"/>
            <a:ext cx="2286000" cy="2428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43012" name="Picture 4" descr="math004"/>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2971800" y="5257800"/>
            <a:ext cx="2286000" cy="9207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20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fade">
                                      <p:cBhvr>
                                        <p:cTn id="12" dur="2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smtClean="0">
                <a:solidFill>
                  <a:srgbClr val="009999"/>
                </a:solidFill>
                <a:latin typeface="Arial" panose="020B0604020202020204" pitchFamily="34" charset="0"/>
                <a:cs typeface="Arial" panose="020B0604020202020204" pitchFamily="34" charset="0"/>
              </a:rPr>
              <a:t>The </a:t>
            </a:r>
            <a:r>
              <a:rPr lang="en-US" b="1" dirty="0">
                <a:solidFill>
                  <a:srgbClr val="009999"/>
                </a:solidFill>
                <a:latin typeface="Arial" panose="020B0604020202020204" pitchFamily="34" charset="0"/>
                <a:cs typeface="Arial" panose="020B0604020202020204" pitchFamily="34" charset="0"/>
              </a:rPr>
              <a:t>Nature of Waves</a:t>
            </a:r>
            <a:r>
              <a:rPr lang="en-US" b="1" dirty="0">
                <a:solidFill>
                  <a:srgbClr val="000000"/>
                </a:solidFill>
                <a:latin typeface="Arial" panose="020B0604020202020204" pitchFamily="34" charset="0"/>
              </a:rPr>
              <a:t> </a:t>
            </a:r>
          </a:p>
        </p:txBody>
      </p:sp>
      <p:sp>
        <p:nvSpPr>
          <p:cNvPr id="6148" name="Text Box 4"/>
          <p:cNvSpPr txBox="1">
            <a:spLocks noChangeArrowheads="1"/>
          </p:cNvSpPr>
          <p:nvPr/>
        </p:nvSpPr>
        <p:spPr bwMode="auto">
          <a:xfrm>
            <a:off x="1066800" y="2133600"/>
            <a:ext cx="7010400"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t>Wave is a traveling disturbance.</a:t>
            </a:r>
          </a:p>
          <a:p>
            <a:pPr>
              <a:spcBef>
                <a:spcPct val="50000"/>
              </a:spcBef>
            </a:pPr>
            <a:r>
              <a:rPr lang="en-US" dirty="0"/>
              <a:t>Wave carries energy from place to </a:t>
            </a:r>
            <a:r>
              <a:rPr lang="en-US" dirty="0" smtClean="0"/>
              <a:t>place.</a:t>
            </a:r>
          </a:p>
          <a:p>
            <a:pPr>
              <a:spcBef>
                <a:spcPct val="50000"/>
              </a:spcBef>
            </a:pPr>
            <a:r>
              <a:rPr lang="en-US" dirty="0" smtClean="0"/>
              <a:t>There </a:t>
            </a:r>
            <a:r>
              <a:rPr lang="en-US" dirty="0" smtClean="0"/>
              <a:t>are two basic types of waves:</a:t>
            </a:r>
          </a:p>
          <a:p>
            <a:pPr>
              <a:spcBef>
                <a:spcPct val="50000"/>
              </a:spcBef>
            </a:pPr>
            <a:r>
              <a:rPr lang="en-US" dirty="0" smtClean="0"/>
              <a:t>	Transverse </a:t>
            </a:r>
            <a:r>
              <a:rPr lang="en-US" dirty="0" smtClean="0"/>
              <a:t>waves and </a:t>
            </a:r>
            <a:r>
              <a:rPr lang="en-US" dirty="0" smtClean="0"/>
              <a:t>longitudinal waves</a:t>
            </a:r>
            <a:r>
              <a:rPr lang="en-US" dirty="0" smtClean="0"/>
              <a:t>.</a:t>
            </a:r>
            <a:endParaRPr lang="en-US" dirty="0" smtClean="0"/>
          </a:p>
          <a:p>
            <a:pPr>
              <a:spcBef>
                <a:spcPct val="50000"/>
              </a:spcBef>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2000"/>
                                        <p:tgtEl>
                                          <p:spTgt spid="61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fade">
                                      <p:cBhvr>
                                        <p:cTn id="12" dur="2000"/>
                                        <p:tgtEl>
                                          <p:spTgt spid="61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8">
                                            <p:txEl>
                                              <p:pRg st="2" end="2"/>
                                            </p:txEl>
                                          </p:spTgt>
                                        </p:tgtEl>
                                        <p:attrNameLst>
                                          <p:attrName>style.visibility</p:attrName>
                                        </p:attrNameLst>
                                      </p:cBhvr>
                                      <p:to>
                                        <p:strVal val="visible"/>
                                      </p:to>
                                    </p:set>
                                    <p:animEffect transition="in" filter="fade">
                                      <p:cBhvr>
                                        <p:cTn id="17" dur="2000"/>
                                        <p:tgtEl>
                                          <p:spTgt spid="614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8">
                                            <p:txEl>
                                              <p:pRg st="3" end="3"/>
                                            </p:txEl>
                                          </p:spTgt>
                                        </p:tgtEl>
                                        <p:attrNameLst>
                                          <p:attrName>style.visibility</p:attrName>
                                        </p:attrNameLst>
                                      </p:cBhvr>
                                      <p:to>
                                        <p:strVal val="visible"/>
                                      </p:to>
                                    </p:set>
                                    <p:animEffect transition="in" filter="fade">
                                      <p:cBhvr>
                                        <p:cTn id="22" dur="2000"/>
                                        <p:tgtEl>
                                          <p:spTgt spid="614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8">
                                            <p:txEl>
                                              <p:pRg st="4" end="4"/>
                                            </p:txEl>
                                          </p:spTgt>
                                        </p:tgtEl>
                                        <p:attrNameLst>
                                          <p:attrName>style.visibility</p:attrName>
                                        </p:attrNameLst>
                                      </p:cBhvr>
                                      <p:to>
                                        <p:strVal val="visible"/>
                                      </p:to>
                                    </p:set>
                                    <p:animEffect transition="in" filter="fade">
                                      <p:cBhvr>
                                        <p:cTn id="27" dur="20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r>
              <a:rPr lang="en-US" b="1">
                <a:solidFill>
                  <a:srgbClr val="009999"/>
                </a:solidFill>
                <a:latin typeface="Arial" panose="020B0604020202020204" pitchFamily="34" charset="0"/>
                <a:cs typeface="Arial" panose="020B0604020202020204" pitchFamily="34" charset="0"/>
              </a:rPr>
              <a:t>Transverse waves</a:t>
            </a:r>
          </a:p>
        </p:txBody>
      </p:sp>
      <p:pic>
        <p:nvPicPr>
          <p:cNvPr id="10243" name="Picture 3" descr="fig16_0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1447800"/>
            <a:ext cx="2549525" cy="3565525"/>
          </a:xfrm>
          <a:prstGeom prst="rect">
            <a:avLst/>
          </a:prstGeom>
          <a:noFill/>
          <a:extLst>
            <a:ext uri="{909E8E84-426E-40DD-AFC4-6F175D3DCCD1}">
              <a14:hiddenFill xmlns:a14="http://schemas.microsoft.com/office/drawing/2010/main" xmlns="">
                <a:solidFill>
                  <a:srgbClr val="FFFFFF"/>
                </a:solidFill>
              </a14:hiddenFill>
            </a:ext>
          </a:extLst>
        </p:spPr>
      </p:pic>
      <p:sp>
        <p:nvSpPr>
          <p:cNvPr id="10244" name="Text Box 4"/>
          <p:cNvSpPr txBox="1">
            <a:spLocks noChangeArrowheads="1"/>
          </p:cNvSpPr>
          <p:nvPr/>
        </p:nvSpPr>
        <p:spPr bwMode="auto">
          <a:xfrm>
            <a:off x="914400" y="5257800"/>
            <a:ext cx="7467600" cy="137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t>A transverse wave is one in which the disturbance is perpendicular to the direction of travel of the wave.</a:t>
            </a:r>
          </a:p>
          <a:p>
            <a:pPr>
              <a:spcBef>
                <a:spcPct val="50000"/>
              </a:spcBef>
            </a:pPr>
            <a:r>
              <a:rPr lang="en-US" dirty="0"/>
              <a:t>Examples: Light wave, waves on a guitar string.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20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4">
                                            <p:txEl>
                                              <p:pRg st="0" end="0"/>
                                            </p:txEl>
                                          </p:spTgt>
                                        </p:tgtEl>
                                        <p:attrNameLst>
                                          <p:attrName>style.visibility</p:attrName>
                                        </p:attrNameLst>
                                      </p:cBhvr>
                                      <p:to>
                                        <p:strVal val="visible"/>
                                      </p:to>
                                    </p:set>
                                    <p:animEffect transition="in" filter="fade">
                                      <p:cBhvr>
                                        <p:cTn id="12" dur="2000"/>
                                        <p:tgtEl>
                                          <p:spTgt spid="102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4">
                                            <p:txEl>
                                              <p:pRg st="1" end="1"/>
                                            </p:txEl>
                                          </p:spTgt>
                                        </p:tgtEl>
                                        <p:attrNameLst>
                                          <p:attrName>style.visibility</p:attrName>
                                        </p:attrNameLst>
                                      </p:cBhvr>
                                      <p:to>
                                        <p:strVal val="visible"/>
                                      </p:to>
                                    </p:set>
                                    <p:animEffect transition="in" filter="fade">
                                      <p:cBhvr>
                                        <p:cTn id="17" dur="2000"/>
                                        <p:tgtEl>
                                          <p:spTgt spid="102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1143000"/>
          </a:xfrm>
        </p:spPr>
        <p:txBody>
          <a:bodyPr/>
          <a:lstStyle/>
          <a:p>
            <a:r>
              <a:rPr lang="en-US" b="1">
                <a:solidFill>
                  <a:srgbClr val="009999"/>
                </a:solidFill>
                <a:latin typeface="Arial" panose="020B0604020202020204" pitchFamily="34" charset="0"/>
                <a:cs typeface="Arial" panose="020B0604020202020204" pitchFamily="34" charset="0"/>
              </a:rPr>
              <a:t>Longitudinal Waves</a:t>
            </a:r>
          </a:p>
        </p:txBody>
      </p:sp>
      <p:pic>
        <p:nvPicPr>
          <p:cNvPr id="28675" name="Picture 3" descr="fig16_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9800" y="1447800"/>
            <a:ext cx="4583113" cy="3679825"/>
          </a:xfrm>
          <a:prstGeom prst="rect">
            <a:avLst/>
          </a:prstGeom>
          <a:noFill/>
          <a:extLst>
            <a:ext uri="{909E8E84-426E-40DD-AFC4-6F175D3DCCD1}">
              <a14:hiddenFill xmlns:a14="http://schemas.microsoft.com/office/drawing/2010/main" xmlns="">
                <a:solidFill>
                  <a:srgbClr val="FFFFFF"/>
                </a:solidFill>
              </a14:hiddenFill>
            </a:ext>
          </a:extLst>
        </p:spPr>
      </p:pic>
      <p:sp>
        <p:nvSpPr>
          <p:cNvPr id="28676" name="Text Box 4"/>
          <p:cNvSpPr txBox="1">
            <a:spLocks noChangeArrowheads="1"/>
          </p:cNvSpPr>
          <p:nvPr/>
        </p:nvSpPr>
        <p:spPr bwMode="auto">
          <a:xfrm>
            <a:off x="685800" y="5410200"/>
            <a:ext cx="7696200" cy="137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t>Longitudinal wave is one in which the disturbance is parallel to the line of travel of the wave. </a:t>
            </a:r>
          </a:p>
          <a:p>
            <a:pPr>
              <a:spcBef>
                <a:spcPct val="50000"/>
              </a:spcBef>
            </a:pPr>
            <a:r>
              <a:rPr lang="en-US" dirty="0"/>
              <a:t>Example: Sound wave in air is a longitudinal wave.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6">
                                            <p:txEl>
                                              <p:pRg st="0" end="0"/>
                                            </p:txEl>
                                          </p:spTgt>
                                        </p:tgtEl>
                                        <p:attrNameLst>
                                          <p:attrName>style.visibility</p:attrName>
                                        </p:attrNameLst>
                                      </p:cBhvr>
                                      <p:to>
                                        <p:strVal val="visible"/>
                                      </p:to>
                                    </p:set>
                                    <p:animEffect transition="in" filter="fade">
                                      <p:cBhvr>
                                        <p:cTn id="12" dur="2000"/>
                                        <p:tgtEl>
                                          <p:spTgt spid="286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6">
                                            <p:txEl>
                                              <p:pRg st="1" end="1"/>
                                            </p:txEl>
                                          </p:spTgt>
                                        </p:tgtEl>
                                        <p:attrNameLst>
                                          <p:attrName>style.visibility</p:attrName>
                                        </p:attrNameLst>
                                      </p:cBhvr>
                                      <p:to>
                                        <p:strVal val="visible"/>
                                      </p:to>
                                    </p:set>
                                    <p:animEffect transition="in" filter="fade">
                                      <p:cBhvr>
                                        <p:cTn id="17" dur="20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solidFill>
                  <a:srgbClr val="009999"/>
                </a:solidFill>
                <a:latin typeface="Arial" panose="020B0604020202020204" pitchFamily="34" charset="0"/>
                <a:cs typeface="Arial" panose="020B0604020202020204" pitchFamily="34" charset="0"/>
              </a:rPr>
              <a:t>Water Waves</a:t>
            </a:r>
          </a:p>
        </p:txBody>
      </p:sp>
      <p:pic>
        <p:nvPicPr>
          <p:cNvPr id="14341" name="Picture 5" descr="fig16_0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1981200"/>
            <a:ext cx="3074988" cy="2422525"/>
          </a:xfrm>
          <a:prstGeom prst="rect">
            <a:avLst/>
          </a:prstGeom>
          <a:noFill/>
          <a:extLst>
            <a:ext uri="{909E8E84-426E-40DD-AFC4-6F175D3DCCD1}">
              <a14:hiddenFill xmlns:a14="http://schemas.microsoft.com/office/drawing/2010/main" xmlns="">
                <a:solidFill>
                  <a:srgbClr val="FFFFFF"/>
                </a:solidFill>
              </a14:hiddenFill>
            </a:ext>
          </a:extLst>
        </p:spPr>
      </p:pic>
      <p:sp>
        <p:nvSpPr>
          <p:cNvPr id="14342" name="Text Box 6"/>
          <p:cNvSpPr txBox="1">
            <a:spLocks noChangeArrowheads="1"/>
          </p:cNvSpPr>
          <p:nvPr/>
        </p:nvSpPr>
        <p:spPr bwMode="auto">
          <a:xfrm>
            <a:off x="533400" y="4800600"/>
            <a:ext cx="79248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smtClean="0"/>
              <a:t>Water waves are partly transverse and longitudinal.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2000"/>
                                        <p:tgtEl>
                                          <p:spTgt spid="143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2">
                                            <p:txEl>
                                              <p:pRg st="0" end="0"/>
                                            </p:txEl>
                                          </p:spTgt>
                                        </p:tgtEl>
                                        <p:attrNameLst>
                                          <p:attrName>style.visibility</p:attrName>
                                        </p:attrNameLst>
                                      </p:cBhvr>
                                      <p:to>
                                        <p:strVal val="visible"/>
                                      </p:to>
                                    </p:set>
                                    <p:animEffect transition="in" filter="fade">
                                      <p:cBhvr>
                                        <p:cTn id="12" dur="2000"/>
                                        <p:tgtEl>
                                          <p:spTgt spid="143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0"/>
            <a:ext cx="7772400" cy="1143000"/>
          </a:xfrm>
        </p:spPr>
        <p:txBody>
          <a:bodyPr/>
          <a:lstStyle/>
          <a:p>
            <a:r>
              <a:rPr lang="en-US" b="1" dirty="0" smtClean="0">
                <a:solidFill>
                  <a:srgbClr val="009999"/>
                </a:solidFill>
                <a:latin typeface="Arial" panose="020B0604020202020204" pitchFamily="34" charset="0"/>
                <a:cs typeface="Arial" panose="020B0604020202020204" pitchFamily="34" charset="0"/>
              </a:rPr>
              <a:t>Periodic </a:t>
            </a:r>
            <a:r>
              <a:rPr lang="en-US" b="1" dirty="0">
                <a:solidFill>
                  <a:srgbClr val="009999"/>
                </a:solidFill>
                <a:latin typeface="Arial" panose="020B0604020202020204" pitchFamily="34" charset="0"/>
                <a:cs typeface="Arial" panose="020B0604020202020204" pitchFamily="34" charset="0"/>
              </a:rPr>
              <a:t>Waves</a:t>
            </a:r>
          </a:p>
        </p:txBody>
      </p:sp>
      <p:sp>
        <p:nvSpPr>
          <p:cNvPr id="15364" name="Text Box 4"/>
          <p:cNvSpPr txBox="1">
            <a:spLocks noChangeArrowheads="1"/>
          </p:cNvSpPr>
          <p:nvPr/>
        </p:nvSpPr>
        <p:spPr bwMode="auto">
          <a:xfrm>
            <a:off x="914400" y="1066800"/>
            <a:ext cx="6172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t>Periodic waves are waves that repeat.</a:t>
            </a:r>
          </a:p>
        </p:txBody>
      </p:sp>
      <p:pic>
        <p:nvPicPr>
          <p:cNvPr id="15366" name="Picture 6" descr="fig16_0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1600200"/>
            <a:ext cx="4240213" cy="42513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20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fade">
                                      <p:cBhvr>
                                        <p:cTn id="12" dur="20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Amplitude, Wavelength, and Period </a:t>
            </a:r>
          </a:p>
        </p:txBody>
      </p:sp>
      <p:sp>
        <p:nvSpPr>
          <p:cNvPr id="22532" name="Text Box 4"/>
          <p:cNvSpPr txBox="1">
            <a:spLocks noChangeArrowheads="1"/>
          </p:cNvSpPr>
          <p:nvPr/>
        </p:nvSpPr>
        <p:spPr bwMode="auto">
          <a:xfrm>
            <a:off x="533400" y="4724400"/>
            <a:ext cx="8153400"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dirty="0"/>
              <a:t>The </a:t>
            </a:r>
            <a:r>
              <a:rPr lang="en-US" b="1" i="1" dirty="0"/>
              <a:t>amplitude,</a:t>
            </a:r>
            <a:r>
              <a:rPr lang="en-US" i="1" dirty="0"/>
              <a:t> A</a:t>
            </a:r>
            <a:r>
              <a:rPr lang="en-US" dirty="0"/>
              <a:t> is the maximum disturbance. </a:t>
            </a:r>
          </a:p>
          <a:p>
            <a:r>
              <a:rPr lang="en-US" dirty="0"/>
              <a:t>The </a:t>
            </a:r>
            <a:r>
              <a:rPr lang="en-US" b="1" i="1" dirty="0"/>
              <a:t>wavelength,</a:t>
            </a:r>
            <a:r>
              <a:rPr lang="en-US" i="1" dirty="0"/>
              <a:t> </a:t>
            </a:r>
            <a:r>
              <a:rPr lang="el-GR" i="1" dirty="0">
                <a:cs typeface="Times New Roman" panose="02020603050405020304" pitchFamily="18" charset="0"/>
              </a:rPr>
              <a:t>λ</a:t>
            </a:r>
            <a:r>
              <a:rPr lang="en-US" dirty="0"/>
              <a:t>  is the horizontal length of one cycle of the wave.</a:t>
            </a:r>
          </a:p>
          <a:p>
            <a:r>
              <a:rPr lang="en-US" dirty="0"/>
              <a:t>The </a:t>
            </a:r>
            <a:r>
              <a:rPr lang="en-US" b="1" i="1" dirty="0"/>
              <a:t>period,</a:t>
            </a:r>
            <a:r>
              <a:rPr lang="en-US" i="1" dirty="0"/>
              <a:t> T</a:t>
            </a:r>
            <a:r>
              <a:rPr lang="en-US" dirty="0"/>
              <a:t> is the time required for one complete up/down cycle of the wave.</a:t>
            </a:r>
          </a:p>
        </p:txBody>
      </p:sp>
      <p:pic>
        <p:nvPicPr>
          <p:cNvPr id="22533" name="Picture 5" descr="fig16_06"/>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743200" y="1524000"/>
            <a:ext cx="3152775" cy="31623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fade">
                                      <p:cBhvr>
                                        <p:cTn id="7" dur="20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2">
                                            <p:txEl>
                                              <p:pRg st="0" end="0"/>
                                            </p:txEl>
                                          </p:spTgt>
                                        </p:tgtEl>
                                        <p:attrNameLst>
                                          <p:attrName>style.visibility</p:attrName>
                                        </p:attrNameLst>
                                      </p:cBhvr>
                                      <p:to>
                                        <p:strVal val="visible"/>
                                      </p:to>
                                    </p:set>
                                    <p:animEffect transition="in" filter="fade">
                                      <p:cBhvr>
                                        <p:cTn id="12" dur="2000"/>
                                        <p:tgtEl>
                                          <p:spTgt spid="2253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2">
                                            <p:txEl>
                                              <p:pRg st="1" end="1"/>
                                            </p:txEl>
                                          </p:spTgt>
                                        </p:tgtEl>
                                        <p:attrNameLst>
                                          <p:attrName>style.visibility</p:attrName>
                                        </p:attrNameLst>
                                      </p:cBhvr>
                                      <p:to>
                                        <p:strVal val="visible"/>
                                      </p:to>
                                    </p:set>
                                    <p:animEffect transition="in" filter="fade">
                                      <p:cBhvr>
                                        <p:cTn id="17" dur="2000"/>
                                        <p:tgtEl>
                                          <p:spTgt spid="2253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2">
                                            <p:txEl>
                                              <p:pRg st="2" end="2"/>
                                            </p:txEl>
                                          </p:spTgt>
                                        </p:tgtEl>
                                        <p:attrNameLst>
                                          <p:attrName>style.visibility</p:attrName>
                                        </p:attrNameLst>
                                      </p:cBhvr>
                                      <p:to>
                                        <p:strVal val="visible"/>
                                      </p:to>
                                    </p:set>
                                    <p:animEffect transition="in" filter="fade">
                                      <p:cBhvr>
                                        <p:cTn id="22" dur="2000"/>
                                        <p:tgtEl>
                                          <p:spTgt spid="225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Frequency</a:t>
            </a:r>
          </a:p>
        </p:txBody>
      </p:sp>
      <p:pic>
        <p:nvPicPr>
          <p:cNvPr id="29701" name="Picture 5" descr="math00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200400" y="3200400"/>
            <a:ext cx="2185988" cy="12715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9703" name="Text Box 7"/>
          <p:cNvSpPr txBox="1">
            <a:spLocks noChangeArrowheads="1"/>
          </p:cNvSpPr>
          <p:nvPr/>
        </p:nvSpPr>
        <p:spPr bwMode="auto">
          <a:xfrm>
            <a:off x="609600" y="2209800"/>
            <a:ext cx="7924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t>Frequency is the number of waves per unit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Wave Speed</a:t>
            </a:r>
          </a:p>
        </p:txBody>
      </p:sp>
      <p:pic>
        <p:nvPicPr>
          <p:cNvPr id="37891" name="Picture 3" descr="math00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3352800" y="5486400"/>
            <a:ext cx="2438400" cy="7508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37892" name="Picture 4" descr="fig16_06"/>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2590800" y="1600200"/>
            <a:ext cx="3533775" cy="35433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20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gtEl>
                                        <p:attrNameLst>
                                          <p:attrName>style.visibility</p:attrName>
                                        </p:attrNameLst>
                                      </p:cBhvr>
                                      <p:to>
                                        <p:strVal val="visible"/>
                                      </p:to>
                                    </p:set>
                                    <p:animEffect transition="in" filter="fade">
                                      <p:cBhvr>
                                        <p:cTn id="12" dur="20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226</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 H A P T E R   16 Waves and Sound </vt:lpstr>
      <vt:lpstr>The Nature of Waves </vt:lpstr>
      <vt:lpstr>Transverse waves</vt:lpstr>
      <vt:lpstr>Longitudinal Waves</vt:lpstr>
      <vt:lpstr>Water Waves</vt:lpstr>
      <vt:lpstr>Periodic Waves</vt:lpstr>
      <vt:lpstr>Amplitude, Wavelength, and Period </vt:lpstr>
      <vt:lpstr>Frequency</vt:lpstr>
      <vt:lpstr>Wave Speed</vt:lpstr>
      <vt:lpstr>Radio Waves</vt:lpstr>
      <vt:lpstr>16.3. The Speed of a Wave on a String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cp:lastModifiedBy>
  <cp:revision>9</cp:revision>
  <dcterms:created xsi:type="dcterms:W3CDTF">2004-01-14T02:31:01Z</dcterms:created>
  <dcterms:modified xsi:type="dcterms:W3CDTF">2014-11-17T03:05:43Z</dcterms:modified>
</cp:coreProperties>
</file>