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91" r:id="rId3"/>
    <p:sldId id="272" r:id="rId4"/>
    <p:sldId id="286" r:id="rId5"/>
    <p:sldId id="274" r:id="rId6"/>
    <p:sldId id="277" r:id="rId7"/>
    <p:sldId id="275" r:id="rId8"/>
    <p:sldId id="259" r:id="rId9"/>
    <p:sldId id="278" r:id="rId10"/>
    <p:sldId id="280" r:id="rId11"/>
    <p:sldId id="281" r:id="rId12"/>
    <p:sldId id="279" r:id="rId13"/>
    <p:sldId id="282" r:id="rId14"/>
    <p:sldId id="284" r:id="rId15"/>
    <p:sldId id="29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6" d="100"/>
          <a:sy n="96" d="100"/>
        </p:scale>
        <p:origin x="-1308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1FAE6-FD58-40B8-8F67-95E42F53B2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91100-7D61-40BE-88D5-BCE82D1DA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F16AA-E04C-410A-B1B5-68EE0E3045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B62291-2946-468E-AB43-D4D6B2EA31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BDC3E-D7BB-4C0D-8273-D2DA8BFC98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14417-2DD4-45FE-8532-4E2D34C3D5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21758-446E-494F-A8FE-A05E39FE37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C7AE5-94CC-4A94-97D5-8FAD56D94F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F8363-CDCE-46CD-B955-B4A43E796D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3ABBC-5FF1-4C36-B631-40790D94F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875E7-163B-429C-A4B5-E425985FA2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CDF02-9484-4DD7-A007-CB37E00850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FC3258-4C22-4717-817B-B40971EB0C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10.7 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Elastic Deformation</a:t>
            </a:r>
          </a:p>
        </p:txBody>
      </p:sp>
      <p:pic>
        <p:nvPicPr>
          <p:cNvPr id="15366" name="Picture 6" descr="nw0406-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752600"/>
            <a:ext cx="2743200" cy="3086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3399"/>
                </a:solidFill>
                <a:latin typeface="verdana" pitchFamily="34" charset="0"/>
              </a:rPr>
              <a:t>Pressure</a:t>
            </a:r>
          </a:p>
        </p:txBody>
      </p:sp>
      <p:sp>
        <p:nvSpPr>
          <p:cNvPr id="26628" name="Text Box 1028"/>
          <p:cNvSpPr txBox="1">
            <a:spLocks noChangeArrowheads="1"/>
          </p:cNvSpPr>
          <p:nvPr/>
        </p:nvSpPr>
        <p:spPr bwMode="auto">
          <a:xfrm>
            <a:off x="838200" y="1905000"/>
            <a:ext cx="7239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pressure </a:t>
            </a:r>
            <a:r>
              <a:rPr lang="en-US" i="1"/>
              <a:t>P</a:t>
            </a:r>
            <a:r>
              <a:rPr lang="en-US"/>
              <a:t> is the magnitude </a:t>
            </a:r>
            <a:r>
              <a:rPr lang="en-US" i="1"/>
              <a:t>F</a:t>
            </a:r>
            <a:r>
              <a:rPr lang="en-US"/>
              <a:t> of the </a:t>
            </a:r>
            <a:r>
              <a:rPr lang="en-US">
                <a:solidFill>
                  <a:srgbClr val="009900"/>
                </a:solidFill>
              </a:rPr>
              <a:t>force</a:t>
            </a:r>
            <a:r>
              <a:rPr lang="en-US"/>
              <a:t> acting perpendicular to a surface divided by the area </a:t>
            </a:r>
            <a:r>
              <a:rPr lang="en-US" i="1"/>
              <a:t>A</a:t>
            </a:r>
            <a:r>
              <a:rPr lang="en-US"/>
              <a:t> over which the force acts: </a:t>
            </a:r>
          </a:p>
        </p:txBody>
      </p:sp>
      <p:pic>
        <p:nvPicPr>
          <p:cNvPr id="26630" name="Picture 1030" descr="math0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505200"/>
            <a:ext cx="1458913" cy="869950"/>
          </a:xfrm>
          <a:prstGeom prst="rect">
            <a:avLst/>
          </a:prstGeom>
          <a:noFill/>
        </p:spPr>
      </p:pic>
      <p:sp>
        <p:nvSpPr>
          <p:cNvPr id="26631" name="Text Box 1031"/>
          <p:cNvSpPr txBox="1">
            <a:spLocks noChangeArrowheads="1"/>
          </p:cNvSpPr>
          <p:nvPr/>
        </p:nvSpPr>
        <p:spPr bwMode="auto">
          <a:xfrm>
            <a:off x="1295400" y="4876800"/>
            <a:ext cx="5486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0000"/>
                </a:solidFill>
                <a:cs typeface="Times New Roman" pitchFamily="18" charset="0"/>
              </a:rPr>
              <a:t>SI Unit of Pressure: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N/m</a:t>
            </a:r>
            <a:r>
              <a:rPr lang="en-US" baseline="30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= pascal (Pa).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3399"/>
                </a:solidFill>
                <a:latin typeface="verdana" pitchFamily="34" charset="0"/>
              </a:rPr>
              <a:t>Bulk Modulus</a:t>
            </a:r>
          </a:p>
        </p:txBody>
      </p:sp>
      <p:sp>
        <p:nvSpPr>
          <p:cNvPr id="27652" name="Text Box 1028"/>
          <p:cNvSpPr txBox="1">
            <a:spLocks noChangeArrowheads="1"/>
          </p:cNvSpPr>
          <p:nvPr/>
        </p:nvSpPr>
        <p:spPr bwMode="auto">
          <a:xfrm>
            <a:off x="685800" y="1981200"/>
            <a:ext cx="6934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Experiment reveals that the change </a:t>
            </a:r>
            <a:r>
              <a:rPr lang="en-US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in pressure needed to change the volume by an amount </a:t>
            </a:r>
            <a:r>
              <a:rPr lang="en-US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V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is directly proportional to the fractional change </a:t>
            </a:r>
            <a:r>
              <a:rPr lang="en-US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V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/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V</a:t>
            </a:r>
            <a:r>
              <a:rPr lang="en-US" baseline="-300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in the volume:</a:t>
            </a:r>
          </a:p>
        </p:txBody>
      </p:sp>
      <p:pic>
        <p:nvPicPr>
          <p:cNvPr id="27654" name="Picture 1030" descr="math0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733800"/>
            <a:ext cx="3048000" cy="904875"/>
          </a:xfrm>
          <a:prstGeom prst="rect">
            <a:avLst/>
          </a:prstGeom>
          <a:noFill/>
        </p:spPr>
      </p:pic>
      <p:sp>
        <p:nvSpPr>
          <p:cNvPr id="27655" name="Text Box 1031"/>
          <p:cNvSpPr txBox="1">
            <a:spLocks noChangeArrowheads="1"/>
          </p:cNvSpPr>
          <p:nvPr/>
        </p:nvSpPr>
        <p:spPr bwMode="auto">
          <a:xfrm>
            <a:off x="914400" y="4792663"/>
            <a:ext cx="6705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proportionality constant </a:t>
            </a:r>
            <a:r>
              <a:rPr lang="en-US" i="1"/>
              <a:t>B</a:t>
            </a:r>
            <a:r>
              <a:rPr lang="en-US"/>
              <a:t> is known as the </a:t>
            </a:r>
            <a:r>
              <a:rPr lang="en-US" b="1" i="1"/>
              <a:t>bulk modulus.</a:t>
            </a:r>
            <a:r>
              <a:rPr lang="en-US"/>
              <a:t> The minus sign occurs because an increase in pressure (</a:t>
            </a:r>
            <a:r>
              <a:rPr lang="en-US">
                <a:latin typeface="Symbol" pitchFamily="18" charset="2"/>
              </a:rPr>
              <a:t>D</a:t>
            </a:r>
            <a:r>
              <a:rPr lang="en-US" i="1"/>
              <a:t>P</a:t>
            </a:r>
            <a:r>
              <a:rPr lang="en-US"/>
              <a:t> positive) always creates a decrease in volume (</a:t>
            </a:r>
            <a:r>
              <a:rPr lang="en-US">
                <a:latin typeface="Symbol" pitchFamily="18" charset="2"/>
              </a:rPr>
              <a:t>D</a:t>
            </a:r>
            <a:r>
              <a:rPr lang="en-US" i="1"/>
              <a:t>V</a:t>
            </a:r>
            <a:r>
              <a:rPr lang="en-US"/>
              <a:t> negative).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>
                <a:solidFill>
                  <a:srgbClr val="000000"/>
                </a:solidFill>
                <a:latin typeface="verdana" pitchFamily="34" charset="0"/>
              </a:rPr>
            </a:b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25639" name="Group 1063"/>
          <p:cNvGrpSpPr>
            <a:grpSpLocks/>
          </p:cNvGrpSpPr>
          <p:nvPr/>
        </p:nvGrpSpPr>
        <p:grpSpPr bwMode="auto">
          <a:xfrm>
            <a:off x="2133600" y="-260350"/>
            <a:ext cx="4879975" cy="7118350"/>
            <a:chOff x="0" y="0"/>
            <a:chExt cx="3074" cy="4484"/>
          </a:xfrm>
        </p:grpSpPr>
        <p:grpSp>
          <p:nvGrpSpPr>
            <p:cNvPr id="25606" name="Group 1030"/>
            <p:cNvGrpSpPr>
              <a:grpSpLocks/>
            </p:cNvGrpSpPr>
            <p:nvPr/>
          </p:nvGrpSpPr>
          <p:grpSpPr bwMode="auto">
            <a:xfrm>
              <a:off x="0" y="0"/>
              <a:ext cx="1724" cy="288"/>
              <a:chOff x="0" y="0"/>
              <a:chExt cx="1724" cy="288"/>
            </a:xfrm>
          </p:grpSpPr>
          <p:sp>
            <p:nvSpPr>
              <p:cNvPr id="25604" name="Rectangle 102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1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r>
                  <a:rPr lang="en-US" sz="900" b="1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TABLE 10.3</a:t>
                </a:r>
                <a:endParaRPr lang="en-US"/>
              </a:p>
            </p:txBody>
          </p:sp>
          <p:sp>
            <p:nvSpPr>
              <p:cNvPr id="25605" name="Rectangle 1029"/>
              <p:cNvSpPr>
                <a:spLocks noChangeArrowheads="1"/>
              </p:cNvSpPr>
              <p:nvPr/>
            </p:nvSpPr>
            <p:spPr bwMode="auto">
              <a:xfrm>
                <a:off x="0" y="144"/>
                <a:ext cx="172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r>
                  <a:rPr lang="en-US" sz="9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     Values for the Bulk Modulus of Solid and Liquid</a:t>
                </a:r>
                <a:endParaRPr lang="en-US"/>
              </a:p>
            </p:txBody>
          </p:sp>
        </p:grpSp>
        <p:sp>
          <p:nvSpPr>
            <p:cNvPr id="25607" name="Rectangle 1031"/>
            <p:cNvSpPr>
              <a:spLocks noChangeArrowheads="1"/>
            </p:cNvSpPr>
            <p:nvPr/>
          </p:nvSpPr>
          <p:spPr bwMode="auto">
            <a:xfrm>
              <a:off x="0" y="288"/>
              <a:ext cx="3074" cy="164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100"/>
                <a:t>  </a:t>
              </a:r>
              <a:endParaRPr lang="en-US"/>
            </a:p>
          </p:txBody>
        </p:sp>
        <p:sp>
          <p:nvSpPr>
            <p:cNvPr id="25609" name="Rectangle 1033"/>
            <p:cNvSpPr>
              <a:spLocks noChangeArrowheads="1"/>
            </p:cNvSpPr>
            <p:nvPr/>
          </p:nvSpPr>
          <p:spPr bwMode="auto">
            <a:xfrm>
              <a:off x="28" y="452"/>
              <a:ext cx="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Material</a:t>
              </a:r>
            </a:p>
          </p:txBody>
        </p:sp>
        <p:sp>
          <p:nvSpPr>
            <p:cNvPr id="25610" name="Rectangle 1034"/>
            <p:cNvSpPr>
              <a:spLocks noChangeArrowheads="1"/>
            </p:cNvSpPr>
            <p:nvPr/>
          </p:nvSpPr>
          <p:spPr bwMode="auto">
            <a:xfrm>
              <a:off x="1024" y="452"/>
              <a:ext cx="19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Bulk Modulus </a:t>
              </a:r>
              <a:r>
                <a:rPr lang="en-US" i="1"/>
                <a:t>B</a:t>
              </a:r>
              <a:r>
                <a:rPr lang="en-US"/>
                <a:t> (N/m</a:t>
              </a:r>
              <a:r>
                <a:rPr lang="en-US" baseline="30000"/>
                <a:t>2</a:t>
              </a:r>
              <a:r>
                <a:rPr lang="en-US"/>
                <a:t>)</a:t>
              </a:r>
            </a:p>
          </p:txBody>
        </p:sp>
        <p:grpSp>
          <p:nvGrpSpPr>
            <p:cNvPr id="25638" name="Group 1062"/>
            <p:cNvGrpSpPr>
              <a:grpSpLocks/>
            </p:cNvGrpSpPr>
            <p:nvPr/>
          </p:nvGrpSpPr>
          <p:grpSpPr bwMode="auto">
            <a:xfrm>
              <a:off x="0" y="740"/>
              <a:ext cx="3074" cy="288"/>
              <a:chOff x="0" y="740"/>
              <a:chExt cx="3074" cy="288"/>
            </a:xfrm>
          </p:grpSpPr>
          <p:sp>
            <p:nvSpPr>
              <p:cNvPr id="25637" name="Rectangle 1061"/>
              <p:cNvSpPr>
                <a:spLocks noChangeArrowheads="1"/>
              </p:cNvSpPr>
              <p:nvPr/>
            </p:nvSpPr>
            <p:spPr bwMode="auto">
              <a:xfrm>
                <a:off x="0" y="740"/>
                <a:ext cx="3074" cy="28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1" name="Rectangle 1035"/>
              <p:cNvSpPr>
                <a:spLocks noChangeArrowheads="1"/>
              </p:cNvSpPr>
              <p:nvPr/>
            </p:nvSpPr>
            <p:spPr bwMode="auto">
              <a:xfrm>
                <a:off x="0" y="740"/>
                <a:ext cx="3074" cy="28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r>
                  <a:rPr lang="en-US"/>
                  <a:t>  </a:t>
                </a:r>
              </a:p>
            </p:txBody>
          </p:sp>
        </p:grpSp>
        <p:sp>
          <p:nvSpPr>
            <p:cNvPr id="25613" name="Rectangle 1037"/>
            <p:cNvSpPr>
              <a:spLocks noChangeArrowheads="1"/>
            </p:cNvSpPr>
            <p:nvPr/>
          </p:nvSpPr>
          <p:spPr bwMode="auto">
            <a:xfrm>
              <a:off x="28" y="1028"/>
              <a:ext cx="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b="1"/>
                <a:t>Solids</a:t>
              </a:r>
              <a:endParaRPr lang="en-US"/>
            </a:p>
          </p:txBody>
        </p:sp>
        <p:sp>
          <p:nvSpPr>
            <p:cNvPr id="25614" name="Rectangle 1038"/>
            <p:cNvSpPr>
              <a:spLocks noChangeArrowheads="1"/>
            </p:cNvSpPr>
            <p:nvPr/>
          </p:nvSpPr>
          <p:spPr bwMode="auto">
            <a:xfrm>
              <a:off x="1024" y="1028"/>
              <a:ext cx="19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615" name="Rectangle 1039"/>
            <p:cNvSpPr>
              <a:spLocks noChangeArrowheads="1"/>
            </p:cNvSpPr>
            <p:nvPr/>
          </p:nvSpPr>
          <p:spPr bwMode="auto">
            <a:xfrm>
              <a:off x="28" y="1316"/>
              <a:ext cx="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Aluminum</a:t>
              </a:r>
            </a:p>
          </p:txBody>
        </p:sp>
        <p:sp>
          <p:nvSpPr>
            <p:cNvPr id="25616" name="Rectangle 1040"/>
            <p:cNvSpPr>
              <a:spLocks noChangeArrowheads="1"/>
            </p:cNvSpPr>
            <p:nvPr/>
          </p:nvSpPr>
          <p:spPr bwMode="auto">
            <a:xfrm>
              <a:off x="1024" y="1316"/>
              <a:ext cx="19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7.1 × 10</a:t>
              </a:r>
              <a:r>
                <a:rPr lang="en-US" baseline="30000"/>
                <a:t>10</a:t>
              </a:r>
              <a:endParaRPr lang="en-US"/>
            </a:p>
          </p:txBody>
        </p:sp>
        <p:sp>
          <p:nvSpPr>
            <p:cNvPr id="25617" name="Rectangle 1041"/>
            <p:cNvSpPr>
              <a:spLocks noChangeArrowheads="1"/>
            </p:cNvSpPr>
            <p:nvPr/>
          </p:nvSpPr>
          <p:spPr bwMode="auto">
            <a:xfrm>
              <a:off x="28" y="1604"/>
              <a:ext cx="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Brass</a:t>
              </a:r>
            </a:p>
          </p:txBody>
        </p:sp>
        <p:sp>
          <p:nvSpPr>
            <p:cNvPr id="25618" name="Rectangle 1042"/>
            <p:cNvSpPr>
              <a:spLocks noChangeArrowheads="1"/>
            </p:cNvSpPr>
            <p:nvPr/>
          </p:nvSpPr>
          <p:spPr bwMode="auto">
            <a:xfrm>
              <a:off x="1024" y="1604"/>
              <a:ext cx="19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6.7 × 10</a:t>
              </a:r>
              <a:r>
                <a:rPr lang="en-US" baseline="30000"/>
                <a:t>10</a:t>
              </a:r>
              <a:endParaRPr lang="en-US"/>
            </a:p>
          </p:txBody>
        </p:sp>
        <p:sp>
          <p:nvSpPr>
            <p:cNvPr id="25619" name="Rectangle 1043"/>
            <p:cNvSpPr>
              <a:spLocks noChangeArrowheads="1"/>
            </p:cNvSpPr>
            <p:nvPr/>
          </p:nvSpPr>
          <p:spPr bwMode="auto">
            <a:xfrm>
              <a:off x="28" y="1892"/>
              <a:ext cx="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Copper</a:t>
              </a:r>
            </a:p>
          </p:txBody>
        </p:sp>
        <p:sp>
          <p:nvSpPr>
            <p:cNvPr id="25620" name="Rectangle 1044"/>
            <p:cNvSpPr>
              <a:spLocks noChangeArrowheads="1"/>
            </p:cNvSpPr>
            <p:nvPr/>
          </p:nvSpPr>
          <p:spPr bwMode="auto">
            <a:xfrm>
              <a:off x="1024" y="1892"/>
              <a:ext cx="19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1.3 × 10</a:t>
              </a:r>
              <a:r>
                <a:rPr lang="en-US" baseline="30000"/>
                <a:t>11</a:t>
              </a:r>
              <a:endParaRPr lang="en-US"/>
            </a:p>
          </p:txBody>
        </p:sp>
        <p:sp>
          <p:nvSpPr>
            <p:cNvPr id="25621" name="Rectangle 1045"/>
            <p:cNvSpPr>
              <a:spLocks noChangeArrowheads="1"/>
            </p:cNvSpPr>
            <p:nvPr/>
          </p:nvSpPr>
          <p:spPr bwMode="auto">
            <a:xfrm>
              <a:off x="28" y="2180"/>
              <a:ext cx="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Lead</a:t>
              </a:r>
            </a:p>
          </p:txBody>
        </p:sp>
        <p:sp>
          <p:nvSpPr>
            <p:cNvPr id="25622" name="Rectangle 1046"/>
            <p:cNvSpPr>
              <a:spLocks noChangeArrowheads="1"/>
            </p:cNvSpPr>
            <p:nvPr/>
          </p:nvSpPr>
          <p:spPr bwMode="auto">
            <a:xfrm>
              <a:off x="1024" y="2180"/>
              <a:ext cx="19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4.2 × 10</a:t>
              </a:r>
              <a:r>
                <a:rPr lang="en-US" baseline="30000"/>
                <a:t>10</a:t>
              </a:r>
              <a:endParaRPr lang="en-US"/>
            </a:p>
          </p:txBody>
        </p:sp>
        <p:sp>
          <p:nvSpPr>
            <p:cNvPr id="25623" name="Rectangle 1047"/>
            <p:cNvSpPr>
              <a:spLocks noChangeArrowheads="1"/>
            </p:cNvSpPr>
            <p:nvPr/>
          </p:nvSpPr>
          <p:spPr bwMode="auto">
            <a:xfrm>
              <a:off x="28" y="2468"/>
              <a:ext cx="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Nylon</a:t>
              </a:r>
            </a:p>
          </p:txBody>
        </p:sp>
        <p:sp>
          <p:nvSpPr>
            <p:cNvPr id="25624" name="Rectangle 1048"/>
            <p:cNvSpPr>
              <a:spLocks noChangeArrowheads="1"/>
            </p:cNvSpPr>
            <p:nvPr/>
          </p:nvSpPr>
          <p:spPr bwMode="auto">
            <a:xfrm>
              <a:off x="1024" y="2468"/>
              <a:ext cx="19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6.1 × 10</a:t>
              </a:r>
              <a:r>
                <a:rPr lang="en-US" baseline="30000"/>
                <a:t>9</a:t>
              </a:r>
              <a:endParaRPr lang="en-US"/>
            </a:p>
          </p:txBody>
        </p:sp>
        <p:sp>
          <p:nvSpPr>
            <p:cNvPr id="25625" name="Rectangle 1049"/>
            <p:cNvSpPr>
              <a:spLocks noChangeArrowheads="1"/>
            </p:cNvSpPr>
            <p:nvPr/>
          </p:nvSpPr>
          <p:spPr bwMode="auto">
            <a:xfrm>
              <a:off x="28" y="2756"/>
              <a:ext cx="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Pyrex glass</a:t>
              </a:r>
            </a:p>
          </p:txBody>
        </p:sp>
        <p:sp>
          <p:nvSpPr>
            <p:cNvPr id="25626" name="Rectangle 1050"/>
            <p:cNvSpPr>
              <a:spLocks noChangeArrowheads="1"/>
            </p:cNvSpPr>
            <p:nvPr/>
          </p:nvSpPr>
          <p:spPr bwMode="auto">
            <a:xfrm>
              <a:off x="1024" y="2756"/>
              <a:ext cx="19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2.6 × 10</a:t>
              </a:r>
              <a:r>
                <a:rPr lang="en-US" baseline="30000"/>
                <a:t>10</a:t>
              </a:r>
              <a:endParaRPr lang="en-US"/>
            </a:p>
          </p:txBody>
        </p:sp>
        <p:sp>
          <p:nvSpPr>
            <p:cNvPr id="25627" name="Rectangle 1051"/>
            <p:cNvSpPr>
              <a:spLocks noChangeArrowheads="1"/>
            </p:cNvSpPr>
            <p:nvPr/>
          </p:nvSpPr>
          <p:spPr bwMode="auto">
            <a:xfrm>
              <a:off x="28" y="3044"/>
              <a:ext cx="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Steel</a:t>
              </a:r>
            </a:p>
          </p:txBody>
        </p:sp>
        <p:sp>
          <p:nvSpPr>
            <p:cNvPr id="25628" name="Rectangle 1052"/>
            <p:cNvSpPr>
              <a:spLocks noChangeArrowheads="1"/>
            </p:cNvSpPr>
            <p:nvPr/>
          </p:nvSpPr>
          <p:spPr bwMode="auto">
            <a:xfrm>
              <a:off x="1024" y="3044"/>
              <a:ext cx="19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1.4 × 10</a:t>
              </a:r>
              <a:r>
                <a:rPr lang="en-US" baseline="30000"/>
                <a:t>11</a:t>
              </a:r>
              <a:endParaRPr lang="en-US"/>
            </a:p>
          </p:txBody>
        </p:sp>
        <p:sp>
          <p:nvSpPr>
            <p:cNvPr id="25629" name="Rectangle 1053"/>
            <p:cNvSpPr>
              <a:spLocks noChangeArrowheads="1"/>
            </p:cNvSpPr>
            <p:nvPr/>
          </p:nvSpPr>
          <p:spPr bwMode="auto">
            <a:xfrm>
              <a:off x="28" y="3332"/>
              <a:ext cx="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b="1"/>
                <a:t>Liquids</a:t>
              </a:r>
              <a:endParaRPr lang="en-US"/>
            </a:p>
          </p:txBody>
        </p:sp>
        <p:sp>
          <p:nvSpPr>
            <p:cNvPr id="25630" name="Rectangle 1054"/>
            <p:cNvSpPr>
              <a:spLocks noChangeArrowheads="1"/>
            </p:cNvSpPr>
            <p:nvPr/>
          </p:nvSpPr>
          <p:spPr bwMode="auto">
            <a:xfrm>
              <a:off x="1024" y="3332"/>
              <a:ext cx="19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631" name="Rectangle 1055"/>
            <p:cNvSpPr>
              <a:spLocks noChangeArrowheads="1"/>
            </p:cNvSpPr>
            <p:nvPr/>
          </p:nvSpPr>
          <p:spPr bwMode="auto">
            <a:xfrm>
              <a:off x="28" y="3620"/>
              <a:ext cx="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Ethanol</a:t>
              </a:r>
            </a:p>
          </p:txBody>
        </p:sp>
        <p:sp>
          <p:nvSpPr>
            <p:cNvPr id="25632" name="Rectangle 1056"/>
            <p:cNvSpPr>
              <a:spLocks noChangeArrowheads="1"/>
            </p:cNvSpPr>
            <p:nvPr/>
          </p:nvSpPr>
          <p:spPr bwMode="auto">
            <a:xfrm>
              <a:off x="1024" y="3620"/>
              <a:ext cx="19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8.9 × 10</a:t>
              </a:r>
              <a:r>
                <a:rPr lang="en-US" baseline="30000"/>
                <a:t>8</a:t>
              </a:r>
              <a:endParaRPr lang="en-US"/>
            </a:p>
          </p:txBody>
        </p:sp>
        <p:sp>
          <p:nvSpPr>
            <p:cNvPr id="25633" name="Rectangle 1057"/>
            <p:cNvSpPr>
              <a:spLocks noChangeArrowheads="1"/>
            </p:cNvSpPr>
            <p:nvPr/>
          </p:nvSpPr>
          <p:spPr bwMode="auto">
            <a:xfrm>
              <a:off x="28" y="3908"/>
              <a:ext cx="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Oil</a:t>
              </a:r>
            </a:p>
          </p:txBody>
        </p:sp>
        <p:sp>
          <p:nvSpPr>
            <p:cNvPr id="25634" name="Rectangle 1058"/>
            <p:cNvSpPr>
              <a:spLocks noChangeArrowheads="1"/>
            </p:cNvSpPr>
            <p:nvPr/>
          </p:nvSpPr>
          <p:spPr bwMode="auto">
            <a:xfrm>
              <a:off x="1024" y="3908"/>
              <a:ext cx="19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1.7 × 10</a:t>
              </a:r>
              <a:r>
                <a:rPr lang="en-US" baseline="30000"/>
                <a:t>9</a:t>
              </a:r>
              <a:endParaRPr lang="en-US"/>
            </a:p>
          </p:txBody>
        </p:sp>
        <p:sp>
          <p:nvSpPr>
            <p:cNvPr id="25635" name="Rectangle 1059"/>
            <p:cNvSpPr>
              <a:spLocks noChangeArrowheads="1"/>
            </p:cNvSpPr>
            <p:nvPr/>
          </p:nvSpPr>
          <p:spPr bwMode="auto">
            <a:xfrm>
              <a:off x="28" y="4196"/>
              <a:ext cx="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Water</a:t>
              </a:r>
            </a:p>
          </p:txBody>
        </p:sp>
        <p:sp>
          <p:nvSpPr>
            <p:cNvPr id="25636" name="Rectangle 1060"/>
            <p:cNvSpPr>
              <a:spLocks noChangeArrowheads="1"/>
            </p:cNvSpPr>
            <p:nvPr/>
          </p:nvSpPr>
          <p:spPr bwMode="auto">
            <a:xfrm>
              <a:off x="1024" y="4196"/>
              <a:ext cx="19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2.2 × 10</a:t>
              </a:r>
              <a:r>
                <a:rPr lang="en-US" baseline="30000"/>
                <a:t>9</a:t>
              </a:r>
              <a:endParaRPr lang="en-US"/>
            </a:p>
          </p:txBody>
        </p:sp>
      </p:grpSp>
      <p:pic>
        <p:nvPicPr>
          <p:cNvPr id="25608" name="Picture 1032" descr="pix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59013" y="373063"/>
            <a:ext cx="11112" cy="11112"/>
          </a:xfrm>
          <a:prstGeom prst="rect">
            <a:avLst/>
          </a:prstGeom>
          <a:noFill/>
        </p:spPr>
      </p:pic>
      <p:pic>
        <p:nvPicPr>
          <p:cNvPr id="25612" name="Picture 1036" descr="pix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0288" y="1090613"/>
            <a:ext cx="11112" cy="11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10.8 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Stress, Strain, and Hooke's Law</a:t>
            </a:r>
          </a:p>
        </p:txBody>
      </p:sp>
      <p:pic>
        <p:nvPicPr>
          <p:cNvPr id="29701" name="Picture 5" descr="hc_tb_10-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657600"/>
            <a:ext cx="3279775" cy="2994025"/>
          </a:xfrm>
          <a:prstGeom prst="rect">
            <a:avLst/>
          </a:prstGeom>
          <a:noFill/>
        </p:spPr>
      </p:pic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762000" y="1828800"/>
            <a:ext cx="6248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</a:t>
            </a:r>
            <a:r>
              <a:rPr lang="en-US">
                <a:solidFill>
                  <a:srgbClr val="009900"/>
                </a:solidFill>
              </a:rPr>
              <a:t>stress</a:t>
            </a:r>
            <a:r>
              <a:rPr lang="en-US"/>
              <a:t> and strain are directly proportional to one another, a relationship first discovered by Robert Hooke (1635–1703) and now referred to as </a:t>
            </a:r>
            <a:r>
              <a:rPr lang="en-US" b="1" i="1"/>
              <a:t>Hooke's law.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Hooke’s Law</a:t>
            </a:r>
          </a:p>
        </p:txBody>
      </p:sp>
      <p:pic>
        <p:nvPicPr>
          <p:cNvPr id="31749" name="Picture 5" descr="fig10_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209800"/>
            <a:ext cx="3325813" cy="2811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Bone Compression</a:t>
            </a:r>
          </a:p>
        </p:txBody>
      </p:sp>
      <p:pic>
        <p:nvPicPr>
          <p:cNvPr id="51203" name="Picture 3" descr="np0076-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600200"/>
            <a:ext cx="2492375" cy="2286000"/>
          </a:xfrm>
          <a:prstGeom prst="rect">
            <a:avLst/>
          </a:prstGeom>
          <a:noFill/>
        </p:spPr>
      </p:pic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838200" y="4038600"/>
            <a:ext cx="7467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In a circus act, a performer supports the combined weight (1640 N) of a number of colleagues (see Figure 10.30). Each thighbone (femur) of this performer has a length of 0.55 m and an effective cross-sectional area of 7.7 × 10</a:t>
            </a:r>
            <a:r>
              <a:rPr lang="en-US" baseline="30000">
                <a:solidFill>
                  <a:srgbClr val="000000"/>
                </a:solidFill>
                <a:cs typeface="Times New Roman" pitchFamily="18" charset="0"/>
              </a:rPr>
              <a:t>–4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m</a:t>
            </a:r>
            <a:r>
              <a:rPr lang="en-US" baseline="30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. Determine the amount by which each thighbone compresses under the extra weight.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Elastic Deformations</a:t>
            </a:r>
          </a:p>
        </p:txBody>
      </p:sp>
      <p:sp>
        <p:nvSpPr>
          <p:cNvPr id="48174" name="Text Box 46"/>
          <p:cNvSpPr txBox="1">
            <a:spLocks noChangeArrowheads="1"/>
          </p:cNvSpPr>
          <p:nvPr/>
        </p:nvSpPr>
        <p:spPr bwMode="auto">
          <a:xfrm>
            <a:off x="381000" y="1295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8226" name="Group 98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36957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6096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DEFORMATION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MODULUS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Linear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Stretching or Compression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Young (Y)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Areal or Surface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Shearing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Shear 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Volume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Pressurizing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Bulk 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Young’s Modulus</a:t>
            </a:r>
          </a:p>
        </p:txBody>
      </p:sp>
      <p:pic>
        <p:nvPicPr>
          <p:cNvPr id="18437" name="Picture 5" descr="fig10_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905000"/>
            <a:ext cx="2789238" cy="1635125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3500" y="307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8440" name="Picture 8" descr="eq10_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876800"/>
            <a:ext cx="2286000" cy="1200150"/>
          </a:xfrm>
          <a:prstGeom prst="rect">
            <a:avLst/>
          </a:prstGeom>
          <a:noFill/>
        </p:spPr>
      </p:pic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143000" y="3429000"/>
            <a:ext cx="6705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Magnitude of the force is proportional to the fractional increase in length </a:t>
            </a:r>
            <a:r>
              <a:rPr lang="en-US" b="1" i="1">
                <a:latin typeface="Symbol" pitchFamily="18" charset="2"/>
              </a:rPr>
              <a:t>D</a:t>
            </a:r>
            <a:r>
              <a:rPr lang="en-US" b="1" i="1"/>
              <a:t>L/L</a:t>
            </a:r>
            <a:r>
              <a:rPr lang="en-US" b="1" i="1" baseline="-30000"/>
              <a:t>0</a:t>
            </a:r>
            <a:r>
              <a:rPr lang="en-US" b="1" i="1"/>
              <a:t>, and the cross-sectional area, A.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1676400" y="-609600"/>
            <a:ext cx="5487988" cy="8032750"/>
            <a:chOff x="0" y="0"/>
            <a:chExt cx="3457" cy="5060"/>
          </a:xfrm>
        </p:grpSpPr>
        <p:grpSp>
          <p:nvGrpSpPr>
            <p:cNvPr id="33795" name="Group 3"/>
            <p:cNvGrpSpPr>
              <a:grpSpLocks/>
            </p:cNvGrpSpPr>
            <p:nvPr/>
          </p:nvGrpSpPr>
          <p:grpSpPr bwMode="auto">
            <a:xfrm>
              <a:off x="0" y="0"/>
              <a:ext cx="1802" cy="288"/>
              <a:chOff x="0" y="0"/>
              <a:chExt cx="1802" cy="288"/>
            </a:xfrm>
          </p:grpSpPr>
          <p:sp>
            <p:nvSpPr>
              <p:cNvPr id="33796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1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r>
                  <a:rPr lang="en-US" sz="900" b="1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TABLE 10.1</a:t>
                </a:r>
                <a:endParaRPr lang="en-US"/>
              </a:p>
            </p:txBody>
          </p:sp>
          <p:sp>
            <p:nvSpPr>
              <p:cNvPr id="33797" name="Rectangle 5"/>
              <p:cNvSpPr>
                <a:spLocks noChangeArrowheads="1"/>
              </p:cNvSpPr>
              <p:nvPr/>
            </p:nvSpPr>
            <p:spPr bwMode="auto">
              <a:xfrm>
                <a:off x="0" y="144"/>
                <a:ext cx="1802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r>
                  <a:rPr lang="en-US" sz="9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     Values for the Young's Modulus of Solid Materials</a:t>
                </a:r>
                <a:endParaRPr lang="en-US"/>
              </a:p>
            </p:txBody>
          </p:sp>
        </p:grpSp>
        <p:sp>
          <p:nvSpPr>
            <p:cNvPr id="33798" name="Rectangle 6"/>
            <p:cNvSpPr>
              <a:spLocks noChangeArrowheads="1"/>
            </p:cNvSpPr>
            <p:nvPr/>
          </p:nvSpPr>
          <p:spPr bwMode="auto">
            <a:xfrm>
              <a:off x="0" y="288"/>
              <a:ext cx="3457" cy="164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100"/>
                <a:t>  </a:t>
              </a:r>
              <a:endParaRPr lang="en-US"/>
            </a:p>
          </p:txBody>
        </p:sp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28" y="452"/>
              <a:ext cx="11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Material</a:t>
              </a:r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1157" y="452"/>
              <a:ext cx="2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Young's Modulus </a:t>
              </a:r>
              <a:r>
                <a:rPr lang="en-US" i="1"/>
                <a:t>Y</a:t>
              </a:r>
              <a:r>
                <a:rPr lang="en-US"/>
                <a:t> (N/m</a:t>
              </a:r>
              <a:r>
                <a:rPr lang="en-US" baseline="30000"/>
                <a:t>2</a:t>
              </a:r>
              <a:r>
                <a:rPr lang="en-US"/>
                <a:t>)</a:t>
              </a:r>
            </a:p>
          </p:txBody>
        </p:sp>
        <p:grpSp>
          <p:nvGrpSpPr>
            <p:cNvPr id="33801" name="Group 9"/>
            <p:cNvGrpSpPr>
              <a:grpSpLocks/>
            </p:cNvGrpSpPr>
            <p:nvPr/>
          </p:nvGrpSpPr>
          <p:grpSpPr bwMode="auto">
            <a:xfrm>
              <a:off x="0" y="740"/>
              <a:ext cx="3457" cy="288"/>
              <a:chOff x="0" y="740"/>
              <a:chExt cx="3457" cy="288"/>
            </a:xfrm>
          </p:grpSpPr>
          <p:sp>
            <p:nvSpPr>
              <p:cNvPr id="33802" name="Rectangle 10"/>
              <p:cNvSpPr>
                <a:spLocks noChangeArrowheads="1"/>
              </p:cNvSpPr>
              <p:nvPr/>
            </p:nvSpPr>
            <p:spPr bwMode="auto">
              <a:xfrm>
                <a:off x="0" y="740"/>
                <a:ext cx="3457" cy="28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3" name="Rectangle 11"/>
              <p:cNvSpPr>
                <a:spLocks noChangeArrowheads="1"/>
              </p:cNvSpPr>
              <p:nvPr/>
            </p:nvSpPr>
            <p:spPr bwMode="auto">
              <a:xfrm>
                <a:off x="0" y="740"/>
                <a:ext cx="3457" cy="28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r>
                  <a:rPr lang="en-US"/>
                  <a:t>  </a:t>
                </a:r>
              </a:p>
            </p:txBody>
          </p:sp>
        </p:grpSp>
        <p:sp>
          <p:nvSpPr>
            <p:cNvPr id="33804" name="Rectangle 12"/>
            <p:cNvSpPr>
              <a:spLocks noChangeArrowheads="1"/>
            </p:cNvSpPr>
            <p:nvPr/>
          </p:nvSpPr>
          <p:spPr bwMode="auto">
            <a:xfrm>
              <a:off x="28" y="1028"/>
              <a:ext cx="11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Aluminum</a:t>
              </a:r>
            </a:p>
          </p:txBody>
        </p:sp>
        <p:sp>
          <p:nvSpPr>
            <p:cNvPr id="33805" name="Rectangle 13"/>
            <p:cNvSpPr>
              <a:spLocks noChangeArrowheads="1"/>
            </p:cNvSpPr>
            <p:nvPr/>
          </p:nvSpPr>
          <p:spPr bwMode="auto">
            <a:xfrm>
              <a:off x="1157" y="1028"/>
              <a:ext cx="2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6.9 × 10</a:t>
              </a:r>
              <a:r>
                <a:rPr lang="en-US" baseline="30000"/>
                <a:t>10</a:t>
              </a:r>
              <a:endParaRPr lang="en-US"/>
            </a:p>
          </p:txBody>
        </p:sp>
        <p:sp>
          <p:nvSpPr>
            <p:cNvPr id="33806" name="Rectangle 14"/>
            <p:cNvSpPr>
              <a:spLocks noChangeArrowheads="1"/>
            </p:cNvSpPr>
            <p:nvPr/>
          </p:nvSpPr>
          <p:spPr bwMode="auto">
            <a:xfrm>
              <a:off x="28" y="1316"/>
              <a:ext cx="11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Bone</a:t>
              </a:r>
            </a:p>
          </p:txBody>
        </p:sp>
        <p:sp>
          <p:nvSpPr>
            <p:cNvPr id="33807" name="Rectangle 15"/>
            <p:cNvSpPr>
              <a:spLocks noChangeArrowheads="1"/>
            </p:cNvSpPr>
            <p:nvPr/>
          </p:nvSpPr>
          <p:spPr bwMode="auto">
            <a:xfrm>
              <a:off x="1157" y="1316"/>
              <a:ext cx="2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808" name="Rectangle 16"/>
            <p:cNvSpPr>
              <a:spLocks noChangeArrowheads="1"/>
            </p:cNvSpPr>
            <p:nvPr/>
          </p:nvSpPr>
          <p:spPr bwMode="auto">
            <a:xfrm>
              <a:off x="28" y="1604"/>
              <a:ext cx="11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Compression</a:t>
              </a:r>
            </a:p>
          </p:txBody>
        </p:sp>
        <p:sp>
          <p:nvSpPr>
            <p:cNvPr id="33809" name="Rectangle 17"/>
            <p:cNvSpPr>
              <a:spLocks noChangeArrowheads="1"/>
            </p:cNvSpPr>
            <p:nvPr/>
          </p:nvSpPr>
          <p:spPr bwMode="auto">
            <a:xfrm>
              <a:off x="1157" y="1604"/>
              <a:ext cx="2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9.4 × 10</a:t>
              </a:r>
              <a:r>
                <a:rPr lang="en-US" baseline="30000"/>
                <a:t>9</a:t>
              </a:r>
              <a:endParaRPr lang="en-US"/>
            </a:p>
          </p:txBody>
        </p:sp>
        <p:sp>
          <p:nvSpPr>
            <p:cNvPr id="33810" name="Rectangle 18"/>
            <p:cNvSpPr>
              <a:spLocks noChangeArrowheads="1"/>
            </p:cNvSpPr>
            <p:nvPr/>
          </p:nvSpPr>
          <p:spPr bwMode="auto">
            <a:xfrm>
              <a:off x="28" y="1892"/>
              <a:ext cx="11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Tension</a:t>
              </a:r>
            </a:p>
          </p:txBody>
        </p:sp>
        <p:sp>
          <p:nvSpPr>
            <p:cNvPr id="33811" name="Rectangle 19"/>
            <p:cNvSpPr>
              <a:spLocks noChangeArrowheads="1"/>
            </p:cNvSpPr>
            <p:nvPr/>
          </p:nvSpPr>
          <p:spPr bwMode="auto">
            <a:xfrm>
              <a:off x="1157" y="1892"/>
              <a:ext cx="2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1.6 × 10</a:t>
              </a:r>
              <a:r>
                <a:rPr lang="en-US" baseline="30000"/>
                <a:t>10</a:t>
              </a:r>
              <a:endParaRPr lang="en-US"/>
            </a:p>
          </p:txBody>
        </p:sp>
        <p:sp>
          <p:nvSpPr>
            <p:cNvPr id="33812" name="Rectangle 20"/>
            <p:cNvSpPr>
              <a:spLocks noChangeArrowheads="1"/>
            </p:cNvSpPr>
            <p:nvPr/>
          </p:nvSpPr>
          <p:spPr bwMode="auto">
            <a:xfrm>
              <a:off x="28" y="2180"/>
              <a:ext cx="11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Brass</a:t>
              </a:r>
            </a:p>
          </p:txBody>
        </p:sp>
        <p:sp>
          <p:nvSpPr>
            <p:cNvPr id="33813" name="Rectangle 21"/>
            <p:cNvSpPr>
              <a:spLocks noChangeArrowheads="1"/>
            </p:cNvSpPr>
            <p:nvPr/>
          </p:nvSpPr>
          <p:spPr bwMode="auto">
            <a:xfrm>
              <a:off x="1157" y="2180"/>
              <a:ext cx="2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9.0 × 10</a:t>
              </a:r>
              <a:r>
                <a:rPr lang="en-US" baseline="30000"/>
                <a:t>10</a:t>
              </a:r>
              <a:endParaRPr lang="en-US"/>
            </a:p>
          </p:txBody>
        </p:sp>
        <p:sp>
          <p:nvSpPr>
            <p:cNvPr id="33814" name="Rectangle 22"/>
            <p:cNvSpPr>
              <a:spLocks noChangeArrowheads="1"/>
            </p:cNvSpPr>
            <p:nvPr/>
          </p:nvSpPr>
          <p:spPr bwMode="auto">
            <a:xfrm>
              <a:off x="28" y="2468"/>
              <a:ext cx="11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Brick</a:t>
              </a:r>
            </a:p>
          </p:txBody>
        </p:sp>
        <p:sp>
          <p:nvSpPr>
            <p:cNvPr id="33815" name="Rectangle 23"/>
            <p:cNvSpPr>
              <a:spLocks noChangeArrowheads="1"/>
            </p:cNvSpPr>
            <p:nvPr/>
          </p:nvSpPr>
          <p:spPr bwMode="auto">
            <a:xfrm>
              <a:off x="1157" y="2468"/>
              <a:ext cx="2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1.4 × 10</a:t>
              </a:r>
              <a:r>
                <a:rPr lang="en-US" baseline="30000"/>
                <a:t>10</a:t>
              </a:r>
              <a:endParaRPr lang="en-US"/>
            </a:p>
          </p:txBody>
        </p:sp>
        <p:sp>
          <p:nvSpPr>
            <p:cNvPr id="33816" name="Rectangle 24"/>
            <p:cNvSpPr>
              <a:spLocks noChangeArrowheads="1"/>
            </p:cNvSpPr>
            <p:nvPr/>
          </p:nvSpPr>
          <p:spPr bwMode="auto">
            <a:xfrm>
              <a:off x="28" y="2756"/>
              <a:ext cx="11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Copper</a:t>
              </a:r>
            </a:p>
          </p:txBody>
        </p:sp>
        <p:sp>
          <p:nvSpPr>
            <p:cNvPr id="33817" name="Rectangle 25"/>
            <p:cNvSpPr>
              <a:spLocks noChangeArrowheads="1"/>
            </p:cNvSpPr>
            <p:nvPr/>
          </p:nvSpPr>
          <p:spPr bwMode="auto">
            <a:xfrm>
              <a:off x="1157" y="2756"/>
              <a:ext cx="2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1.1 × 10</a:t>
              </a:r>
              <a:r>
                <a:rPr lang="en-US" baseline="30000"/>
                <a:t>11</a:t>
              </a:r>
              <a:endParaRPr lang="en-US"/>
            </a:p>
          </p:txBody>
        </p:sp>
        <p:sp>
          <p:nvSpPr>
            <p:cNvPr id="33818" name="Rectangle 26"/>
            <p:cNvSpPr>
              <a:spLocks noChangeArrowheads="1"/>
            </p:cNvSpPr>
            <p:nvPr/>
          </p:nvSpPr>
          <p:spPr bwMode="auto">
            <a:xfrm>
              <a:off x="28" y="3044"/>
              <a:ext cx="11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Mohair</a:t>
              </a:r>
            </a:p>
          </p:txBody>
        </p:sp>
        <p:sp>
          <p:nvSpPr>
            <p:cNvPr id="33819" name="Rectangle 27"/>
            <p:cNvSpPr>
              <a:spLocks noChangeArrowheads="1"/>
            </p:cNvSpPr>
            <p:nvPr/>
          </p:nvSpPr>
          <p:spPr bwMode="auto">
            <a:xfrm>
              <a:off x="1157" y="3044"/>
              <a:ext cx="2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2.9 × 10</a:t>
              </a:r>
              <a:r>
                <a:rPr lang="en-US" baseline="30000"/>
                <a:t>9</a:t>
              </a:r>
              <a:endParaRPr lang="en-US"/>
            </a:p>
          </p:txBody>
        </p:sp>
        <p:sp>
          <p:nvSpPr>
            <p:cNvPr id="33820" name="Rectangle 28"/>
            <p:cNvSpPr>
              <a:spLocks noChangeArrowheads="1"/>
            </p:cNvSpPr>
            <p:nvPr/>
          </p:nvSpPr>
          <p:spPr bwMode="auto">
            <a:xfrm>
              <a:off x="28" y="3332"/>
              <a:ext cx="11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Nylon</a:t>
              </a:r>
            </a:p>
          </p:txBody>
        </p:sp>
        <p:sp>
          <p:nvSpPr>
            <p:cNvPr id="33821" name="Rectangle 29"/>
            <p:cNvSpPr>
              <a:spLocks noChangeArrowheads="1"/>
            </p:cNvSpPr>
            <p:nvPr/>
          </p:nvSpPr>
          <p:spPr bwMode="auto">
            <a:xfrm>
              <a:off x="1157" y="3332"/>
              <a:ext cx="2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3.7 × 10</a:t>
              </a:r>
              <a:r>
                <a:rPr lang="en-US" baseline="30000"/>
                <a:t>9</a:t>
              </a:r>
              <a:endParaRPr lang="en-US"/>
            </a:p>
          </p:txBody>
        </p:sp>
        <p:sp>
          <p:nvSpPr>
            <p:cNvPr id="33822" name="Rectangle 30"/>
            <p:cNvSpPr>
              <a:spLocks noChangeArrowheads="1"/>
            </p:cNvSpPr>
            <p:nvPr/>
          </p:nvSpPr>
          <p:spPr bwMode="auto">
            <a:xfrm>
              <a:off x="28" y="3620"/>
              <a:ext cx="11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Pyrex glass</a:t>
              </a:r>
            </a:p>
          </p:txBody>
        </p:sp>
        <p:sp>
          <p:nvSpPr>
            <p:cNvPr id="33823" name="Rectangle 31"/>
            <p:cNvSpPr>
              <a:spLocks noChangeArrowheads="1"/>
            </p:cNvSpPr>
            <p:nvPr/>
          </p:nvSpPr>
          <p:spPr bwMode="auto">
            <a:xfrm>
              <a:off x="1157" y="3620"/>
              <a:ext cx="2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6.2 × 10</a:t>
              </a:r>
              <a:r>
                <a:rPr lang="en-US" baseline="30000"/>
                <a:t>10</a:t>
              </a:r>
              <a:endParaRPr lang="en-US"/>
            </a:p>
          </p:txBody>
        </p:sp>
        <p:sp>
          <p:nvSpPr>
            <p:cNvPr id="33824" name="Rectangle 32"/>
            <p:cNvSpPr>
              <a:spLocks noChangeArrowheads="1"/>
            </p:cNvSpPr>
            <p:nvPr/>
          </p:nvSpPr>
          <p:spPr bwMode="auto">
            <a:xfrm>
              <a:off x="28" y="3908"/>
              <a:ext cx="11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Steel</a:t>
              </a:r>
            </a:p>
          </p:txBody>
        </p:sp>
        <p:sp>
          <p:nvSpPr>
            <p:cNvPr id="33825" name="Rectangle 33"/>
            <p:cNvSpPr>
              <a:spLocks noChangeArrowheads="1"/>
            </p:cNvSpPr>
            <p:nvPr/>
          </p:nvSpPr>
          <p:spPr bwMode="auto">
            <a:xfrm>
              <a:off x="1157" y="3908"/>
              <a:ext cx="2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2.0 × 10</a:t>
              </a:r>
              <a:r>
                <a:rPr lang="en-US" baseline="30000"/>
                <a:t>11</a:t>
              </a:r>
              <a:endParaRPr lang="en-US"/>
            </a:p>
          </p:txBody>
        </p:sp>
        <p:sp>
          <p:nvSpPr>
            <p:cNvPr id="33826" name="Rectangle 34"/>
            <p:cNvSpPr>
              <a:spLocks noChangeArrowheads="1"/>
            </p:cNvSpPr>
            <p:nvPr/>
          </p:nvSpPr>
          <p:spPr bwMode="auto">
            <a:xfrm>
              <a:off x="28" y="4196"/>
              <a:ext cx="11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Teflon</a:t>
              </a:r>
            </a:p>
          </p:txBody>
        </p:sp>
        <p:sp>
          <p:nvSpPr>
            <p:cNvPr id="33827" name="Rectangle 35"/>
            <p:cNvSpPr>
              <a:spLocks noChangeArrowheads="1"/>
            </p:cNvSpPr>
            <p:nvPr/>
          </p:nvSpPr>
          <p:spPr bwMode="auto">
            <a:xfrm>
              <a:off x="1157" y="4196"/>
              <a:ext cx="2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3.7 × 10</a:t>
              </a:r>
              <a:r>
                <a:rPr lang="en-US" baseline="30000"/>
                <a:t>8</a:t>
              </a:r>
              <a:endParaRPr lang="en-US"/>
            </a:p>
          </p:txBody>
        </p:sp>
        <p:sp>
          <p:nvSpPr>
            <p:cNvPr id="33828" name="Rectangle 36"/>
            <p:cNvSpPr>
              <a:spLocks noChangeArrowheads="1"/>
            </p:cNvSpPr>
            <p:nvPr/>
          </p:nvSpPr>
          <p:spPr bwMode="auto">
            <a:xfrm>
              <a:off x="28" y="4484"/>
              <a:ext cx="11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Tungsten</a:t>
              </a:r>
            </a:p>
          </p:txBody>
        </p:sp>
        <p:sp>
          <p:nvSpPr>
            <p:cNvPr id="33829" name="Rectangle 37"/>
            <p:cNvSpPr>
              <a:spLocks noChangeArrowheads="1"/>
            </p:cNvSpPr>
            <p:nvPr/>
          </p:nvSpPr>
          <p:spPr bwMode="auto">
            <a:xfrm>
              <a:off x="1157" y="4484"/>
              <a:ext cx="2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3.6 × 10</a:t>
              </a:r>
              <a:r>
                <a:rPr lang="en-US" baseline="30000"/>
                <a:t>11</a:t>
              </a:r>
              <a:endParaRPr lang="en-US"/>
            </a:p>
          </p:txBody>
        </p:sp>
        <p:sp>
          <p:nvSpPr>
            <p:cNvPr id="33830" name="Rectangle 38"/>
            <p:cNvSpPr>
              <a:spLocks noChangeArrowheads="1"/>
            </p:cNvSpPr>
            <p:nvPr/>
          </p:nvSpPr>
          <p:spPr bwMode="auto">
            <a:xfrm>
              <a:off x="0" y="4772"/>
              <a:ext cx="3457" cy="288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  </a:t>
              </a:r>
            </a:p>
          </p:txBody>
        </p:sp>
      </p:grpSp>
      <p:pic>
        <p:nvPicPr>
          <p:cNvPr id="33831" name="Picture 39" descr="pix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5800" y="-84138"/>
            <a:ext cx="11113" cy="11113"/>
          </a:xfrm>
          <a:prstGeom prst="rect">
            <a:avLst/>
          </a:prstGeom>
          <a:noFill/>
        </p:spPr>
      </p:pic>
      <p:pic>
        <p:nvPicPr>
          <p:cNvPr id="33832" name="Picture 40" descr="pix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7075" y="633413"/>
            <a:ext cx="11113" cy="11112"/>
          </a:xfrm>
          <a:prstGeom prst="rect">
            <a:avLst/>
          </a:prstGeom>
          <a:noFill/>
        </p:spPr>
      </p:pic>
      <p:pic>
        <p:nvPicPr>
          <p:cNvPr id="33833" name="Picture 41" descr="pix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7075" y="7034213"/>
            <a:ext cx="11113" cy="11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Shear Deformation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76400" y="41148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Q: Give another name for scissors?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2224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2224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494" name="AutoShape 14" descr="Fiskars Garden Shears 9637">
            <a:hlinkClick r:id=""/>
          </p:cNvPr>
          <p:cNvSpPr>
            <a:spLocks noChangeAspect="1" noChangeArrowheads="1"/>
          </p:cNvSpPr>
          <p:nvPr/>
        </p:nvSpPr>
        <p:spPr bwMode="auto">
          <a:xfrm>
            <a:off x="3505200" y="1676400"/>
            <a:ext cx="2286000" cy="22860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20499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7526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Shear Deformation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676400" y="4114800"/>
            <a:ext cx="6553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Q: Give another name for scissors?</a:t>
            </a:r>
          </a:p>
          <a:p>
            <a:pPr>
              <a:spcBef>
                <a:spcPct val="50000"/>
              </a:spcBef>
            </a:pPr>
            <a:r>
              <a:rPr lang="en-US"/>
              <a:t>A: Shears. They cut the materials by shearing them.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2224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2224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58" name="AutoShape 6" descr="Fiskars Garden Shears 9637">
            <a:hlinkClick r:id=""/>
          </p:cNvPr>
          <p:cNvSpPr>
            <a:spLocks noChangeAspect="1" noChangeArrowheads="1"/>
          </p:cNvSpPr>
          <p:nvPr/>
        </p:nvSpPr>
        <p:spPr bwMode="auto">
          <a:xfrm>
            <a:off x="3505200" y="1676400"/>
            <a:ext cx="2286000" cy="22860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7526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Shear Deformation and the Shear Modulus</a:t>
            </a:r>
            <a:b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21509" name="Picture 5" descr="fig10_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133600"/>
            <a:ext cx="6035675" cy="2286000"/>
          </a:xfrm>
          <a:prstGeom prst="rect">
            <a:avLst/>
          </a:prstGeom>
          <a:noFill/>
        </p:spPr>
      </p:pic>
      <p:pic>
        <p:nvPicPr>
          <p:cNvPr id="21511" name="Picture 7" descr="math0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876800"/>
            <a:ext cx="27432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>
                <a:solidFill>
                  <a:srgbClr val="000000"/>
                </a:solidFill>
                <a:latin typeface="verdana" pitchFamily="34" charset="0"/>
              </a:rPr>
            </a:b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5230" name="Group 110"/>
          <p:cNvGrpSpPr>
            <a:grpSpLocks/>
          </p:cNvGrpSpPr>
          <p:nvPr/>
        </p:nvGrpSpPr>
        <p:grpSpPr bwMode="auto">
          <a:xfrm>
            <a:off x="1752600" y="838200"/>
            <a:ext cx="4870450" cy="5746750"/>
            <a:chOff x="0" y="0"/>
            <a:chExt cx="3068" cy="3620"/>
          </a:xfrm>
        </p:grpSpPr>
        <p:grpSp>
          <p:nvGrpSpPr>
            <p:cNvPr id="5203" name="Group 83"/>
            <p:cNvGrpSpPr>
              <a:grpSpLocks/>
            </p:cNvGrpSpPr>
            <p:nvPr/>
          </p:nvGrpSpPr>
          <p:grpSpPr bwMode="auto">
            <a:xfrm>
              <a:off x="0" y="0"/>
              <a:ext cx="1736" cy="288"/>
              <a:chOff x="0" y="0"/>
              <a:chExt cx="1736" cy="288"/>
            </a:xfrm>
          </p:grpSpPr>
          <p:sp>
            <p:nvSpPr>
              <p:cNvPr id="5201" name="Rectangle 8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1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r>
                  <a:rPr lang="en-US" sz="900" b="1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TABLE 10.2</a:t>
                </a:r>
                <a:endParaRPr lang="en-US"/>
              </a:p>
            </p:txBody>
          </p:sp>
          <p:sp>
            <p:nvSpPr>
              <p:cNvPr id="5202" name="Rectangle 82"/>
              <p:cNvSpPr>
                <a:spLocks noChangeArrowheads="1"/>
              </p:cNvSpPr>
              <p:nvPr/>
            </p:nvSpPr>
            <p:spPr bwMode="auto">
              <a:xfrm>
                <a:off x="0" y="144"/>
                <a:ext cx="17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r>
                  <a:rPr lang="en-US" sz="9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     Values for the Shear Modulus of Solid Materials</a:t>
                </a:r>
                <a:endParaRPr lang="en-US"/>
              </a:p>
            </p:txBody>
          </p:sp>
        </p:grpSp>
        <p:sp>
          <p:nvSpPr>
            <p:cNvPr id="5204" name="Rectangle 84"/>
            <p:cNvSpPr>
              <a:spLocks noChangeArrowheads="1"/>
            </p:cNvSpPr>
            <p:nvPr/>
          </p:nvSpPr>
          <p:spPr bwMode="auto">
            <a:xfrm>
              <a:off x="0" y="288"/>
              <a:ext cx="3068" cy="164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100"/>
                <a:t>  </a:t>
              </a:r>
              <a:endParaRPr lang="en-US"/>
            </a:p>
          </p:txBody>
        </p:sp>
        <p:sp>
          <p:nvSpPr>
            <p:cNvPr id="5206" name="Rectangle 86"/>
            <p:cNvSpPr>
              <a:spLocks noChangeArrowheads="1"/>
            </p:cNvSpPr>
            <p:nvPr/>
          </p:nvSpPr>
          <p:spPr bwMode="auto">
            <a:xfrm>
              <a:off x="28" y="452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Material</a:t>
              </a:r>
            </a:p>
          </p:txBody>
        </p:sp>
        <p:sp>
          <p:nvSpPr>
            <p:cNvPr id="5207" name="Rectangle 87"/>
            <p:cNvSpPr>
              <a:spLocks noChangeArrowheads="1"/>
            </p:cNvSpPr>
            <p:nvPr/>
          </p:nvSpPr>
          <p:spPr bwMode="auto">
            <a:xfrm>
              <a:off x="975" y="452"/>
              <a:ext cx="20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Shear Modulus </a:t>
              </a:r>
              <a:r>
                <a:rPr lang="en-US" i="1"/>
                <a:t>S</a:t>
              </a:r>
              <a:r>
                <a:rPr lang="en-US"/>
                <a:t> (N/m</a:t>
              </a:r>
              <a:r>
                <a:rPr lang="en-US" baseline="30000"/>
                <a:t>2</a:t>
              </a:r>
              <a:r>
                <a:rPr lang="en-US"/>
                <a:t>)</a:t>
              </a:r>
            </a:p>
          </p:txBody>
        </p:sp>
        <p:grpSp>
          <p:nvGrpSpPr>
            <p:cNvPr id="5229" name="Group 109"/>
            <p:cNvGrpSpPr>
              <a:grpSpLocks/>
            </p:cNvGrpSpPr>
            <p:nvPr/>
          </p:nvGrpSpPr>
          <p:grpSpPr bwMode="auto">
            <a:xfrm>
              <a:off x="0" y="740"/>
              <a:ext cx="3068" cy="288"/>
              <a:chOff x="0" y="740"/>
              <a:chExt cx="3068" cy="288"/>
            </a:xfrm>
          </p:grpSpPr>
          <p:sp>
            <p:nvSpPr>
              <p:cNvPr id="5228" name="Rectangle 108"/>
              <p:cNvSpPr>
                <a:spLocks noChangeArrowheads="1"/>
              </p:cNvSpPr>
              <p:nvPr/>
            </p:nvSpPr>
            <p:spPr bwMode="auto">
              <a:xfrm>
                <a:off x="0" y="740"/>
                <a:ext cx="3068" cy="28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8" name="Rectangle 88"/>
              <p:cNvSpPr>
                <a:spLocks noChangeArrowheads="1"/>
              </p:cNvSpPr>
              <p:nvPr/>
            </p:nvSpPr>
            <p:spPr bwMode="auto">
              <a:xfrm>
                <a:off x="0" y="740"/>
                <a:ext cx="3068" cy="28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r>
                  <a:rPr lang="en-US"/>
                  <a:t>  </a:t>
                </a:r>
              </a:p>
            </p:txBody>
          </p:sp>
        </p:grpSp>
        <p:sp>
          <p:nvSpPr>
            <p:cNvPr id="5210" name="Rectangle 90"/>
            <p:cNvSpPr>
              <a:spLocks noChangeArrowheads="1"/>
            </p:cNvSpPr>
            <p:nvPr/>
          </p:nvSpPr>
          <p:spPr bwMode="auto">
            <a:xfrm>
              <a:off x="28" y="1028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Aluminum</a:t>
              </a:r>
            </a:p>
          </p:txBody>
        </p:sp>
        <p:sp>
          <p:nvSpPr>
            <p:cNvPr id="5211" name="Rectangle 91"/>
            <p:cNvSpPr>
              <a:spLocks noChangeArrowheads="1"/>
            </p:cNvSpPr>
            <p:nvPr/>
          </p:nvSpPr>
          <p:spPr bwMode="auto">
            <a:xfrm>
              <a:off x="975" y="1028"/>
              <a:ext cx="20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2.4 × 10</a:t>
              </a:r>
              <a:r>
                <a:rPr lang="en-US" baseline="30000"/>
                <a:t>10</a:t>
              </a:r>
              <a:endParaRPr lang="en-US"/>
            </a:p>
          </p:txBody>
        </p:sp>
        <p:sp>
          <p:nvSpPr>
            <p:cNvPr id="5212" name="Rectangle 92"/>
            <p:cNvSpPr>
              <a:spLocks noChangeArrowheads="1"/>
            </p:cNvSpPr>
            <p:nvPr/>
          </p:nvSpPr>
          <p:spPr bwMode="auto">
            <a:xfrm>
              <a:off x="28" y="1316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Bone</a:t>
              </a:r>
            </a:p>
          </p:txBody>
        </p:sp>
        <p:sp>
          <p:nvSpPr>
            <p:cNvPr id="5213" name="Rectangle 93"/>
            <p:cNvSpPr>
              <a:spLocks noChangeArrowheads="1"/>
            </p:cNvSpPr>
            <p:nvPr/>
          </p:nvSpPr>
          <p:spPr bwMode="auto">
            <a:xfrm>
              <a:off x="975" y="1316"/>
              <a:ext cx="20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8.0 × 10</a:t>
              </a:r>
              <a:r>
                <a:rPr lang="en-US" baseline="30000"/>
                <a:t>10</a:t>
              </a:r>
              <a:endParaRPr lang="en-US"/>
            </a:p>
          </p:txBody>
        </p:sp>
        <p:sp>
          <p:nvSpPr>
            <p:cNvPr id="5214" name="Rectangle 94"/>
            <p:cNvSpPr>
              <a:spLocks noChangeArrowheads="1"/>
            </p:cNvSpPr>
            <p:nvPr/>
          </p:nvSpPr>
          <p:spPr bwMode="auto">
            <a:xfrm>
              <a:off x="28" y="1604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Brass</a:t>
              </a:r>
            </a:p>
          </p:txBody>
        </p:sp>
        <p:sp>
          <p:nvSpPr>
            <p:cNvPr id="5215" name="Rectangle 95"/>
            <p:cNvSpPr>
              <a:spLocks noChangeArrowheads="1"/>
            </p:cNvSpPr>
            <p:nvPr/>
          </p:nvSpPr>
          <p:spPr bwMode="auto">
            <a:xfrm>
              <a:off x="975" y="1604"/>
              <a:ext cx="20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3.5 × 10</a:t>
              </a:r>
              <a:r>
                <a:rPr lang="en-US" baseline="30000"/>
                <a:t>10</a:t>
              </a:r>
              <a:endParaRPr lang="en-US"/>
            </a:p>
          </p:txBody>
        </p:sp>
        <p:sp>
          <p:nvSpPr>
            <p:cNvPr id="5216" name="Rectangle 96"/>
            <p:cNvSpPr>
              <a:spLocks noChangeArrowheads="1"/>
            </p:cNvSpPr>
            <p:nvPr/>
          </p:nvSpPr>
          <p:spPr bwMode="auto">
            <a:xfrm>
              <a:off x="28" y="1892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Copper</a:t>
              </a:r>
            </a:p>
          </p:txBody>
        </p:sp>
        <p:sp>
          <p:nvSpPr>
            <p:cNvPr id="5217" name="Rectangle 97"/>
            <p:cNvSpPr>
              <a:spLocks noChangeArrowheads="1"/>
            </p:cNvSpPr>
            <p:nvPr/>
          </p:nvSpPr>
          <p:spPr bwMode="auto">
            <a:xfrm>
              <a:off x="975" y="1892"/>
              <a:ext cx="20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4.2 × 10</a:t>
              </a:r>
              <a:r>
                <a:rPr lang="en-US" baseline="30000"/>
                <a:t>10</a:t>
              </a:r>
              <a:endParaRPr lang="en-US"/>
            </a:p>
          </p:txBody>
        </p:sp>
        <p:sp>
          <p:nvSpPr>
            <p:cNvPr id="5218" name="Rectangle 98"/>
            <p:cNvSpPr>
              <a:spLocks noChangeArrowheads="1"/>
            </p:cNvSpPr>
            <p:nvPr/>
          </p:nvSpPr>
          <p:spPr bwMode="auto">
            <a:xfrm>
              <a:off x="28" y="2180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Lead</a:t>
              </a:r>
            </a:p>
          </p:txBody>
        </p:sp>
        <p:sp>
          <p:nvSpPr>
            <p:cNvPr id="5219" name="Rectangle 99"/>
            <p:cNvSpPr>
              <a:spLocks noChangeArrowheads="1"/>
            </p:cNvSpPr>
            <p:nvPr/>
          </p:nvSpPr>
          <p:spPr bwMode="auto">
            <a:xfrm>
              <a:off x="975" y="2180"/>
              <a:ext cx="20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5.4 × 10</a:t>
              </a:r>
              <a:r>
                <a:rPr lang="en-US" baseline="30000"/>
                <a:t>9</a:t>
              </a:r>
              <a:endParaRPr lang="en-US"/>
            </a:p>
          </p:txBody>
        </p:sp>
        <p:sp>
          <p:nvSpPr>
            <p:cNvPr id="5220" name="Rectangle 100"/>
            <p:cNvSpPr>
              <a:spLocks noChangeArrowheads="1"/>
            </p:cNvSpPr>
            <p:nvPr/>
          </p:nvSpPr>
          <p:spPr bwMode="auto">
            <a:xfrm>
              <a:off x="28" y="2468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Nickel</a:t>
              </a:r>
            </a:p>
          </p:txBody>
        </p:sp>
        <p:sp>
          <p:nvSpPr>
            <p:cNvPr id="5221" name="Rectangle 101"/>
            <p:cNvSpPr>
              <a:spLocks noChangeArrowheads="1"/>
            </p:cNvSpPr>
            <p:nvPr/>
          </p:nvSpPr>
          <p:spPr bwMode="auto">
            <a:xfrm>
              <a:off x="975" y="2468"/>
              <a:ext cx="20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7.3 × 10</a:t>
              </a:r>
              <a:r>
                <a:rPr lang="en-US" baseline="30000"/>
                <a:t>10</a:t>
              </a:r>
              <a:endParaRPr lang="en-US"/>
            </a:p>
          </p:txBody>
        </p:sp>
        <p:sp>
          <p:nvSpPr>
            <p:cNvPr id="5222" name="Rectangle 102"/>
            <p:cNvSpPr>
              <a:spLocks noChangeArrowheads="1"/>
            </p:cNvSpPr>
            <p:nvPr/>
          </p:nvSpPr>
          <p:spPr bwMode="auto">
            <a:xfrm>
              <a:off x="28" y="2756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Steel</a:t>
              </a:r>
            </a:p>
          </p:txBody>
        </p:sp>
        <p:sp>
          <p:nvSpPr>
            <p:cNvPr id="5223" name="Rectangle 103"/>
            <p:cNvSpPr>
              <a:spLocks noChangeArrowheads="1"/>
            </p:cNvSpPr>
            <p:nvPr/>
          </p:nvSpPr>
          <p:spPr bwMode="auto">
            <a:xfrm>
              <a:off x="975" y="2756"/>
              <a:ext cx="20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8.1 × 10</a:t>
              </a:r>
              <a:r>
                <a:rPr lang="en-US" baseline="30000"/>
                <a:t>10</a:t>
              </a:r>
              <a:endParaRPr lang="en-US"/>
            </a:p>
          </p:txBody>
        </p:sp>
        <p:sp>
          <p:nvSpPr>
            <p:cNvPr id="5224" name="Rectangle 104"/>
            <p:cNvSpPr>
              <a:spLocks noChangeArrowheads="1"/>
            </p:cNvSpPr>
            <p:nvPr/>
          </p:nvSpPr>
          <p:spPr bwMode="auto">
            <a:xfrm>
              <a:off x="28" y="3044"/>
              <a:ext cx="9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Tungsten</a:t>
              </a:r>
            </a:p>
          </p:txBody>
        </p:sp>
        <p:sp>
          <p:nvSpPr>
            <p:cNvPr id="5225" name="Rectangle 105"/>
            <p:cNvSpPr>
              <a:spLocks noChangeArrowheads="1"/>
            </p:cNvSpPr>
            <p:nvPr/>
          </p:nvSpPr>
          <p:spPr bwMode="auto">
            <a:xfrm>
              <a:off x="975" y="3044"/>
              <a:ext cx="20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/>
                <a:t>1.5 × 10</a:t>
              </a:r>
              <a:r>
                <a:rPr lang="en-US" baseline="30000"/>
                <a:t>11</a:t>
              </a:r>
              <a:endParaRPr lang="en-US"/>
            </a:p>
          </p:txBody>
        </p:sp>
        <p:sp>
          <p:nvSpPr>
            <p:cNvPr id="5226" name="Rectangle 106"/>
            <p:cNvSpPr>
              <a:spLocks noChangeArrowheads="1"/>
            </p:cNvSpPr>
            <p:nvPr/>
          </p:nvSpPr>
          <p:spPr bwMode="auto">
            <a:xfrm>
              <a:off x="0" y="3332"/>
              <a:ext cx="3068" cy="288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/>
                <a:t>  </a:t>
              </a:r>
            </a:p>
          </p:txBody>
        </p:sp>
      </p:grpSp>
      <p:sp>
        <p:nvSpPr>
          <p:cNvPr id="5231" name="Rectangle 111"/>
          <p:cNvSpPr>
            <a:spLocks noChangeArrowheads="1"/>
          </p:cNvSpPr>
          <p:nvPr/>
        </p:nvSpPr>
        <p:spPr bwMode="auto">
          <a:xfrm>
            <a:off x="0" y="5891213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5205" name="Picture 85" descr="pix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" y="647700"/>
            <a:ext cx="11113" cy="11113"/>
          </a:xfrm>
          <a:prstGeom prst="rect">
            <a:avLst/>
          </a:prstGeom>
          <a:noFill/>
        </p:spPr>
      </p:pic>
      <p:pic>
        <p:nvPicPr>
          <p:cNvPr id="5209" name="Picture 89" descr="pix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" y="1365250"/>
            <a:ext cx="11113" cy="11113"/>
          </a:xfrm>
          <a:prstGeom prst="rect">
            <a:avLst/>
          </a:prstGeom>
          <a:noFill/>
        </p:spPr>
      </p:pic>
      <p:pic>
        <p:nvPicPr>
          <p:cNvPr id="5227" name="Picture 107" descr="pix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" y="5480050"/>
            <a:ext cx="11113" cy="11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3399"/>
                </a:solidFill>
                <a:latin typeface="verdana" pitchFamily="34" charset="0"/>
              </a:rPr>
              <a:t>Volume Deformation And The Bulk Modulus</a:t>
            </a:r>
          </a:p>
        </p:txBody>
      </p:sp>
      <p:pic>
        <p:nvPicPr>
          <p:cNvPr id="24581" name="Picture 1029" descr="nw0410-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905000"/>
            <a:ext cx="1828800" cy="2593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455</Words>
  <Application>Microsoft Office PowerPoint</Application>
  <PresentationFormat>On-screen Show (4:3)</PresentationFormat>
  <Paragraphs>119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Times New Roman</vt:lpstr>
      <vt:lpstr>Arial</vt:lpstr>
      <vt:lpstr>verdana</vt:lpstr>
      <vt:lpstr>Symbol</vt:lpstr>
      <vt:lpstr>Default Design</vt:lpstr>
      <vt:lpstr>10.7 Elastic Deformation</vt:lpstr>
      <vt:lpstr>Elastic Deformations</vt:lpstr>
      <vt:lpstr>Young’s Modulus</vt:lpstr>
      <vt:lpstr>Slide 4</vt:lpstr>
      <vt:lpstr>Shear Deformation</vt:lpstr>
      <vt:lpstr>Shear Deformation</vt:lpstr>
      <vt:lpstr>Shear Deformation and the Shear Modulus </vt:lpstr>
      <vt:lpstr> </vt:lpstr>
      <vt:lpstr>Volume Deformation And The Bulk Modulus</vt:lpstr>
      <vt:lpstr>Pressure</vt:lpstr>
      <vt:lpstr>Bulk Modulus</vt:lpstr>
      <vt:lpstr> </vt:lpstr>
      <vt:lpstr>10.8 Stress, Strain, and Hooke's Law</vt:lpstr>
      <vt:lpstr>Hooke’s Law</vt:lpstr>
      <vt:lpstr>Bone Compression</vt:lpstr>
    </vt:vector>
  </TitlesOfParts>
  <Company>mahes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mahes</cp:lastModifiedBy>
  <cp:revision>10</cp:revision>
  <dcterms:created xsi:type="dcterms:W3CDTF">2003-12-04T00:53:37Z</dcterms:created>
  <dcterms:modified xsi:type="dcterms:W3CDTF">2015-11-12T13:40:10Z</dcterms:modified>
</cp:coreProperties>
</file>