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0" r:id="rId3"/>
    <p:sldId id="264" r:id="rId4"/>
    <p:sldId id="265" r:id="rId5"/>
    <p:sldId id="266" r:id="rId6"/>
    <p:sldId id="289" r:id="rId7"/>
    <p:sldId id="286" r:id="rId8"/>
    <p:sldId id="287" r:id="rId9"/>
    <p:sldId id="272" r:id="rId10"/>
    <p:sldId id="273" r:id="rId11"/>
    <p:sldId id="274" r:id="rId12"/>
    <p:sldId id="292" r:id="rId13"/>
    <p:sldId id="293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06" d="100"/>
          <a:sy n="106" d="100"/>
        </p:scale>
        <p:origin x="-17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930932-DFAC-46CA-9DEA-709A3E4AC0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9BDFFE-E40F-42D4-9A9F-D505758D34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5CACB8-0E09-4362-A81D-BBEB9E2BF4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2A1889-A64F-4C83-A246-FF3CDD3E9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1D33BB-3291-4277-8F7E-F8A856420F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1C8197-ACFE-442A-A8A6-49AAD79C1D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32FACA-7C53-4154-BB9B-5F0C940863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8A6B44-AC1A-4B68-92EE-40247E5CE3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22BB90-FC5A-4302-AC50-A8F796E870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CFA326-FF12-441B-BE41-C7169D870E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C0C42F-077F-4A34-9849-D6F8FEB90E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78AE587-F369-4927-B207-0703BDEC47D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143000"/>
          </a:xfrm>
        </p:spPr>
        <p:txBody>
          <a:bodyPr/>
          <a:lstStyle/>
          <a:p>
            <a:r>
              <a:rPr lang="en-US">
                <a:solidFill>
                  <a:srgbClr val="CC3300"/>
                </a:solidFill>
                <a:latin typeface="Arial" charset="0"/>
                <a:cs typeface="Arial" charset="0"/>
              </a:rPr>
              <a:t>C H A P T E R   10</a:t>
            </a:r>
            <a:br>
              <a:rPr lang="en-US">
                <a:solidFill>
                  <a:srgbClr val="CC3300"/>
                </a:solidFill>
                <a:latin typeface="Arial" charset="0"/>
                <a:cs typeface="Arial" charset="0"/>
              </a:rPr>
            </a:br>
            <a:r>
              <a:rPr lang="en-US" b="1">
                <a:solidFill>
                  <a:srgbClr val="000000"/>
                </a:solidFill>
                <a:latin typeface="Arial" charset="0"/>
                <a:cs typeface="Arial" charset="0"/>
              </a:rPr>
              <a:t>Simple Harmonic Motion and Elasticity</a:t>
            </a:r>
            <a:br>
              <a:rPr lang="en-US" b="1">
                <a:solidFill>
                  <a:srgbClr val="000000"/>
                </a:solidFill>
                <a:latin typeface="Arial" charset="0"/>
                <a:cs typeface="Arial" charset="0"/>
              </a:rPr>
            </a:br>
            <a:endParaRPr lang="en-US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1143000"/>
          </a:xfrm>
        </p:spPr>
        <p:txBody>
          <a:bodyPr/>
          <a:lstStyle/>
          <a:p>
            <a:r>
              <a:rPr lang="en-US" b="1">
                <a:solidFill>
                  <a:srgbClr val="CE1029"/>
                </a:solidFill>
                <a:latin typeface="Arial" charset="0"/>
                <a:cs typeface="Arial" charset="0"/>
              </a:rPr>
              <a:t>Elastic Potential Energy</a:t>
            </a:r>
            <a:r>
              <a:rPr lang="en-US" b="1">
                <a:solidFill>
                  <a:srgbClr val="009999"/>
                </a:solidFill>
                <a:latin typeface="Arial" charset="0"/>
              </a:rPr>
              <a:t/>
            </a:r>
            <a:br>
              <a:rPr lang="en-US" b="1">
                <a:solidFill>
                  <a:srgbClr val="009999"/>
                </a:solidFill>
                <a:latin typeface="Arial" charset="0"/>
              </a:rPr>
            </a:br>
            <a:endParaRPr lang="en-US" b="1">
              <a:solidFill>
                <a:srgbClr val="009999"/>
              </a:solidFill>
              <a:latin typeface="Arial" charset="0"/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838200" y="1600200"/>
            <a:ext cx="7086600" cy="210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The </a:t>
            </a:r>
            <a:r>
              <a:rPr lang="en-US" dirty="0">
                <a:solidFill>
                  <a:srgbClr val="009900"/>
                </a:solidFill>
              </a:rPr>
              <a:t>elastic potential energy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baseline="-30000" dirty="0" err="1"/>
              <a:t>elastic</a:t>
            </a:r>
            <a:r>
              <a:rPr lang="en-US" dirty="0"/>
              <a:t> is the energy that a </a:t>
            </a:r>
            <a:r>
              <a:rPr lang="en-US" dirty="0">
                <a:solidFill>
                  <a:srgbClr val="009900"/>
                </a:solidFill>
              </a:rPr>
              <a:t>spring</a:t>
            </a:r>
            <a:r>
              <a:rPr lang="en-US" dirty="0"/>
              <a:t> has by virtue of being stretched or compressed.</a:t>
            </a:r>
          </a:p>
          <a:p>
            <a:pPr>
              <a:spcBef>
                <a:spcPct val="50000"/>
              </a:spcBef>
            </a:pPr>
            <a:r>
              <a:rPr lang="en-US" dirty="0"/>
              <a:t>For an ideal spring that has a spring constant </a:t>
            </a:r>
            <a:r>
              <a:rPr lang="en-US" i="1" dirty="0"/>
              <a:t>k</a:t>
            </a:r>
            <a:r>
              <a:rPr lang="en-US" dirty="0"/>
              <a:t> and is stretched or compressed by an amount </a:t>
            </a:r>
            <a:r>
              <a:rPr lang="en-US" i="1" dirty="0"/>
              <a:t>x</a:t>
            </a:r>
            <a:r>
              <a:rPr lang="en-US" dirty="0"/>
              <a:t> relative to its unstrained length, the elastic </a:t>
            </a:r>
            <a:r>
              <a:rPr lang="en-US" dirty="0">
                <a:solidFill>
                  <a:srgbClr val="009900"/>
                </a:solidFill>
              </a:rPr>
              <a:t>potential energy</a:t>
            </a:r>
            <a:r>
              <a:rPr lang="en-US" dirty="0"/>
              <a:t> is </a:t>
            </a:r>
          </a:p>
        </p:txBody>
      </p:sp>
      <p:pic>
        <p:nvPicPr>
          <p:cNvPr id="19460" name="Picture 4" descr="http://edugen.wiley.com/edugen/courses/crs1000/art/math/c10/math03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3886200"/>
            <a:ext cx="3048000" cy="719138"/>
          </a:xfrm>
          <a:prstGeom prst="rect">
            <a:avLst/>
          </a:prstGeom>
          <a:noFill/>
        </p:spPr>
      </p:pic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1371600" y="5105400"/>
            <a:ext cx="617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 dirty="0"/>
              <a:t>SI Unit of Elastic Potential Energy:</a:t>
            </a:r>
            <a:r>
              <a:rPr lang="en-US" dirty="0"/>
              <a:t> joule (J)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  <p:bldP spid="1946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0000"/>
                </a:solidFill>
                <a:cs typeface="Times New Roman" pitchFamily="18" charset="0"/>
              </a:rPr>
              <a:t>Physics of Bungee </a:t>
            </a:r>
            <a:r>
              <a:rPr lang="en-US" b="1" dirty="0">
                <a:solidFill>
                  <a:srgbClr val="000000"/>
                </a:solidFill>
                <a:cs typeface="Times New Roman" pitchFamily="18" charset="0"/>
              </a:rPr>
              <a:t>Jumping 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4572000" y="3429000"/>
            <a:ext cx="86868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4572000" y="3429000"/>
            <a:ext cx="86868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4572000" y="3429000"/>
            <a:ext cx="86868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4572000" y="3429000"/>
            <a:ext cx="86868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20487" name="Picture 7" descr="D:\PhsH\media\content\main\graphics\illustr\ch10\fig10_18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74887"/>
            <a:ext cx="8537575" cy="4583113"/>
          </a:xfrm>
          <a:prstGeom prst="rect">
            <a:avLst/>
          </a:prstGeom>
          <a:noFill/>
        </p:spPr>
      </p:pic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457200" y="6316663"/>
            <a:ext cx="381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91440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As the Bungee jumper oscillates up and down at the end of the elastic cord, the total mechanical energy remains constant, to the extent that the non-conservative forces of </a:t>
            </a:r>
            <a:r>
              <a:rPr lang="en-US" dirty="0" smtClean="0">
                <a:solidFill>
                  <a:srgbClr val="009900"/>
                </a:solidFill>
                <a:cs typeface="Times New Roman" pitchFamily="18" charset="0"/>
              </a:rPr>
              <a:t>friction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 and air resistance are negligible.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0000"/>
                </a:solidFill>
                <a:latin typeface="Arial" charset="0"/>
                <a:cs typeface="Arial" charset="0"/>
              </a:rPr>
              <a:t>Pole-vaulting </a:t>
            </a:r>
            <a:br>
              <a:rPr lang="en-US" b="1">
                <a:solidFill>
                  <a:srgbClr val="000000"/>
                </a:solidFill>
                <a:latin typeface="Arial" charset="0"/>
                <a:cs typeface="Arial" charset="0"/>
              </a:rPr>
            </a:br>
            <a:endParaRPr lang="en-US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pic>
        <p:nvPicPr>
          <p:cNvPr id="6149" name="Picture 5" descr="http://edugen.wiley.com/edugen/courses/crs1000/art/images/c10/np0069-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752600"/>
            <a:ext cx="6858000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7772400" cy="1143000"/>
          </a:xfrm>
        </p:spPr>
        <p:txBody>
          <a:bodyPr/>
          <a:lstStyle/>
          <a:p>
            <a:r>
              <a:rPr lang="en-US" dirty="0" smtClean="0"/>
              <a:t>The Simple Pendulum</a:t>
            </a:r>
            <a:endParaRPr lang="en-US" dirty="0"/>
          </a:p>
        </p:txBody>
      </p:sp>
      <p:pic>
        <p:nvPicPr>
          <p:cNvPr id="36866" name="Picture 2" descr="w048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600200"/>
            <a:ext cx="2514600" cy="4000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5780348" y="2895600"/>
                <a:ext cx="1638654" cy="11835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𝑇</m:t>
                      </m:r>
                      <m:r>
                        <a:rPr lang="en-US" b="0" i="1" smtClean="0">
                          <a:latin typeface="Cambria Math"/>
                        </a:rPr>
                        <m:t>=2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𝜋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𝐿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𝑔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0348" y="2895600"/>
                <a:ext cx="1638654" cy="118352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4648200" y="1752600"/>
            <a:ext cx="327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period, </a:t>
            </a:r>
            <a:r>
              <a:rPr lang="en-US" i="1" dirty="0" smtClean="0"/>
              <a:t>T</a:t>
            </a:r>
            <a:r>
              <a:rPr lang="en-US" dirty="0" smtClean="0"/>
              <a:t> of a simple pendulum, of length </a:t>
            </a:r>
            <a:r>
              <a:rPr lang="en-US" i="1" dirty="0" smtClean="0"/>
              <a:t>L</a:t>
            </a:r>
            <a:r>
              <a:rPr lang="en-US" dirty="0" smtClean="0"/>
              <a:t>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55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b="1" dirty="0">
                <a:solidFill>
                  <a:srgbClr val="CE1029"/>
                </a:solidFill>
                <a:latin typeface="Arial" charset="0"/>
                <a:cs typeface="Arial" charset="0"/>
              </a:rPr>
              <a:t>HOOKE'S LAW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2667000" y="1371600"/>
            <a:ext cx="647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The restoring force of an ideal spring is given by,</a:t>
            </a:r>
            <a:endParaRPr lang="en-US" dirty="0"/>
          </a:p>
        </p:txBody>
      </p:sp>
      <p:pic>
        <p:nvPicPr>
          <p:cNvPr id="26628" name="Picture 4" descr="http://edugen.wiley.com/edugen/courses/crs1000/art/math/c10/math00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209800"/>
            <a:ext cx="1889125" cy="385763"/>
          </a:xfrm>
          <a:prstGeom prst="rect">
            <a:avLst/>
          </a:prstGeom>
          <a:noFill/>
        </p:spPr>
      </p:pic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3505200" y="3200400"/>
            <a:ext cx="5486400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where </a:t>
            </a:r>
            <a:r>
              <a:rPr lang="en-US" i="1" dirty="0"/>
              <a:t>k</a:t>
            </a:r>
            <a:r>
              <a:rPr lang="en-US" dirty="0"/>
              <a:t> is the </a:t>
            </a:r>
            <a:r>
              <a:rPr lang="en-US" dirty="0">
                <a:solidFill>
                  <a:srgbClr val="009900"/>
                </a:solidFill>
              </a:rPr>
              <a:t>spring</a:t>
            </a:r>
            <a:r>
              <a:rPr lang="en-US" dirty="0"/>
              <a:t> constant and </a:t>
            </a:r>
            <a:r>
              <a:rPr lang="en-US" i="1" dirty="0"/>
              <a:t>x</a:t>
            </a:r>
            <a:r>
              <a:rPr lang="en-US" dirty="0"/>
              <a:t> is the </a:t>
            </a:r>
            <a:r>
              <a:rPr lang="en-US" dirty="0">
                <a:solidFill>
                  <a:srgbClr val="009900"/>
                </a:solidFill>
              </a:rPr>
              <a:t>displacement</a:t>
            </a:r>
            <a:r>
              <a:rPr lang="en-US" dirty="0"/>
              <a:t> of the spring from its unstrained length. </a:t>
            </a:r>
            <a:endParaRPr lang="en-US" dirty="0" smtClean="0"/>
          </a:p>
          <a:p>
            <a:pPr>
              <a:spcBef>
                <a:spcPct val="50000"/>
              </a:spcBef>
            </a:pPr>
            <a:r>
              <a:rPr lang="en-US" dirty="0" smtClean="0"/>
              <a:t>The </a:t>
            </a:r>
            <a:r>
              <a:rPr lang="en-US" dirty="0"/>
              <a:t>minus sign indicates that the restoring </a:t>
            </a:r>
            <a:r>
              <a:rPr lang="en-US" dirty="0">
                <a:solidFill>
                  <a:srgbClr val="009900"/>
                </a:solidFill>
              </a:rPr>
              <a:t>force</a:t>
            </a:r>
            <a:r>
              <a:rPr lang="en-US" dirty="0"/>
              <a:t> always points in a direction opposite to the displacement of the spring.</a:t>
            </a:r>
          </a:p>
        </p:txBody>
      </p:sp>
      <p:sp>
        <p:nvSpPr>
          <p:cNvPr id="7" name="Rectangle 6"/>
          <p:cNvSpPr/>
          <p:nvPr/>
        </p:nvSpPr>
        <p:spPr>
          <a:xfrm>
            <a:off x="3962400" y="5943600"/>
            <a:ext cx="25827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 dirty="0" smtClean="0"/>
              <a:t>SI unit of k = N/m.</a:t>
            </a:r>
            <a:endParaRPr lang="en-US" dirty="0"/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81200"/>
            <a:ext cx="3552825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  <p:bldP spid="26629" grpId="0" build="p"/>
      <p:bldP spid="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1143000"/>
          </a:xfrm>
        </p:spPr>
        <p:txBody>
          <a:bodyPr/>
          <a:lstStyle/>
          <a:p>
            <a:r>
              <a:rPr lang="en-US" b="1" dirty="0">
                <a:solidFill>
                  <a:srgbClr val="CE1029"/>
                </a:solidFill>
                <a:latin typeface="Arial" charset="0"/>
                <a:cs typeface="Arial" charset="0"/>
              </a:rPr>
              <a:t>Simple Harmonic Motion</a:t>
            </a:r>
          </a:p>
        </p:txBody>
      </p:sp>
      <p:pic>
        <p:nvPicPr>
          <p:cNvPr id="10245" name="Picture 5" descr="http://edugen.wiley.com/edugen/courses/crs1000/art/images/c10/nw0387-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1447800"/>
            <a:ext cx="2857500" cy="3086100"/>
          </a:xfrm>
          <a:prstGeom prst="rect">
            <a:avLst/>
          </a:prstGeom>
          <a:noFill/>
        </p:spPr>
      </p:pic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609600" y="4876800"/>
            <a:ext cx="8001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 dirty="0"/>
              <a:t>When there is a restoring force, F = -</a:t>
            </a:r>
            <a:r>
              <a:rPr lang="en-US" b="1" i="1" dirty="0" err="1"/>
              <a:t>kx</a:t>
            </a:r>
            <a:r>
              <a:rPr lang="en-US" b="1" i="1" dirty="0"/>
              <a:t>, simple harmonic motion occurs.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CE1029"/>
                </a:solidFill>
                <a:latin typeface="Arial" charset="0"/>
                <a:cs typeface="Arial" charset="0"/>
              </a:rPr>
              <a:t>Position VS. Time graph</a:t>
            </a:r>
          </a:p>
        </p:txBody>
      </p:sp>
      <p:pic>
        <p:nvPicPr>
          <p:cNvPr id="11269" name="Picture 5" descr="F:\PhsH\media\content\main\graphics\illustr\ch10\fig10_0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2286000"/>
            <a:ext cx="5761038" cy="3578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991600" cy="1143000"/>
          </a:xfrm>
        </p:spPr>
        <p:txBody>
          <a:bodyPr/>
          <a:lstStyle/>
          <a:p>
            <a:r>
              <a:rPr lang="en-US" sz="3600" b="1" dirty="0" smtClean="0">
                <a:solidFill>
                  <a:srgbClr val="003399"/>
                </a:solidFill>
                <a:latin typeface="verdana" pitchFamily="34" charset="0"/>
                <a:cs typeface="Arial" charset="0"/>
              </a:rPr>
              <a:t>Amplitude, Period, and Frequency</a:t>
            </a:r>
            <a:r>
              <a:rPr lang="en-US" b="1" dirty="0">
                <a:solidFill>
                  <a:srgbClr val="CE1029"/>
                </a:solidFill>
                <a:latin typeface="Arial" charset="0"/>
                <a:cs typeface="Arial" charset="0"/>
              </a:rPr>
              <a:t/>
            </a:r>
            <a:br>
              <a:rPr lang="en-US" b="1" dirty="0">
                <a:solidFill>
                  <a:srgbClr val="CE1029"/>
                </a:solidFill>
                <a:latin typeface="Arial" charset="0"/>
                <a:cs typeface="Arial" charset="0"/>
              </a:rPr>
            </a:br>
            <a:endParaRPr lang="en-US" b="1" dirty="0">
              <a:solidFill>
                <a:srgbClr val="CE1029"/>
              </a:solidFill>
              <a:latin typeface="Arial" charset="0"/>
              <a:cs typeface="Arial" charset="0"/>
            </a:endParaRPr>
          </a:p>
        </p:txBody>
      </p:sp>
      <p:pic>
        <p:nvPicPr>
          <p:cNvPr id="12293" name="Picture 5" descr="math00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51187" y="1676400"/>
            <a:ext cx="5992813" cy="549275"/>
          </a:xfrm>
          <a:prstGeom prst="rect">
            <a:avLst/>
          </a:prstGeom>
          <a:noFill/>
        </p:spPr>
      </p:pic>
      <p:pic>
        <p:nvPicPr>
          <p:cNvPr id="12295" name="Picture 7" descr="nw0390-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0"/>
            <a:ext cx="2708275" cy="2892425"/>
          </a:xfrm>
          <a:prstGeom prst="rect">
            <a:avLst/>
          </a:prstGeom>
          <a:noFill/>
        </p:spPr>
      </p:pic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609600" y="3810000"/>
            <a:ext cx="853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Amplitude is the magnitude of the maximum displacement. </a:t>
            </a:r>
          </a:p>
        </p:txBody>
      </p:sp>
      <p:sp>
        <p:nvSpPr>
          <p:cNvPr id="6" name="Rectangle 5"/>
          <p:cNvSpPr/>
          <p:nvPr/>
        </p:nvSpPr>
        <p:spPr>
          <a:xfrm>
            <a:off x="609600" y="4572000"/>
            <a:ext cx="8305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The time required to complete one cycle is the </a:t>
            </a:r>
            <a:r>
              <a:rPr lang="en-US" b="1" i="1" dirty="0" smtClean="0"/>
              <a:t>period,</a:t>
            </a:r>
            <a:r>
              <a:rPr lang="en-US" i="1" dirty="0" smtClean="0"/>
              <a:t> T.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85800" y="5181600"/>
            <a:ext cx="8305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The </a:t>
            </a:r>
            <a:r>
              <a:rPr lang="en-US" b="1" i="1" dirty="0" smtClean="0"/>
              <a:t>frequency</a:t>
            </a:r>
            <a:r>
              <a:rPr lang="en-US" i="1" dirty="0" smtClean="0"/>
              <a:t> f</a:t>
            </a:r>
            <a:r>
              <a:rPr lang="en-US" dirty="0" smtClean="0"/>
              <a:t> is the number of cycles of the motion per second. </a:t>
            </a:r>
            <a:endParaRPr lang="en-US" dirty="0"/>
          </a:p>
        </p:txBody>
      </p:sp>
      <p:pic>
        <p:nvPicPr>
          <p:cNvPr id="8" name="Picture 6" descr="http://edugen.wiley.com/edugen/courses/crs1000/art/math/c10/math009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3000" y="5715000"/>
            <a:ext cx="1574878" cy="914400"/>
          </a:xfrm>
          <a:prstGeom prst="rect">
            <a:avLst/>
          </a:prstGeom>
          <a:noFill/>
        </p:spPr>
      </p:pic>
      <p:pic>
        <p:nvPicPr>
          <p:cNvPr id="9" name="Picture 6" descr="F:\PhsH\media\content\main\graphics\imgMath\16\ch10\eq10_11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24600" y="5562600"/>
            <a:ext cx="2667000" cy="1133039"/>
          </a:xfrm>
          <a:prstGeom prst="rect">
            <a:avLst/>
          </a:prstGeom>
          <a:noFill/>
        </p:spPr>
      </p:pic>
      <p:pic>
        <p:nvPicPr>
          <p:cNvPr id="40961" name="Picture 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72200" y="2438400"/>
            <a:ext cx="139065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3733800" y="5943600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Angular frequency: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0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6" grpId="0" build="p"/>
      <p:bldP spid="6" grpId="0" build="p"/>
      <p:bldP spid="7" grpId="0" build="p"/>
      <p:bldP spid="1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Oscillating Mass</a:t>
            </a: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4186238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35844" name="Object 4"/>
          <p:cNvGraphicFramePr>
            <a:graphicFrameLocks noChangeAspect="1"/>
          </p:cNvGraphicFramePr>
          <p:nvPr/>
        </p:nvGraphicFramePr>
        <p:xfrm>
          <a:off x="1143000" y="4191000"/>
          <a:ext cx="167640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1" r:id="rId3" imgW="774364" imgH="444307" progId="Equation.3">
                  <p:embed/>
                </p:oleObj>
              </mc:Choice>
              <mc:Fallback>
                <p:oleObj r:id="rId3" imgW="774364" imgH="444307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191000"/>
                        <a:ext cx="1676400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4024313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35846" name="Object 6"/>
          <p:cNvGraphicFramePr>
            <a:graphicFrameLocks noChangeAspect="1"/>
          </p:cNvGraphicFramePr>
          <p:nvPr/>
        </p:nvGraphicFramePr>
        <p:xfrm>
          <a:off x="914400" y="5486400"/>
          <a:ext cx="2438400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2" r:id="rId5" imgW="1091726" imgH="444307" progId="Equation.3">
                  <p:embed/>
                </p:oleObj>
              </mc:Choice>
              <mc:Fallback>
                <p:oleObj r:id="rId5" imgW="1091726" imgH="444307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5486400"/>
                        <a:ext cx="2438400" cy="996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5847" name="Picture 7" descr="D:\PhsH\media\content\main\graphics\illustr\ch10\fig10_21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943600" y="1600200"/>
            <a:ext cx="2960688" cy="2811463"/>
          </a:xfrm>
          <a:prstGeom prst="rect">
            <a:avLst/>
          </a:prstGeom>
          <a:noFill/>
        </p:spPr>
      </p:pic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609600" y="1828800"/>
            <a:ext cx="46482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>
                <a:cs typeface="Times New Roman" pitchFamily="18" charset="0"/>
              </a:rPr>
              <a:t>Consider a mass </a:t>
            </a:r>
            <a:r>
              <a:rPr lang="en-US" sz="1600" i="1" dirty="0">
                <a:cs typeface="Times New Roman" pitchFamily="18" charset="0"/>
              </a:rPr>
              <a:t>m</a:t>
            </a:r>
            <a:r>
              <a:rPr lang="en-US" sz="1600" dirty="0">
                <a:cs typeface="Times New Roman" pitchFamily="18" charset="0"/>
              </a:rPr>
              <a:t> attached to the end of a spring as shown.</a:t>
            </a:r>
            <a:r>
              <a:rPr lang="en-US" sz="1600" dirty="0"/>
              <a:t> </a:t>
            </a:r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609600" y="2514600"/>
            <a:ext cx="4343400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>
                <a:cs typeface="Times New Roman" pitchFamily="18" charset="0"/>
              </a:rPr>
              <a:t>If the mass is pulled down and released, it will undergo simple harmonic motion. </a:t>
            </a:r>
          </a:p>
          <a:p>
            <a:pPr>
              <a:spcBef>
                <a:spcPct val="50000"/>
              </a:spcBef>
            </a:pPr>
            <a:r>
              <a:rPr lang="en-US" sz="1600" dirty="0">
                <a:cs typeface="Times New Roman" pitchFamily="18" charset="0"/>
              </a:rPr>
              <a:t>The period depends on the spring constant, k and the mass m, as given below, 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5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58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58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8" grpId="0" build="p"/>
      <p:bldP spid="3584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Do Astronauts Weigh Themselves While in Orbit?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838200" y="2438400"/>
            <a:ext cx="73914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Astronauts who spend long periods of time in orbit periodically measure their body masses as part of their health-maintenance programs. 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On earth, it is simple to measure body mass, with a scale.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However, this procedure does not work in orbit, because both the scale and the astronaut are in free-fall and cannot press against each other.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Mass of an Astronaut</a:t>
            </a:r>
          </a:p>
        </p:txBody>
      </p:sp>
      <p:pic>
        <p:nvPicPr>
          <p:cNvPr id="33795" name="Picture 3" descr="http://edugen.wiley.com/edugen/courses/crs1000/art/images/c10/np0071-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1447800"/>
            <a:ext cx="3429000" cy="2263775"/>
          </a:xfrm>
          <a:prstGeom prst="rect">
            <a:avLst/>
          </a:prstGeom>
          <a:noFill/>
        </p:spPr>
      </p:pic>
      <p:graphicFrame>
        <p:nvGraphicFramePr>
          <p:cNvPr id="33796" name="Object 4"/>
          <p:cNvGraphicFramePr>
            <a:graphicFrameLocks noChangeAspect="1"/>
          </p:cNvGraphicFramePr>
          <p:nvPr/>
        </p:nvGraphicFramePr>
        <p:xfrm>
          <a:off x="1447800" y="1981200"/>
          <a:ext cx="167640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9" r:id="rId4" imgW="774364" imgH="444307" progId="Equation.3">
                  <p:embed/>
                </p:oleObj>
              </mc:Choice>
              <mc:Fallback>
                <p:oleObj r:id="rId4" imgW="774364" imgH="444307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981200"/>
                        <a:ext cx="1676400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838200" y="4335463"/>
            <a:ext cx="601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228600" y="4191000"/>
            <a:ext cx="8382000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000000"/>
                </a:solidFill>
                <a:cs typeface="Times New Roman" pitchFamily="18" charset="0"/>
              </a:rPr>
              <a:t>This device consists of a spring-mounted chair in which the astronaut sits. The chair is then started oscillating in simple harmonic motion. The period of the motion is measured electronically and is automatically converted into a value of the astronaut’s mass, after the mass of the chair is taken into account. </a:t>
            </a:r>
          </a:p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000000"/>
                </a:solidFill>
                <a:cs typeface="Times New Roman" pitchFamily="18" charset="0"/>
              </a:rPr>
              <a:t>The spring used in one such device has a spring constant of 606 N/m, and the mass of the chair is 12.0 kg. The measured oscillation period is 2.41 s. Find the mass of the astronaut.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3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37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0000"/>
                </a:solidFill>
                <a:latin typeface="Arial" charset="0"/>
              </a:rPr>
              <a:t>10.3 </a:t>
            </a:r>
            <a:r>
              <a:rPr lang="en-US" b="1">
                <a:solidFill>
                  <a:srgbClr val="009999"/>
                </a:solidFill>
                <a:latin typeface="Arial" charset="0"/>
              </a:rPr>
              <a:t>Energy and Simple Harmonic Motion </a:t>
            </a:r>
          </a:p>
        </p:txBody>
      </p:sp>
      <p:pic>
        <p:nvPicPr>
          <p:cNvPr id="18435" name="Picture 3" descr="D:\PhsH\media\content\main\graphics\illustr\ch10\fig10_1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2133600"/>
            <a:ext cx="3292475" cy="3235325"/>
          </a:xfrm>
          <a:prstGeom prst="rect">
            <a:avLst/>
          </a:prstGeom>
          <a:noFill/>
        </p:spPr>
      </p:pic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914400" y="2057400"/>
            <a:ext cx="381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  <a:cs typeface="Times New Roman" pitchFamily="18" charset="0"/>
              </a:rPr>
              <a:t>A door-closing </a:t>
            </a:r>
            <a:r>
              <a:rPr lang="en-US">
                <a:solidFill>
                  <a:srgbClr val="009900"/>
                </a:solidFill>
                <a:cs typeface="Times New Roman" pitchFamily="18" charset="0"/>
              </a:rPr>
              <a:t>unit</a:t>
            </a:r>
            <a:endParaRPr lang="en-US"/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990600" y="3276600"/>
            <a:ext cx="32766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  <a:cs typeface="Times New Roman" pitchFamily="18" charset="0"/>
              </a:rPr>
              <a:t>The </a:t>
            </a:r>
            <a:r>
              <a:rPr lang="en-US">
                <a:solidFill>
                  <a:srgbClr val="009900"/>
                </a:solidFill>
                <a:cs typeface="Times New Roman" pitchFamily="18" charset="0"/>
              </a:rPr>
              <a:t>elastic potential energy</a:t>
            </a:r>
            <a:r>
              <a:rPr lang="en-US">
                <a:solidFill>
                  <a:srgbClr val="000000"/>
                </a:solidFill>
                <a:cs typeface="Times New Roman" pitchFamily="18" charset="0"/>
              </a:rPr>
              <a:t> stored in the compressed </a:t>
            </a:r>
            <a:r>
              <a:rPr lang="en-US">
                <a:solidFill>
                  <a:srgbClr val="009900"/>
                </a:solidFill>
                <a:cs typeface="Times New Roman" pitchFamily="18" charset="0"/>
              </a:rPr>
              <a:t>spring</a:t>
            </a:r>
            <a:r>
              <a:rPr lang="en-US">
                <a:solidFill>
                  <a:srgbClr val="000000"/>
                </a:solidFill>
                <a:cs typeface="Times New Roman" pitchFamily="18" charset="0"/>
              </a:rPr>
              <a:t> is used to close the door.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510</Words>
  <Application>Microsoft Office PowerPoint</Application>
  <PresentationFormat>On-screen Show (4:3)</PresentationFormat>
  <Paragraphs>38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Default Design</vt:lpstr>
      <vt:lpstr>Microsoft Equation 3.0</vt:lpstr>
      <vt:lpstr>C H A P T E R   10 Simple Harmonic Motion and Elasticity </vt:lpstr>
      <vt:lpstr>HOOKE'S LAW</vt:lpstr>
      <vt:lpstr>Simple Harmonic Motion</vt:lpstr>
      <vt:lpstr>Position VS. Time graph</vt:lpstr>
      <vt:lpstr>Amplitude, Period, and Frequency </vt:lpstr>
      <vt:lpstr>Oscillating Mass</vt:lpstr>
      <vt:lpstr>How Do Astronauts Weigh Themselves While in Orbit?</vt:lpstr>
      <vt:lpstr>Mass of an Astronaut</vt:lpstr>
      <vt:lpstr>10.3 Energy and Simple Harmonic Motion </vt:lpstr>
      <vt:lpstr>Elastic Potential Energy </vt:lpstr>
      <vt:lpstr>Physics of Bungee Jumping </vt:lpstr>
      <vt:lpstr>Pole-vaulting  </vt:lpstr>
      <vt:lpstr>The Simple Pendulum</vt:lpstr>
    </vt:vector>
  </TitlesOfParts>
  <Company>Winthrop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 H A P T E R   10 Simple Harmonic Motion and Elasticity</dc:title>
  <dc:creator>visitor</dc:creator>
  <cp:lastModifiedBy>Maheswaranathan, Ponn</cp:lastModifiedBy>
  <cp:revision>21</cp:revision>
  <dcterms:created xsi:type="dcterms:W3CDTF">2003-10-28T17:16:55Z</dcterms:created>
  <dcterms:modified xsi:type="dcterms:W3CDTF">2015-11-12T16:42:25Z</dcterms:modified>
</cp:coreProperties>
</file>