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330" r:id="rId3"/>
    <p:sldId id="280" r:id="rId4"/>
    <p:sldId id="279" r:id="rId5"/>
    <p:sldId id="323" r:id="rId6"/>
    <p:sldId id="327" r:id="rId7"/>
    <p:sldId id="33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53"/>
    <p:restoredTop sz="90923"/>
  </p:normalViewPr>
  <p:slideViewPr>
    <p:cSldViewPr>
      <p:cViewPr varScale="1">
        <p:scale>
          <a:sx n="105" d="100"/>
          <a:sy n="105" d="100"/>
        </p:scale>
        <p:origin x="8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CE224-02E7-4098-9203-211202488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8DC89-8741-4826-9D11-2437B468C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C5A92-45A5-48B1-BAE0-A7CF709AF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3158A-A96A-45F3-859E-59192395A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717C0-A599-42CB-9A59-51058E52D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F3B36-FE6A-4EE4-B45C-445042940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28936-7EBB-4757-B88F-33297126C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AEC29-A7F5-4926-BA98-EA7847DA8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60BAF-9A3E-453F-8796-EF8CBACCB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B9FF5-08AF-432F-8A73-BC771E252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7EA2E-2ECC-4C14-BD53-259B54B1C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0AB6A7-1F11-4258-9EE8-ED39998B9C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6200" y="152400"/>
            <a:ext cx="8915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A baseball (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= 0.14 kg) has an initial velocity, magnitude 38 m/s as it approaches a bat. The bat applies an average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force that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is much larger than the weight of the ball, and the ball departs from the bat with a final velocity, magnitude 38 m/s, as shown below.  Determine the impulse applied to the ball by the bat. </a:t>
            </a:r>
            <a:endParaRPr lang="en-US" dirty="0"/>
          </a:p>
        </p:txBody>
      </p:sp>
      <p:pic>
        <p:nvPicPr>
          <p:cNvPr id="5" name="Picture 4" descr="eqd7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890814"/>
            <a:ext cx="4648200" cy="1143000"/>
          </a:xfrm>
          <a:prstGeom prst="rect">
            <a:avLst/>
          </a:prstGeom>
          <a:noFill/>
        </p:spPr>
      </p:pic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46577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9050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11. Suppose a child drives a bumper car head on into the side rail, which exerts a force of 4000 N on the car for 0.200 s. </a:t>
            </a:r>
            <a:br>
              <a:rPr lang="en-US" dirty="0"/>
            </a:br>
            <a:r>
              <a:rPr lang="en-US" dirty="0"/>
              <a:t>(a) What impulse is imparted by this force? </a:t>
            </a:r>
            <a:br>
              <a:rPr lang="en-US" dirty="0"/>
            </a:br>
            <a:r>
              <a:rPr lang="en-US" dirty="0"/>
              <a:t>(b) Find the final velocity of the bumper car if its initial velocity was 2.80 m/s and the car plus driver have a mass of 200 kg. </a:t>
            </a:r>
            <a:r>
              <a:rPr lang="en-US"/>
              <a:t>Neglect the friction </a:t>
            </a:r>
            <a:r>
              <a:rPr lang="en-US" dirty="0"/>
              <a:t>between the car </a:t>
            </a:r>
            <a:r>
              <a:rPr lang="en-US"/>
              <a:t>and floor.</a:t>
            </a:r>
            <a:endParaRPr lang="en-US" dirty="0"/>
          </a:p>
        </p:txBody>
      </p:sp>
      <p:pic>
        <p:nvPicPr>
          <p:cNvPr id="5" name="Picture 6" descr="eqd7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9600"/>
            <a:ext cx="46482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944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EXAMPLE </a:t>
            </a:r>
            <a:b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Assembling a Freight Train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8686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freight train is being assembled in a switching yard, and the Figure below shows two boxcars. Car 1 has a </a:t>
            </a:r>
            <a:r>
              <a:rPr lang="en-US" dirty="0">
                <a:solidFill>
                  <a:srgbClr val="009900"/>
                </a:solidFill>
              </a:rPr>
              <a:t>mass</a:t>
            </a:r>
            <a:r>
              <a:rPr lang="en-US" dirty="0"/>
              <a:t> of </a:t>
            </a:r>
            <a:r>
              <a:rPr lang="en-US" i="1" dirty="0"/>
              <a:t>m</a:t>
            </a:r>
            <a:r>
              <a:rPr lang="en-US" baseline="-30000" dirty="0"/>
              <a:t>1</a:t>
            </a:r>
            <a:r>
              <a:rPr lang="en-US" dirty="0"/>
              <a:t> = 65×10</a:t>
            </a:r>
            <a:r>
              <a:rPr lang="en-US" baseline="30000" dirty="0"/>
              <a:t>3</a:t>
            </a:r>
            <a:r>
              <a:rPr lang="en-US" dirty="0"/>
              <a:t> kg and moves at a </a:t>
            </a:r>
            <a:r>
              <a:rPr lang="en-US" dirty="0">
                <a:solidFill>
                  <a:srgbClr val="009900"/>
                </a:solidFill>
              </a:rPr>
              <a:t>velocity</a:t>
            </a:r>
            <a:r>
              <a:rPr lang="en-US" dirty="0"/>
              <a:t> of </a:t>
            </a:r>
            <a:r>
              <a:rPr lang="en-US" i="1" dirty="0"/>
              <a:t>v</a:t>
            </a:r>
            <a:r>
              <a:rPr lang="en-US" baseline="-30000" dirty="0"/>
              <a:t>01</a:t>
            </a:r>
            <a:r>
              <a:rPr lang="en-US" dirty="0"/>
              <a:t> = +0.80 m/s. Car 2, with a mass of </a:t>
            </a:r>
            <a:r>
              <a:rPr lang="en-US" i="1" dirty="0"/>
              <a:t>m</a:t>
            </a:r>
            <a:r>
              <a:rPr lang="en-US" baseline="-30000" dirty="0"/>
              <a:t>2</a:t>
            </a:r>
            <a:r>
              <a:rPr lang="en-US" dirty="0"/>
              <a:t> = 92×10</a:t>
            </a:r>
            <a:r>
              <a:rPr lang="en-US" baseline="30000" dirty="0"/>
              <a:t>3</a:t>
            </a:r>
            <a:r>
              <a:rPr lang="en-US" dirty="0"/>
              <a:t> kg and a velocity of </a:t>
            </a:r>
            <a:r>
              <a:rPr lang="en-US" i="1" dirty="0"/>
              <a:t>v</a:t>
            </a:r>
            <a:r>
              <a:rPr lang="en-US" baseline="-30000" dirty="0"/>
              <a:t>02</a:t>
            </a:r>
            <a:r>
              <a:rPr lang="en-US" dirty="0"/>
              <a:t> = +1.3 m/s, overtakes car 1 and couples to it. Neglecting </a:t>
            </a:r>
            <a:r>
              <a:rPr lang="en-US" dirty="0">
                <a:solidFill>
                  <a:srgbClr val="009900"/>
                </a:solidFill>
              </a:rPr>
              <a:t>friction</a:t>
            </a:r>
            <a:r>
              <a:rPr lang="en-US" dirty="0"/>
              <a:t>, find the common velocity </a:t>
            </a:r>
            <a:r>
              <a:rPr lang="en-US" i="1" dirty="0" err="1"/>
              <a:t>v</a:t>
            </a:r>
            <a:r>
              <a:rPr lang="en-US" baseline="-30000" dirty="0" err="1"/>
              <a:t>f</a:t>
            </a:r>
            <a:r>
              <a:rPr lang="en-US" dirty="0"/>
              <a:t> of the cars after they become coupled.</a:t>
            </a:r>
          </a:p>
        </p:txBody>
      </p:sp>
      <p:pic>
        <p:nvPicPr>
          <p:cNvPr id="26630" name="Picture 6" descr="F:\PhsH\media\content\main\graphics\illustr\ch7\fig07_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060924"/>
            <a:ext cx="5143500" cy="125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9262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EXAMPLE: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Ice Skaters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" y="1192262"/>
            <a:ext cx="883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Starting from rest, two skaters “push off” against each other on smooth level ice, where </a:t>
            </a:r>
            <a:r>
              <a:rPr lang="en-US" dirty="0">
                <a:solidFill>
                  <a:srgbClr val="009900"/>
                </a:solidFill>
              </a:rPr>
              <a:t>friction</a:t>
            </a:r>
            <a:r>
              <a:rPr lang="en-US" dirty="0"/>
              <a:t> is negligible. As the Figure shows, one is a woman (</a:t>
            </a:r>
            <a:r>
              <a:rPr lang="en-US" i="1" dirty="0"/>
              <a:t>m</a:t>
            </a:r>
            <a:r>
              <a:rPr lang="en-US" baseline="-30000" dirty="0"/>
              <a:t>1</a:t>
            </a:r>
            <a:r>
              <a:rPr lang="en-US" dirty="0"/>
              <a:t> = 54 kg), and one is a man (</a:t>
            </a:r>
            <a:r>
              <a:rPr lang="en-US" i="1" dirty="0"/>
              <a:t>m</a:t>
            </a:r>
            <a:r>
              <a:rPr lang="en-US" baseline="-30000" dirty="0"/>
              <a:t>2</a:t>
            </a:r>
            <a:r>
              <a:rPr lang="en-US" dirty="0"/>
              <a:t> = 88 kg). Part </a:t>
            </a:r>
            <a:r>
              <a:rPr lang="en-US" i="1" dirty="0"/>
              <a:t>b</a:t>
            </a:r>
            <a:r>
              <a:rPr lang="en-US" dirty="0"/>
              <a:t> of the drawing shows that the woman moves away with a </a:t>
            </a:r>
            <a:r>
              <a:rPr lang="en-US" dirty="0">
                <a:solidFill>
                  <a:srgbClr val="009900"/>
                </a:solidFill>
              </a:rPr>
              <a:t>velocity</a:t>
            </a:r>
            <a:r>
              <a:rPr lang="en-US" dirty="0"/>
              <a:t> of </a:t>
            </a:r>
            <a:r>
              <a:rPr lang="en-US" i="1" dirty="0"/>
              <a:t>v</a:t>
            </a:r>
            <a:r>
              <a:rPr lang="en-US" baseline="-30000" dirty="0"/>
              <a:t>f1</a:t>
            </a:r>
            <a:r>
              <a:rPr lang="en-US" dirty="0"/>
              <a:t> = +2.5 m/s. Find the “recoil” velocity </a:t>
            </a:r>
            <a:r>
              <a:rPr lang="en-US" i="1" dirty="0"/>
              <a:t>v</a:t>
            </a:r>
            <a:r>
              <a:rPr lang="en-US" baseline="-30000" dirty="0"/>
              <a:t>f2</a:t>
            </a:r>
            <a:r>
              <a:rPr lang="en-US" dirty="0"/>
              <a:t> of the man.</a:t>
            </a:r>
          </a:p>
        </p:txBody>
      </p:sp>
      <p:pic>
        <p:nvPicPr>
          <p:cNvPr id="25606" name="Picture 6" descr="F:\PhsH\media\content\main\graphics\illustr\ch7\fig07_11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57600"/>
            <a:ext cx="5246688" cy="2274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965"/>
            <a:ext cx="7772400" cy="1143000"/>
          </a:xfrm>
        </p:spPr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990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 car (mass = 1100 kg) is traveling at 32 m/s and collides head-on with a sport utility vehicle (mass = 2500 kg) traveling in the opposite direction. In the collision, the two vehicles come to a halt. At what speed was the sport utility vehicle traveling?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85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/>
              <a:t>Football: 3</a:t>
            </a:r>
            <a:r>
              <a:rPr lang="en-US" baseline="30000" dirty="0"/>
              <a:t>rd</a:t>
            </a:r>
            <a:r>
              <a:rPr lang="en-US" dirty="0"/>
              <a:t> Down </a:t>
            </a:r>
          </a:p>
        </p:txBody>
      </p:sp>
      <p:pic>
        <p:nvPicPr>
          <p:cNvPr id="59394" name="Picture 2" descr="http://4.bp.blogspot.com/_ksxjg7CFQxA/S43o9gOs6xI/AAAAAAAAJzY/lLx6ik7RJgg/s1600/pic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19200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7933" y="48514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During a 3</a:t>
            </a:r>
            <a:r>
              <a:rPr lang="en-US" baseline="30000" dirty="0"/>
              <a:t>rd</a:t>
            </a:r>
            <a:r>
              <a:rPr lang="en-US" dirty="0"/>
              <a:t> down play with less than a yard to go, a Minnesota Viking player of mass 70-kg moving at 6 m/s was tackled head-on by a San Francisco 49er of mass 90-kg moving at 5 m/s. Predict the outcome of this play?     </a:t>
            </a:r>
          </a:p>
        </p:txBody>
      </p:sp>
    </p:spTree>
    <p:extLst>
      <p:ext uri="{BB962C8B-B14F-4D97-AF65-F5344CB8AC3E}">
        <p14:creationId xmlns:p14="http://schemas.microsoft.com/office/powerpoint/2010/main" val="158018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3867"/>
            <a:ext cx="7772400" cy="1143000"/>
          </a:xfrm>
        </p:spPr>
        <p:txBody>
          <a:bodyPr/>
          <a:lstStyle/>
          <a:p>
            <a:r>
              <a:rPr lang="en-US" dirty="0"/>
              <a:t>Car Collision Problem</a:t>
            </a:r>
          </a:p>
        </p:txBody>
      </p:sp>
      <p:pic>
        <p:nvPicPr>
          <p:cNvPr id="59394" name="Picture 2" descr="FG09_05-03E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2992441"/>
            <a:ext cx="37719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1044982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car with a mass of 850-kg and a speed of 16 m/s approaches an intersection as shown. A 1200-kg minivan traveling at 21 m/s is heading for the same intersection. The car and minivan collide and stick together. Find the speed (</a:t>
            </a:r>
            <a:r>
              <a:rPr lang="en-US" b="1" dirty="0" err="1"/>
              <a:t>v</a:t>
            </a:r>
            <a:r>
              <a:rPr lang="en-US" baseline="-25000" dirty="0" err="1"/>
              <a:t>f</a:t>
            </a:r>
            <a:r>
              <a:rPr lang="en-US" dirty="0"/>
              <a:t>) and direction (θ) of the wreckage just after the collision, assuming external forces can ignored. </a:t>
            </a:r>
          </a:p>
        </p:txBody>
      </p:sp>
    </p:spTree>
    <p:extLst>
      <p:ext uri="{BB962C8B-B14F-4D97-AF65-F5344CB8AC3E}">
        <p14:creationId xmlns:p14="http://schemas.microsoft.com/office/powerpoint/2010/main" val="8934832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531</Words>
  <Application>Microsoft Macintosh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inherit</vt:lpstr>
      <vt:lpstr>Times New Roman</vt:lpstr>
      <vt:lpstr>Default Design</vt:lpstr>
      <vt:lpstr>PowerPoint Presentation</vt:lpstr>
      <vt:lpstr>PowerPoint Presentation</vt:lpstr>
      <vt:lpstr>EXAMPLE  Assembling a Freight Train</vt:lpstr>
      <vt:lpstr>EXAMPLE: Ice Skaters</vt:lpstr>
      <vt:lpstr>Problem</vt:lpstr>
      <vt:lpstr>Football: 3rd Down </vt:lpstr>
      <vt:lpstr>Car Collision Problem</vt:lpstr>
    </vt:vector>
  </TitlesOfParts>
  <Company>Winthrop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Impulse and Momentum</dc:title>
  <dc:creator>visitor</dc:creator>
  <cp:lastModifiedBy>Maheswaranathan, Ponn</cp:lastModifiedBy>
  <cp:revision>36</cp:revision>
  <dcterms:created xsi:type="dcterms:W3CDTF">2003-10-07T18:36:41Z</dcterms:created>
  <dcterms:modified xsi:type="dcterms:W3CDTF">2020-10-09T12:40:18Z</dcterms:modified>
</cp:coreProperties>
</file>