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5" r:id="rId3"/>
    <p:sldId id="301" r:id="rId4"/>
    <p:sldId id="264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/>
    <p:restoredTop sz="90923"/>
  </p:normalViewPr>
  <p:slideViewPr>
    <p:cSldViewPr>
      <p:cViewPr varScale="1">
        <p:scale>
          <a:sx n="105" d="100"/>
          <a:sy n="105" d="100"/>
        </p:scale>
        <p:origin x="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2929-7D81-4BF8-B1B4-C8FAF672E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3A96B-59AA-4348-A829-96DD41278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4040B-B910-4E64-A660-38CEEA5B1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9D6690-877A-4BFC-A2CC-EBAB67C1B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DB5D-5956-4717-B2E0-D781475071B8}" type="datetime4">
              <a:rPr lang="en-US"/>
              <a:pPr>
                <a:defRPr/>
              </a:pPr>
              <a:t>October 7, 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85B0-FE98-4A5B-9A50-1292CD97E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35453-070F-4DD8-9C10-4D271A05D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D0BEA-9DF4-46FE-BA21-A483D7CBC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7C33-440A-4F18-B0C8-6B297477E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F49CC-0B97-4D2D-937D-6BD867527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1734-E1ED-48E3-A400-5C79C046C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D07C2-65DC-4B3D-B443-ADA5F1633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8B021-307E-41E8-B576-1E6F64FE1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19C4-3625-41FA-BA48-6375E591A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2D8C8D-48A2-4F5C-B374-A36E7867FF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616751-BE02-274E-91B2-98352B1944CA}"/>
              </a:ext>
            </a:extLst>
          </p:cNvPr>
          <p:cNvSpPr/>
          <p:nvPr/>
        </p:nvSpPr>
        <p:spPr>
          <a:xfrm>
            <a:off x="280416" y="228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24242"/>
                </a:solidFill>
                <a:latin typeface="Neue Helvetica W01"/>
              </a:rPr>
              <a:t>EX 7.11: What is the power output for a 60.0-kg woman who runs up a 3.00 m high flight of stairs in 3.50 s, starting from rest but having a final speed of 2.00 m/s?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F9343-1F06-1047-9547-6B951CC9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43000"/>
            <a:ext cx="349418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0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Estimating the cost of Electricity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400" y="14478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34. A household air conditioner may consume an average power of  8.0 kW of power. What is the cost of operating this air conditioner 8.0 h per day for 30 days if the cost of electricity is $0.11 per </a:t>
            </a:r>
            <a:r>
              <a:rPr lang="en-US"/>
              <a:t>kW⋅h</a:t>
            </a:r>
            <a:r>
              <a:rPr lang="en-US" dirty="0"/>
              <a:t> 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5322BB-59B3-3E41-87FF-CACB65C2D32C}"/>
              </a:ext>
            </a:extLst>
          </p:cNvPr>
          <p:cNvSpPr/>
          <p:nvPr/>
        </p:nvSpPr>
        <p:spPr>
          <a:xfrm>
            <a:off x="228600" y="22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24242"/>
                </a:solidFill>
                <a:latin typeface="Neue Helvetica W01"/>
              </a:rPr>
              <a:t>22</a:t>
            </a:r>
            <a:r>
              <a:rPr lang="en-US" dirty="0">
                <a:solidFill>
                  <a:srgbClr val="424242"/>
                </a:solidFill>
                <a:latin typeface="Neue Helvetica W01"/>
              </a:rPr>
              <a:t>. A </a:t>
            </a:r>
            <a:r>
              <a:rPr lang="en-US" dirty="0">
                <a:solidFill>
                  <a:srgbClr val="424242"/>
                </a:solidFill>
                <a:latin typeface="STIXGeneral-Regular" pitchFamily="2" charset="2"/>
              </a:rPr>
              <a:t>5.00×10</a:t>
            </a:r>
            <a:r>
              <a:rPr lang="en-US" baseline="30000" dirty="0">
                <a:solidFill>
                  <a:srgbClr val="424242"/>
                </a:solidFill>
                <a:latin typeface="STIXGeneral-Regular" pitchFamily="2" charset="2"/>
              </a:rPr>
              <a:t>5</a:t>
            </a:r>
            <a:r>
              <a:rPr lang="en-US" dirty="0">
                <a:solidFill>
                  <a:srgbClr val="424242"/>
                </a:solidFill>
                <a:latin typeface="STIXGeneral-Regular" pitchFamily="2" charset="2"/>
              </a:rPr>
              <a:t>-kg</a:t>
            </a:r>
            <a:r>
              <a:rPr lang="en-US" dirty="0">
                <a:solidFill>
                  <a:srgbClr val="424242"/>
                </a:solidFill>
                <a:latin typeface="Neue Helvetica W01"/>
              </a:rPr>
              <a:t> subway train is brought to a stop from a speed of 0.500 m/s in 0.400 m by a large spring bumper at the end of its track. What is the force constant (spring constant) </a:t>
            </a:r>
            <a:r>
              <a:rPr lang="en-US" dirty="0">
                <a:solidFill>
                  <a:srgbClr val="424242"/>
                </a:solidFill>
                <a:latin typeface="STIXGeneral-Italic" pitchFamily="2" charset="2"/>
              </a:rPr>
              <a:t>𝑘</a:t>
            </a:r>
            <a:r>
              <a:rPr lang="en-US" dirty="0">
                <a:solidFill>
                  <a:srgbClr val="424242"/>
                </a:solidFill>
                <a:latin typeface="Neue Helvetica W01"/>
              </a:rPr>
              <a:t> of the spring?</a:t>
            </a:r>
            <a:endParaRPr lang="en-US" b="0" i="0" dirty="0">
              <a:solidFill>
                <a:srgbClr val="424242"/>
              </a:solidFill>
              <a:effectLst/>
              <a:latin typeface="Neue Helvetica W01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011E55-B1B1-4E4B-BA4E-0E6194C544C8}"/>
                  </a:ext>
                </a:extLst>
              </p:cNvPr>
              <p:cNvSpPr/>
              <p:nvPr/>
            </p:nvSpPr>
            <p:spPr>
              <a:xfrm>
                <a:off x="1371600" y="1600200"/>
                <a:ext cx="197239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𝐸𝑃𝐸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011E55-B1B1-4E4B-BA4E-0E6194C54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00200"/>
                <a:ext cx="1972398" cy="783804"/>
              </a:xfrm>
              <a:prstGeom prst="rect">
                <a:avLst/>
              </a:prstGeom>
              <a:blipFill>
                <a:blip r:embed="rId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CE6FED-4FC5-8C4A-938A-813B8524CA9C}"/>
                  </a:ext>
                </a:extLst>
              </p:cNvPr>
              <p:cNvSpPr/>
              <p:nvPr/>
            </p:nvSpPr>
            <p:spPr>
              <a:xfrm>
                <a:off x="4876800" y="1600200"/>
                <a:ext cx="189295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CE6FED-4FC5-8C4A-938A-813B8524C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600200"/>
                <a:ext cx="1892954" cy="783804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31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34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Work and the Compound Bow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1600200"/>
            <a:ext cx="594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Find the </a:t>
            </a:r>
            <a:r>
              <a:rPr lang="en-US" dirty="0">
                <a:solidFill>
                  <a:srgbClr val="009900"/>
                </a:solidFill>
              </a:rPr>
              <a:t>work</a:t>
            </a:r>
            <a:r>
              <a:rPr lang="en-US" dirty="0"/>
              <a:t> that the archer must do in drawing back the string of the compound bow in the Figure from 0 to 0.500 m.</a:t>
            </a:r>
          </a:p>
        </p:txBody>
      </p:sp>
      <p:pic>
        <p:nvPicPr>
          <p:cNvPr id="41987" name="Picture 1027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"/>
            <a:ext cx="2758379" cy="618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183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Cambria Math</vt:lpstr>
      <vt:lpstr>Neue Helvetica W01</vt:lpstr>
      <vt:lpstr>STIXGeneral-Italic</vt:lpstr>
      <vt:lpstr>STIXGeneral-Regular</vt:lpstr>
      <vt:lpstr>Times New Roman</vt:lpstr>
      <vt:lpstr>Default Design</vt:lpstr>
      <vt:lpstr>PowerPoint Presentation</vt:lpstr>
      <vt:lpstr>Estimating the cost of Electricity</vt:lpstr>
      <vt:lpstr>PowerPoint Presentation</vt:lpstr>
      <vt:lpstr>Work and the Compound Bow</vt:lpstr>
    </vt:vector>
  </TitlesOfParts>
  <Company>mahes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6.7 Power</dc:title>
  <dc:creator>john</dc:creator>
  <cp:lastModifiedBy>Maheswaranathan, Ponn</cp:lastModifiedBy>
  <cp:revision>26</cp:revision>
  <dcterms:created xsi:type="dcterms:W3CDTF">2003-10-06T02:00:10Z</dcterms:created>
  <dcterms:modified xsi:type="dcterms:W3CDTF">2020-10-08T00:02:40Z</dcterms:modified>
</cp:coreProperties>
</file>