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65" r:id="rId2"/>
    <p:sldId id="276" r:id="rId3"/>
    <p:sldId id="271" r:id="rId4"/>
    <p:sldId id="267" r:id="rId5"/>
    <p:sldId id="277"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10" d="100"/>
          <a:sy n="110" d="100"/>
        </p:scale>
        <p:origin x="16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8D11B00-99B9-4C5E-BF31-C818D654AA66}" type="datetimeFigureOut">
              <a:rPr lang="en-US"/>
              <a:pPr>
                <a:defRPr/>
              </a:pPr>
              <a:t>9/26/20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6D0DFFC-C452-4C4B-9A88-FE1F0020D88F}" type="slidenum">
              <a:rPr lang="en-US"/>
              <a:pPr>
                <a:defRPr/>
              </a:pPr>
              <a:t>‹#›</a:t>
            </a:fld>
            <a:endParaRPr lang="en-US"/>
          </a:p>
        </p:txBody>
      </p:sp>
    </p:spTree>
    <p:extLst>
      <p:ext uri="{BB962C8B-B14F-4D97-AF65-F5344CB8AC3E}">
        <p14:creationId xmlns:p14="http://schemas.microsoft.com/office/powerpoint/2010/main" val="168574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60EF117-E630-457F-AA36-5F80F16108DD}" type="datetimeFigureOut">
              <a:rPr lang="en-US"/>
              <a:pPr>
                <a:defRPr/>
              </a:pPr>
              <a:t>9/26/20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7A25F2-26D7-44EA-BAC8-E5BA2B48E5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7D21F6-6E4A-40F4-8FE5-49170B7C1AAE}" type="datetimeFigureOut">
              <a:rPr lang="en-US"/>
              <a:pPr>
                <a:defRPr/>
              </a:pPr>
              <a:t>9/26/20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DB242F-8509-412D-91EF-DFA2F916FF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0D07AF-2DFC-4282-9853-6C9696B92170}" type="datetimeFigureOut">
              <a:rPr lang="en-US"/>
              <a:pPr>
                <a:defRPr/>
              </a:pPr>
              <a:t>9/26/20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317DEB-6158-4ECA-B492-E37FEF55D5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44575F-7B92-479A-A696-FE37E62400DC}" type="datetimeFigureOut">
              <a:rPr lang="en-US"/>
              <a:pPr>
                <a:defRPr/>
              </a:pPr>
              <a:t>9/26/20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7F402D-41A2-44EF-9EB3-0CFBB16C24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F01EEC6-3101-40F8-A5DA-6B28386CD9F0}" type="datetimeFigureOut">
              <a:rPr lang="en-US"/>
              <a:pPr>
                <a:defRPr/>
              </a:pPr>
              <a:t>9/26/20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F7D674-3F2D-4A71-A1F3-1969FF653F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C6995A-690D-4BFB-8157-7E6BB4B274E1}" type="datetimeFigureOut">
              <a:rPr lang="en-US"/>
              <a:pPr>
                <a:defRPr/>
              </a:pPr>
              <a:t>9/26/20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07AB6F-648A-4451-9802-567AF05FC6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A555E0-EEA6-4F46-B82C-0C734F6CC5B7}" type="datetimeFigureOut">
              <a:rPr lang="en-US"/>
              <a:pPr>
                <a:defRPr/>
              </a:pPr>
              <a:t>9/26/20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46600A-D805-422D-904E-6E08DC840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48EFAE6-F0CD-444F-AFF8-539DB8F45BCF}" type="datetimeFigureOut">
              <a:rPr lang="en-US"/>
              <a:pPr>
                <a:defRPr/>
              </a:pPr>
              <a:t>9/26/20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E05D84-CA03-4669-ADED-E445FB85E3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043BA3-5991-4EC0-BE53-F0D419B8F4BA}" type="datetimeFigureOut">
              <a:rPr lang="en-US"/>
              <a:pPr>
                <a:defRPr/>
              </a:pPr>
              <a:t>9/26/20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027B00-5D84-48AC-9E2C-2C87EFA119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98B53C-D3B8-4204-A6A3-245058F9D7FC}" type="datetimeFigureOut">
              <a:rPr lang="en-US"/>
              <a:pPr>
                <a:defRPr/>
              </a:pPr>
              <a:t>9/26/20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66CCE-CBE2-4A44-89E8-53B2F45E76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9ABEF77-9CB0-45AB-8C76-0AF9BD10370C}" type="datetimeFigureOut">
              <a:rPr lang="en-US"/>
              <a:pPr>
                <a:defRPr/>
              </a:pPr>
              <a:t>9/26/20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DFC94D-6E27-451F-A121-163B6EC8D7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F6CC111-182D-4F62-A510-5834D93FE6AD}" type="datetimeFigureOut">
              <a:rPr lang="en-US"/>
              <a:pPr>
                <a:defRPr/>
              </a:pPr>
              <a:t>9/26/20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6A6E665-C573-4C63-8388-537EEDA197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5.1</a:t>
            </a:r>
          </a:p>
        </p:txBody>
      </p:sp>
      <p:pic>
        <p:nvPicPr>
          <p:cNvPr id="5" name="Picture 4"/>
          <p:cNvPicPr>
            <a:picLocks noChangeAspect="1"/>
          </p:cNvPicPr>
          <p:nvPr/>
        </p:nvPicPr>
        <p:blipFill>
          <a:blip r:embed="rId2"/>
          <a:stretch>
            <a:fillRect/>
          </a:stretch>
        </p:blipFill>
        <p:spPr>
          <a:xfrm>
            <a:off x="914400" y="2590800"/>
            <a:ext cx="6972300" cy="3314831"/>
          </a:xfrm>
          <a:prstGeom prst="rect">
            <a:avLst/>
          </a:prstGeom>
        </p:spPr>
      </p:pic>
      <p:sp>
        <p:nvSpPr>
          <p:cNvPr id="6" name="Rectangle 5"/>
          <p:cNvSpPr/>
          <p:nvPr/>
        </p:nvSpPr>
        <p:spPr>
          <a:xfrm>
            <a:off x="381000" y="1546486"/>
            <a:ext cx="8382000" cy="707886"/>
          </a:xfrm>
          <a:prstGeom prst="rect">
            <a:avLst/>
          </a:prstGeom>
        </p:spPr>
        <p:txBody>
          <a:bodyPr wrap="square">
            <a:spAutoFit/>
          </a:bodyPr>
          <a:lstStyle/>
          <a:p>
            <a:r>
              <a:rPr lang="en-US" sz="2000" dirty="0">
                <a:latin typeface="0RƒXˇ" charset="0"/>
              </a:rPr>
              <a:t>A skier with a mass of 62 kg is sliding down a snowy slope. Find the coefficient of kinetic friction for the skier if the frictional force is known to be 45.0 N.</a:t>
            </a:r>
            <a:endParaRPr lang="en-US" sz="2000" dirty="0"/>
          </a:p>
        </p:txBody>
      </p:sp>
    </p:spTree>
    <p:extLst>
      <p:ext uri="{BB962C8B-B14F-4D97-AF65-F5344CB8AC3E}">
        <p14:creationId xmlns:p14="http://schemas.microsoft.com/office/powerpoint/2010/main" val="373317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 on a Roof</a:t>
            </a:r>
          </a:p>
        </p:txBody>
      </p:sp>
      <p:sp>
        <p:nvSpPr>
          <p:cNvPr id="4" name="Rectangle 3"/>
          <p:cNvSpPr/>
          <p:nvPr/>
        </p:nvSpPr>
        <p:spPr>
          <a:xfrm>
            <a:off x="-27214" y="1676400"/>
            <a:ext cx="9144000" cy="923330"/>
          </a:xfrm>
          <a:prstGeom prst="rect">
            <a:avLst/>
          </a:prstGeom>
        </p:spPr>
        <p:txBody>
          <a:bodyPr wrap="square">
            <a:spAutoFit/>
          </a:bodyPr>
          <a:lstStyle/>
          <a:p>
            <a:r>
              <a:rPr lang="en-US" dirty="0"/>
              <a:t>A worker stands still on a roof sloped at an angle of 36 degrees above the horizontal. He is prevented from slipping by a static frictional force of 390 N. Find the mass of the worker.</a:t>
            </a:r>
          </a:p>
        </p:txBody>
      </p:sp>
    </p:spTree>
    <p:extLst>
      <p:ext uri="{BB962C8B-B14F-4D97-AF65-F5344CB8AC3E}">
        <p14:creationId xmlns:p14="http://schemas.microsoft.com/office/powerpoint/2010/main" val="193621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32" y="0"/>
            <a:ext cx="8229600" cy="1143000"/>
          </a:xfrm>
        </p:spPr>
        <p:txBody>
          <a:bodyPr/>
          <a:lstStyle/>
          <a:p>
            <a:r>
              <a:rPr lang="en-US" dirty="0"/>
              <a:t>P4, Chap 5, </a:t>
            </a:r>
            <a:r>
              <a:rPr lang="en-US" dirty="0" err="1"/>
              <a:t>OpenStax</a:t>
            </a:r>
            <a:endParaRPr lang="en-US" dirty="0"/>
          </a:p>
        </p:txBody>
      </p:sp>
      <p:sp>
        <p:nvSpPr>
          <p:cNvPr id="4" name="Rectangle 3"/>
          <p:cNvSpPr/>
          <p:nvPr/>
        </p:nvSpPr>
        <p:spPr>
          <a:xfrm>
            <a:off x="394961" y="1066800"/>
            <a:ext cx="8458200" cy="1477328"/>
          </a:xfrm>
          <a:prstGeom prst="rect">
            <a:avLst/>
          </a:prstGeom>
        </p:spPr>
        <p:txBody>
          <a:bodyPr wrap="square">
            <a:spAutoFit/>
          </a:bodyPr>
          <a:lstStyle/>
          <a:p>
            <a:r>
              <a:rPr lang="en-US" dirty="0"/>
              <a:t>4. Suppose you have a 120-kg wooden crate resting on a wood floor. (a) What maximum force can you exert horizontally on the crate without moving it? (b) If you continue to exert this force once the crate starts to slip, what will its acceleration then be? </a:t>
            </a:r>
            <a:br>
              <a:rPr lang="en-US" dirty="0"/>
            </a:br>
            <a:r>
              <a:rPr lang="en-US" dirty="0"/>
              <a:t>(Wood on wood: </a:t>
            </a:r>
            <a:r>
              <a:rPr lang="en-US" dirty="0" err="1"/>
              <a:t>Coeff</a:t>
            </a:r>
            <a:r>
              <a:rPr lang="en-US" dirty="0"/>
              <a:t>. of static friction = 0.40, </a:t>
            </a:r>
            <a:r>
              <a:rPr lang="en-US" dirty="0" err="1"/>
              <a:t>Coeff</a:t>
            </a:r>
            <a:r>
              <a:rPr lang="en-US" dirty="0"/>
              <a:t>. of kinetic friction = 0.20) </a:t>
            </a:r>
          </a:p>
        </p:txBody>
      </p:sp>
    </p:spTree>
    <p:extLst>
      <p:ext uri="{BB962C8B-B14F-4D97-AF65-F5344CB8AC3E}">
        <p14:creationId xmlns:p14="http://schemas.microsoft.com/office/powerpoint/2010/main" val="18123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8794" y="16042"/>
            <a:ext cx="8229600" cy="1143000"/>
          </a:xfrm>
        </p:spPr>
        <p:txBody>
          <a:bodyPr/>
          <a:lstStyle/>
          <a:p>
            <a:pPr eaLnBrk="1" hangingPunct="1"/>
            <a:r>
              <a:rPr lang="en-US" altLang="en-US" b="1" dirty="0">
                <a:solidFill>
                  <a:srgbClr val="000000"/>
                </a:solidFill>
                <a:latin typeface="Arial" charset="0"/>
                <a:cs typeface="Arial" charset="0"/>
              </a:rPr>
              <a:t>Sled Riding</a:t>
            </a:r>
          </a:p>
        </p:txBody>
      </p:sp>
      <p:pic>
        <p:nvPicPr>
          <p:cNvPr id="37893" name="Picture 5" descr="fig04_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40731"/>
            <a:ext cx="6961188"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6"/>
          <p:cNvSpPr txBox="1">
            <a:spLocks noChangeArrowheads="1"/>
          </p:cNvSpPr>
          <p:nvPr/>
        </p:nvSpPr>
        <p:spPr bwMode="auto">
          <a:xfrm>
            <a:off x="501078" y="990600"/>
            <a:ext cx="8077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t>A sled is traveling at 4.00 m/s along a horizontal stretch of snow, as Figure </a:t>
            </a:r>
            <a:r>
              <a:rPr lang="en-US" altLang="en-US" dirty="0">
                <a:solidFill>
                  <a:srgbClr val="009999"/>
                </a:solidFill>
              </a:rPr>
              <a:t>4.23</a:t>
            </a:r>
            <a:r>
              <a:rPr lang="en-US" altLang="en-US" i="1" dirty="0"/>
              <a:t>a</a:t>
            </a:r>
            <a:r>
              <a:rPr lang="en-US" altLang="en-US" dirty="0"/>
              <a:t> illustrates. The coefficient of kinetic </a:t>
            </a:r>
            <a:r>
              <a:rPr lang="en-US" altLang="en-US" dirty="0">
                <a:solidFill>
                  <a:srgbClr val="009900"/>
                </a:solidFill>
              </a:rPr>
              <a:t>friction</a:t>
            </a:r>
            <a:r>
              <a:rPr lang="en-US" altLang="en-US" dirty="0"/>
              <a:t> is </a:t>
            </a:r>
            <a:r>
              <a:rPr lang="en-US" altLang="en-US" i="1" dirty="0" err="1">
                <a:latin typeface="symbol" pitchFamily="18" charset="2"/>
              </a:rPr>
              <a:t>m</a:t>
            </a:r>
            <a:r>
              <a:rPr lang="en-US" altLang="en-US" baseline="-30000" dirty="0" err="1"/>
              <a:t>k</a:t>
            </a:r>
            <a:r>
              <a:rPr lang="en-US" altLang="en-US" dirty="0"/>
              <a:t> = 0.0500. How far does the sled go before stopping?</a:t>
            </a:r>
          </a:p>
          <a:p>
            <a:pPr eaLnBrk="1" hangingPunct="1">
              <a:spcBef>
                <a:spcPct val="50000"/>
              </a:spcBef>
            </a:pPr>
            <a:endParaRPr lang="en-US" altLang="en-US" dirty="0"/>
          </a:p>
        </p:txBody>
      </p:sp>
    </p:spTree>
    <p:extLst>
      <p:ext uri="{BB962C8B-B14F-4D97-AF65-F5344CB8AC3E}">
        <p14:creationId xmlns:p14="http://schemas.microsoft.com/office/powerpoint/2010/main" val="259091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EA45F1-7F9C-3D42-AFE1-74197AB15F8C}"/>
              </a:ext>
            </a:extLst>
          </p:cNvPr>
          <p:cNvSpPr/>
          <p:nvPr/>
        </p:nvSpPr>
        <p:spPr>
          <a:xfrm>
            <a:off x="228600" y="152400"/>
            <a:ext cx="8686800" cy="2308324"/>
          </a:xfrm>
          <a:prstGeom prst="rect">
            <a:avLst/>
          </a:prstGeom>
        </p:spPr>
        <p:txBody>
          <a:bodyPr wrap="square">
            <a:spAutoFit/>
          </a:bodyPr>
          <a:lstStyle/>
          <a:p>
            <a:pPr marL="0" marR="0">
              <a:spcBef>
                <a:spcPts val="0"/>
              </a:spcBef>
              <a:spcAft>
                <a:spcPts val="0"/>
              </a:spcAft>
            </a:pPr>
            <a:r>
              <a:rPr lang="en-US" dirty="0">
                <a:latin typeface="Times New Roman" panose="02020603050405020304" pitchFamily="18" charset="0"/>
                <a:ea typeface="Times New Roman" panose="02020603050405020304" pitchFamily="18" charset="0"/>
              </a:rPr>
              <a:t>A 65-kg package is pulled along a horizontal surface at a constant velocity. The pulling force has a magnitude, F = 95 N, which is applied at a 25</a:t>
            </a:r>
            <a:r>
              <a:rPr lang="en-US" baseline="30000" dirty="0">
                <a:latin typeface="Times New Roman" panose="02020603050405020304" pitchFamily="18" charset="0"/>
                <a:ea typeface="Times New Roman" panose="02020603050405020304" pitchFamily="18" charset="0"/>
              </a:rPr>
              <a:t>0</a:t>
            </a:r>
            <a:r>
              <a:rPr lang="en-US" dirty="0">
                <a:latin typeface="Times New Roman" panose="02020603050405020304" pitchFamily="18" charset="0"/>
                <a:ea typeface="Times New Roman" panose="02020603050405020304" pitchFamily="18" charset="0"/>
              </a:rPr>
              <a:t> angle as shown below. Frictional force is also present. </a:t>
            </a:r>
            <a:br>
              <a:rPr lang="en-US"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1. Draw a free-body diagram for the package.</a:t>
            </a:r>
            <a:br>
              <a:rPr lang="en-US"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2. Resolve the 95-N force into horizontal and vertical components, in the diagram.</a:t>
            </a:r>
            <a:br>
              <a:rPr lang="en-US"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3. Determine the normal force.</a:t>
            </a:r>
            <a:br>
              <a:rPr lang="en-US"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4. Determine the frictional force.</a:t>
            </a:r>
            <a:br>
              <a:rPr lang="en-US"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5. Determine the coefficient of kinetic friction between the box and surface.  </a:t>
            </a:r>
            <a:endParaRPr lang="en-US"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2CD7404F-C677-F441-8C54-7272F362FA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60724"/>
            <a:ext cx="2438400" cy="1725196"/>
          </a:xfrm>
          <a:prstGeom prst="rect">
            <a:avLst/>
          </a:prstGeom>
          <a:noFill/>
          <a:ln>
            <a:noFill/>
          </a:ln>
        </p:spPr>
      </p:pic>
    </p:spTree>
    <p:extLst>
      <p:ext uri="{BB962C8B-B14F-4D97-AF65-F5344CB8AC3E}">
        <p14:creationId xmlns:p14="http://schemas.microsoft.com/office/powerpoint/2010/main" val="387572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2251</TotalTime>
  <Words>308</Words>
  <Application>Microsoft Macintosh PowerPoint</Application>
  <PresentationFormat>On-screen Show (4:3)</PresentationFormat>
  <Paragraphs>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0RƒXˇ</vt:lpstr>
      <vt:lpstr>Arial</vt:lpstr>
      <vt:lpstr>Calibri</vt:lpstr>
      <vt:lpstr>symbol</vt:lpstr>
      <vt:lpstr>Times New Roman</vt:lpstr>
      <vt:lpstr>Office Theme</vt:lpstr>
      <vt:lpstr>Example 5.1</vt:lpstr>
      <vt:lpstr>Worker on a Roof</vt:lpstr>
      <vt:lpstr>P4, Chap 5, OpenStax</vt:lpstr>
      <vt:lpstr>Sled Riding</vt:lpstr>
      <vt:lpstr>PowerPoint Presentation</vt:lpstr>
    </vt:vector>
  </TitlesOfParts>
  <Company>Winthrop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mahesp</dc:creator>
  <cp:lastModifiedBy>Microsoft Office User</cp:lastModifiedBy>
  <cp:revision>31</cp:revision>
  <dcterms:created xsi:type="dcterms:W3CDTF">2008-09-23T18:54:57Z</dcterms:created>
  <dcterms:modified xsi:type="dcterms:W3CDTF">2020-09-27T22:48:34Z</dcterms:modified>
</cp:coreProperties>
</file>