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1" r:id="rId3"/>
    <p:sldId id="258" r:id="rId4"/>
    <p:sldId id="259" r:id="rId5"/>
    <p:sldId id="293" r:id="rId6"/>
    <p:sldId id="295" r:id="rId7"/>
    <p:sldId id="300" r:id="rId8"/>
    <p:sldId id="297" r:id="rId9"/>
    <p:sldId id="285" r:id="rId10"/>
    <p:sldId id="266" r:id="rId11"/>
    <p:sldId id="302" r:id="rId12"/>
    <p:sldId id="304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2652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DECC-3EDC-4087-9AA8-71223332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9C811-B5B3-48D7-A024-72717F83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F661-D6D2-404E-B344-47A85766C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0F5B95-D7BE-4B34-A2BC-F11D46DEA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3108-017F-4D6D-B636-EC4D7375F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98B9-EF42-4380-8278-FCE8B7887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046C-EC41-4689-86DE-4D4C0F22C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0082F-1C64-4EFE-B6E5-000C6D5EA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AD8E5-C70E-4C26-8CEB-35E4D5A4C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994B-B15B-4CB8-82DE-E6ED86584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08F9A-B283-4173-BEDD-D2AD43C42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46EA3-3579-4059-BEF4-B6F47A2AF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13AF9-0187-4DDD-83A0-FFC8BB3AB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CH4: Forces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and Newton's Laws of Motion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Concepts of force, mass, and weight.</a:t>
            </a:r>
          </a:p>
          <a:p>
            <a:r>
              <a:rPr lang="en-US" dirty="0" smtClean="0"/>
              <a:t>Newton’s laws of motion.</a:t>
            </a:r>
          </a:p>
          <a:p>
            <a:r>
              <a:rPr lang="en-US" dirty="0" smtClean="0"/>
              <a:t>Newton’s law of gravitation.</a:t>
            </a:r>
          </a:p>
          <a:p>
            <a:r>
              <a:rPr lang="en-US" dirty="0" smtClean="0"/>
              <a:t>Friction: kinetic and static frictional forces</a:t>
            </a:r>
          </a:p>
          <a:p>
            <a:r>
              <a:rPr lang="en-US" dirty="0" smtClean="0"/>
              <a:t>Free-body-diagram: Identifying forces acting on an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Units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0" y="49768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2296" name="Picture 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62100"/>
            <a:ext cx="11113" cy="11113"/>
          </a:xfrm>
          <a:prstGeom prst="rect">
            <a:avLst/>
          </a:prstGeom>
          <a:noFill/>
        </p:spPr>
      </p:pic>
      <p:pic>
        <p:nvPicPr>
          <p:cNvPr id="12302" name="Picture 14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2279650"/>
            <a:ext cx="11113" cy="11113"/>
          </a:xfrm>
          <a:prstGeom prst="rect">
            <a:avLst/>
          </a:prstGeom>
          <a:noFill/>
        </p:spPr>
      </p:pic>
      <p:pic>
        <p:nvPicPr>
          <p:cNvPr id="12316" name="Picture 2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4108450"/>
            <a:ext cx="11113" cy="11113"/>
          </a:xfrm>
          <a:prstGeom prst="rect">
            <a:avLst/>
          </a:prstGeom>
          <a:noFill/>
        </p:spPr>
      </p:pic>
      <p:pic>
        <p:nvPicPr>
          <p:cNvPr id="12319" name="Picture 31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4565650"/>
            <a:ext cx="11113" cy="11113"/>
          </a:xfrm>
          <a:prstGeom prst="rect">
            <a:avLst/>
          </a:prstGeom>
          <a:noFill/>
        </p:spPr>
      </p:pic>
      <p:pic>
        <p:nvPicPr>
          <p:cNvPr id="12326" name="Picture 38" descr="tab0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514600"/>
            <a:ext cx="8305800" cy="21859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Newton's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Third Law of Motion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066800" y="4191000"/>
            <a:ext cx="7162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Whenever one body exerts a </a:t>
            </a:r>
            <a:r>
              <a:rPr lang="en-US">
                <a:solidFill>
                  <a:srgbClr val="009900"/>
                </a:solidFill>
              </a:rPr>
              <a:t>force</a:t>
            </a:r>
            <a:r>
              <a:rPr lang="en-US"/>
              <a:t> on a second body, the second body exerts an oppositely directed force of equal magnitude on the first body.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9092" name="Picture 4" descr="These two polar bears exert action and reaction forces on each other. ( Norbert Rosing/National Geographic/Getty Images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286000"/>
            <a:ext cx="2422525" cy="1600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Examples of Newton's 3</a:t>
            </a:r>
            <a:r>
              <a:rPr lang="en-US" b="1" baseline="30000">
                <a:solidFill>
                  <a:srgbClr val="009999"/>
                </a:solidFill>
                <a:latin typeface="Arial" charset="0"/>
                <a:cs typeface="Arial" charset="0"/>
              </a:rPr>
              <a:t>rd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Law 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9637" name="Picture 5" descr="04_0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752600"/>
            <a:ext cx="2460625" cy="1981200"/>
          </a:xfrm>
          <a:noFill/>
          <a:ln/>
        </p:spPr>
      </p:pic>
      <p:pic>
        <p:nvPicPr>
          <p:cNvPr id="69639" name="Picture 7" descr="04_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76875" y="1676400"/>
            <a:ext cx="1947863" cy="2362200"/>
          </a:xfrm>
          <a:noFill/>
          <a:ln/>
        </p:spPr>
      </p:pic>
      <p:pic>
        <p:nvPicPr>
          <p:cNvPr id="69641" name="Picture 9" descr="04_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1600" y="4343400"/>
            <a:ext cx="2709863" cy="2098675"/>
          </a:xfrm>
          <a:noFill/>
          <a:ln/>
        </p:spPr>
      </p:pic>
      <p:pic>
        <p:nvPicPr>
          <p:cNvPr id="69643" name="Picture 11" descr="04_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524000" y="4114800"/>
            <a:ext cx="2181225" cy="2286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2707" name="Picture 3" descr="Astronaut Ed White on a tethered space walk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648200"/>
            <a:ext cx="1905000" cy="1914525"/>
          </a:xfrm>
          <a:noFill/>
          <a:ln/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438400" y="49530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Astronauts use a tether to stay connected to the space capsule.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that the mass of the spacecraft in Figure 4.7 is </a:t>
            </a:r>
            <a:r>
              <a:rPr lang="en-US" i="1"/>
              <a:t>m</a:t>
            </a:r>
            <a:r>
              <a:rPr lang="en-US"/>
              <a:t>S = 11 000 kg and that the mass of the astronaut is </a:t>
            </a:r>
            <a:r>
              <a:rPr lang="en-US" i="1"/>
              <a:t>m</a:t>
            </a:r>
            <a:r>
              <a:rPr lang="en-US"/>
              <a:t>A = 92 kg. In addition, assume that the astronaut exerts a force of </a:t>
            </a:r>
            <a:r>
              <a:rPr lang="en-US" b="1"/>
              <a:t>P</a:t>
            </a:r>
            <a:r>
              <a:rPr lang="en-US"/>
              <a:t> = +36 N on the spacecraft. Find the accelerations of the spacecraft and the astronaut.</a:t>
            </a:r>
          </a:p>
        </p:txBody>
      </p:sp>
      <p:pic>
        <p:nvPicPr>
          <p:cNvPr id="72710" name="Picture 6" descr="fig04_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304800"/>
            <a:ext cx="2428875" cy="199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Concept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of Force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 common usage, a </a:t>
            </a:r>
            <a:r>
              <a:rPr lang="en-US" b="1" i="1" dirty="0"/>
              <a:t>force</a:t>
            </a:r>
            <a:r>
              <a:rPr lang="en-US" dirty="0"/>
              <a:t> is a push or a pull.</a:t>
            </a:r>
          </a:p>
          <a:p>
            <a:pPr>
              <a:spcBef>
                <a:spcPct val="50000"/>
              </a:spcBef>
            </a:pPr>
            <a:r>
              <a:rPr lang="en-US" dirty="0"/>
              <a:t>Forces can be categorized as,</a:t>
            </a:r>
          </a:p>
          <a:p>
            <a:pPr>
              <a:spcBef>
                <a:spcPct val="50000"/>
              </a:spcBef>
            </a:pPr>
            <a:r>
              <a:rPr lang="en-US" dirty="0"/>
              <a:t>	Contact forces and Non-Contact forces.</a:t>
            </a:r>
          </a:p>
        </p:txBody>
      </p:sp>
      <p:pic>
        <p:nvPicPr>
          <p:cNvPr id="46084" name="Picture 4" descr="F:\PhsH\media\content\main\graphics\illustr\ch4\fig0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03688"/>
            <a:ext cx="5407025" cy="27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Mass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Mass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is a measure of the amount of matter contained in an object.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Mass </a:t>
            </a:r>
            <a:r>
              <a:rPr lang="en-US" dirty="0"/>
              <a:t>is a scalar quantity.</a:t>
            </a:r>
          </a:p>
        </p:txBody>
      </p:sp>
      <p:pic>
        <p:nvPicPr>
          <p:cNvPr id="4102" name="Picture 6" descr="fig04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0"/>
            <a:ext cx="4892675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Newton's First Law Of Motion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1905000"/>
            <a:ext cx="586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object continues in a state of rest or in a state of motion at a constant speed along a straight line, unless compelled to change that state by a net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95600" y="38862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The net force is the vector sum of all of the forces acting on the object.</a:t>
            </a:r>
            <a:endParaRPr lang="en-US" dirty="0"/>
          </a:p>
        </p:txBody>
      </p:sp>
      <p:pic>
        <p:nvPicPr>
          <p:cNvPr id="5129" name="Picture 9" descr="D:\PhsH\media\content\main\graphics\illustr\ch4\fig04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2046288" cy="3086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5181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9900"/>
                </a:solidFill>
              </a:rPr>
              <a:t>Inertia</a:t>
            </a:r>
            <a:r>
              <a:rPr lang="en-US" dirty="0" smtClean="0"/>
              <a:t> is the natural tendency of an object to remain at rest or in motion at a constant speed along a straight line.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mass</a:t>
            </a:r>
            <a:r>
              <a:rPr lang="en-US" dirty="0" smtClean="0"/>
              <a:t> of an object is a quantitative measure of inertia.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512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The net force on an object is the vector sum of all forces acting on that object.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Individual Forces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562600" y="34290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Net Force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9812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895600" y="4724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124200" y="49530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 N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990600" y="49530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 N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715000" y="4419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629400" y="4876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6934200" y="51054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 N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1447800" y="4724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Individual Forces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Net Force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43000" y="4114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09600" y="34290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 N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362200" y="4876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 N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6388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096000" y="2590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 N</a:t>
            </a: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20574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16002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6553200" y="23622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6553200" y="365760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78327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73743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6802438" y="3357563"/>
          <a:ext cx="504825" cy="411162"/>
        </p:xfrm>
        <a:graphic>
          <a:graphicData uri="http://schemas.openxmlformats.org/presentationml/2006/ole">
            <p:oleObj spid="_x0000_s73744" name="Equation" r:id="rId3" imgW="241195" imgH="203112" progId="Equation.3">
              <p:embed/>
            </p:oleObj>
          </a:graphicData>
        </a:graphic>
      </p:graphicFrame>
      <p:sp>
        <p:nvSpPr>
          <p:cNvPr id="73744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Pushing a Stalled Car</a:t>
            </a:r>
          </a:p>
        </p:txBody>
      </p:sp>
      <p:pic>
        <p:nvPicPr>
          <p:cNvPr id="44038" name="Picture 6" descr="D:\PhsH\media\content\main\graphics\illustr\ch4\fig04_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550025" cy="2446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733800" y="3429000"/>
          <a:ext cx="1109663" cy="869950"/>
        </p:xfrm>
        <a:graphic>
          <a:graphicData uri="http://schemas.openxmlformats.org/presentationml/2006/ole">
            <p:oleObj spid="_x0000_s75783" name="Equation" r:id="rId3" imgW="342751" imgH="279279" progId="Equation.3">
              <p:embed/>
            </p:oleObj>
          </a:graphicData>
        </a:graphic>
      </p:graphicFrame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7331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Mathematically, the net force is </a:t>
            </a:r>
          </a:p>
          <a:p>
            <a:r>
              <a:rPr lang="en-US" sz="4000">
                <a:latin typeface="Arial" charset="0"/>
              </a:rPr>
              <a:t>written as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251325" y="277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75782" name="Rectangle 6"/>
          <p:cNvGraphicFramePr>
            <a:graphicFrameLocks noGrp="1"/>
          </p:cNvGraphicFramePr>
          <p:nvPr>
            <p:ph sz="half" idx="2"/>
          </p:nvPr>
        </p:nvGraphicFramePr>
        <p:xfrm>
          <a:off x="4643438" y="2814638"/>
          <a:ext cx="3814762" cy="2447925"/>
        </p:xfrm>
        <a:graphic>
          <a:graphicData uri="http://schemas.openxmlformats.org/presentationml/2006/ole">
            <p:oleObj spid="_x0000_s75784" name="Equation" r:id="rId4" imgW="0" imgH="0" progId="Equation.3">
              <p:embed/>
            </p:oleObj>
          </a:graphicData>
        </a:graphic>
      </p:graphicFrame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609600" y="4724400"/>
            <a:ext cx="7331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where the Greek letter sigma denotes the vector sum.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Newton's Second Law of Motion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0422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4648200"/>
          <a:ext cx="2286000" cy="1751013"/>
        </p:xfrm>
        <a:graphic>
          <a:graphicData uri="http://schemas.openxmlformats.org/presentationml/2006/ole">
            <p:oleObj spid="_x0000_s60425" name="Equation" r:id="rId3" imgW="596900" imgH="457200" progId="Equation.3">
              <p:embed/>
            </p:oleObj>
          </a:graphicData>
        </a:graphic>
      </p:graphicFrame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7924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Newton’s second law is a relationship between acceleration, forces, and mass.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When a net external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acts on an object of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 the </a:t>
            </a:r>
            <a:r>
              <a:rPr lang="en-US" dirty="0">
                <a:solidFill>
                  <a:srgbClr val="009900"/>
                </a:solidFill>
              </a:rPr>
              <a:t>acceleration</a:t>
            </a:r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dirty="0"/>
              <a:t> that results is directly proportional to the net force and has a magnitude that is inversely proportional to the mass. The direction of the acceleration is the same as the direction of the net force.</a:t>
            </a:r>
          </a:p>
        </p:txBody>
      </p:sp>
      <p:graphicFrame>
        <p:nvGraphicFramePr>
          <p:cNvPr id="6042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4953000"/>
          <a:ext cx="2819400" cy="1149350"/>
        </p:xfrm>
        <a:graphic>
          <a:graphicData uri="http://schemas.openxmlformats.org/presentationml/2006/ole">
            <p:oleObj spid="_x0000_s60426" name="Equation" r:id="rId4" imgW="685800" imgH="279400" progId="Equation.3">
              <p:embed/>
            </p:oleObj>
          </a:graphicData>
        </a:graphic>
      </p:graphicFrame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09600" y="6400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Force:</a:t>
            </a:r>
            <a:r>
              <a:rPr lang="en-US" dirty="0"/>
              <a:t> : kg · m/s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newton</a:t>
            </a:r>
            <a:r>
              <a:rPr lang="en-US" dirty="0"/>
              <a:t>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435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Equation</vt:lpstr>
      <vt:lpstr>CH4: Forces and Newton's Laws of Motion</vt:lpstr>
      <vt:lpstr>The Concept of Force  </vt:lpstr>
      <vt:lpstr>Mass</vt:lpstr>
      <vt:lpstr>Newton's First Law Of Motion </vt:lpstr>
      <vt:lpstr>Net Force</vt:lpstr>
      <vt:lpstr>Net Force</vt:lpstr>
      <vt:lpstr>Pushing a Stalled Car</vt:lpstr>
      <vt:lpstr>Net Force</vt:lpstr>
      <vt:lpstr>Newton's Second Law of Motion  </vt:lpstr>
      <vt:lpstr>Units</vt:lpstr>
      <vt:lpstr>Newton's Third Law of Motion </vt:lpstr>
      <vt:lpstr> Examples of Newton's 3rd Law  </vt:lpstr>
      <vt:lpstr>Example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4 Forces and Newton's Laws of Motion</dc:title>
  <dc:creator>visitor</dc:creator>
  <cp:lastModifiedBy>mahes</cp:lastModifiedBy>
  <cp:revision>20</cp:revision>
  <dcterms:created xsi:type="dcterms:W3CDTF">2003-09-09T15:25:54Z</dcterms:created>
  <dcterms:modified xsi:type="dcterms:W3CDTF">2016-09-20T01:17:23Z</dcterms:modified>
</cp:coreProperties>
</file>