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69" r:id="rId2"/>
    <p:sldId id="289" r:id="rId3"/>
    <p:sldId id="259" r:id="rId4"/>
    <p:sldId id="287" r:id="rId5"/>
    <p:sldId id="290" r:id="rId6"/>
    <p:sldId id="285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43"/>
  </p:normalViewPr>
  <p:slideViewPr>
    <p:cSldViewPr>
      <p:cViewPr varScale="1">
        <p:scale>
          <a:sx n="110" d="100"/>
          <a:sy n="110" d="100"/>
        </p:scale>
        <p:origin x="48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A28A7F64-81E9-4862-A116-D4A17027AB37}" type="datetimeFigureOut">
              <a:rPr lang="en-US" altLang="en-US"/>
              <a:pPr/>
              <a:t>10/20/20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532BF884-1A57-4370-AA86-1D6F139986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40981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FB3737-94D9-458B-A390-4FBC6B7E5FFA}" type="datetimeFigureOut">
              <a:rPr lang="en-US" altLang="en-US"/>
              <a:pPr/>
              <a:t>10/20/20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995F1D-41C5-4EAF-8E3B-2444EB8843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3650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E0C5E6-386D-45DF-99E8-8DC7A98D6286}" type="datetimeFigureOut">
              <a:rPr lang="en-US" altLang="en-US"/>
              <a:pPr/>
              <a:t>10/20/20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4AFDFC-6633-4D1B-8E18-8FE6DE04A2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1545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A96A2C-264F-400B-BD92-651D04A38AEE}" type="datetimeFigureOut">
              <a:rPr lang="en-US" altLang="en-US"/>
              <a:pPr/>
              <a:t>10/20/20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44D4CC-EE41-4D93-97B5-5E87F8DD77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2179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C9E6C5-2E1B-47F2-A1AF-D354C41475A1}" type="datetimeFigureOut">
              <a:rPr lang="en-US" altLang="en-US"/>
              <a:pPr/>
              <a:t>10/20/20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1717BD-B3D9-401A-A0B4-4DFCA8A267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066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C9997D-89B8-457C-A89E-4834BD41D8E4}" type="datetimeFigureOut">
              <a:rPr lang="en-US" altLang="en-US"/>
              <a:pPr/>
              <a:t>10/20/20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334B55-22A8-4FEF-B3D2-8A8E5AA0DE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0195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38C2AD-C921-4140-98DF-79ED98EFB137}" type="datetimeFigureOut">
              <a:rPr lang="en-US" altLang="en-US"/>
              <a:pPr/>
              <a:t>10/20/20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CC8251-4B4A-4A23-8B2D-B339A501C5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7351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D28E7C-B072-4AE9-9E69-66B35F926B36}" type="datetimeFigureOut">
              <a:rPr lang="en-US" altLang="en-US"/>
              <a:pPr/>
              <a:t>10/20/20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3EB264-D021-4CD6-A568-5515280667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0455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5D99C-79F0-4460-BE5E-2DF70519359E}" type="datetimeFigureOut">
              <a:rPr lang="en-US" altLang="en-US"/>
              <a:pPr/>
              <a:t>10/20/20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B33E6E-1FAE-46DF-999A-F2FA1975DC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7934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9200D8-B63F-4167-BF83-290F2D51C7C7}" type="datetimeFigureOut">
              <a:rPr lang="en-US" altLang="en-US"/>
              <a:pPr/>
              <a:t>10/20/20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B1BE37-5B66-4309-910C-822DD257F1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7009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0F1160-C395-4ED1-AD5E-A58A8325723D}" type="datetimeFigureOut">
              <a:rPr lang="en-US" altLang="en-US"/>
              <a:pPr/>
              <a:t>10/20/20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EC49C9-1228-4A5D-972B-623D3DA9D4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271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524F82-83F5-43D8-86C1-54741A684C74}" type="datetimeFigureOut">
              <a:rPr lang="en-US" altLang="en-US"/>
              <a:pPr/>
              <a:t>10/20/20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980700-294C-4DC2-A4D1-229A210060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104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BA8C7E36-79F0-41BD-A6D5-D76286C94A77}" type="datetimeFigureOut">
              <a:rPr lang="en-US" altLang="en-US"/>
              <a:pPr/>
              <a:t>10/20/20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3D586AC5-681C-41D1-B9A1-2913500EB06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CE1029"/>
                </a:solidFill>
                <a:latin typeface="Arial" pitchFamily="34" charset="0"/>
              </a:rPr>
              <a:t>Example Problems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685800" y="1828800"/>
            <a:ext cx="7467600" cy="355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Arial" pitchFamily="34" charset="0"/>
              </a:rPr>
              <a:t>Earth rotates once every day. What is the angular velocity of the rotation of earth?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Arial" pitchFamily="34" charset="0"/>
              </a:rPr>
              <a:t>What is the angular velocity of the minute hand of a mechanical clock?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dirty="0"/>
              <a:t>Torque, </a:t>
            </a:r>
            <a:r>
              <a:rPr lang="el-GR" altLang="en-US" dirty="0"/>
              <a:t>τ</a:t>
            </a:r>
            <a:endParaRPr lang="en-US" altLang="en-US" dirty="0"/>
          </a:p>
        </p:txBody>
      </p:sp>
      <p:pic>
        <p:nvPicPr>
          <p:cNvPr id="4099" name="Picture 2" descr="gri12117_08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0600"/>
            <a:ext cx="4191000" cy="390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4101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28600"/>
            <a:ext cx="152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TextBox 6"/>
          <p:cNvSpPr txBox="1">
            <a:spLocks noChangeArrowheads="1"/>
          </p:cNvSpPr>
          <p:nvPr/>
        </p:nvSpPr>
        <p:spPr bwMode="auto">
          <a:xfrm>
            <a:off x="3924300" y="953294"/>
            <a:ext cx="50292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Torque depends on the applied force and lever-arm.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Torque = Force x lever-arm</a:t>
            </a:r>
          </a:p>
        </p:txBody>
      </p:sp>
      <p:sp>
        <p:nvSpPr>
          <p:cNvPr id="4103" name="TextBox 7"/>
          <p:cNvSpPr txBox="1">
            <a:spLocks noChangeArrowheads="1"/>
          </p:cNvSpPr>
          <p:nvPr/>
        </p:nvSpPr>
        <p:spPr bwMode="auto">
          <a:xfrm>
            <a:off x="4541134" y="2925475"/>
            <a:ext cx="41910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Torque is a vector. It comes in clockwise and counter-clock wise directions.  Unit of torque = </a:t>
            </a:r>
            <a:r>
              <a:rPr lang="en-US" altLang="en-US" sz="2800" dirty="0" err="1"/>
              <a:t>N•m</a:t>
            </a:r>
            <a:endParaRPr lang="en-US" altLang="en-US" sz="2800" dirty="0"/>
          </a:p>
        </p:txBody>
      </p:sp>
      <p:sp>
        <p:nvSpPr>
          <p:cNvPr id="4104" name="TextBox 7"/>
          <p:cNvSpPr txBox="1">
            <a:spLocks noChangeArrowheads="1"/>
          </p:cNvSpPr>
          <p:nvPr/>
        </p:nvSpPr>
        <p:spPr bwMode="auto">
          <a:xfrm>
            <a:off x="25078" y="5086314"/>
            <a:ext cx="9144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pitchFamily="34" charset="0"/>
              </a:rPr>
              <a:t>P: A force of 40 N is applied at the end of a wrench handle of length 20 cm in a direction perpendicular to the handle as shown above. What is the torque applied to the nut?</a:t>
            </a:r>
          </a:p>
        </p:txBody>
      </p:sp>
    </p:spTree>
    <p:extLst>
      <p:ext uri="{BB962C8B-B14F-4D97-AF65-F5344CB8AC3E}">
        <p14:creationId xmlns:p14="http://schemas.microsoft.com/office/powerpoint/2010/main" val="2171585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304800" y="108743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dirty="0"/>
              <a:t>Application of Torque: Weighing</a:t>
            </a:r>
          </a:p>
        </p:txBody>
      </p:sp>
      <p:pic>
        <p:nvPicPr>
          <p:cNvPr id="5124" name="Picture 2" descr="gri12117_08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90600"/>
            <a:ext cx="6019800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152400" y="3455195"/>
            <a:ext cx="9144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pitchFamily="34" charset="0"/>
              </a:rPr>
              <a:t>P. A child of mass 20 kg is located 2.5 m from the fulcrum or pivot point of a seesaw. Where must a child of mass 30 kg sit on the seesaw in order to provide balance?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Equations Sheet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6963828"/>
              </p:ext>
            </p:extLst>
          </p:nvPr>
        </p:nvGraphicFramePr>
        <p:xfrm>
          <a:off x="762000" y="914400"/>
          <a:ext cx="7162800" cy="5751521"/>
        </p:xfrm>
        <a:graphic>
          <a:graphicData uri="http://schemas.openxmlformats.org/drawingml/2006/table">
            <a:tbl>
              <a:tblPr/>
              <a:tblGrid>
                <a:gridCol w="279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7338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795" marR="567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MOTION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795" marR="567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3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Linear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795" marR="567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Rotational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795" marR="567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Time interval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795" marR="567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 t  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795" marR="567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  t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795" marR="567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Displacement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795" marR="567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 d;                  (d = rθ)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795" marR="567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  θ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795" marR="567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Velocity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795" marR="567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v = d/t;             (v = rω)    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795" marR="567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ω = θ/t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795" marR="567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Acceleration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795" marR="567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a = Δv/t;           (a = rα)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795" marR="567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α = Δω/t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795" marR="567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7338"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Kinematic equations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795" marR="567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v = v</a:t>
                      </a:r>
                      <a:r>
                        <a:rPr kumimoji="0" lang="en-US" altLang="en-US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+ at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795" marR="567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ω = ω</a:t>
                      </a:r>
                      <a:r>
                        <a:rPr kumimoji="0" lang="en-US" altLang="en-US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+ αt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795" marR="567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73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v</a:t>
                      </a:r>
                      <a:r>
                        <a:rPr kumimoji="0" lang="en-US" altLang="en-US" sz="16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= v</a:t>
                      </a:r>
                      <a:r>
                        <a:rPr kumimoji="0" lang="en-US" altLang="en-US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en-US" altLang="en-US" sz="16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+ 2ad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795" marR="567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ω</a:t>
                      </a:r>
                      <a:r>
                        <a:rPr kumimoji="0" lang="en-US" altLang="en-US" sz="16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= ω</a:t>
                      </a:r>
                      <a:r>
                        <a:rPr kumimoji="0" lang="en-US" altLang="en-US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en-US" altLang="en-US" sz="16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+ 2αθ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795" marR="567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3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d = v</a:t>
                      </a:r>
                      <a:r>
                        <a:rPr kumimoji="0" lang="en-US" altLang="en-US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t + ½ at</a:t>
                      </a:r>
                      <a:r>
                        <a:rPr kumimoji="0" lang="en-US" altLang="en-US" sz="16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795" marR="567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θ = ω</a:t>
                      </a:r>
                      <a:r>
                        <a:rPr kumimoji="0" lang="en-US" altLang="en-US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t + ½ αt</a:t>
                      </a:r>
                      <a:r>
                        <a:rPr kumimoji="0" lang="en-US" altLang="en-US" sz="16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795" marR="567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73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d = ½(v + v</a:t>
                      </a:r>
                      <a:r>
                        <a:rPr kumimoji="0" lang="en-US" altLang="en-US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)t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795" marR="567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θ = ½(ω + ω</a:t>
                      </a:r>
                      <a:r>
                        <a:rPr kumimoji="0" lang="en-US" altLang="en-US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)t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795" marR="567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7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To create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795" marR="567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force = F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795" marR="567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torque = 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795" marR="567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76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Inertia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795" marR="567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Mass =m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795" marR="567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Rotational inertia =</a:t>
                      </a:r>
                      <a:b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I = Σm</a:t>
                      </a:r>
                      <a:r>
                        <a:rPr kumimoji="0" lang="en-US" altLang="en-US" sz="16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en-US" altLang="en-US" sz="16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en-US" altLang="en-US" sz="16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795" marR="567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7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Newton’s 2</a:t>
                      </a:r>
                      <a:r>
                        <a:rPr kumimoji="0" lang="en-US" altLang="en-US" sz="16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nd</a:t>
                      </a: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Law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795" marR="567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F</a:t>
                      </a:r>
                      <a:r>
                        <a:rPr kumimoji="0" lang="en-US" altLang="en-US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net</a:t>
                      </a: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= ma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795" marR="567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τ</a:t>
                      </a:r>
                      <a:r>
                        <a:rPr kumimoji="0" lang="en-US" altLang="en-US" sz="1600" b="0" i="0" u="none" strike="noStrike" cap="none" normalizeH="0" baseline="-25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net</a:t>
                      </a: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= Iα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795" marR="567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7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Momentum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795" marR="567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= m·</a:t>
                      </a: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V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795" marR="567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L</a:t>
                      </a: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= I·ω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795" marR="567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76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Conservation of momentum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795" marR="567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Σm</a:t>
                      </a:r>
                      <a:r>
                        <a:rPr kumimoji="0" lang="en-US" altLang="en-US" sz="1600" b="0" i="0" u="none" strike="noStrike" cap="none" normalizeH="0" baseline="-25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en-US" alt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v</a:t>
                      </a:r>
                      <a:r>
                        <a:rPr kumimoji="0" lang="en-US" altLang="en-US" sz="1600" b="0" i="0" u="none" strike="noStrike" cap="none" normalizeH="0" baseline="-25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= </a:t>
                      </a:r>
                      <a:r>
                        <a:rPr kumimoji="0" lang="en-US" alt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Σm</a:t>
                      </a:r>
                      <a:r>
                        <a:rPr kumimoji="0" lang="en-US" altLang="en-US" sz="1600" b="0" i="0" u="none" strike="noStrike" cap="none" normalizeH="0" baseline="-25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f</a:t>
                      </a:r>
                      <a:r>
                        <a:rPr kumimoji="0" lang="en-US" alt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v</a:t>
                      </a:r>
                      <a:r>
                        <a:rPr kumimoji="0" lang="en-US" altLang="en-US" sz="1600" b="0" i="0" u="none" strike="noStrike" cap="none" normalizeH="0" baseline="-25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f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795" marR="567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ΣI</a:t>
                      </a:r>
                      <a:r>
                        <a:rPr kumimoji="0" lang="en-US" altLang="en-US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ω</a:t>
                      </a:r>
                      <a:r>
                        <a:rPr kumimoji="0" lang="en-US" altLang="en-US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= ΣI</a:t>
                      </a:r>
                      <a:r>
                        <a:rPr kumimoji="0" lang="en-US" altLang="en-US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f</a:t>
                      </a: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ω</a:t>
                      </a:r>
                      <a:r>
                        <a:rPr kumimoji="0" lang="en-US" altLang="en-US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f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795" marR="567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576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Kinetic Energy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795" marR="567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Translational Kinetic Energy = TKE = ½ mv</a:t>
                      </a:r>
                      <a:r>
                        <a:rPr kumimoji="0" lang="en-US" altLang="en-US" sz="16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795" marR="567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Rotational Kinetic Energy = RKE = ½ Iω</a:t>
                      </a:r>
                      <a:r>
                        <a:rPr kumimoji="0" lang="en-US" altLang="en-US" sz="16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795" marR="567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7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Work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795" marR="567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W=F·d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795" marR="567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W=</a:t>
                      </a:r>
                      <a:r>
                        <a:rPr kumimoji="0" lang="en-US" alt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τ·θ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795" marR="567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pic>
        <p:nvPicPr>
          <p:cNvPr id="2567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810000"/>
            <a:ext cx="50323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3238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40AAB6D-7828-7F4E-9AC1-974A65337E57}"/>
              </a:ext>
            </a:extLst>
          </p:cNvPr>
          <p:cNvSpPr/>
          <p:nvPr/>
        </p:nvSpPr>
        <p:spPr>
          <a:xfrm>
            <a:off x="30866" y="152400"/>
            <a:ext cx="880833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424242"/>
                </a:solidFill>
                <a:latin typeface="Neue Helvetica W01"/>
              </a:rPr>
              <a:t>8</a:t>
            </a:r>
            <a:r>
              <a:rPr lang="en-US" dirty="0">
                <a:solidFill>
                  <a:srgbClr val="424242"/>
                </a:solidFill>
                <a:latin typeface="Neue Helvetica W01"/>
              </a:rPr>
              <a:t>. During a very quick stop, a car decelerates at </a:t>
            </a:r>
            <a:r>
              <a:rPr lang="en-US" dirty="0">
                <a:solidFill>
                  <a:srgbClr val="424242"/>
                </a:solidFill>
                <a:latin typeface="STIXGeneral-Regular" pitchFamily="2" charset="2"/>
              </a:rPr>
              <a:t>7.00 m/s</a:t>
            </a:r>
            <a:r>
              <a:rPr lang="en-US" baseline="30000" dirty="0">
                <a:solidFill>
                  <a:srgbClr val="424242"/>
                </a:solidFill>
                <a:latin typeface="STIXGeneral-Regular" pitchFamily="2" charset="2"/>
              </a:rPr>
              <a:t>2</a:t>
            </a:r>
            <a:r>
              <a:rPr lang="en-US" dirty="0">
                <a:solidFill>
                  <a:srgbClr val="424242"/>
                </a:solidFill>
                <a:latin typeface="Neue Helvetica W01"/>
              </a:rPr>
              <a:t>.</a:t>
            </a:r>
          </a:p>
          <a:p>
            <a:r>
              <a:rPr lang="en-US" dirty="0">
                <a:solidFill>
                  <a:srgbClr val="424242"/>
                </a:solidFill>
                <a:latin typeface="Neue Helvetica W01"/>
              </a:rPr>
              <a:t>(a) What is the angular acceleration of its 0.280-m-radius tires, assuming they do not slip on the pavement?</a:t>
            </a:r>
          </a:p>
          <a:p>
            <a:r>
              <a:rPr lang="en-US" dirty="0">
                <a:solidFill>
                  <a:srgbClr val="424242"/>
                </a:solidFill>
                <a:latin typeface="Neue Helvetica W01"/>
              </a:rPr>
              <a:t>(b) How many revolutions do the tires make before coming to rest, given their initial angular velocity is </a:t>
            </a:r>
            <a:r>
              <a:rPr lang="en-US" dirty="0">
                <a:solidFill>
                  <a:srgbClr val="424242"/>
                </a:solidFill>
                <a:latin typeface="STIXGeneral-Regular" pitchFamily="2" charset="2"/>
              </a:rPr>
              <a:t>95.0 rad/s</a:t>
            </a:r>
            <a:r>
              <a:rPr lang="en-US" dirty="0">
                <a:solidFill>
                  <a:srgbClr val="424242"/>
                </a:solidFill>
                <a:latin typeface="Neue Helvetica W01"/>
              </a:rPr>
              <a:t>?</a:t>
            </a:r>
          </a:p>
          <a:p>
            <a:r>
              <a:rPr lang="en-US" dirty="0">
                <a:solidFill>
                  <a:srgbClr val="424242"/>
                </a:solidFill>
                <a:latin typeface="Neue Helvetica W01"/>
              </a:rPr>
              <a:t>(c) How long does the car take to stop completely?</a:t>
            </a:r>
          </a:p>
          <a:p>
            <a:r>
              <a:rPr lang="en-US" dirty="0">
                <a:solidFill>
                  <a:srgbClr val="424242"/>
                </a:solidFill>
                <a:latin typeface="Neue Helvetica W01"/>
              </a:rPr>
              <a:t>(d) What distance does the car travel in this time?</a:t>
            </a:r>
          </a:p>
          <a:p>
            <a:r>
              <a:rPr lang="en-US" dirty="0">
                <a:solidFill>
                  <a:srgbClr val="424242"/>
                </a:solidFill>
                <a:latin typeface="Neue Helvetica W01"/>
              </a:rPr>
              <a:t>(e) What was the car’s initial velocity?</a:t>
            </a:r>
          </a:p>
          <a:p>
            <a:r>
              <a:rPr lang="en-US" dirty="0">
                <a:solidFill>
                  <a:srgbClr val="424242"/>
                </a:solidFill>
                <a:latin typeface="Neue Helvetica W01"/>
              </a:rPr>
              <a:t>(f) Do the values obtained seem reasonable, considering that this stop happens very quickly?</a:t>
            </a:r>
            <a:endParaRPr lang="en-US" b="0" i="0" dirty="0">
              <a:solidFill>
                <a:srgbClr val="424242"/>
              </a:solidFill>
              <a:effectLst/>
              <a:latin typeface="Neue Helvetica W01"/>
            </a:endParaRPr>
          </a:p>
        </p:txBody>
      </p:sp>
    </p:spTree>
    <p:extLst>
      <p:ext uri="{BB962C8B-B14F-4D97-AF65-F5344CB8AC3E}">
        <p14:creationId xmlns:p14="http://schemas.microsoft.com/office/powerpoint/2010/main" val="2539419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b="1" dirty="0">
                <a:solidFill>
                  <a:srgbClr val="009999"/>
                </a:solidFill>
                <a:latin typeface="Arial" pitchFamily="34" charset="0"/>
              </a:rPr>
              <a:t>Conservation of Angular momentum Problem</a:t>
            </a:r>
          </a:p>
        </p:txBody>
      </p:sp>
      <p:sp>
        <p:nvSpPr>
          <p:cNvPr id="31746" name="Text Box 4"/>
          <p:cNvSpPr txBox="1">
            <a:spLocks noChangeArrowheads="1"/>
          </p:cNvSpPr>
          <p:nvPr/>
        </p:nvSpPr>
        <p:spPr bwMode="auto">
          <a:xfrm>
            <a:off x="76200" y="1417638"/>
            <a:ext cx="86106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>
                <a:latin typeface="Arial" pitchFamily="34" charset="0"/>
              </a:rPr>
              <a:t>A woman stands at the center of a platform. The woman and the platform rotate with an angular speed of 5.00 rad/s. Friction is negligible. Her arms are outstretched, and she is holding a dumbbell in each hand. In this position the total moment of inertia of the rotating system (platform, woman, and dumbbells) is 5.40 kg·m</a:t>
            </a:r>
            <a:r>
              <a:rPr lang="en-US" altLang="en-US" sz="1800" baseline="30000" dirty="0">
                <a:latin typeface="Arial" pitchFamily="34" charset="0"/>
              </a:rPr>
              <a:t>2</a:t>
            </a:r>
            <a:r>
              <a:rPr lang="en-US" altLang="en-US" sz="1800" dirty="0">
                <a:latin typeface="Arial" pitchFamily="34" charset="0"/>
              </a:rPr>
              <a:t>. By pulling in her arms, she reduces the moment of inertia to 3.80 kg·m</a:t>
            </a:r>
            <a:r>
              <a:rPr lang="en-US" altLang="en-US" sz="1800" baseline="30000" dirty="0">
                <a:latin typeface="Arial" pitchFamily="34" charset="0"/>
              </a:rPr>
              <a:t>2</a:t>
            </a:r>
            <a:r>
              <a:rPr lang="en-US" altLang="en-US" sz="1800" dirty="0">
                <a:latin typeface="Arial" pitchFamily="34" charset="0"/>
              </a:rPr>
              <a:t>. Find her new angular speed.</a:t>
            </a:r>
            <a:br>
              <a:rPr lang="en-US" altLang="en-US" sz="1800" dirty="0">
                <a:latin typeface="Arial" pitchFamily="34" charset="0"/>
              </a:rPr>
            </a:br>
            <a:endParaRPr lang="en-US" altLang="en-US" sz="1800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568</Words>
  <Application>Microsoft Macintosh PowerPoint</Application>
  <PresentationFormat>On-screen Show (4:3)</PresentationFormat>
  <Paragraphs>73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Neue Helvetica W01</vt:lpstr>
      <vt:lpstr>STIXGeneral-Regular</vt:lpstr>
      <vt:lpstr>Times New Roman</vt:lpstr>
      <vt:lpstr>Office Theme</vt:lpstr>
      <vt:lpstr>Example Problems</vt:lpstr>
      <vt:lpstr>Torque, τ</vt:lpstr>
      <vt:lpstr>Application of Torque: Weighing</vt:lpstr>
      <vt:lpstr>Equations Sheet</vt:lpstr>
      <vt:lpstr>PowerPoint Presentation</vt:lpstr>
      <vt:lpstr>Conservation of Angular momentum Problem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Rotational Motion</dc:title>
  <dc:creator>Microsoft Office User</dc:creator>
  <cp:lastModifiedBy>Maheswaranathan, Ponn</cp:lastModifiedBy>
  <cp:revision>9</cp:revision>
  <dcterms:created xsi:type="dcterms:W3CDTF">2016-10-25T15:11:29Z</dcterms:created>
  <dcterms:modified xsi:type="dcterms:W3CDTF">2020-10-20T17:40:05Z</dcterms:modified>
</cp:coreProperties>
</file>