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86" r:id="rId3"/>
    <p:sldId id="264" r:id="rId4"/>
    <p:sldId id="311" r:id="rId5"/>
    <p:sldId id="306" r:id="rId6"/>
    <p:sldId id="297" r:id="rId7"/>
    <p:sldId id="309" r:id="rId8"/>
    <p:sldId id="307"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13" autoAdjust="0"/>
    <p:restoredTop sz="90956"/>
  </p:normalViewPr>
  <p:slideViewPr>
    <p:cSldViewPr>
      <p:cViewPr>
        <p:scale>
          <a:sx n="113" d="100"/>
          <a:sy n="113" d="100"/>
        </p:scale>
        <p:origin x="-8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928773-1F9A-49FB-8C6E-E48A54BCEE09}" type="slidenum">
              <a:rPr lang="en-US" altLang="en-US"/>
              <a:pPr>
                <a:defRPr/>
              </a:pPr>
              <a:t>‹#›</a:t>
            </a:fld>
            <a:endParaRPr lang="en-US" altLang="en-US"/>
          </a:p>
        </p:txBody>
      </p:sp>
    </p:spTree>
    <p:extLst>
      <p:ext uri="{BB962C8B-B14F-4D97-AF65-F5344CB8AC3E}">
        <p14:creationId xmlns="" xmlns:p14="http://schemas.microsoft.com/office/powerpoint/2010/main" val="427270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0A9F8D-71B9-48AE-B612-AA24AF89DE12}" type="slidenum">
              <a:rPr lang="en-US" altLang="en-US"/>
              <a:pPr>
                <a:defRPr/>
              </a:pPr>
              <a:t>‹#›</a:t>
            </a:fld>
            <a:endParaRPr lang="en-US" altLang="en-US"/>
          </a:p>
        </p:txBody>
      </p:sp>
    </p:spTree>
    <p:extLst>
      <p:ext uri="{BB962C8B-B14F-4D97-AF65-F5344CB8AC3E}">
        <p14:creationId xmlns="" xmlns:p14="http://schemas.microsoft.com/office/powerpoint/2010/main" val="17288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A99158-8060-4DD6-BB67-930FBE945938}" type="slidenum">
              <a:rPr lang="en-US" altLang="en-US"/>
              <a:pPr>
                <a:defRPr/>
              </a:pPr>
              <a:t>‹#›</a:t>
            </a:fld>
            <a:endParaRPr lang="en-US" altLang="en-US"/>
          </a:p>
        </p:txBody>
      </p:sp>
    </p:spTree>
    <p:extLst>
      <p:ext uri="{BB962C8B-B14F-4D97-AF65-F5344CB8AC3E}">
        <p14:creationId xmlns="" xmlns:p14="http://schemas.microsoft.com/office/powerpoint/2010/main" val="42439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427B07-6591-4BAB-A36A-BB3D1CDB5DE0}" type="slidenum">
              <a:rPr lang="en-US" altLang="en-US"/>
              <a:pPr>
                <a:defRPr/>
              </a:pPr>
              <a:t>‹#›</a:t>
            </a:fld>
            <a:endParaRPr lang="en-US" altLang="en-US"/>
          </a:p>
        </p:txBody>
      </p:sp>
    </p:spTree>
    <p:extLst>
      <p:ext uri="{BB962C8B-B14F-4D97-AF65-F5344CB8AC3E}">
        <p14:creationId xmlns="" xmlns:p14="http://schemas.microsoft.com/office/powerpoint/2010/main" val="320821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AB36DB-2066-48DB-A584-84A5A664DCC3}" type="slidenum">
              <a:rPr lang="en-US" altLang="en-US"/>
              <a:pPr>
                <a:defRPr/>
              </a:pPr>
              <a:t>‹#›</a:t>
            </a:fld>
            <a:endParaRPr lang="en-US" altLang="en-US"/>
          </a:p>
        </p:txBody>
      </p:sp>
    </p:spTree>
    <p:extLst>
      <p:ext uri="{BB962C8B-B14F-4D97-AF65-F5344CB8AC3E}">
        <p14:creationId xmlns="" xmlns:p14="http://schemas.microsoft.com/office/powerpoint/2010/main" val="188665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AA8165-87C5-4BDF-A9CF-C9B7EA427AB1}" type="slidenum">
              <a:rPr lang="en-US" altLang="en-US"/>
              <a:pPr>
                <a:defRPr/>
              </a:pPr>
              <a:t>‹#›</a:t>
            </a:fld>
            <a:endParaRPr lang="en-US" altLang="en-US"/>
          </a:p>
        </p:txBody>
      </p:sp>
    </p:spTree>
    <p:extLst>
      <p:ext uri="{BB962C8B-B14F-4D97-AF65-F5344CB8AC3E}">
        <p14:creationId xmlns="" xmlns:p14="http://schemas.microsoft.com/office/powerpoint/2010/main" val="391244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A70D6E-76C6-43A7-B3F9-DD78EA34E779}" type="slidenum">
              <a:rPr lang="en-US" altLang="en-US"/>
              <a:pPr>
                <a:defRPr/>
              </a:pPr>
              <a:t>‹#›</a:t>
            </a:fld>
            <a:endParaRPr lang="en-US" altLang="en-US"/>
          </a:p>
        </p:txBody>
      </p:sp>
    </p:spTree>
    <p:extLst>
      <p:ext uri="{BB962C8B-B14F-4D97-AF65-F5344CB8AC3E}">
        <p14:creationId xmlns="" xmlns:p14="http://schemas.microsoft.com/office/powerpoint/2010/main" val="28577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B8C3BC2-18D3-4F7A-AFB5-B862CB011FD1}" type="slidenum">
              <a:rPr lang="en-US" altLang="en-US"/>
              <a:pPr>
                <a:defRPr/>
              </a:pPr>
              <a:t>‹#›</a:t>
            </a:fld>
            <a:endParaRPr lang="en-US" altLang="en-US"/>
          </a:p>
        </p:txBody>
      </p:sp>
    </p:spTree>
    <p:extLst>
      <p:ext uri="{BB962C8B-B14F-4D97-AF65-F5344CB8AC3E}">
        <p14:creationId xmlns="" xmlns:p14="http://schemas.microsoft.com/office/powerpoint/2010/main" val="29565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0CAC25-01E3-479F-88B3-E2B457AE087E}" type="slidenum">
              <a:rPr lang="en-US" altLang="en-US"/>
              <a:pPr>
                <a:defRPr/>
              </a:pPr>
              <a:t>‹#›</a:t>
            </a:fld>
            <a:endParaRPr lang="en-US" altLang="en-US"/>
          </a:p>
        </p:txBody>
      </p:sp>
    </p:spTree>
    <p:extLst>
      <p:ext uri="{BB962C8B-B14F-4D97-AF65-F5344CB8AC3E}">
        <p14:creationId xmlns="" xmlns:p14="http://schemas.microsoft.com/office/powerpoint/2010/main" val="417972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3B2A4D-372F-4695-A23A-6998ADECE1C0}" type="slidenum">
              <a:rPr lang="en-US" altLang="en-US"/>
              <a:pPr>
                <a:defRPr/>
              </a:pPr>
              <a:t>‹#›</a:t>
            </a:fld>
            <a:endParaRPr lang="en-US" altLang="en-US"/>
          </a:p>
        </p:txBody>
      </p:sp>
    </p:spTree>
    <p:extLst>
      <p:ext uri="{BB962C8B-B14F-4D97-AF65-F5344CB8AC3E}">
        <p14:creationId xmlns="" xmlns:p14="http://schemas.microsoft.com/office/powerpoint/2010/main" val="164667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E70904E-14BC-40E6-A176-6F1951568E9A}" type="slidenum">
              <a:rPr lang="en-US" altLang="en-US"/>
              <a:pPr>
                <a:defRPr/>
              </a:pPr>
              <a:t>‹#›</a:t>
            </a:fld>
            <a:endParaRPr lang="en-US" altLang="en-US"/>
          </a:p>
        </p:txBody>
      </p:sp>
    </p:spTree>
    <p:extLst>
      <p:ext uri="{BB962C8B-B14F-4D97-AF65-F5344CB8AC3E}">
        <p14:creationId xmlns="" xmlns:p14="http://schemas.microsoft.com/office/powerpoint/2010/main" val="29351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1479BAB-ABFB-4744-9553-B32DC50093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b="1" smtClean="0"/>
              <a:t>3.4. Relative Velocity</a:t>
            </a:r>
            <a:r>
              <a:rPr lang="en-US" altLang="en-US" smtClean="0"/>
              <a:t> </a:t>
            </a:r>
          </a:p>
        </p:txBody>
      </p:sp>
      <p:sp>
        <p:nvSpPr>
          <p:cNvPr id="4099" name="Text Box 3"/>
          <p:cNvSpPr txBox="1">
            <a:spLocks noChangeArrowheads="1"/>
          </p:cNvSpPr>
          <p:nvPr/>
        </p:nvSpPr>
        <p:spPr bwMode="auto">
          <a:xfrm>
            <a:off x="990600" y="2133600"/>
            <a:ext cx="7010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t>Escalator ride at a mall</a:t>
            </a:r>
          </a:p>
        </p:txBody>
      </p:sp>
      <p:graphicFrame>
        <p:nvGraphicFramePr>
          <p:cNvPr id="4100" name="Object 5"/>
          <p:cNvGraphicFramePr>
            <a:graphicFrameLocks noChangeAspect="1"/>
          </p:cNvGraphicFramePr>
          <p:nvPr/>
        </p:nvGraphicFramePr>
        <p:xfrm>
          <a:off x="2362200" y="2971800"/>
          <a:ext cx="4133850" cy="2133600"/>
        </p:xfrm>
        <a:graphic>
          <a:graphicData uri="http://schemas.openxmlformats.org/presentationml/2006/ole">
            <p:oleObj spid="_x0000_s3083" name="Bitmap Image" r:id="rId3" imgW="4133333" imgH="213389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r>
              <a:rPr lang="en-US" altLang="en-US" b="1" smtClean="0"/>
              <a:t>Refueling of Fighter Planes</a:t>
            </a:r>
            <a:endParaRPr lang="en-US" altLang="en-US" smtClean="0"/>
          </a:p>
        </p:txBody>
      </p:sp>
      <p:pic>
        <p:nvPicPr>
          <p:cNvPr id="4099" name="Picture 5" descr="Midair refueling offers an interesting example of relative velocity. To refuel, the lower plane matches its velocity to that of the tanker (the larger aircraft) and couples to the tankers delivery tube. During refueling, the relative velocity of the two planes is zero. ( George Hall/Corbis Images)"/>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438400" y="1905000"/>
            <a:ext cx="4030663" cy="27130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00" name="Text Box 8"/>
          <p:cNvSpPr txBox="1">
            <a:spLocks noChangeArrowheads="1"/>
          </p:cNvSpPr>
          <p:nvPr/>
        </p:nvSpPr>
        <p:spPr bwMode="auto">
          <a:xfrm>
            <a:off x="685800" y="5257800"/>
            <a:ext cx="7239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t>During midair refueling, the relative velocity of the two planes is zero.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1867" y="76200"/>
            <a:ext cx="7772400" cy="1143000"/>
          </a:xfrm>
        </p:spPr>
        <p:txBody>
          <a:bodyPr/>
          <a:lstStyle/>
          <a:p>
            <a:pPr eaLnBrk="1" hangingPunct="1"/>
            <a:r>
              <a:rPr lang="en-US" altLang="en-US" sz="4000" dirty="0" smtClean="0"/>
              <a:t>Passenger walking toward the front of a moving train </a:t>
            </a:r>
          </a:p>
        </p:txBody>
      </p:sp>
      <p:pic>
        <p:nvPicPr>
          <p:cNvPr id="512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676400"/>
            <a:ext cx="6096000" cy="2714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of the velocity</a:t>
            </a:r>
            <a:endParaRPr lang="en-US" dirty="0"/>
          </a:p>
        </p:txBody>
      </p:sp>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33700" y="2447925"/>
            <a:ext cx="3276600" cy="1962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903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Catching up a passing train</a:t>
            </a:r>
            <a:endParaRPr lang="en-US" dirty="0"/>
          </a:p>
        </p:txBody>
      </p:sp>
      <p:sp>
        <p:nvSpPr>
          <p:cNvPr id="4" name="Rectangle 3"/>
          <p:cNvSpPr/>
          <p:nvPr/>
        </p:nvSpPr>
        <p:spPr>
          <a:xfrm>
            <a:off x="372533" y="1295400"/>
            <a:ext cx="8534400" cy="1200329"/>
          </a:xfrm>
          <a:prstGeom prst="rect">
            <a:avLst/>
          </a:prstGeom>
        </p:spPr>
        <p:txBody>
          <a:bodyPr wrap="square">
            <a:spAutoFit/>
          </a:bodyPr>
          <a:lstStyle/>
          <a:p>
            <a:r>
              <a:rPr lang="en-US" dirty="0" smtClean="0"/>
              <a:t>A </a:t>
            </a:r>
            <a:r>
              <a:rPr lang="en-US" dirty="0"/>
              <a:t>car traveling 95 km/h overtakes a 1.10 km long train traveling in the same direction on a track parallel to the road. The velocity of the train is 75 km/h, eastward.</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val="3055115654"/>
              </p:ext>
            </p:extLst>
          </p:nvPr>
        </p:nvGraphicFramePr>
        <p:xfrm>
          <a:off x="990600" y="2667000"/>
          <a:ext cx="5514975" cy="1781175"/>
        </p:xfrm>
        <a:graphic>
          <a:graphicData uri="http://schemas.openxmlformats.org/presentationml/2006/ole">
            <p:oleObj spid="_x0000_s21514" r:id="rId3" imgW="7581955" imgH="2452705" progId="">
              <p:embed/>
            </p:oleObj>
          </a:graphicData>
        </a:graphic>
      </p:graphicFrame>
      <p:sp>
        <p:nvSpPr>
          <p:cNvPr id="7" name="Rectangle 6"/>
          <p:cNvSpPr/>
          <p:nvPr/>
        </p:nvSpPr>
        <p:spPr>
          <a:xfrm>
            <a:off x="372533" y="4343400"/>
            <a:ext cx="7857067" cy="1569660"/>
          </a:xfrm>
          <a:prstGeom prst="rect">
            <a:avLst/>
          </a:prstGeom>
        </p:spPr>
        <p:txBody>
          <a:bodyPr wrap="square">
            <a:spAutoFit/>
          </a:bodyPr>
          <a:lstStyle/>
          <a:p>
            <a:pPr marL="457200" indent="-457200">
              <a:buAutoNum type="arabicPeriod"/>
            </a:pPr>
            <a:r>
              <a:rPr lang="en-US" dirty="0" smtClean="0"/>
              <a:t>What </a:t>
            </a:r>
            <a:r>
              <a:rPr lang="en-US" dirty="0"/>
              <a:t>is the velocity of the car </a:t>
            </a:r>
            <a:r>
              <a:rPr lang="en-US" dirty="0" smtClean="0"/>
              <a:t>relative </a:t>
            </a:r>
            <a:r>
              <a:rPr lang="en-US" dirty="0"/>
              <a:t>to the train</a:t>
            </a:r>
            <a:r>
              <a:rPr lang="en-US" dirty="0" smtClean="0"/>
              <a:t>?</a:t>
            </a:r>
            <a:r>
              <a:rPr lang="en-US" dirty="0"/>
              <a:t> </a:t>
            </a:r>
          </a:p>
          <a:p>
            <a:pPr marL="457200" indent="-457200">
              <a:buAutoNum type="arabicPeriod" startAt="2"/>
            </a:pPr>
            <a:r>
              <a:rPr lang="en-US" dirty="0" smtClean="0"/>
              <a:t>How </a:t>
            </a:r>
            <a:r>
              <a:rPr lang="en-US" dirty="0"/>
              <a:t>long does it take the car to pass the train</a:t>
            </a:r>
            <a:r>
              <a:rPr lang="en-US" dirty="0" smtClean="0"/>
              <a:t>?</a:t>
            </a:r>
          </a:p>
          <a:p>
            <a:pPr marL="457200" indent="-457200">
              <a:buFontTx/>
              <a:buAutoNum type="arabicPeriod" startAt="2"/>
            </a:pPr>
            <a:r>
              <a:rPr lang="en-US" dirty="0" smtClean="0"/>
              <a:t>What </a:t>
            </a:r>
            <a:r>
              <a:rPr lang="en-US" dirty="0"/>
              <a:t>is the velocity of the </a:t>
            </a:r>
            <a:r>
              <a:rPr lang="en-US" dirty="0" smtClean="0"/>
              <a:t>train relative to the car?</a:t>
            </a:r>
            <a:r>
              <a:rPr lang="en-US" dirty="0"/>
              <a:t> </a:t>
            </a:r>
          </a:p>
          <a:p>
            <a:pPr marL="457200" indent="-457200">
              <a:buAutoNum type="arabicPeriod" startAt="2"/>
            </a:pPr>
            <a:endParaRPr lang="en-US" dirty="0"/>
          </a:p>
        </p:txBody>
      </p:sp>
    </p:spTree>
    <p:extLst>
      <p:ext uri="{BB962C8B-B14F-4D97-AF65-F5344CB8AC3E}">
        <p14:creationId xmlns="" xmlns:p14="http://schemas.microsoft.com/office/powerpoint/2010/main" val="33222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6933"/>
            <a:ext cx="7772400" cy="1143000"/>
          </a:xfrm>
        </p:spPr>
        <p:txBody>
          <a:bodyPr/>
          <a:lstStyle/>
          <a:p>
            <a:pPr eaLnBrk="1" hangingPunct="1"/>
            <a:r>
              <a:rPr lang="en-US" altLang="en-US" dirty="0" smtClean="0"/>
              <a:t>Boat Ride</a:t>
            </a:r>
          </a:p>
        </p:txBody>
      </p:sp>
      <p:pic>
        <p:nvPicPr>
          <p:cNvPr id="6147" name="Picture 3" descr="F03.1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143000"/>
            <a:ext cx="3773488"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4648200" y="1143000"/>
            <a:ext cx="3581400" cy="283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AutoNum type="alphaLcParenBoth"/>
            </a:pPr>
            <a:r>
              <a:rPr lang="en-US" altLang="en-US" sz="2400" dirty="0">
                <a:solidFill>
                  <a:srgbClr val="000000"/>
                </a:solidFill>
                <a:cs typeface="Times New Roman" pitchFamily="18" charset="0"/>
              </a:rPr>
              <a:t>A boat with its engine turned off is carried along by the current. </a:t>
            </a:r>
          </a:p>
          <a:p>
            <a:pPr eaLnBrk="1" hangingPunct="1">
              <a:spcBef>
                <a:spcPct val="50000"/>
              </a:spcBef>
              <a:buFontTx/>
              <a:buAutoNum type="alphaLcParenBoth"/>
            </a:pPr>
            <a:r>
              <a:rPr lang="en-US" altLang="en-US" sz="2400" dirty="0">
                <a:solidFill>
                  <a:srgbClr val="000000"/>
                </a:solidFill>
                <a:cs typeface="Times New Roman" pitchFamily="18" charset="0"/>
              </a:rPr>
              <a:t>With the engine turned on, the boat moves across the river in a diagonal fashion.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Boat Ride Problem</a:t>
            </a:r>
            <a:endParaRPr lang="en-US" dirty="0"/>
          </a:p>
        </p:txBody>
      </p:sp>
      <p:pic>
        <p:nvPicPr>
          <p:cNvPr id="4" name="Picture 3"/>
          <p:cNvPicPr>
            <a:picLocks noChangeAspect="1"/>
          </p:cNvPicPr>
          <p:nvPr/>
        </p:nvPicPr>
        <p:blipFill>
          <a:blip r:embed="rId2" cstate="print"/>
          <a:stretch>
            <a:fillRect/>
          </a:stretch>
        </p:blipFill>
        <p:spPr>
          <a:xfrm>
            <a:off x="381000" y="3352800"/>
            <a:ext cx="4718050" cy="3403184"/>
          </a:xfrm>
          <a:prstGeom prst="rect">
            <a:avLst/>
          </a:prstGeom>
        </p:spPr>
      </p:pic>
      <p:sp>
        <p:nvSpPr>
          <p:cNvPr id="5" name="Rectangle 4"/>
          <p:cNvSpPr/>
          <p:nvPr/>
        </p:nvSpPr>
        <p:spPr>
          <a:xfrm>
            <a:off x="364067" y="1958179"/>
            <a:ext cx="8610600" cy="1200329"/>
          </a:xfrm>
          <a:prstGeom prst="rect">
            <a:avLst/>
          </a:prstGeom>
        </p:spPr>
        <p:txBody>
          <a:bodyPr wrap="square">
            <a:spAutoFit/>
          </a:bodyPr>
          <a:lstStyle/>
          <a:p>
            <a:r>
              <a:rPr lang="en-US" dirty="0"/>
              <a:t>A river is flowing to the east at 2 m/s. A boat is travelling perpendicular to the current at 4 m/s relative to water. What is the velocity of the boat as seen from the shore?  </a:t>
            </a:r>
          </a:p>
        </p:txBody>
      </p:sp>
    </p:spTree>
    <p:extLst>
      <p:ext uri="{BB962C8B-B14F-4D97-AF65-F5344CB8AC3E}">
        <p14:creationId xmlns="" xmlns:p14="http://schemas.microsoft.com/office/powerpoint/2010/main" val="3697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67"/>
            <a:ext cx="7772400" cy="1143000"/>
          </a:xfrm>
        </p:spPr>
        <p:txBody>
          <a:bodyPr/>
          <a:lstStyle/>
          <a:p>
            <a:r>
              <a:rPr lang="en-US" dirty="0" smtClean="0"/>
              <a:t>Dry rear window during rain</a:t>
            </a:r>
            <a:endParaRPr lang="en-US" dirty="0"/>
          </a:p>
        </p:txBody>
      </p:sp>
      <p:pic>
        <p:nvPicPr>
          <p:cNvPr id="33793"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4419600"/>
            <a:ext cx="2495550" cy="13906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1847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Times New Roman" pitchFamily="18" charset="0"/>
              </a:rPr>
              <a:t> </a:t>
            </a:r>
            <a:r>
              <a:rPr kumimoji="0" lang="en-US" altLang="en-US" sz="600" b="0" i="0" u="none" strike="noStrike" cap="none" normalizeH="0" baseline="0" smtClean="0">
                <a:ln>
                  <a:noFill/>
                </a:ln>
                <a:solidFill>
                  <a:schemeClr val="tx1"/>
                </a:solidFill>
                <a:effectLst/>
                <a:latin typeface="Times New Roman" pitchFamily="18" charset="0"/>
              </a:rPr>
              <a:t> </a:t>
            </a:r>
            <a:endParaRPr kumimoji="0" lang="en-US" alt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a:xfrm>
            <a:off x="578908" y="1219200"/>
            <a:ext cx="8382000" cy="2677656"/>
          </a:xfrm>
          <a:prstGeom prst="rect">
            <a:avLst/>
          </a:prstGeom>
        </p:spPr>
        <p:txBody>
          <a:bodyPr wrap="square">
            <a:spAutoFit/>
          </a:bodyPr>
          <a:lstStyle/>
          <a:p>
            <a:pPr lvl="0" eaLnBrk="0" hangingPunct="0"/>
            <a:r>
              <a:rPr lang="en-US" altLang="en-US" dirty="0" smtClean="0">
                <a:ea typeface="Times New Roman" pitchFamily="18" charset="0"/>
              </a:rPr>
              <a:t>While </a:t>
            </a:r>
            <a:r>
              <a:rPr lang="en-US" altLang="en-US" dirty="0">
                <a:ea typeface="Times New Roman" pitchFamily="18" charset="0"/>
              </a:rPr>
              <a:t>driving a car, have you ever noticed that the rear window sometimes remains dry, even though rain is falling? </a:t>
            </a:r>
            <a:endParaRPr lang="en-US" altLang="en-US" dirty="0" smtClean="0">
              <a:ea typeface="Times New Roman" pitchFamily="18" charset="0"/>
            </a:endParaRPr>
          </a:p>
          <a:p>
            <a:pPr lvl="0" eaLnBrk="0" hangingPunct="0"/>
            <a:r>
              <a:rPr lang="en-US" altLang="en-US" dirty="0" smtClean="0">
                <a:ea typeface="Times New Roman" pitchFamily="18" charset="0"/>
              </a:rPr>
              <a:t>This </a:t>
            </a:r>
            <a:r>
              <a:rPr lang="en-US" altLang="en-US" dirty="0">
                <a:ea typeface="Times New Roman" pitchFamily="18" charset="0"/>
              </a:rPr>
              <a:t>phenomenon is a consequence of relative velocity</a:t>
            </a:r>
            <a:r>
              <a:rPr lang="en-US" altLang="en-US" dirty="0" smtClean="0">
                <a:ea typeface="Times New Roman" pitchFamily="18" charset="0"/>
              </a:rPr>
              <a:t>. </a:t>
            </a:r>
            <a:endParaRPr lang="en-US" altLang="en-US" sz="800" dirty="0"/>
          </a:p>
          <a:p>
            <a:pPr lvl="0" eaLnBrk="0" hangingPunct="0"/>
            <a:r>
              <a:rPr lang="en-US" altLang="en-US" dirty="0">
                <a:ea typeface="Times New Roman" pitchFamily="18" charset="0"/>
              </a:rPr>
              <a:t>A driver determines that he needs a minimum speed of 20 m/s to avoid wetting the rear window. If the rain is falling relative to ground at 10 m/s vertically, calculate the angle of the rear window makes with the vertical, </a:t>
            </a:r>
            <a:r>
              <a:rPr lang="en-US" altLang="en-US" dirty="0" err="1">
                <a:ea typeface="Times New Roman" pitchFamily="18" charset="0"/>
              </a:rPr>
              <a:t>θ</a:t>
            </a:r>
            <a:r>
              <a:rPr lang="en-US" altLang="en-US" baseline="-30000" dirty="0" err="1">
                <a:ea typeface="Times New Roman" pitchFamily="18" charset="0"/>
              </a:rPr>
              <a:t>w</a:t>
            </a:r>
            <a:r>
              <a:rPr lang="en-US" altLang="en-US" dirty="0">
                <a:ea typeface="Times New Roman" pitchFamily="18" charset="0"/>
              </a:rPr>
              <a:t>. </a:t>
            </a:r>
            <a:endParaRPr lang="en-US" altLang="en-US" sz="800" dirty="0"/>
          </a:p>
        </p:txBody>
      </p:sp>
    </p:spTree>
    <p:extLst>
      <p:ext uri="{BB962C8B-B14F-4D97-AF65-F5344CB8AC3E}">
        <p14:creationId xmlns="" xmlns:p14="http://schemas.microsoft.com/office/powerpoint/2010/main" val="28342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483</TotalTime>
  <Words>251</Words>
  <Application>Microsoft Office PowerPoint</Application>
  <PresentationFormat>On-screen Show (4:3)</PresentationFormat>
  <Paragraphs>21</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Bitmap Image</vt:lpstr>
      <vt:lpstr>3.4. Relative Velocity </vt:lpstr>
      <vt:lpstr>Refueling of Fighter Planes</vt:lpstr>
      <vt:lpstr>Passenger walking toward the front of a moving train </vt:lpstr>
      <vt:lpstr>Negative of the velocity</vt:lpstr>
      <vt:lpstr>Catching up a passing train</vt:lpstr>
      <vt:lpstr>Boat Ride</vt:lpstr>
      <vt:lpstr>Boat Ride Problem</vt:lpstr>
      <vt:lpstr>Dry rear window during rain</vt:lpstr>
    </vt:vector>
  </TitlesOfParts>
  <Company>SCGS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dc:title>
  <dc:creator>Mithu Mahes</dc:creator>
  <cp:lastModifiedBy>mahes</cp:lastModifiedBy>
  <cp:revision>25</cp:revision>
  <dcterms:created xsi:type="dcterms:W3CDTF">2004-08-03T22:28:55Z</dcterms:created>
  <dcterms:modified xsi:type="dcterms:W3CDTF">2016-09-08T13:05:23Z</dcterms:modified>
</cp:coreProperties>
</file>