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82" r:id="rId4"/>
    <p:sldId id="291" r:id="rId5"/>
    <p:sldId id="304" r:id="rId6"/>
    <p:sldId id="269" r:id="rId7"/>
    <p:sldId id="294" r:id="rId8"/>
    <p:sldId id="295" r:id="rId9"/>
    <p:sldId id="285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8" autoAdjust="0"/>
    <p:restoredTop sz="90956"/>
  </p:normalViewPr>
  <p:slideViewPr>
    <p:cSldViewPr>
      <p:cViewPr>
        <p:scale>
          <a:sx n="113" d="100"/>
          <a:sy n="113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921C-DF51-4AFB-8FB2-7B92C0611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46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1964-EEDE-4C77-B31A-391B97087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274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D4A8-36EC-4ED6-9C31-59D9C9FBE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68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B047-4E3C-4D9C-86C4-AA507F0DD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3602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160A-C753-40A0-B6C6-884056CEF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125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68A55-4813-4EEE-A4B0-66B2AA86F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81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16AB-8912-44B7-BC2B-2C77713B4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08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E9E1-2237-4C13-870E-E9F9BFD60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63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BE7D-EE42-43B8-97D0-80C56C588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072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5727-9219-425C-9B43-F148F636D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1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A1452-F404-4A77-9A82-7DEB79A62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50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92AD68-6C54-4C5D-BD79-FFA3C3CC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1JQu9xGHQ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Projectile_Mo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hyperlink" Target="http://www.youtube.com/watch?v=cxvsHNRXLj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Chapter-3</a:t>
            </a:r>
            <a:br>
              <a:rPr lang="en-US" altLang="en-US" smtClean="0"/>
            </a:br>
            <a:r>
              <a:rPr lang="en-US" altLang="en-US" smtClean="0"/>
              <a:t>Kinematics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514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Projectile Motion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r>
              <a:rPr lang="en-US" smtClean="0"/>
              <a:t>Example 3.5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84956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large rock is ejected from the volcano with a speed of 25.0 m/s and at an angle 35.0º above the horizontal, </a:t>
            </a:r>
            <a:r>
              <a:rPr lang="en-US" dirty="0" smtClean="0"/>
              <a:t>as shown </a:t>
            </a:r>
            <a:r>
              <a:rPr lang="en-US" dirty="0"/>
              <a:t>in Figure 3.40. The rock strikes the side of the volcano at an altitude 20.0 m lower than its starting point. (a) Calculate the time it takes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rock </a:t>
            </a:r>
            <a:r>
              <a:rPr lang="en-US" dirty="0"/>
              <a:t>to follow this path. (b) What are the magnitude and direction of the rock’s velocity at impact?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352800"/>
            <a:ext cx="5999750" cy="239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Projectile to Satellite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1041400"/>
            <a:ext cx="4711700" cy="50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www.youtube.com/watch?v=IC1JQu9xGHQ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12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dirty="0"/>
              <a:t>Kinematics </a:t>
            </a:r>
            <a:r>
              <a:rPr lang="en-US" altLang="en-US" dirty="0" smtClean="0"/>
              <a:t>Equations in 2 dimensions</a:t>
            </a: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07069"/>
              </p:ext>
            </p:extLst>
          </p:nvPr>
        </p:nvGraphicFramePr>
        <p:xfrm>
          <a:off x="1143001" y="1752600"/>
          <a:ext cx="7162800" cy="1143000"/>
        </p:xfrm>
        <a:graphic>
          <a:graphicData uri="http://schemas.openxmlformats.org/drawingml/2006/table">
            <a:tbl>
              <a:tblPr/>
              <a:tblGrid>
                <a:gridCol w="837139"/>
                <a:gridCol w="1803549"/>
                <a:gridCol w="1379139"/>
                <a:gridCol w="1601078"/>
                <a:gridCol w="1541895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202391"/>
            <a:ext cx="687805" cy="266700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131695"/>
            <a:ext cx="1244600" cy="42672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4763" y="2191173"/>
            <a:ext cx="1122947" cy="2667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9" y="2135505"/>
            <a:ext cx="1260757" cy="424180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249805"/>
            <a:ext cx="1196474" cy="22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24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3.3 </a:t>
            </a:r>
            <a:r>
              <a:rPr lang="en-US" altLang="en-US" b="1" smtClean="0">
                <a:solidFill>
                  <a:srgbClr val="009999"/>
                </a:solidFill>
                <a:latin typeface="Arial" charset="0"/>
                <a:cs typeface="Arial" charset="0"/>
              </a:rPr>
              <a:t>Projectile Motion</a:t>
            </a:r>
            <a:r>
              <a:rPr lang="en-US" alt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br>
              <a:rPr lang="en-US" alt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001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Assumptions: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1. Air resistance is neglected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2. Gravity is constant, 9.8 m/s</a:t>
            </a:r>
            <a:r>
              <a:rPr lang="en-US" altLang="en-US" sz="2400" baseline="30000"/>
              <a:t>2</a:t>
            </a:r>
            <a:r>
              <a:rPr lang="en-US" altLang="en-US" sz="2400"/>
              <a:t>, down.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What is the launch angle for maximum range?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44" name="Picture 5" descr="F03.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153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6118225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hlinkClick r:id="rId3"/>
              </a:rPr>
              <a:t>http://phet.colorado.edu/simulations/sims.php?sim=Projectile_Motion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9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Velocity of a projectile and the shape of its trajectory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1524000" y="2286000"/>
          <a:ext cx="6096000" cy="3306763"/>
        </p:xfrm>
        <a:graphic>
          <a:graphicData uri="http://schemas.openxmlformats.org/presentationml/2006/ole">
            <p:oleObj spid="_x0000_s11274" name="Photo Editor Photo" r:id="rId3" imgW="15171429" imgH="8228571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594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is </a:t>
            </a:r>
            <a:r>
              <a:rPr lang="en-US" dirty="0" smtClean="0"/>
              <a:t>an inverted </a:t>
            </a:r>
            <a:r>
              <a:rPr lang="en-US" dirty="0" smtClean="0"/>
              <a:t>parabola.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Football Kickoff</a:t>
            </a:r>
          </a:p>
        </p:txBody>
      </p:sp>
      <p:pic>
        <p:nvPicPr>
          <p:cNvPr id="12291" name="Picture 3" descr="F03.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153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 place-kicker kicks a football at an angle of 40</a:t>
            </a:r>
            <a:r>
              <a:rPr lang="en-US" altLang="en-US" sz="2400" baseline="30000" dirty="0">
                <a:solidFill>
                  <a:srgbClr val="000000"/>
                </a:solidFill>
              </a:rPr>
              <a:t>0 </a:t>
            </a:r>
            <a:r>
              <a:rPr lang="en-US" altLang="en-US" sz="2400" dirty="0">
                <a:solidFill>
                  <a:srgbClr val="000000"/>
                </a:solidFill>
              </a:rPr>
              <a:t>above the horizon with a speed of 22 m/s. Find the </a:t>
            </a:r>
            <a:r>
              <a:rPr lang="en-US" altLang="en-US" sz="2400" dirty="0" smtClean="0">
                <a:solidFill>
                  <a:srgbClr val="000000"/>
                </a:solidFill>
              </a:rPr>
              <a:t>hang time, range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R</a:t>
            </a:r>
            <a:r>
              <a:rPr lang="en-US" altLang="en-US" sz="2400" dirty="0" smtClean="0">
                <a:solidFill>
                  <a:srgbClr val="000000"/>
                </a:solidFill>
              </a:rPr>
              <a:t>, and maximum </a:t>
            </a:r>
            <a:r>
              <a:rPr lang="en-US" altLang="en-US" sz="2400" dirty="0">
                <a:solidFill>
                  <a:srgbClr val="000000"/>
                </a:solidFill>
              </a:rPr>
              <a:t>height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H. 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Falling Care Package</a:t>
            </a:r>
          </a:p>
        </p:txBody>
      </p:sp>
      <p:pic>
        <p:nvPicPr>
          <p:cNvPr id="13315" name="Picture 4" descr="F03.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49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686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An airplane moving horizontally with a constant </a:t>
            </a:r>
            <a:r>
              <a:rPr lang="en-US" altLang="en-US" sz="2000">
                <a:solidFill>
                  <a:srgbClr val="009900"/>
                </a:solidFill>
              </a:rPr>
              <a:t>velocity</a:t>
            </a:r>
            <a:r>
              <a:rPr lang="en-US" altLang="en-US" sz="2000"/>
              <a:t> of +115 m/s at an altitude of 1050 m. The plane releases a “care package” that falls to the ground along a curved trajectory to reach some stranded hikers. How far horizontally ahead the package should be released?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Demonstration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3276600" y="1143000"/>
          <a:ext cx="2670175" cy="4064000"/>
        </p:xfrm>
        <a:graphic>
          <a:graphicData uri="http://schemas.openxmlformats.org/presentationml/2006/ole">
            <p:oleObj spid="_x0000_s14346" name="Photo Editor Photo" r:id="rId3" imgW="7523810" imgH="11447619" progId="">
              <p:embed/>
            </p:oleObj>
          </a:graphicData>
        </a:graphic>
      </p:graphicFrame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981200" y="5610225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hlinkClick r:id="rId4"/>
              </a:rPr>
              <a:t>http://www.youtube.com/watch?v=cxvsHNRXLjw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rgbClr val="158C71"/>
                </a:solidFill>
                <a:latin typeface="Verdana" pitchFamily="34" charset="0"/>
                <a:cs typeface="Times New Roman" pitchFamily="18" charset="0"/>
              </a:rPr>
              <a:t>Conceptual Example</a:t>
            </a:r>
          </a:p>
        </p:txBody>
      </p:sp>
      <p:pic>
        <p:nvPicPr>
          <p:cNvPr id="15363" name="Picture 6" descr="&#10;The car is moving with a constant velocity to the right, and the rifle is pointed straight up. In the absence of air resistance, a bullet fired from the rifle has no acceleration in the horizontal direction. As a result, the bullet would land back in the barrel of the rif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27320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763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Suppose you are driving in a convertible with the top down. The car is moving to the right at a constant </a:t>
            </a:r>
            <a:r>
              <a:rPr lang="en-US" altLang="en-US" sz="2400">
                <a:solidFill>
                  <a:srgbClr val="008000"/>
                </a:solidFill>
                <a:cs typeface="Times New Roman" pitchFamily="18" charset="0"/>
              </a:rPr>
              <a:t>velocity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. As Figure 3.11 illustrates, you point a rifle straight upward and fire it. In the absence of air resistance, where would the bullet land—behind you, ahead of you, or in the barrel of the rifle?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Playing Shortstop </a:t>
            </a:r>
          </a:p>
        </p:txBody>
      </p:sp>
      <p:pic>
        <p:nvPicPr>
          <p:cNvPr id="16387" name="Picture 3" descr="baseball trajec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79613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0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player picks up a ground ball and throws it horizontally with a speed of 24 m/s. It is caught after 0.42 s later at point 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a. How far apart are the two players?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b. What is the distance of vertical drop, AB?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344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Photo Editor Photo</vt:lpstr>
      <vt:lpstr>Chapter-3 Kinematics in Two Dimensions</vt:lpstr>
      <vt:lpstr>Kinematics Equations in 2 dimensions</vt:lpstr>
      <vt:lpstr>3.3 Projectile Motion  </vt:lpstr>
      <vt:lpstr>Velocity of a projectile and the shape of its trajectory</vt:lpstr>
      <vt:lpstr>Football Kickoff</vt:lpstr>
      <vt:lpstr>A Falling Care Package</vt:lpstr>
      <vt:lpstr>Demonstration</vt:lpstr>
      <vt:lpstr>Conceptual Example</vt:lpstr>
      <vt:lpstr>Playing Shortstop </vt:lpstr>
      <vt:lpstr>Example 3.5</vt:lpstr>
      <vt:lpstr>Projectile to Satellite</vt:lpstr>
      <vt:lpstr>Problem 47</vt:lpstr>
    </vt:vector>
  </TitlesOfParts>
  <Company>SCGS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Chapter-3</dc:title>
  <dc:creator>Mithu Mahes</dc:creator>
  <cp:lastModifiedBy>mahes</cp:lastModifiedBy>
  <cp:revision>38</cp:revision>
  <dcterms:created xsi:type="dcterms:W3CDTF">2004-08-03T22:28:55Z</dcterms:created>
  <dcterms:modified xsi:type="dcterms:W3CDTF">2016-09-06T14:09:47Z</dcterms:modified>
</cp:coreProperties>
</file>