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2" r:id="rId4"/>
    <p:sldId id="269" r:id="rId5"/>
    <p:sldId id="263" r:id="rId6"/>
    <p:sldId id="266" r:id="rId7"/>
    <p:sldId id="275" r:id="rId8"/>
    <p:sldId id="273" r:id="rId9"/>
    <p:sldId id="274" r:id="rId10"/>
    <p:sldId id="277" r:id="rId11"/>
    <p:sldId id="279" r:id="rId12"/>
    <p:sldId id="281" r:id="rId13"/>
    <p:sldId id="283" r:id="rId14"/>
    <p:sldId id="285" r:id="rId15"/>
    <p:sldId id="287" r:id="rId16"/>
    <p:sldId id="288"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2" d="100"/>
          <a:sy n="102" d="100"/>
        </p:scale>
        <p:origin x="-11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7541C3-07D8-49CF-B302-EAED998CE05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BB3137-1DB9-42C0-8DDB-5D225246988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580CBC-62E4-43D7-979B-79CA0A5169D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a:lvl1pPr>
          </a:lstStyle>
          <a:p>
            <a:fld id="{0C6A68ED-4221-466B-8CC1-B114E60A786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3ACD12-5FF4-4CE1-B8FC-83A42A99833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8EC6C0-ED9C-4E82-B6D2-2EE4816FBF1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19E201-93BC-4EB2-A4E9-037FC8947D5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52AED2D-338F-4786-86F0-0E55FA2B131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EB67EF8-6582-458C-99D1-4E7C1F1B2C9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265A601-FAA6-4A60-9C94-CDE0C7331D6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7CA3F8-105C-49D6-85D4-C12450A4561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244728-B249-4794-A8D6-15571195A22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B5FD99D-B75C-4701-ADB5-8CAB3D45DE2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b="1" dirty="0" smtClean="0">
                <a:solidFill>
                  <a:srgbClr val="009999"/>
                </a:solidFill>
                <a:latin typeface="Arial" charset="0"/>
                <a:cs typeface="Arial" charset="0"/>
              </a:rPr>
              <a:t>Chapter 11</a:t>
            </a:r>
            <a:br>
              <a:rPr lang="en-US" b="1" dirty="0" smtClean="0">
                <a:solidFill>
                  <a:srgbClr val="009999"/>
                </a:solidFill>
                <a:latin typeface="Arial" charset="0"/>
                <a:cs typeface="Arial" charset="0"/>
              </a:rPr>
            </a:br>
            <a:r>
              <a:rPr lang="en-US" b="1" dirty="0" smtClean="0">
                <a:solidFill>
                  <a:srgbClr val="009999"/>
                </a:solidFill>
                <a:latin typeface="Arial" charset="0"/>
                <a:cs typeface="Arial" charset="0"/>
              </a:rPr>
              <a:t>Fluids</a:t>
            </a:r>
            <a:endParaRPr lang="en-US" b="1" dirty="0">
              <a:solidFill>
                <a:srgbClr val="009999"/>
              </a:solidFill>
              <a:latin typeface="Arial" charset="0"/>
              <a:cs typeface="Arial" charset="0"/>
            </a:endParaRPr>
          </a:p>
        </p:txBody>
      </p:sp>
      <p:sp>
        <p:nvSpPr>
          <p:cNvPr id="4100" name="Text Box 4"/>
          <p:cNvSpPr txBox="1">
            <a:spLocks noChangeArrowheads="1"/>
          </p:cNvSpPr>
          <p:nvPr/>
        </p:nvSpPr>
        <p:spPr bwMode="auto">
          <a:xfrm>
            <a:off x="838200" y="2133600"/>
            <a:ext cx="6858000" cy="2465388"/>
          </a:xfrm>
          <a:prstGeom prst="rect">
            <a:avLst/>
          </a:prstGeom>
          <a:noFill/>
          <a:ln w="9525">
            <a:noFill/>
            <a:miter lim="800000"/>
            <a:headEnd/>
            <a:tailEnd/>
          </a:ln>
          <a:effectLst/>
        </p:spPr>
        <p:txBody>
          <a:bodyPr>
            <a:spAutoFit/>
          </a:bodyPr>
          <a:lstStyle/>
          <a:p>
            <a:pPr>
              <a:spcBef>
                <a:spcPct val="50000"/>
              </a:spcBef>
            </a:pPr>
            <a:r>
              <a:rPr lang="en-US" dirty="0"/>
              <a:t>Fluids are materials that can flow, gases and liquids.</a:t>
            </a:r>
          </a:p>
          <a:p>
            <a:pPr>
              <a:spcBef>
                <a:spcPct val="50000"/>
              </a:spcBef>
            </a:pPr>
            <a:r>
              <a:rPr lang="en-US" dirty="0"/>
              <a:t>Air is the most common gas, and moves from place to place as wind. </a:t>
            </a:r>
          </a:p>
          <a:p>
            <a:pPr>
              <a:spcBef>
                <a:spcPct val="50000"/>
              </a:spcBef>
            </a:pPr>
            <a:r>
              <a:rPr lang="en-US" dirty="0"/>
              <a:t>Water is the most familiar liquid. </a:t>
            </a:r>
          </a:p>
          <a:p>
            <a:pPr>
              <a:spcBef>
                <a:spcPct val="50000"/>
              </a:spcBef>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2000"/>
                                        <p:tgtEl>
                                          <p:spTgt spid="4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00">
                                            <p:txEl>
                                              <p:pRg st="1" end="1"/>
                                            </p:txEl>
                                          </p:spTgt>
                                        </p:tgtEl>
                                        <p:attrNameLst>
                                          <p:attrName>style.visibility</p:attrName>
                                        </p:attrNameLst>
                                      </p:cBhvr>
                                      <p:to>
                                        <p:strVal val="visible"/>
                                      </p:to>
                                    </p:set>
                                    <p:animEffect transition="in" filter="fade">
                                      <p:cBhvr>
                                        <p:cTn id="12" dur="2000"/>
                                        <p:tgtEl>
                                          <p:spTgt spid="4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00">
                                            <p:txEl>
                                              <p:pRg st="2" end="2"/>
                                            </p:txEl>
                                          </p:spTgt>
                                        </p:tgtEl>
                                        <p:attrNameLst>
                                          <p:attrName>style.visibility</p:attrName>
                                        </p:attrNameLst>
                                      </p:cBhvr>
                                      <p:to>
                                        <p:strVal val="visible"/>
                                      </p:to>
                                    </p:set>
                                    <p:animEffect transition="in" filter="fade">
                                      <p:cBhvr>
                                        <p:cTn id="17" dur="2000"/>
                                        <p:tgtEl>
                                          <p:spTgt spid="4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a:solidFill>
                  <a:srgbClr val="000000"/>
                </a:solidFill>
                <a:latin typeface="Arial" charset="0"/>
              </a:rPr>
              <a:t>11.4 </a:t>
            </a:r>
            <a:r>
              <a:rPr lang="en-US" b="1">
                <a:solidFill>
                  <a:srgbClr val="009999"/>
                </a:solidFill>
                <a:latin typeface="Arial" charset="0"/>
              </a:rPr>
              <a:t>Pressure Gauges</a:t>
            </a:r>
          </a:p>
        </p:txBody>
      </p:sp>
      <p:sp>
        <p:nvSpPr>
          <p:cNvPr id="3076" name="Text Box 4"/>
          <p:cNvSpPr txBox="1">
            <a:spLocks noChangeArrowheads="1"/>
          </p:cNvSpPr>
          <p:nvPr/>
        </p:nvSpPr>
        <p:spPr bwMode="auto">
          <a:xfrm>
            <a:off x="685800" y="2133600"/>
            <a:ext cx="7239000" cy="457200"/>
          </a:xfrm>
          <a:prstGeom prst="rect">
            <a:avLst/>
          </a:prstGeom>
          <a:noFill/>
          <a:ln w="9525">
            <a:noFill/>
            <a:miter lim="800000"/>
            <a:headEnd/>
            <a:tailEnd/>
          </a:ln>
          <a:effectLst/>
        </p:spPr>
        <p:txBody>
          <a:bodyPr>
            <a:spAutoFit/>
          </a:bodyPr>
          <a:lstStyle/>
          <a:p>
            <a:pPr>
              <a:spcBef>
                <a:spcPct val="50000"/>
              </a:spcBef>
            </a:pPr>
            <a:r>
              <a:rPr lang="en-US"/>
              <a:t>Pressure gauges are used to measure pressures.</a:t>
            </a:r>
          </a:p>
        </p:txBody>
      </p:sp>
    </p:spTree>
    <p:extLst>
      <p:ext uri="{BB962C8B-B14F-4D97-AF65-F5344CB8AC3E}">
        <p14:creationId xmlns:p14="http://schemas.microsoft.com/office/powerpoint/2010/main" xmlns="" val="2917587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3657600" cy="2057400"/>
          </a:xfrm>
        </p:spPr>
        <p:txBody>
          <a:bodyPr/>
          <a:lstStyle/>
          <a:p>
            <a:r>
              <a:rPr lang="en-US" b="1">
                <a:solidFill>
                  <a:srgbClr val="009999"/>
                </a:solidFill>
                <a:latin typeface="Arial" charset="0"/>
              </a:rPr>
              <a:t>Tire pressure gauge</a:t>
            </a:r>
          </a:p>
        </p:txBody>
      </p:sp>
      <p:pic>
        <p:nvPicPr>
          <p:cNvPr id="5125" name="Picture 5" descr="fig10_02"/>
          <p:cNvPicPr>
            <a:picLocks noChangeAspect="1" noChangeArrowheads="1"/>
          </p:cNvPicPr>
          <p:nvPr/>
        </p:nvPicPr>
        <p:blipFill>
          <a:blip r:embed="rId2" cstate="print"/>
          <a:srcRect/>
          <a:stretch>
            <a:fillRect/>
          </a:stretch>
        </p:blipFill>
        <p:spPr bwMode="auto">
          <a:xfrm>
            <a:off x="4419600" y="0"/>
            <a:ext cx="3292475" cy="6515100"/>
          </a:xfrm>
          <a:prstGeom prst="rect">
            <a:avLst/>
          </a:prstGeom>
          <a:noFill/>
        </p:spPr>
      </p:pic>
    </p:spTree>
    <p:extLst>
      <p:ext uri="{BB962C8B-B14F-4D97-AF65-F5344CB8AC3E}">
        <p14:creationId xmlns:p14="http://schemas.microsoft.com/office/powerpoint/2010/main" xmlns="" val="3992896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3600" b="1">
                <a:solidFill>
                  <a:srgbClr val="009999"/>
                </a:solidFill>
                <a:latin typeface="Arial" charset="0"/>
              </a:rPr>
              <a:t>Gauge Pressure</a:t>
            </a:r>
          </a:p>
        </p:txBody>
      </p:sp>
      <p:sp>
        <p:nvSpPr>
          <p:cNvPr id="7171" name="Rectangle 3"/>
          <p:cNvSpPr>
            <a:spLocks noGrp="1" noChangeArrowheads="1"/>
          </p:cNvSpPr>
          <p:nvPr>
            <p:ph type="body" idx="1"/>
          </p:nvPr>
        </p:nvSpPr>
        <p:spPr>
          <a:xfrm>
            <a:off x="228600" y="1981200"/>
            <a:ext cx="8610600" cy="4114800"/>
          </a:xfrm>
        </p:spPr>
        <p:txBody>
          <a:bodyPr/>
          <a:lstStyle/>
          <a:p>
            <a:r>
              <a:rPr lang="en-US" dirty="0"/>
              <a:t>Gauge pressure is the pressure measured by a pressure gauge.</a:t>
            </a:r>
          </a:p>
          <a:p>
            <a:r>
              <a:rPr lang="en-US" dirty="0"/>
              <a:t>It is the difference between the absolute pressure and atmospheric pressure.</a:t>
            </a:r>
          </a:p>
          <a:p>
            <a:pPr>
              <a:buFontTx/>
              <a:buNone/>
            </a:pPr>
            <a:r>
              <a:rPr lang="en-US" dirty="0"/>
              <a:t>		Gauge pressure = </a:t>
            </a:r>
          </a:p>
          <a:p>
            <a:pPr lvl="1">
              <a:buFontTx/>
              <a:buNone/>
            </a:pPr>
            <a:r>
              <a:rPr lang="en-US" dirty="0"/>
              <a:t>			Absolute pressure - atmospheric pressure</a:t>
            </a:r>
          </a:p>
        </p:txBody>
      </p:sp>
    </p:spTree>
    <p:extLst>
      <p:ext uri="{BB962C8B-B14F-4D97-AF65-F5344CB8AC3E}">
        <p14:creationId xmlns:p14="http://schemas.microsoft.com/office/powerpoint/2010/main" xmlns="" val="208423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20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2000"/>
                                        <p:tgtEl>
                                          <p:spTgt spid="717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171">
                                            <p:txEl>
                                              <p:pRg st="3" end="3"/>
                                            </p:txEl>
                                          </p:spTgt>
                                        </p:tgtEl>
                                        <p:attrNameLst>
                                          <p:attrName>style.visibility</p:attrName>
                                        </p:attrNameLst>
                                      </p:cBhvr>
                                      <p:to>
                                        <p:strVal val="visible"/>
                                      </p:to>
                                    </p:set>
                                    <p:animEffect transition="in" filter="fade">
                                      <p:cBhvr>
                                        <p:cTn id="20" dur="2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600" b="1">
                <a:solidFill>
                  <a:srgbClr val="009999"/>
                </a:solidFill>
                <a:latin typeface="Arial" charset="0"/>
              </a:rPr>
              <a:t>Mercury Barometer</a:t>
            </a:r>
          </a:p>
        </p:txBody>
      </p:sp>
      <p:pic>
        <p:nvPicPr>
          <p:cNvPr id="13315" name="Picture 3" descr="fig11_12"/>
          <p:cNvPicPr>
            <a:picLocks noChangeAspect="1" noChangeArrowheads="1"/>
          </p:cNvPicPr>
          <p:nvPr/>
        </p:nvPicPr>
        <p:blipFill>
          <a:blip r:embed="rId3" cstate="print"/>
          <a:srcRect/>
          <a:stretch>
            <a:fillRect/>
          </a:stretch>
        </p:blipFill>
        <p:spPr bwMode="auto">
          <a:xfrm>
            <a:off x="5791200" y="1752600"/>
            <a:ext cx="2868613" cy="4572000"/>
          </a:xfrm>
          <a:prstGeom prst="rect">
            <a:avLst/>
          </a:prstGeom>
          <a:noFill/>
        </p:spPr>
      </p:pic>
      <p:sp>
        <p:nvSpPr>
          <p:cNvPr id="13316" name="Text Box 4"/>
          <p:cNvSpPr txBox="1">
            <a:spLocks noChangeArrowheads="1"/>
          </p:cNvSpPr>
          <p:nvPr/>
        </p:nvSpPr>
        <p:spPr bwMode="auto">
          <a:xfrm>
            <a:off x="304800" y="2735263"/>
            <a:ext cx="4876800" cy="2100262"/>
          </a:xfrm>
          <a:prstGeom prst="rect">
            <a:avLst/>
          </a:prstGeom>
          <a:noFill/>
          <a:ln w="9525">
            <a:noFill/>
            <a:miter lim="800000"/>
            <a:headEnd/>
            <a:tailEnd/>
          </a:ln>
          <a:effectLst/>
        </p:spPr>
        <p:txBody>
          <a:bodyPr>
            <a:spAutoFit/>
          </a:bodyPr>
          <a:lstStyle/>
          <a:p>
            <a:pPr>
              <a:spcBef>
                <a:spcPct val="50000"/>
              </a:spcBef>
            </a:pPr>
            <a:r>
              <a:rPr lang="en-US" dirty="0"/>
              <a:t>At sea level,</a:t>
            </a:r>
          </a:p>
          <a:p>
            <a:pPr>
              <a:spcBef>
                <a:spcPct val="50000"/>
              </a:spcBef>
            </a:pPr>
            <a:r>
              <a:rPr lang="en-US" dirty="0"/>
              <a:t>Height of mercury = h = 76 cm. </a:t>
            </a:r>
          </a:p>
          <a:p>
            <a:pPr>
              <a:spcBef>
                <a:spcPct val="50000"/>
              </a:spcBef>
            </a:pPr>
            <a:r>
              <a:rPr lang="en-US" dirty="0"/>
              <a:t>Atmospheric pressure = 76 cm of Hg.</a:t>
            </a:r>
          </a:p>
          <a:p>
            <a:pPr>
              <a:spcBef>
                <a:spcPct val="50000"/>
              </a:spcBef>
            </a:pPr>
            <a:r>
              <a:rPr lang="en-US" dirty="0"/>
              <a:t>(76 cm = 760 mm = 29.9 inch) </a:t>
            </a:r>
          </a:p>
        </p:txBody>
      </p:sp>
      <p:sp>
        <p:nvSpPr>
          <p:cNvPr id="13318" name="Rectangle 6"/>
          <p:cNvSpPr>
            <a:spLocks noChangeArrowheads="1"/>
          </p:cNvSpPr>
          <p:nvPr/>
        </p:nvSpPr>
        <p:spPr bwMode="auto">
          <a:xfrm>
            <a:off x="3090863" y="3233738"/>
            <a:ext cx="9144000" cy="0"/>
          </a:xfrm>
          <a:prstGeom prst="rect">
            <a:avLst/>
          </a:prstGeom>
          <a:noFill/>
          <a:ln w="9525">
            <a:noFill/>
            <a:miter lim="800000"/>
            <a:headEnd/>
            <a:tailEnd/>
          </a:ln>
          <a:effectLst/>
        </p:spPr>
        <p:txBody>
          <a:bodyPr>
            <a:spAutoFit/>
          </a:bodyPr>
          <a:lstStyle/>
          <a:p>
            <a:endParaRPr lang="en-US"/>
          </a:p>
        </p:txBody>
      </p:sp>
      <p:graphicFrame>
        <p:nvGraphicFramePr>
          <p:cNvPr id="13317" name="Object 5"/>
          <p:cNvGraphicFramePr>
            <a:graphicFrameLocks noChangeAspect="1"/>
          </p:cNvGraphicFramePr>
          <p:nvPr/>
        </p:nvGraphicFramePr>
        <p:xfrm>
          <a:off x="304800" y="5262563"/>
          <a:ext cx="5562600" cy="733425"/>
        </p:xfrm>
        <a:graphic>
          <a:graphicData uri="http://schemas.openxmlformats.org/presentationml/2006/ole">
            <p:oleObj spid="_x0000_s26629" r:id="rId4" imgW="2959100" imgH="393700" progId="Equation.3">
              <p:embed/>
            </p:oleObj>
          </a:graphicData>
        </a:graphic>
      </p:graphicFrame>
    </p:spTree>
    <p:extLst>
      <p:ext uri="{BB962C8B-B14F-4D97-AF65-F5344CB8AC3E}">
        <p14:creationId xmlns:p14="http://schemas.microsoft.com/office/powerpoint/2010/main" xmlns="" val="159774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fade">
                                      <p:cBhvr>
                                        <p:cTn id="7" dur="20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6">
                                            <p:txEl>
                                              <p:pRg st="0" end="0"/>
                                            </p:txEl>
                                          </p:spTgt>
                                        </p:tgtEl>
                                        <p:attrNameLst>
                                          <p:attrName>style.visibility</p:attrName>
                                        </p:attrNameLst>
                                      </p:cBhvr>
                                      <p:to>
                                        <p:strVal val="visible"/>
                                      </p:to>
                                    </p:set>
                                    <p:animEffect transition="in" filter="fade">
                                      <p:cBhvr>
                                        <p:cTn id="12" dur="2000"/>
                                        <p:tgtEl>
                                          <p:spTgt spid="133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6">
                                            <p:txEl>
                                              <p:pRg st="1" end="1"/>
                                            </p:txEl>
                                          </p:spTgt>
                                        </p:tgtEl>
                                        <p:attrNameLst>
                                          <p:attrName>style.visibility</p:attrName>
                                        </p:attrNameLst>
                                      </p:cBhvr>
                                      <p:to>
                                        <p:strVal val="visible"/>
                                      </p:to>
                                    </p:set>
                                    <p:animEffect transition="in" filter="fade">
                                      <p:cBhvr>
                                        <p:cTn id="17" dur="2000"/>
                                        <p:tgtEl>
                                          <p:spTgt spid="1331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6">
                                            <p:txEl>
                                              <p:pRg st="2" end="2"/>
                                            </p:txEl>
                                          </p:spTgt>
                                        </p:tgtEl>
                                        <p:attrNameLst>
                                          <p:attrName>style.visibility</p:attrName>
                                        </p:attrNameLst>
                                      </p:cBhvr>
                                      <p:to>
                                        <p:strVal val="visible"/>
                                      </p:to>
                                    </p:set>
                                    <p:animEffect transition="in" filter="fade">
                                      <p:cBhvr>
                                        <p:cTn id="22" dur="2000"/>
                                        <p:tgtEl>
                                          <p:spTgt spid="1331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6">
                                            <p:txEl>
                                              <p:pRg st="3" end="3"/>
                                            </p:txEl>
                                          </p:spTgt>
                                        </p:tgtEl>
                                        <p:attrNameLst>
                                          <p:attrName>style.visibility</p:attrName>
                                        </p:attrNameLst>
                                      </p:cBhvr>
                                      <p:to>
                                        <p:strVal val="visible"/>
                                      </p:to>
                                    </p:set>
                                    <p:animEffect transition="in" filter="fade">
                                      <p:cBhvr>
                                        <p:cTn id="27" dur="2000"/>
                                        <p:tgtEl>
                                          <p:spTgt spid="1331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317"/>
                                        </p:tgtEl>
                                        <p:attrNameLst>
                                          <p:attrName>style.visibility</p:attrName>
                                        </p:attrNameLst>
                                      </p:cBhvr>
                                      <p:to>
                                        <p:strVal val="visible"/>
                                      </p:to>
                                    </p:set>
                                    <p:animEffect transition="in" filter="fade">
                                      <p:cBhvr>
                                        <p:cTn id="32" dur="2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600" b="1">
                <a:solidFill>
                  <a:srgbClr val="009999"/>
                </a:solidFill>
                <a:latin typeface="Arial" charset="0"/>
              </a:rPr>
              <a:t>Blood pressure is measured with a sphygmomanometer.</a:t>
            </a:r>
          </a:p>
        </p:txBody>
      </p:sp>
      <p:pic>
        <p:nvPicPr>
          <p:cNvPr id="28675" name="Picture 3" descr="fig11_14"/>
          <p:cNvPicPr>
            <a:picLocks noChangeAspect="1" noChangeArrowheads="1"/>
          </p:cNvPicPr>
          <p:nvPr/>
        </p:nvPicPr>
        <p:blipFill>
          <a:blip r:embed="rId2" cstate="print"/>
          <a:srcRect/>
          <a:stretch>
            <a:fillRect/>
          </a:stretch>
        </p:blipFill>
        <p:spPr bwMode="auto">
          <a:xfrm>
            <a:off x="5562600" y="1905000"/>
            <a:ext cx="3303588" cy="4457700"/>
          </a:xfrm>
          <a:prstGeom prst="rect">
            <a:avLst/>
          </a:prstGeom>
          <a:noFill/>
        </p:spPr>
      </p:pic>
      <p:sp>
        <p:nvSpPr>
          <p:cNvPr id="28676" name="Text Box 4"/>
          <p:cNvSpPr txBox="1">
            <a:spLocks noChangeArrowheads="1"/>
          </p:cNvSpPr>
          <p:nvPr/>
        </p:nvSpPr>
        <p:spPr bwMode="auto">
          <a:xfrm>
            <a:off x="304800" y="4495800"/>
            <a:ext cx="4572000" cy="1552575"/>
          </a:xfrm>
          <a:prstGeom prst="rect">
            <a:avLst/>
          </a:prstGeom>
          <a:noFill/>
          <a:ln w="9525">
            <a:noFill/>
            <a:miter lim="800000"/>
            <a:headEnd/>
            <a:tailEnd/>
          </a:ln>
          <a:effectLst/>
        </p:spPr>
        <p:txBody>
          <a:bodyPr>
            <a:spAutoFit/>
          </a:bodyPr>
          <a:lstStyle/>
          <a:p>
            <a:pPr>
              <a:spcBef>
                <a:spcPct val="50000"/>
              </a:spcBef>
            </a:pPr>
            <a:r>
              <a:rPr lang="en-US" i="1" dirty="0"/>
              <a:t>For a young, healthy heart:</a:t>
            </a:r>
          </a:p>
          <a:p>
            <a:pPr>
              <a:spcBef>
                <a:spcPct val="50000"/>
              </a:spcBef>
            </a:pPr>
            <a:r>
              <a:rPr lang="en-US" i="1" dirty="0"/>
              <a:t>Systolic</a:t>
            </a:r>
            <a:r>
              <a:rPr lang="en-US" dirty="0"/>
              <a:t> pressure = 120 mm of Hg</a:t>
            </a:r>
          </a:p>
          <a:p>
            <a:pPr>
              <a:spcBef>
                <a:spcPct val="50000"/>
              </a:spcBef>
            </a:pPr>
            <a:r>
              <a:rPr lang="en-US" i="1" dirty="0"/>
              <a:t>Diastolic</a:t>
            </a:r>
            <a:r>
              <a:rPr lang="en-US" dirty="0"/>
              <a:t> pressure = 80 mm of Hg</a:t>
            </a:r>
          </a:p>
        </p:txBody>
      </p:sp>
      <p:sp>
        <p:nvSpPr>
          <p:cNvPr id="28677" name="Text Box 5"/>
          <p:cNvSpPr txBox="1">
            <a:spLocks noChangeArrowheads="1"/>
          </p:cNvSpPr>
          <p:nvPr/>
        </p:nvSpPr>
        <p:spPr bwMode="auto">
          <a:xfrm>
            <a:off x="228600" y="2057400"/>
            <a:ext cx="4816475" cy="1917700"/>
          </a:xfrm>
          <a:prstGeom prst="rect">
            <a:avLst/>
          </a:prstGeom>
          <a:noFill/>
          <a:ln w="9525">
            <a:noFill/>
            <a:miter lim="800000"/>
            <a:headEnd/>
            <a:tailEnd/>
          </a:ln>
          <a:effectLst/>
        </p:spPr>
        <p:txBody>
          <a:bodyPr>
            <a:spAutoFit/>
          </a:bodyPr>
          <a:lstStyle/>
          <a:p>
            <a:r>
              <a:rPr lang="en-US" dirty="0"/>
              <a:t>Pressure at the peak of the beating cycle- Systolic.</a:t>
            </a:r>
          </a:p>
          <a:p>
            <a:endParaRPr lang="en-US" dirty="0"/>
          </a:p>
          <a:p>
            <a:r>
              <a:rPr lang="en-US" dirty="0"/>
              <a:t>Pressure at the low point of the beating cycle- Diastolic. </a:t>
            </a:r>
          </a:p>
        </p:txBody>
      </p:sp>
    </p:spTree>
    <p:extLst>
      <p:ext uri="{BB962C8B-B14F-4D97-AF65-F5344CB8AC3E}">
        <p14:creationId xmlns:p14="http://schemas.microsoft.com/office/powerpoint/2010/main" xmlns="" val="294172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fade">
                                      <p:cBhvr>
                                        <p:cTn id="7" dur="20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7">
                                            <p:txEl>
                                              <p:pRg st="0" end="0"/>
                                            </p:txEl>
                                          </p:spTgt>
                                        </p:tgtEl>
                                        <p:attrNameLst>
                                          <p:attrName>style.visibility</p:attrName>
                                        </p:attrNameLst>
                                      </p:cBhvr>
                                      <p:to>
                                        <p:strVal val="visible"/>
                                      </p:to>
                                    </p:set>
                                    <p:animEffect transition="in" filter="fade">
                                      <p:cBhvr>
                                        <p:cTn id="12" dur="2000"/>
                                        <p:tgtEl>
                                          <p:spTgt spid="2867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7">
                                            <p:txEl>
                                              <p:pRg st="2" end="2"/>
                                            </p:txEl>
                                          </p:spTgt>
                                        </p:tgtEl>
                                        <p:attrNameLst>
                                          <p:attrName>style.visibility</p:attrName>
                                        </p:attrNameLst>
                                      </p:cBhvr>
                                      <p:to>
                                        <p:strVal val="visible"/>
                                      </p:to>
                                    </p:set>
                                    <p:animEffect transition="in" filter="fade">
                                      <p:cBhvr>
                                        <p:cTn id="17" dur="2000"/>
                                        <p:tgtEl>
                                          <p:spTgt spid="286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676">
                                            <p:txEl>
                                              <p:pRg st="0" end="0"/>
                                            </p:txEl>
                                          </p:spTgt>
                                        </p:tgtEl>
                                        <p:attrNameLst>
                                          <p:attrName>style.visibility</p:attrName>
                                        </p:attrNameLst>
                                      </p:cBhvr>
                                      <p:to>
                                        <p:strVal val="visible"/>
                                      </p:to>
                                    </p:set>
                                    <p:animEffect transition="in" filter="fade">
                                      <p:cBhvr>
                                        <p:cTn id="22" dur="2000"/>
                                        <p:tgtEl>
                                          <p:spTgt spid="2867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676">
                                            <p:txEl>
                                              <p:pRg st="1" end="1"/>
                                            </p:txEl>
                                          </p:spTgt>
                                        </p:tgtEl>
                                        <p:attrNameLst>
                                          <p:attrName>style.visibility</p:attrName>
                                        </p:attrNameLst>
                                      </p:cBhvr>
                                      <p:to>
                                        <p:strVal val="visible"/>
                                      </p:to>
                                    </p:set>
                                    <p:animEffect transition="in" filter="fade">
                                      <p:cBhvr>
                                        <p:cTn id="27" dur="2000"/>
                                        <p:tgtEl>
                                          <p:spTgt spid="2867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676">
                                            <p:txEl>
                                              <p:pRg st="2" end="2"/>
                                            </p:txEl>
                                          </p:spTgt>
                                        </p:tgtEl>
                                        <p:attrNameLst>
                                          <p:attrName>style.visibility</p:attrName>
                                        </p:attrNameLst>
                                      </p:cBhvr>
                                      <p:to>
                                        <p:strVal val="visible"/>
                                      </p:to>
                                    </p:set>
                                    <p:animEffect transition="in" filter="fade">
                                      <p:cBhvr>
                                        <p:cTn id="32" dur="2000"/>
                                        <p:tgtEl>
                                          <p:spTgt spid="286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P spid="2867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4689"/>
            <a:ext cx="7772400" cy="1143000"/>
          </a:xfrm>
        </p:spPr>
        <p:txBody>
          <a:bodyPr/>
          <a:lstStyle/>
          <a:p>
            <a:r>
              <a:rPr lang="en-US" sz="3600" b="1" dirty="0">
                <a:solidFill>
                  <a:srgbClr val="000000"/>
                </a:solidFill>
                <a:latin typeface="Arial" charset="0"/>
                <a:cs typeface="Arial" charset="0"/>
              </a:rPr>
              <a:t>11.5 </a:t>
            </a:r>
            <a:r>
              <a:rPr lang="en-US" sz="3600" b="1" dirty="0">
                <a:solidFill>
                  <a:srgbClr val="009999"/>
                </a:solidFill>
                <a:latin typeface="Arial" charset="0"/>
                <a:cs typeface="Arial" charset="0"/>
              </a:rPr>
              <a:t>Pascal's Principle </a:t>
            </a:r>
          </a:p>
        </p:txBody>
      </p:sp>
      <p:sp>
        <p:nvSpPr>
          <p:cNvPr id="26628" name="Text Box 4"/>
          <p:cNvSpPr txBox="1">
            <a:spLocks noChangeArrowheads="1"/>
          </p:cNvSpPr>
          <p:nvPr/>
        </p:nvSpPr>
        <p:spPr bwMode="auto">
          <a:xfrm>
            <a:off x="0" y="1169963"/>
            <a:ext cx="9144000" cy="830997"/>
          </a:xfrm>
          <a:prstGeom prst="rect">
            <a:avLst/>
          </a:prstGeom>
          <a:noFill/>
          <a:ln w="9525">
            <a:noFill/>
            <a:miter lim="800000"/>
            <a:headEnd/>
            <a:tailEnd/>
          </a:ln>
          <a:effectLst/>
        </p:spPr>
        <p:txBody>
          <a:bodyPr wrap="square">
            <a:spAutoFit/>
          </a:bodyPr>
          <a:lstStyle/>
          <a:p>
            <a:pPr>
              <a:spcBef>
                <a:spcPct val="50000"/>
              </a:spcBef>
            </a:pPr>
            <a:r>
              <a:rPr lang="en-US" dirty="0"/>
              <a:t>Any change in the </a:t>
            </a:r>
            <a:r>
              <a:rPr lang="en-US" dirty="0">
                <a:solidFill>
                  <a:srgbClr val="009900"/>
                </a:solidFill>
              </a:rPr>
              <a:t>pressure</a:t>
            </a:r>
            <a:r>
              <a:rPr lang="en-US" dirty="0"/>
              <a:t> applied to a completely enclosed </a:t>
            </a:r>
            <a:r>
              <a:rPr lang="en-US" dirty="0">
                <a:solidFill>
                  <a:srgbClr val="009900"/>
                </a:solidFill>
              </a:rPr>
              <a:t>fluid</a:t>
            </a:r>
            <a:r>
              <a:rPr lang="en-US" dirty="0"/>
              <a:t> is transmitted undiminished to all parts of the fluid and the enclosing walls.</a:t>
            </a:r>
          </a:p>
        </p:txBody>
      </p:sp>
    </p:spTree>
    <p:extLst>
      <p:ext uri="{BB962C8B-B14F-4D97-AF65-F5344CB8AC3E}">
        <p14:creationId xmlns:p14="http://schemas.microsoft.com/office/powerpoint/2010/main" xmlns="" val="4061485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600" b="1">
                <a:solidFill>
                  <a:srgbClr val="009999"/>
                </a:solidFill>
                <a:latin typeface="Arial" charset="0"/>
                <a:cs typeface="Arial" charset="0"/>
              </a:rPr>
              <a:t>Hydraulic Car Lift</a:t>
            </a:r>
          </a:p>
        </p:txBody>
      </p:sp>
      <p:pic>
        <p:nvPicPr>
          <p:cNvPr id="24581" name="Picture 5" descr="fig11_15"/>
          <p:cNvPicPr>
            <a:picLocks noChangeAspect="1" noChangeArrowheads="1"/>
          </p:cNvPicPr>
          <p:nvPr/>
        </p:nvPicPr>
        <p:blipFill>
          <a:blip r:embed="rId3" cstate="print"/>
          <a:srcRect/>
          <a:stretch>
            <a:fillRect/>
          </a:stretch>
        </p:blipFill>
        <p:spPr bwMode="auto">
          <a:xfrm>
            <a:off x="1435100" y="1995488"/>
            <a:ext cx="6275388" cy="2868612"/>
          </a:xfrm>
          <a:prstGeom prst="rect">
            <a:avLst/>
          </a:prstGeom>
          <a:noFill/>
        </p:spPr>
      </p:pic>
      <p:pic>
        <p:nvPicPr>
          <p:cNvPr id="24583" name="Picture 7" descr="pixel"/>
          <p:cNvPicPr>
            <a:picLocks noChangeAspect="1" noChangeArrowheads="1"/>
          </p:cNvPicPr>
          <p:nvPr/>
        </p:nvPicPr>
        <p:blipFill>
          <a:blip r:embed="rId4"/>
          <a:srcRect/>
          <a:stretch>
            <a:fillRect/>
          </a:stretch>
        </p:blipFill>
        <p:spPr bwMode="auto">
          <a:xfrm>
            <a:off x="4740275" y="2881313"/>
            <a:ext cx="34925" cy="11112"/>
          </a:xfrm>
          <a:prstGeom prst="rect">
            <a:avLst/>
          </a:prstGeom>
          <a:noFill/>
        </p:spPr>
      </p:pic>
      <p:pic>
        <p:nvPicPr>
          <p:cNvPr id="24584" name="Picture 8" descr="pixel"/>
          <p:cNvPicPr>
            <a:picLocks noChangeAspect="1" noChangeArrowheads="1"/>
          </p:cNvPicPr>
          <p:nvPr/>
        </p:nvPicPr>
        <p:blipFill>
          <a:blip r:embed="rId4"/>
          <a:srcRect/>
          <a:stretch>
            <a:fillRect/>
          </a:stretch>
        </p:blipFill>
        <p:spPr bwMode="auto">
          <a:xfrm>
            <a:off x="4892675" y="2881313"/>
            <a:ext cx="34925" cy="11112"/>
          </a:xfrm>
          <a:prstGeom prst="rect">
            <a:avLst/>
          </a:prstGeom>
          <a:noFill/>
        </p:spPr>
      </p:pic>
      <p:sp>
        <p:nvSpPr>
          <p:cNvPr id="24588" name="Rectangle 12"/>
          <p:cNvSpPr>
            <a:spLocks noChangeArrowheads="1"/>
          </p:cNvSpPr>
          <p:nvPr/>
        </p:nvSpPr>
        <p:spPr bwMode="auto">
          <a:xfrm>
            <a:off x="3900488" y="3205163"/>
            <a:ext cx="9144000" cy="0"/>
          </a:xfrm>
          <a:prstGeom prst="rect">
            <a:avLst/>
          </a:prstGeom>
          <a:noFill/>
          <a:ln w="9525">
            <a:noFill/>
            <a:miter lim="800000"/>
            <a:headEnd/>
            <a:tailEnd/>
          </a:ln>
          <a:effectLst/>
        </p:spPr>
        <p:txBody>
          <a:bodyPr>
            <a:spAutoFit/>
          </a:bodyPr>
          <a:lstStyle/>
          <a:p>
            <a:endParaRPr lang="en-US"/>
          </a:p>
        </p:txBody>
      </p:sp>
      <p:graphicFrame>
        <p:nvGraphicFramePr>
          <p:cNvPr id="24587" name="Object 11"/>
          <p:cNvGraphicFramePr>
            <a:graphicFrameLocks noChangeAspect="1"/>
          </p:cNvGraphicFramePr>
          <p:nvPr/>
        </p:nvGraphicFramePr>
        <p:xfrm>
          <a:off x="2362200" y="5257800"/>
          <a:ext cx="3552825" cy="1184275"/>
        </p:xfrm>
        <a:graphic>
          <a:graphicData uri="http://schemas.openxmlformats.org/presentationml/2006/ole">
            <p:oleObj spid="_x0000_s27653" r:id="rId5" imgW="1345616" imgH="444307" progId="Equation.3">
              <p:embed/>
            </p:oleObj>
          </a:graphicData>
        </a:graphic>
      </p:graphicFrame>
    </p:spTree>
    <p:extLst>
      <p:ext uri="{BB962C8B-B14F-4D97-AF65-F5344CB8AC3E}">
        <p14:creationId xmlns:p14="http://schemas.microsoft.com/office/powerpoint/2010/main" xmlns="" val="1054232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a:solidFill>
                  <a:srgbClr val="CE1029"/>
                </a:solidFill>
                <a:latin typeface="Arial" charset="0"/>
                <a:cs typeface="Arial" charset="0"/>
              </a:rPr>
              <a:t>Mass Density</a:t>
            </a:r>
          </a:p>
        </p:txBody>
      </p:sp>
      <p:pic>
        <p:nvPicPr>
          <p:cNvPr id="7173" name="Picture 5" descr="math001"/>
          <p:cNvPicPr>
            <a:picLocks noChangeAspect="1" noChangeArrowheads="1"/>
          </p:cNvPicPr>
          <p:nvPr/>
        </p:nvPicPr>
        <p:blipFill>
          <a:blip r:embed="rId2" cstate="print"/>
          <a:srcRect/>
          <a:stretch>
            <a:fillRect/>
          </a:stretch>
        </p:blipFill>
        <p:spPr bwMode="auto">
          <a:xfrm>
            <a:off x="3124200" y="3124200"/>
            <a:ext cx="1600200" cy="877888"/>
          </a:xfrm>
          <a:prstGeom prst="rect">
            <a:avLst/>
          </a:prstGeom>
          <a:noFill/>
        </p:spPr>
      </p:pic>
      <p:sp>
        <p:nvSpPr>
          <p:cNvPr id="7174" name="Text Box 6"/>
          <p:cNvSpPr txBox="1">
            <a:spLocks noChangeArrowheads="1"/>
          </p:cNvSpPr>
          <p:nvPr/>
        </p:nvSpPr>
        <p:spPr bwMode="auto">
          <a:xfrm>
            <a:off x="990600" y="1828800"/>
            <a:ext cx="6629400" cy="8223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The mass density </a:t>
            </a:r>
            <a:r>
              <a:rPr lang="en-US" i="1" dirty="0">
                <a:solidFill>
                  <a:srgbClr val="000000"/>
                </a:solidFill>
                <a:latin typeface="Symbol" pitchFamily="18" charset="2"/>
                <a:cs typeface="Times New Roman" pitchFamily="18" charset="0"/>
              </a:rPr>
              <a:t>r</a:t>
            </a:r>
            <a:r>
              <a:rPr lang="en-US" dirty="0">
                <a:solidFill>
                  <a:srgbClr val="000000"/>
                </a:solidFill>
                <a:cs typeface="Times New Roman" pitchFamily="18" charset="0"/>
              </a:rPr>
              <a:t>  is the mass </a:t>
            </a:r>
            <a:r>
              <a:rPr lang="en-US" i="1" dirty="0">
                <a:solidFill>
                  <a:srgbClr val="000000"/>
                </a:solidFill>
                <a:cs typeface="Times New Roman" pitchFamily="18" charset="0"/>
              </a:rPr>
              <a:t>m</a:t>
            </a:r>
            <a:r>
              <a:rPr lang="en-US" dirty="0">
                <a:solidFill>
                  <a:srgbClr val="000000"/>
                </a:solidFill>
                <a:cs typeface="Times New Roman" pitchFamily="18" charset="0"/>
              </a:rPr>
              <a:t> of a substance divided by its volume </a:t>
            </a:r>
            <a:r>
              <a:rPr lang="en-US" i="1" dirty="0">
                <a:solidFill>
                  <a:srgbClr val="000000"/>
                </a:solidFill>
                <a:cs typeface="Times New Roman" pitchFamily="18" charset="0"/>
              </a:rPr>
              <a:t>V</a:t>
            </a:r>
            <a:r>
              <a:rPr lang="en-US" dirty="0">
                <a:solidFill>
                  <a:srgbClr val="000000"/>
                </a:solidFill>
                <a:cs typeface="Times New Roman" pitchFamily="18" charset="0"/>
              </a:rPr>
              <a:t>:</a:t>
            </a:r>
            <a:endParaRPr lang="en-US" dirty="0"/>
          </a:p>
        </p:txBody>
      </p:sp>
      <p:sp>
        <p:nvSpPr>
          <p:cNvPr id="7175" name="Text Box 7"/>
          <p:cNvSpPr txBox="1">
            <a:spLocks noChangeArrowheads="1"/>
          </p:cNvSpPr>
          <p:nvPr/>
        </p:nvSpPr>
        <p:spPr bwMode="auto">
          <a:xfrm>
            <a:off x="685800" y="4495800"/>
            <a:ext cx="6248400" cy="1004888"/>
          </a:xfrm>
          <a:prstGeom prst="rect">
            <a:avLst/>
          </a:prstGeom>
          <a:noFill/>
          <a:ln w="9525">
            <a:noFill/>
            <a:miter lim="800000"/>
            <a:headEnd/>
            <a:tailEnd/>
          </a:ln>
          <a:effectLst/>
        </p:spPr>
        <p:txBody>
          <a:bodyPr>
            <a:spAutoFit/>
          </a:bodyPr>
          <a:lstStyle/>
          <a:p>
            <a:pPr>
              <a:spcBef>
                <a:spcPct val="50000"/>
              </a:spcBef>
            </a:pPr>
            <a:r>
              <a:rPr lang="en-US" b="1" i="1" dirty="0"/>
              <a:t>SI Unit of Mass Density:</a:t>
            </a:r>
            <a:r>
              <a:rPr lang="en-US" dirty="0"/>
              <a:t> kg/m</a:t>
            </a:r>
            <a:r>
              <a:rPr lang="en-US" baseline="30000" dirty="0"/>
              <a:t>3</a:t>
            </a:r>
            <a:endParaRPr lang="en-US" dirty="0"/>
          </a:p>
          <a:p>
            <a:pPr>
              <a:spcBef>
                <a:spcPct val="50000"/>
              </a:spcBef>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4">
                                            <p:txEl>
                                              <p:pRg st="0" end="0"/>
                                            </p:txEl>
                                          </p:spTgt>
                                        </p:tgtEl>
                                        <p:attrNameLst>
                                          <p:attrName>style.visibility</p:attrName>
                                        </p:attrNameLst>
                                      </p:cBhvr>
                                      <p:to>
                                        <p:strVal val="visible"/>
                                      </p:to>
                                    </p:set>
                                    <p:animEffect transition="in" filter="fade">
                                      <p:cBhvr>
                                        <p:cTn id="7" dur="2000"/>
                                        <p:tgtEl>
                                          <p:spTgt spid="71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fade">
                                      <p:cBhvr>
                                        <p:cTn id="12" dur="2000"/>
                                        <p:tgtEl>
                                          <p:spTgt spid="717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5">
                                            <p:txEl>
                                              <p:pRg st="0" end="0"/>
                                            </p:txEl>
                                          </p:spTgt>
                                        </p:tgtEl>
                                        <p:attrNameLst>
                                          <p:attrName>style.visibility</p:attrName>
                                        </p:attrNameLst>
                                      </p:cBhvr>
                                      <p:to>
                                        <p:strVal val="visible"/>
                                      </p:to>
                                    </p:set>
                                    <p:animEffect transition="in" filter="fade">
                                      <p:cBhvr>
                                        <p:cTn id="17" dur="2000"/>
                                        <p:tgtEl>
                                          <p:spTgt spid="71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build="p"/>
      <p:bldP spid="71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
            </a:r>
            <a:br>
              <a:rPr lang="en-US"/>
            </a:br>
            <a:endParaRPr lang="en-US"/>
          </a:p>
        </p:txBody>
      </p:sp>
      <p:sp>
        <p:nvSpPr>
          <p:cNvPr id="8350" name="Text Box 158"/>
          <p:cNvSpPr txBox="1">
            <a:spLocks noChangeArrowheads="1"/>
          </p:cNvSpPr>
          <p:nvPr/>
        </p:nvSpPr>
        <p:spPr bwMode="auto">
          <a:xfrm>
            <a:off x="381000" y="2057400"/>
            <a:ext cx="64770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8351" name="Rectangle 159"/>
          <p:cNvSpPr>
            <a:spLocks noChangeArrowheads="1"/>
          </p:cNvSpPr>
          <p:nvPr/>
        </p:nvSpPr>
        <p:spPr bwMode="auto">
          <a:xfrm>
            <a:off x="3175" y="136525"/>
            <a:ext cx="9144000" cy="639763"/>
          </a:xfrm>
          <a:prstGeom prst="rect">
            <a:avLst/>
          </a:prstGeom>
          <a:noFill/>
          <a:ln w="9525">
            <a:noFill/>
            <a:miter lim="800000"/>
            <a:headEnd/>
            <a:tailEnd/>
          </a:ln>
          <a:effectLst/>
        </p:spPr>
        <p:txBody>
          <a:bodyPr>
            <a:spAutoFit/>
          </a:bodyPr>
          <a:lstStyle/>
          <a:p>
            <a:r>
              <a:rPr lang="en-US" sz="1200">
                <a:cs typeface="Times New Roman" pitchFamily="18" charset="0"/>
              </a:rPr>
              <a:t>Table 10-1: Densities of common solids and liquids at 20</a:t>
            </a:r>
            <a:r>
              <a:rPr lang="en-US" sz="1200" baseline="30000">
                <a:cs typeface="Times New Roman" pitchFamily="18" charset="0"/>
              </a:rPr>
              <a:t>0</a:t>
            </a:r>
            <a:r>
              <a:rPr lang="en-US" sz="1200">
                <a:cs typeface="Times New Roman" pitchFamily="18" charset="0"/>
              </a:rPr>
              <a:t>C.</a:t>
            </a:r>
          </a:p>
          <a:p>
            <a:pPr eaLnBrk="0" hangingPunct="0"/>
            <a:endParaRPr lang="en-US"/>
          </a:p>
        </p:txBody>
      </p:sp>
      <p:grpSp>
        <p:nvGrpSpPr>
          <p:cNvPr id="8504" name="Group 312"/>
          <p:cNvGrpSpPr>
            <a:grpSpLocks/>
          </p:cNvGrpSpPr>
          <p:nvPr/>
        </p:nvGrpSpPr>
        <p:grpSpPr bwMode="auto">
          <a:xfrm>
            <a:off x="-1588" y="771525"/>
            <a:ext cx="6905626" cy="5949950"/>
            <a:chOff x="-3" y="400"/>
            <a:chExt cx="4350" cy="3748"/>
          </a:xfrm>
        </p:grpSpPr>
        <p:grpSp>
          <p:nvGrpSpPr>
            <p:cNvPr id="8502" name="Group 310"/>
            <p:cNvGrpSpPr>
              <a:grpSpLocks/>
            </p:cNvGrpSpPr>
            <p:nvPr/>
          </p:nvGrpSpPr>
          <p:grpSpPr bwMode="auto">
            <a:xfrm>
              <a:off x="0" y="403"/>
              <a:ext cx="4344" cy="3742"/>
              <a:chOff x="0" y="403"/>
              <a:chExt cx="4344" cy="3742"/>
            </a:xfrm>
          </p:grpSpPr>
          <p:grpSp>
            <p:nvGrpSpPr>
              <p:cNvPr id="8403" name="Group 211"/>
              <p:cNvGrpSpPr>
                <a:grpSpLocks/>
              </p:cNvGrpSpPr>
              <p:nvPr/>
            </p:nvGrpSpPr>
            <p:grpSpPr bwMode="auto">
              <a:xfrm>
                <a:off x="0" y="403"/>
                <a:ext cx="724" cy="806"/>
                <a:chOff x="0" y="403"/>
                <a:chExt cx="724" cy="806"/>
              </a:xfrm>
            </p:grpSpPr>
            <p:sp>
              <p:nvSpPr>
                <p:cNvPr id="8352" name="Rectangle 160"/>
                <p:cNvSpPr>
                  <a:spLocks noChangeArrowheads="1"/>
                </p:cNvSpPr>
                <p:nvPr/>
              </p:nvSpPr>
              <p:spPr bwMode="auto">
                <a:xfrm>
                  <a:off x="43" y="403"/>
                  <a:ext cx="638" cy="806"/>
                </a:xfrm>
                <a:prstGeom prst="rect">
                  <a:avLst/>
                </a:prstGeom>
                <a:noFill/>
                <a:ln w="9525">
                  <a:noFill/>
                  <a:miter lim="800000"/>
                  <a:headEnd/>
                  <a:tailEnd/>
                </a:ln>
                <a:effectLst/>
              </p:spPr>
              <p:txBody>
                <a:bodyPr/>
                <a:lstStyle/>
                <a:p>
                  <a:pPr algn="ctr"/>
                  <a:r>
                    <a:rPr lang="en-US" sz="1200">
                      <a:cs typeface="Times New Roman" pitchFamily="18" charset="0"/>
                    </a:rPr>
                    <a:t>Solid</a:t>
                  </a:r>
                </a:p>
                <a:p>
                  <a:pPr algn="ctr" eaLnBrk="0" hangingPunct="0"/>
                  <a:r>
                    <a:rPr lang="en-US" sz="1200">
                      <a:cs typeface="Times New Roman" pitchFamily="18" charset="0"/>
                    </a:rPr>
                    <a:t>Substance</a:t>
                  </a:r>
                </a:p>
                <a:p>
                  <a:pPr algn="ctr" eaLnBrk="0" hangingPunct="0"/>
                  <a:endParaRPr lang="en-US"/>
                </a:p>
              </p:txBody>
            </p:sp>
            <p:sp>
              <p:nvSpPr>
                <p:cNvPr id="8402" name="Rectangle 210"/>
                <p:cNvSpPr>
                  <a:spLocks noChangeArrowheads="1"/>
                </p:cNvSpPr>
                <p:nvPr/>
              </p:nvSpPr>
              <p:spPr bwMode="auto">
                <a:xfrm>
                  <a:off x="0" y="403"/>
                  <a:ext cx="724" cy="806"/>
                </a:xfrm>
                <a:prstGeom prst="rect">
                  <a:avLst/>
                </a:prstGeom>
                <a:noFill/>
                <a:ln w="7">
                  <a:solidFill>
                    <a:srgbClr val="A0A0A0"/>
                  </a:solidFill>
                  <a:miter lim="800000"/>
                  <a:headEnd/>
                  <a:tailEnd/>
                </a:ln>
                <a:effectLst/>
              </p:spPr>
              <p:txBody>
                <a:bodyPr/>
                <a:lstStyle/>
                <a:p>
                  <a:endParaRPr lang="en-US"/>
                </a:p>
              </p:txBody>
            </p:sp>
          </p:grpSp>
          <p:grpSp>
            <p:nvGrpSpPr>
              <p:cNvPr id="8405" name="Group 213"/>
              <p:cNvGrpSpPr>
                <a:grpSpLocks/>
              </p:cNvGrpSpPr>
              <p:nvPr/>
            </p:nvGrpSpPr>
            <p:grpSpPr bwMode="auto">
              <a:xfrm>
                <a:off x="724" y="403"/>
                <a:ext cx="1448" cy="403"/>
                <a:chOff x="724" y="403"/>
                <a:chExt cx="1448" cy="403"/>
              </a:xfrm>
            </p:grpSpPr>
            <p:sp>
              <p:nvSpPr>
                <p:cNvPr id="8353" name="Rectangle 161"/>
                <p:cNvSpPr>
                  <a:spLocks noChangeArrowheads="1"/>
                </p:cNvSpPr>
                <p:nvPr/>
              </p:nvSpPr>
              <p:spPr bwMode="auto">
                <a:xfrm>
                  <a:off x="767" y="403"/>
                  <a:ext cx="1362" cy="403"/>
                </a:xfrm>
                <a:prstGeom prst="rect">
                  <a:avLst/>
                </a:prstGeom>
                <a:noFill/>
                <a:ln w="9525">
                  <a:noFill/>
                  <a:miter lim="800000"/>
                  <a:headEnd/>
                  <a:tailEnd/>
                </a:ln>
                <a:effectLst/>
              </p:spPr>
              <p:txBody>
                <a:bodyPr/>
                <a:lstStyle/>
                <a:p>
                  <a:pPr algn="ctr"/>
                  <a:r>
                    <a:rPr lang="en-US" sz="1200">
                      <a:cs typeface="Times New Roman" pitchFamily="18" charset="0"/>
                    </a:rPr>
                    <a:t>Density</a:t>
                  </a:r>
                </a:p>
                <a:p>
                  <a:pPr algn="ctr" eaLnBrk="0" hangingPunct="0"/>
                  <a:endParaRPr lang="en-US"/>
                </a:p>
              </p:txBody>
            </p:sp>
            <p:sp>
              <p:nvSpPr>
                <p:cNvPr id="8404" name="Rectangle 212"/>
                <p:cNvSpPr>
                  <a:spLocks noChangeArrowheads="1"/>
                </p:cNvSpPr>
                <p:nvPr/>
              </p:nvSpPr>
              <p:spPr bwMode="auto">
                <a:xfrm>
                  <a:off x="724" y="403"/>
                  <a:ext cx="1448" cy="403"/>
                </a:xfrm>
                <a:prstGeom prst="rect">
                  <a:avLst/>
                </a:prstGeom>
                <a:noFill/>
                <a:ln w="7">
                  <a:solidFill>
                    <a:srgbClr val="A0A0A0"/>
                  </a:solidFill>
                  <a:miter lim="800000"/>
                  <a:headEnd/>
                  <a:tailEnd/>
                </a:ln>
                <a:effectLst/>
              </p:spPr>
              <p:txBody>
                <a:bodyPr/>
                <a:lstStyle/>
                <a:p>
                  <a:endParaRPr lang="en-US"/>
                </a:p>
              </p:txBody>
            </p:sp>
          </p:grpSp>
          <p:grpSp>
            <p:nvGrpSpPr>
              <p:cNvPr id="8407" name="Group 215"/>
              <p:cNvGrpSpPr>
                <a:grpSpLocks/>
              </p:cNvGrpSpPr>
              <p:nvPr/>
            </p:nvGrpSpPr>
            <p:grpSpPr bwMode="auto">
              <a:xfrm>
                <a:off x="2172" y="403"/>
                <a:ext cx="724" cy="806"/>
                <a:chOff x="2172" y="403"/>
                <a:chExt cx="724" cy="806"/>
              </a:xfrm>
            </p:grpSpPr>
            <p:sp>
              <p:nvSpPr>
                <p:cNvPr id="8354" name="Rectangle 162"/>
                <p:cNvSpPr>
                  <a:spLocks noChangeArrowheads="1"/>
                </p:cNvSpPr>
                <p:nvPr/>
              </p:nvSpPr>
              <p:spPr bwMode="auto">
                <a:xfrm>
                  <a:off x="2215" y="403"/>
                  <a:ext cx="638" cy="806"/>
                </a:xfrm>
                <a:prstGeom prst="rect">
                  <a:avLst/>
                </a:prstGeom>
                <a:noFill/>
                <a:ln w="9525">
                  <a:noFill/>
                  <a:miter lim="800000"/>
                  <a:headEnd/>
                  <a:tailEnd/>
                </a:ln>
                <a:effectLst/>
              </p:spPr>
              <p:txBody>
                <a:bodyPr/>
                <a:lstStyle/>
                <a:p>
                  <a:pPr algn="ctr"/>
                  <a:r>
                    <a:rPr lang="en-US" sz="1200">
                      <a:cs typeface="Times New Roman" pitchFamily="18" charset="0"/>
                    </a:rPr>
                    <a:t>Liquid</a:t>
                  </a:r>
                </a:p>
                <a:p>
                  <a:pPr algn="ctr" eaLnBrk="0" hangingPunct="0"/>
                  <a:r>
                    <a:rPr lang="en-US" sz="1200">
                      <a:cs typeface="Times New Roman" pitchFamily="18" charset="0"/>
                    </a:rPr>
                    <a:t>Substance</a:t>
                  </a:r>
                </a:p>
                <a:p>
                  <a:pPr algn="ctr" eaLnBrk="0" hangingPunct="0"/>
                  <a:endParaRPr lang="en-US"/>
                </a:p>
              </p:txBody>
            </p:sp>
            <p:sp>
              <p:nvSpPr>
                <p:cNvPr id="8406" name="Rectangle 214"/>
                <p:cNvSpPr>
                  <a:spLocks noChangeArrowheads="1"/>
                </p:cNvSpPr>
                <p:nvPr/>
              </p:nvSpPr>
              <p:spPr bwMode="auto">
                <a:xfrm>
                  <a:off x="2172" y="403"/>
                  <a:ext cx="724" cy="806"/>
                </a:xfrm>
                <a:prstGeom prst="rect">
                  <a:avLst/>
                </a:prstGeom>
                <a:noFill/>
                <a:ln w="7">
                  <a:solidFill>
                    <a:srgbClr val="A0A0A0"/>
                  </a:solidFill>
                  <a:miter lim="800000"/>
                  <a:headEnd/>
                  <a:tailEnd/>
                </a:ln>
                <a:effectLst/>
              </p:spPr>
              <p:txBody>
                <a:bodyPr/>
                <a:lstStyle/>
                <a:p>
                  <a:endParaRPr lang="en-US"/>
                </a:p>
              </p:txBody>
            </p:sp>
          </p:grpSp>
          <p:grpSp>
            <p:nvGrpSpPr>
              <p:cNvPr id="8409" name="Group 217"/>
              <p:cNvGrpSpPr>
                <a:grpSpLocks/>
              </p:cNvGrpSpPr>
              <p:nvPr/>
            </p:nvGrpSpPr>
            <p:grpSpPr bwMode="auto">
              <a:xfrm>
                <a:off x="2896" y="403"/>
                <a:ext cx="1448" cy="403"/>
                <a:chOff x="2896" y="403"/>
                <a:chExt cx="1448" cy="403"/>
              </a:xfrm>
            </p:grpSpPr>
            <p:sp>
              <p:nvSpPr>
                <p:cNvPr id="8355" name="Rectangle 163"/>
                <p:cNvSpPr>
                  <a:spLocks noChangeArrowheads="1"/>
                </p:cNvSpPr>
                <p:nvPr/>
              </p:nvSpPr>
              <p:spPr bwMode="auto">
                <a:xfrm>
                  <a:off x="2939" y="403"/>
                  <a:ext cx="1362" cy="403"/>
                </a:xfrm>
                <a:prstGeom prst="rect">
                  <a:avLst/>
                </a:prstGeom>
                <a:noFill/>
                <a:ln w="9525">
                  <a:noFill/>
                  <a:miter lim="800000"/>
                  <a:headEnd/>
                  <a:tailEnd/>
                </a:ln>
                <a:effectLst/>
              </p:spPr>
              <p:txBody>
                <a:bodyPr/>
                <a:lstStyle/>
                <a:p>
                  <a:pPr algn="ctr"/>
                  <a:r>
                    <a:rPr lang="en-US" sz="1200">
                      <a:cs typeface="Times New Roman" pitchFamily="18" charset="0"/>
                    </a:rPr>
                    <a:t>Density</a:t>
                  </a:r>
                </a:p>
                <a:p>
                  <a:pPr algn="ctr" eaLnBrk="0" hangingPunct="0"/>
                  <a:endParaRPr lang="en-US"/>
                </a:p>
              </p:txBody>
            </p:sp>
            <p:sp>
              <p:nvSpPr>
                <p:cNvPr id="8408" name="Rectangle 216"/>
                <p:cNvSpPr>
                  <a:spLocks noChangeArrowheads="1"/>
                </p:cNvSpPr>
                <p:nvPr/>
              </p:nvSpPr>
              <p:spPr bwMode="auto">
                <a:xfrm>
                  <a:off x="2896" y="403"/>
                  <a:ext cx="1448" cy="403"/>
                </a:xfrm>
                <a:prstGeom prst="rect">
                  <a:avLst/>
                </a:prstGeom>
                <a:noFill/>
                <a:ln w="7">
                  <a:solidFill>
                    <a:srgbClr val="A0A0A0"/>
                  </a:solidFill>
                  <a:miter lim="800000"/>
                  <a:headEnd/>
                  <a:tailEnd/>
                </a:ln>
                <a:effectLst/>
              </p:spPr>
              <p:txBody>
                <a:bodyPr/>
                <a:lstStyle/>
                <a:p>
                  <a:endParaRPr lang="en-US"/>
                </a:p>
              </p:txBody>
            </p:sp>
          </p:grpSp>
          <p:grpSp>
            <p:nvGrpSpPr>
              <p:cNvPr id="8411" name="Group 219"/>
              <p:cNvGrpSpPr>
                <a:grpSpLocks/>
              </p:cNvGrpSpPr>
              <p:nvPr/>
            </p:nvGrpSpPr>
            <p:grpSpPr bwMode="auto">
              <a:xfrm>
                <a:off x="724" y="806"/>
                <a:ext cx="724" cy="403"/>
                <a:chOff x="724" y="806"/>
                <a:chExt cx="724" cy="403"/>
              </a:xfrm>
            </p:grpSpPr>
            <p:sp>
              <p:nvSpPr>
                <p:cNvPr id="8356" name="Rectangle 164"/>
                <p:cNvSpPr>
                  <a:spLocks noChangeArrowheads="1"/>
                </p:cNvSpPr>
                <p:nvPr/>
              </p:nvSpPr>
              <p:spPr bwMode="auto">
                <a:xfrm>
                  <a:off x="767" y="806"/>
                  <a:ext cx="638" cy="403"/>
                </a:xfrm>
                <a:prstGeom prst="rect">
                  <a:avLst/>
                </a:prstGeom>
                <a:noFill/>
                <a:ln w="9525">
                  <a:noFill/>
                  <a:miter lim="800000"/>
                  <a:headEnd/>
                  <a:tailEnd/>
                </a:ln>
                <a:effectLst/>
              </p:spPr>
              <p:txBody>
                <a:bodyPr/>
                <a:lstStyle/>
                <a:p>
                  <a:pPr algn="ctr"/>
                  <a:r>
                    <a:rPr lang="en-US" sz="1200">
                      <a:cs typeface="Times New Roman" pitchFamily="18" charset="0"/>
                    </a:rPr>
                    <a:t>In g/cm</a:t>
                  </a:r>
                  <a:r>
                    <a:rPr lang="en-US" sz="1200" baseline="30000">
                      <a:cs typeface="Times New Roman" pitchFamily="18" charset="0"/>
                    </a:rPr>
                    <a:t>3</a:t>
                  </a:r>
                  <a:endParaRPr lang="en-US" sz="1200">
                    <a:cs typeface="Times New Roman" pitchFamily="18" charset="0"/>
                  </a:endParaRPr>
                </a:p>
                <a:p>
                  <a:pPr algn="ctr" eaLnBrk="0" hangingPunct="0"/>
                  <a:endParaRPr lang="en-US"/>
                </a:p>
              </p:txBody>
            </p:sp>
            <p:sp>
              <p:nvSpPr>
                <p:cNvPr id="8410" name="Rectangle 218"/>
                <p:cNvSpPr>
                  <a:spLocks noChangeArrowheads="1"/>
                </p:cNvSpPr>
                <p:nvPr/>
              </p:nvSpPr>
              <p:spPr bwMode="auto">
                <a:xfrm>
                  <a:off x="724" y="806"/>
                  <a:ext cx="724" cy="403"/>
                </a:xfrm>
                <a:prstGeom prst="rect">
                  <a:avLst/>
                </a:prstGeom>
                <a:noFill/>
                <a:ln w="7">
                  <a:solidFill>
                    <a:srgbClr val="A0A0A0"/>
                  </a:solidFill>
                  <a:miter lim="800000"/>
                  <a:headEnd/>
                  <a:tailEnd/>
                </a:ln>
                <a:effectLst/>
              </p:spPr>
              <p:txBody>
                <a:bodyPr/>
                <a:lstStyle/>
                <a:p>
                  <a:endParaRPr lang="en-US"/>
                </a:p>
              </p:txBody>
            </p:sp>
          </p:grpSp>
          <p:grpSp>
            <p:nvGrpSpPr>
              <p:cNvPr id="8413" name="Group 221"/>
              <p:cNvGrpSpPr>
                <a:grpSpLocks/>
              </p:cNvGrpSpPr>
              <p:nvPr/>
            </p:nvGrpSpPr>
            <p:grpSpPr bwMode="auto">
              <a:xfrm>
                <a:off x="1448" y="806"/>
                <a:ext cx="724" cy="403"/>
                <a:chOff x="1448" y="806"/>
                <a:chExt cx="724" cy="403"/>
              </a:xfrm>
            </p:grpSpPr>
            <p:sp>
              <p:nvSpPr>
                <p:cNvPr id="8357" name="Rectangle 165"/>
                <p:cNvSpPr>
                  <a:spLocks noChangeArrowheads="1"/>
                </p:cNvSpPr>
                <p:nvPr/>
              </p:nvSpPr>
              <p:spPr bwMode="auto">
                <a:xfrm>
                  <a:off x="1491" y="806"/>
                  <a:ext cx="638" cy="403"/>
                </a:xfrm>
                <a:prstGeom prst="rect">
                  <a:avLst/>
                </a:prstGeom>
                <a:noFill/>
                <a:ln w="9525">
                  <a:noFill/>
                  <a:miter lim="800000"/>
                  <a:headEnd/>
                  <a:tailEnd/>
                </a:ln>
                <a:effectLst/>
              </p:spPr>
              <p:txBody>
                <a:bodyPr/>
                <a:lstStyle/>
                <a:p>
                  <a:pPr algn="ctr"/>
                  <a:r>
                    <a:rPr lang="en-US" sz="1200">
                      <a:cs typeface="Times New Roman" pitchFamily="18" charset="0"/>
                    </a:rPr>
                    <a:t>In kg/m</a:t>
                  </a:r>
                  <a:r>
                    <a:rPr lang="en-US" sz="1200" baseline="30000">
                      <a:cs typeface="Times New Roman" pitchFamily="18" charset="0"/>
                    </a:rPr>
                    <a:t>3</a:t>
                  </a:r>
                  <a:endParaRPr lang="en-US" sz="1200">
                    <a:cs typeface="Times New Roman" pitchFamily="18" charset="0"/>
                  </a:endParaRPr>
                </a:p>
                <a:p>
                  <a:pPr algn="ctr" eaLnBrk="0" hangingPunct="0"/>
                  <a:endParaRPr lang="en-US"/>
                </a:p>
              </p:txBody>
            </p:sp>
            <p:sp>
              <p:nvSpPr>
                <p:cNvPr id="8412" name="Rectangle 220"/>
                <p:cNvSpPr>
                  <a:spLocks noChangeArrowheads="1"/>
                </p:cNvSpPr>
                <p:nvPr/>
              </p:nvSpPr>
              <p:spPr bwMode="auto">
                <a:xfrm>
                  <a:off x="1448" y="806"/>
                  <a:ext cx="724" cy="403"/>
                </a:xfrm>
                <a:prstGeom prst="rect">
                  <a:avLst/>
                </a:prstGeom>
                <a:noFill/>
                <a:ln w="7">
                  <a:solidFill>
                    <a:srgbClr val="A0A0A0"/>
                  </a:solidFill>
                  <a:miter lim="800000"/>
                  <a:headEnd/>
                  <a:tailEnd/>
                </a:ln>
                <a:effectLst/>
              </p:spPr>
              <p:txBody>
                <a:bodyPr/>
                <a:lstStyle/>
                <a:p>
                  <a:endParaRPr lang="en-US"/>
                </a:p>
              </p:txBody>
            </p:sp>
          </p:grpSp>
          <p:grpSp>
            <p:nvGrpSpPr>
              <p:cNvPr id="8415" name="Group 223"/>
              <p:cNvGrpSpPr>
                <a:grpSpLocks/>
              </p:cNvGrpSpPr>
              <p:nvPr/>
            </p:nvGrpSpPr>
            <p:grpSpPr bwMode="auto">
              <a:xfrm>
                <a:off x="2896" y="806"/>
                <a:ext cx="724" cy="403"/>
                <a:chOff x="2896" y="806"/>
                <a:chExt cx="724" cy="403"/>
              </a:xfrm>
            </p:grpSpPr>
            <p:sp>
              <p:nvSpPr>
                <p:cNvPr id="8358" name="Rectangle 166"/>
                <p:cNvSpPr>
                  <a:spLocks noChangeArrowheads="1"/>
                </p:cNvSpPr>
                <p:nvPr/>
              </p:nvSpPr>
              <p:spPr bwMode="auto">
                <a:xfrm>
                  <a:off x="2939" y="806"/>
                  <a:ext cx="638" cy="403"/>
                </a:xfrm>
                <a:prstGeom prst="rect">
                  <a:avLst/>
                </a:prstGeom>
                <a:noFill/>
                <a:ln w="9525">
                  <a:noFill/>
                  <a:miter lim="800000"/>
                  <a:headEnd/>
                  <a:tailEnd/>
                </a:ln>
                <a:effectLst/>
              </p:spPr>
              <p:txBody>
                <a:bodyPr/>
                <a:lstStyle/>
                <a:p>
                  <a:r>
                    <a:rPr lang="en-US" sz="1200">
                      <a:cs typeface="Times New Roman" pitchFamily="18" charset="0"/>
                    </a:rPr>
                    <a:t>In g/cm</a:t>
                  </a:r>
                  <a:r>
                    <a:rPr lang="en-US" sz="1200" baseline="30000">
                      <a:cs typeface="Times New Roman" pitchFamily="18" charset="0"/>
                    </a:rPr>
                    <a:t>3</a:t>
                  </a:r>
                  <a:endParaRPr lang="en-US" sz="1200">
                    <a:cs typeface="Times New Roman" pitchFamily="18" charset="0"/>
                  </a:endParaRPr>
                </a:p>
                <a:p>
                  <a:pPr eaLnBrk="0" hangingPunct="0"/>
                  <a:endParaRPr lang="en-US"/>
                </a:p>
              </p:txBody>
            </p:sp>
            <p:sp>
              <p:nvSpPr>
                <p:cNvPr id="8414" name="Rectangle 222"/>
                <p:cNvSpPr>
                  <a:spLocks noChangeArrowheads="1"/>
                </p:cNvSpPr>
                <p:nvPr/>
              </p:nvSpPr>
              <p:spPr bwMode="auto">
                <a:xfrm>
                  <a:off x="2896" y="806"/>
                  <a:ext cx="724" cy="403"/>
                </a:xfrm>
                <a:prstGeom prst="rect">
                  <a:avLst/>
                </a:prstGeom>
                <a:noFill/>
                <a:ln w="7">
                  <a:solidFill>
                    <a:srgbClr val="A0A0A0"/>
                  </a:solidFill>
                  <a:miter lim="800000"/>
                  <a:headEnd/>
                  <a:tailEnd/>
                </a:ln>
                <a:effectLst/>
              </p:spPr>
              <p:txBody>
                <a:bodyPr/>
                <a:lstStyle/>
                <a:p>
                  <a:endParaRPr lang="en-US"/>
                </a:p>
              </p:txBody>
            </p:sp>
          </p:grpSp>
          <p:grpSp>
            <p:nvGrpSpPr>
              <p:cNvPr id="8417" name="Group 225"/>
              <p:cNvGrpSpPr>
                <a:grpSpLocks/>
              </p:cNvGrpSpPr>
              <p:nvPr/>
            </p:nvGrpSpPr>
            <p:grpSpPr bwMode="auto">
              <a:xfrm>
                <a:off x="3620" y="806"/>
                <a:ext cx="724" cy="403"/>
                <a:chOff x="3620" y="806"/>
                <a:chExt cx="724" cy="403"/>
              </a:xfrm>
            </p:grpSpPr>
            <p:sp>
              <p:nvSpPr>
                <p:cNvPr id="8359" name="Rectangle 167"/>
                <p:cNvSpPr>
                  <a:spLocks noChangeArrowheads="1"/>
                </p:cNvSpPr>
                <p:nvPr/>
              </p:nvSpPr>
              <p:spPr bwMode="auto">
                <a:xfrm>
                  <a:off x="3663" y="806"/>
                  <a:ext cx="638" cy="403"/>
                </a:xfrm>
                <a:prstGeom prst="rect">
                  <a:avLst/>
                </a:prstGeom>
                <a:noFill/>
                <a:ln w="9525">
                  <a:noFill/>
                  <a:miter lim="800000"/>
                  <a:headEnd/>
                  <a:tailEnd/>
                </a:ln>
                <a:effectLst/>
              </p:spPr>
              <p:txBody>
                <a:bodyPr/>
                <a:lstStyle/>
                <a:p>
                  <a:r>
                    <a:rPr lang="en-US" sz="1200">
                      <a:cs typeface="Times New Roman" pitchFamily="18" charset="0"/>
                    </a:rPr>
                    <a:t>In kg/m</a:t>
                  </a:r>
                  <a:r>
                    <a:rPr lang="en-US" sz="1200" baseline="30000">
                      <a:cs typeface="Times New Roman" pitchFamily="18" charset="0"/>
                    </a:rPr>
                    <a:t>3</a:t>
                  </a:r>
                  <a:endParaRPr lang="en-US" sz="1200">
                    <a:cs typeface="Times New Roman" pitchFamily="18" charset="0"/>
                  </a:endParaRPr>
                </a:p>
                <a:p>
                  <a:pPr eaLnBrk="0" hangingPunct="0"/>
                  <a:endParaRPr lang="en-US"/>
                </a:p>
              </p:txBody>
            </p:sp>
            <p:sp>
              <p:nvSpPr>
                <p:cNvPr id="8416" name="Rectangle 224"/>
                <p:cNvSpPr>
                  <a:spLocks noChangeArrowheads="1"/>
                </p:cNvSpPr>
                <p:nvPr/>
              </p:nvSpPr>
              <p:spPr bwMode="auto">
                <a:xfrm>
                  <a:off x="3620" y="806"/>
                  <a:ext cx="724" cy="403"/>
                </a:xfrm>
                <a:prstGeom prst="rect">
                  <a:avLst/>
                </a:prstGeom>
                <a:noFill/>
                <a:ln w="7">
                  <a:solidFill>
                    <a:srgbClr val="A0A0A0"/>
                  </a:solidFill>
                  <a:miter lim="800000"/>
                  <a:headEnd/>
                  <a:tailEnd/>
                </a:ln>
                <a:effectLst/>
              </p:spPr>
              <p:txBody>
                <a:bodyPr/>
                <a:lstStyle/>
                <a:p>
                  <a:endParaRPr lang="en-US"/>
                </a:p>
              </p:txBody>
            </p:sp>
          </p:grpSp>
          <p:grpSp>
            <p:nvGrpSpPr>
              <p:cNvPr id="8419" name="Group 227"/>
              <p:cNvGrpSpPr>
                <a:grpSpLocks/>
              </p:cNvGrpSpPr>
              <p:nvPr/>
            </p:nvGrpSpPr>
            <p:grpSpPr bwMode="auto">
              <a:xfrm>
                <a:off x="0" y="1209"/>
                <a:ext cx="724" cy="403"/>
                <a:chOff x="0" y="1209"/>
                <a:chExt cx="724" cy="403"/>
              </a:xfrm>
            </p:grpSpPr>
            <p:sp>
              <p:nvSpPr>
                <p:cNvPr id="8360" name="Rectangle 168"/>
                <p:cNvSpPr>
                  <a:spLocks noChangeArrowheads="1"/>
                </p:cNvSpPr>
                <p:nvPr/>
              </p:nvSpPr>
              <p:spPr bwMode="auto">
                <a:xfrm>
                  <a:off x="43" y="1209"/>
                  <a:ext cx="638" cy="403"/>
                </a:xfrm>
                <a:prstGeom prst="rect">
                  <a:avLst/>
                </a:prstGeom>
                <a:noFill/>
                <a:ln w="9525">
                  <a:noFill/>
                  <a:miter lim="800000"/>
                  <a:headEnd/>
                  <a:tailEnd/>
                </a:ln>
                <a:effectLst/>
              </p:spPr>
              <p:txBody>
                <a:bodyPr/>
                <a:lstStyle/>
                <a:p>
                  <a:r>
                    <a:rPr lang="en-US" sz="1200">
                      <a:cs typeface="Times New Roman" pitchFamily="18" charset="0"/>
                    </a:rPr>
                    <a:t>Ice (0</a:t>
                  </a:r>
                  <a:r>
                    <a:rPr lang="en-US" sz="1200" baseline="30000">
                      <a:cs typeface="Times New Roman" pitchFamily="18" charset="0"/>
                    </a:rPr>
                    <a:t>0</a:t>
                  </a:r>
                  <a:r>
                    <a:rPr lang="en-US" sz="1200">
                      <a:cs typeface="Times New Roman" pitchFamily="18" charset="0"/>
                    </a:rPr>
                    <a:t>C)</a:t>
                  </a:r>
                </a:p>
                <a:p>
                  <a:pPr eaLnBrk="0" hangingPunct="0"/>
                  <a:endParaRPr lang="en-US"/>
                </a:p>
              </p:txBody>
            </p:sp>
            <p:sp>
              <p:nvSpPr>
                <p:cNvPr id="8418" name="Rectangle 226"/>
                <p:cNvSpPr>
                  <a:spLocks noChangeArrowheads="1"/>
                </p:cNvSpPr>
                <p:nvPr/>
              </p:nvSpPr>
              <p:spPr bwMode="auto">
                <a:xfrm>
                  <a:off x="0" y="1209"/>
                  <a:ext cx="724" cy="403"/>
                </a:xfrm>
                <a:prstGeom prst="rect">
                  <a:avLst/>
                </a:prstGeom>
                <a:noFill/>
                <a:ln w="7">
                  <a:solidFill>
                    <a:srgbClr val="A0A0A0"/>
                  </a:solidFill>
                  <a:miter lim="800000"/>
                  <a:headEnd/>
                  <a:tailEnd/>
                </a:ln>
                <a:effectLst/>
              </p:spPr>
              <p:txBody>
                <a:bodyPr/>
                <a:lstStyle/>
                <a:p>
                  <a:endParaRPr lang="en-US"/>
                </a:p>
              </p:txBody>
            </p:sp>
          </p:grpSp>
          <p:grpSp>
            <p:nvGrpSpPr>
              <p:cNvPr id="8421" name="Group 229"/>
              <p:cNvGrpSpPr>
                <a:grpSpLocks/>
              </p:cNvGrpSpPr>
              <p:nvPr/>
            </p:nvGrpSpPr>
            <p:grpSpPr bwMode="auto">
              <a:xfrm>
                <a:off x="724" y="1209"/>
                <a:ext cx="724" cy="403"/>
                <a:chOff x="724" y="1209"/>
                <a:chExt cx="724" cy="403"/>
              </a:xfrm>
            </p:grpSpPr>
            <p:sp>
              <p:nvSpPr>
                <p:cNvPr id="8361" name="Rectangle 169"/>
                <p:cNvSpPr>
                  <a:spLocks noChangeArrowheads="1"/>
                </p:cNvSpPr>
                <p:nvPr/>
              </p:nvSpPr>
              <p:spPr bwMode="auto">
                <a:xfrm>
                  <a:off x="767" y="1209"/>
                  <a:ext cx="638" cy="403"/>
                </a:xfrm>
                <a:prstGeom prst="rect">
                  <a:avLst/>
                </a:prstGeom>
                <a:noFill/>
                <a:ln w="9525">
                  <a:noFill/>
                  <a:miter lim="800000"/>
                  <a:headEnd/>
                  <a:tailEnd/>
                </a:ln>
                <a:effectLst/>
              </p:spPr>
              <p:txBody>
                <a:bodyPr/>
                <a:lstStyle/>
                <a:p>
                  <a:pPr algn="ctr"/>
                  <a:r>
                    <a:rPr lang="en-US" sz="1200">
                      <a:cs typeface="Times New Roman" pitchFamily="18" charset="0"/>
                    </a:rPr>
                    <a:t>0.92</a:t>
                  </a:r>
                </a:p>
                <a:p>
                  <a:pPr algn="ctr" eaLnBrk="0" hangingPunct="0"/>
                  <a:endParaRPr lang="en-US"/>
                </a:p>
              </p:txBody>
            </p:sp>
            <p:sp>
              <p:nvSpPr>
                <p:cNvPr id="8420" name="Rectangle 228"/>
                <p:cNvSpPr>
                  <a:spLocks noChangeArrowheads="1"/>
                </p:cNvSpPr>
                <p:nvPr/>
              </p:nvSpPr>
              <p:spPr bwMode="auto">
                <a:xfrm>
                  <a:off x="724" y="1209"/>
                  <a:ext cx="724" cy="403"/>
                </a:xfrm>
                <a:prstGeom prst="rect">
                  <a:avLst/>
                </a:prstGeom>
                <a:noFill/>
                <a:ln w="7">
                  <a:solidFill>
                    <a:srgbClr val="A0A0A0"/>
                  </a:solidFill>
                  <a:miter lim="800000"/>
                  <a:headEnd/>
                  <a:tailEnd/>
                </a:ln>
                <a:effectLst/>
              </p:spPr>
              <p:txBody>
                <a:bodyPr/>
                <a:lstStyle/>
                <a:p>
                  <a:endParaRPr lang="en-US"/>
                </a:p>
              </p:txBody>
            </p:sp>
          </p:grpSp>
          <p:grpSp>
            <p:nvGrpSpPr>
              <p:cNvPr id="8423" name="Group 231"/>
              <p:cNvGrpSpPr>
                <a:grpSpLocks/>
              </p:cNvGrpSpPr>
              <p:nvPr/>
            </p:nvGrpSpPr>
            <p:grpSpPr bwMode="auto">
              <a:xfrm>
                <a:off x="1448" y="1209"/>
                <a:ext cx="724" cy="403"/>
                <a:chOff x="1448" y="1209"/>
                <a:chExt cx="724" cy="403"/>
              </a:xfrm>
            </p:grpSpPr>
            <p:sp>
              <p:nvSpPr>
                <p:cNvPr id="8362" name="Rectangle 170"/>
                <p:cNvSpPr>
                  <a:spLocks noChangeArrowheads="1"/>
                </p:cNvSpPr>
                <p:nvPr/>
              </p:nvSpPr>
              <p:spPr bwMode="auto">
                <a:xfrm>
                  <a:off x="1491" y="1209"/>
                  <a:ext cx="638" cy="403"/>
                </a:xfrm>
                <a:prstGeom prst="rect">
                  <a:avLst/>
                </a:prstGeom>
                <a:noFill/>
                <a:ln w="9525">
                  <a:noFill/>
                  <a:miter lim="800000"/>
                  <a:headEnd/>
                  <a:tailEnd/>
                </a:ln>
                <a:effectLst/>
              </p:spPr>
              <p:txBody>
                <a:bodyPr/>
                <a:lstStyle/>
                <a:p>
                  <a:pPr algn="ctr"/>
                  <a:r>
                    <a:rPr lang="en-US" sz="1200">
                      <a:cs typeface="Times New Roman" pitchFamily="18" charset="0"/>
                    </a:rPr>
                    <a:t>920</a:t>
                  </a:r>
                </a:p>
                <a:p>
                  <a:pPr algn="ctr" eaLnBrk="0" hangingPunct="0"/>
                  <a:endParaRPr lang="en-US"/>
                </a:p>
              </p:txBody>
            </p:sp>
            <p:sp>
              <p:nvSpPr>
                <p:cNvPr id="8422" name="Rectangle 230"/>
                <p:cNvSpPr>
                  <a:spLocks noChangeArrowheads="1"/>
                </p:cNvSpPr>
                <p:nvPr/>
              </p:nvSpPr>
              <p:spPr bwMode="auto">
                <a:xfrm>
                  <a:off x="1448" y="1209"/>
                  <a:ext cx="724" cy="403"/>
                </a:xfrm>
                <a:prstGeom prst="rect">
                  <a:avLst/>
                </a:prstGeom>
                <a:noFill/>
                <a:ln w="7">
                  <a:solidFill>
                    <a:srgbClr val="A0A0A0"/>
                  </a:solidFill>
                  <a:miter lim="800000"/>
                  <a:headEnd/>
                  <a:tailEnd/>
                </a:ln>
                <a:effectLst/>
              </p:spPr>
              <p:txBody>
                <a:bodyPr/>
                <a:lstStyle/>
                <a:p>
                  <a:endParaRPr lang="en-US"/>
                </a:p>
              </p:txBody>
            </p:sp>
          </p:grpSp>
          <p:grpSp>
            <p:nvGrpSpPr>
              <p:cNvPr id="8425" name="Group 233"/>
              <p:cNvGrpSpPr>
                <a:grpSpLocks/>
              </p:cNvGrpSpPr>
              <p:nvPr/>
            </p:nvGrpSpPr>
            <p:grpSpPr bwMode="auto">
              <a:xfrm>
                <a:off x="2172" y="1209"/>
                <a:ext cx="724" cy="403"/>
                <a:chOff x="2172" y="1209"/>
                <a:chExt cx="724" cy="403"/>
              </a:xfrm>
            </p:grpSpPr>
            <p:sp>
              <p:nvSpPr>
                <p:cNvPr id="8363" name="Rectangle 171"/>
                <p:cNvSpPr>
                  <a:spLocks noChangeArrowheads="1"/>
                </p:cNvSpPr>
                <p:nvPr/>
              </p:nvSpPr>
              <p:spPr bwMode="auto">
                <a:xfrm>
                  <a:off x="2215" y="1209"/>
                  <a:ext cx="638" cy="403"/>
                </a:xfrm>
                <a:prstGeom prst="rect">
                  <a:avLst/>
                </a:prstGeom>
                <a:noFill/>
                <a:ln w="9525">
                  <a:noFill/>
                  <a:miter lim="800000"/>
                  <a:headEnd/>
                  <a:tailEnd/>
                </a:ln>
                <a:effectLst/>
              </p:spPr>
              <p:txBody>
                <a:bodyPr/>
                <a:lstStyle/>
                <a:p>
                  <a:r>
                    <a:rPr lang="en-US" sz="1200">
                      <a:cs typeface="Times New Roman" pitchFamily="18" charset="0"/>
                    </a:rPr>
                    <a:t>Water (fresh)</a:t>
                  </a:r>
                </a:p>
                <a:p>
                  <a:pPr eaLnBrk="0" hangingPunct="0"/>
                  <a:endParaRPr lang="en-US"/>
                </a:p>
              </p:txBody>
            </p:sp>
            <p:sp>
              <p:nvSpPr>
                <p:cNvPr id="8424" name="Rectangle 232"/>
                <p:cNvSpPr>
                  <a:spLocks noChangeArrowheads="1"/>
                </p:cNvSpPr>
                <p:nvPr/>
              </p:nvSpPr>
              <p:spPr bwMode="auto">
                <a:xfrm>
                  <a:off x="2172" y="1209"/>
                  <a:ext cx="724" cy="403"/>
                </a:xfrm>
                <a:prstGeom prst="rect">
                  <a:avLst/>
                </a:prstGeom>
                <a:noFill/>
                <a:ln w="7">
                  <a:solidFill>
                    <a:srgbClr val="A0A0A0"/>
                  </a:solidFill>
                  <a:miter lim="800000"/>
                  <a:headEnd/>
                  <a:tailEnd/>
                </a:ln>
                <a:effectLst/>
              </p:spPr>
              <p:txBody>
                <a:bodyPr/>
                <a:lstStyle/>
                <a:p>
                  <a:endParaRPr lang="en-US"/>
                </a:p>
              </p:txBody>
            </p:sp>
          </p:grpSp>
          <p:grpSp>
            <p:nvGrpSpPr>
              <p:cNvPr id="8427" name="Group 235"/>
              <p:cNvGrpSpPr>
                <a:grpSpLocks/>
              </p:cNvGrpSpPr>
              <p:nvPr/>
            </p:nvGrpSpPr>
            <p:grpSpPr bwMode="auto">
              <a:xfrm>
                <a:off x="2896" y="1209"/>
                <a:ext cx="724" cy="403"/>
                <a:chOff x="2896" y="1209"/>
                <a:chExt cx="724" cy="403"/>
              </a:xfrm>
            </p:grpSpPr>
            <p:sp>
              <p:nvSpPr>
                <p:cNvPr id="8364" name="Rectangle 172"/>
                <p:cNvSpPr>
                  <a:spLocks noChangeArrowheads="1"/>
                </p:cNvSpPr>
                <p:nvPr/>
              </p:nvSpPr>
              <p:spPr bwMode="auto">
                <a:xfrm>
                  <a:off x="2939" y="1209"/>
                  <a:ext cx="638" cy="403"/>
                </a:xfrm>
                <a:prstGeom prst="rect">
                  <a:avLst/>
                </a:prstGeom>
                <a:noFill/>
                <a:ln w="9525">
                  <a:noFill/>
                  <a:miter lim="800000"/>
                  <a:headEnd/>
                  <a:tailEnd/>
                </a:ln>
                <a:effectLst/>
              </p:spPr>
              <p:txBody>
                <a:bodyPr/>
                <a:lstStyle/>
                <a:p>
                  <a:pPr algn="ctr"/>
                  <a:r>
                    <a:rPr lang="en-US" sz="1200">
                      <a:cs typeface="Times New Roman" pitchFamily="18" charset="0"/>
                    </a:rPr>
                    <a:t>1</a:t>
                  </a:r>
                </a:p>
                <a:p>
                  <a:pPr algn="ctr" eaLnBrk="0" hangingPunct="0"/>
                  <a:endParaRPr lang="en-US"/>
                </a:p>
              </p:txBody>
            </p:sp>
            <p:sp>
              <p:nvSpPr>
                <p:cNvPr id="8426" name="Rectangle 234"/>
                <p:cNvSpPr>
                  <a:spLocks noChangeArrowheads="1"/>
                </p:cNvSpPr>
                <p:nvPr/>
              </p:nvSpPr>
              <p:spPr bwMode="auto">
                <a:xfrm>
                  <a:off x="2896" y="1209"/>
                  <a:ext cx="724" cy="403"/>
                </a:xfrm>
                <a:prstGeom prst="rect">
                  <a:avLst/>
                </a:prstGeom>
                <a:noFill/>
                <a:ln w="7">
                  <a:solidFill>
                    <a:srgbClr val="A0A0A0"/>
                  </a:solidFill>
                  <a:miter lim="800000"/>
                  <a:headEnd/>
                  <a:tailEnd/>
                </a:ln>
                <a:effectLst/>
              </p:spPr>
              <p:txBody>
                <a:bodyPr/>
                <a:lstStyle/>
                <a:p>
                  <a:endParaRPr lang="en-US"/>
                </a:p>
              </p:txBody>
            </p:sp>
          </p:grpSp>
          <p:grpSp>
            <p:nvGrpSpPr>
              <p:cNvPr id="8429" name="Group 237"/>
              <p:cNvGrpSpPr>
                <a:grpSpLocks/>
              </p:cNvGrpSpPr>
              <p:nvPr/>
            </p:nvGrpSpPr>
            <p:grpSpPr bwMode="auto">
              <a:xfrm>
                <a:off x="3620" y="1209"/>
                <a:ext cx="724" cy="403"/>
                <a:chOff x="3620" y="1209"/>
                <a:chExt cx="724" cy="403"/>
              </a:xfrm>
            </p:grpSpPr>
            <p:sp>
              <p:nvSpPr>
                <p:cNvPr id="8365" name="Rectangle 173"/>
                <p:cNvSpPr>
                  <a:spLocks noChangeArrowheads="1"/>
                </p:cNvSpPr>
                <p:nvPr/>
              </p:nvSpPr>
              <p:spPr bwMode="auto">
                <a:xfrm>
                  <a:off x="3663" y="1209"/>
                  <a:ext cx="638" cy="403"/>
                </a:xfrm>
                <a:prstGeom prst="rect">
                  <a:avLst/>
                </a:prstGeom>
                <a:noFill/>
                <a:ln w="9525">
                  <a:noFill/>
                  <a:miter lim="800000"/>
                  <a:headEnd/>
                  <a:tailEnd/>
                </a:ln>
                <a:effectLst/>
              </p:spPr>
              <p:txBody>
                <a:bodyPr/>
                <a:lstStyle/>
                <a:p>
                  <a:pPr algn="ctr"/>
                  <a:r>
                    <a:rPr lang="en-US" sz="1200">
                      <a:cs typeface="Times New Roman" pitchFamily="18" charset="0"/>
                    </a:rPr>
                    <a:t>1000</a:t>
                  </a:r>
                </a:p>
                <a:p>
                  <a:pPr algn="ctr" eaLnBrk="0" hangingPunct="0"/>
                  <a:endParaRPr lang="en-US"/>
                </a:p>
              </p:txBody>
            </p:sp>
            <p:sp>
              <p:nvSpPr>
                <p:cNvPr id="8428" name="Rectangle 236"/>
                <p:cNvSpPr>
                  <a:spLocks noChangeArrowheads="1"/>
                </p:cNvSpPr>
                <p:nvPr/>
              </p:nvSpPr>
              <p:spPr bwMode="auto">
                <a:xfrm>
                  <a:off x="3620" y="1209"/>
                  <a:ext cx="724" cy="403"/>
                </a:xfrm>
                <a:prstGeom prst="rect">
                  <a:avLst/>
                </a:prstGeom>
                <a:noFill/>
                <a:ln w="7">
                  <a:solidFill>
                    <a:srgbClr val="A0A0A0"/>
                  </a:solidFill>
                  <a:miter lim="800000"/>
                  <a:headEnd/>
                  <a:tailEnd/>
                </a:ln>
                <a:effectLst/>
              </p:spPr>
              <p:txBody>
                <a:bodyPr/>
                <a:lstStyle/>
                <a:p>
                  <a:endParaRPr lang="en-US"/>
                </a:p>
              </p:txBody>
            </p:sp>
          </p:grpSp>
          <p:grpSp>
            <p:nvGrpSpPr>
              <p:cNvPr id="8431" name="Group 239"/>
              <p:cNvGrpSpPr>
                <a:grpSpLocks/>
              </p:cNvGrpSpPr>
              <p:nvPr/>
            </p:nvGrpSpPr>
            <p:grpSpPr bwMode="auto">
              <a:xfrm>
                <a:off x="0" y="1612"/>
                <a:ext cx="724" cy="403"/>
                <a:chOff x="0" y="1612"/>
                <a:chExt cx="724" cy="403"/>
              </a:xfrm>
            </p:grpSpPr>
            <p:sp>
              <p:nvSpPr>
                <p:cNvPr id="8366" name="Rectangle 174"/>
                <p:cNvSpPr>
                  <a:spLocks noChangeArrowheads="1"/>
                </p:cNvSpPr>
                <p:nvPr/>
              </p:nvSpPr>
              <p:spPr bwMode="auto">
                <a:xfrm>
                  <a:off x="43" y="1612"/>
                  <a:ext cx="638" cy="403"/>
                </a:xfrm>
                <a:prstGeom prst="rect">
                  <a:avLst/>
                </a:prstGeom>
                <a:noFill/>
                <a:ln w="9525">
                  <a:noFill/>
                  <a:miter lim="800000"/>
                  <a:headEnd/>
                  <a:tailEnd/>
                </a:ln>
                <a:effectLst/>
              </p:spPr>
              <p:txBody>
                <a:bodyPr/>
                <a:lstStyle/>
                <a:p>
                  <a:r>
                    <a:rPr lang="en-US" sz="1200">
                      <a:cs typeface="Times New Roman" pitchFamily="18" charset="0"/>
                    </a:rPr>
                    <a:t>Aluminum</a:t>
                  </a:r>
                </a:p>
                <a:p>
                  <a:pPr eaLnBrk="0" hangingPunct="0"/>
                  <a:endParaRPr lang="en-US"/>
                </a:p>
              </p:txBody>
            </p:sp>
            <p:sp>
              <p:nvSpPr>
                <p:cNvPr id="8430" name="Rectangle 238"/>
                <p:cNvSpPr>
                  <a:spLocks noChangeArrowheads="1"/>
                </p:cNvSpPr>
                <p:nvPr/>
              </p:nvSpPr>
              <p:spPr bwMode="auto">
                <a:xfrm>
                  <a:off x="0" y="1612"/>
                  <a:ext cx="724" cy="403"/>
                </a:xfrm>
                <a:prstGeom prst="rect">
                  <a:avLst/>
                </a:prstGeom>
                <a:noFill/>
                <a:ln w="7">
                  <a:solidFill>
                    <a:srgbClr val="A0A0A0"/>
                  </a:solidFill>
                  <a:miter lim="800000"/>
                  <a:headEnd/>
                  <a:tailEnd/>
                </a:ln>
                <a:effectLst/>
              </p:spPr>
              <p:txBody>
                <a:bodyPr/>
                <a:lstStyle/>
                <a:p>
                  <a:endParaRPr lang="en-US"/>
                </a:p>
              </p:txBody>
            </p:sp>
          </p:grpSp>
          <p:grpSp>
            <p:nvGrpSpPr>
              <p:cNvPr id="8433" name="Group 241"/>
              <p:cNvGrpSpPr>
                <a:grpSpLocks/>
              </p:cNvGrpSpPr>
              <p:nvPr/>
            </p:nvGrpSpPr>
            <p:grpSpPr bwMode="auto">
              <a:xfrm>
                <a:off x="724" y="1612"/>
                <a:ext cx="724" cy="403"/>
                <a:chOff x="724" y="1612"/>
                <a:chExt cx="724" cy="403"/>
              </a:xfrm>
            </p:grpSpPr>
            <p:sp>
              <p:nvSpPr>
                <p:cNvPr id="8367" name="Rectangle 175"/>
                <p:cNvSpPr>
                  <a:spLocks noChangeArrowheads="1"/>
                </p:cNvSpPr>
                <p:nvPr/>
              </p:nvSpPr>
              <p:spPr bwMode="auto">
                <a:xfrm>
                  <a:off x="767" y="1612"/>
                  <a:ext cx="638" cy="403"/>
                </a:xfrm>
                <a:prstGeom prst="rect">
                  <a:avLst/>
                </a:prstGeom>
                <a:noFill/>
                <a:ln w="9525">
                  <a:noFill/>
                  <a:miter lim="800000"/>
                  <a:headEnd/>
                  <a:tailEnd/>
                </a:ln>
                <a:effectLst/>
              </p:spPr>
              <p:txBody>
                <a:bodyPr/>
                <a:lstStyle/>
                <a:p>
                  <a:pPr algn="ctr"/>
                  <a:r>
                    <a:rPr lang="en-US" sz="1200">
                      <a:cs typeface="Times New Roman" pitchFamily="18" charset="0"/>
                    </a:rPr>
                    <a:t>2.7</a:t>
                  </a:r>
                </a:p>
                <a:p>
                  <a:pPr algn="ctr" eaLnBrk="0" hangingPunct="0"/>
                  <a:endParaRPr lang="en-US"/>
                </a:p>
              </p:txBody>
            </p:sp>
            <p:sp>
              <p:nvSpPr>
                <p:cNvPr id="8432" name="Rectangle 240"/>
                <p:cNvSpPr>
                  <a:spLocks noChangeArrowheads="1"/>
                </p:cNvSpPr>
                <p:nvPr/>
              </p:nvSpPr>
              <p:spPr bwMode="auto">
                <a:xfrm>
                  <a:off x="724" y="1612"/>
                  <a:ext cx="724" cy="403"/>
                </a:xfrm>
                <a:prstGeom prst="rect">
                  <a:avLst/>
                </a:prstGeom>
                <a:noFill/>
                <a:ln w="7">
                  <a:solidFill>
                    <a:srgbClr val="A0A0A0"/>
                  </a:solidFill>
                  <a:miter lim="800000"/>
                  <a:headEnd/>
                  <a:tailEnd/>
                </a:ln>
                <a:effectLst/>
              </p:spPr>
              <p:txBody>
                <a:bodyPr/>
                <a:lstStyle/>
                <a:p>
                  <a:endParaRPr lang="en-US"/>
                </a:p>
              </p:txBody>
            </p:sp>
          </p:grpSp>
          <p:grpSp>
            <p:nvGrpSpPr>
              <p:cNvPr id="8435" name="Group 243"/>
              <p:cNvGrpSpPr>
                <a:grpSpLocks/>
              </p:cNvGrpSpPr>
              <p:nvPr/>
            </p:nvGrpSpPr>
            <p:grpSpPr bwMode="auto">
              <a:xfrm>
                <a:off x="1448" y="1612"/>
                <a:ext cx="724" cy="403"/>
                <a:chOff x="1448" y="1612"/>
                <a:chExt cx="724" cy="403"/>
              </a:xfrm>
            </p:grpSpPr>
            <p:sp>
              <p:nvSpPr>
                <p:cNvPr id="8368" name="Rectangle 176"/>
                <p:cNvSpPr>
                  <a:spLocks noChangeArrowheads="1"/>
                </p:cNvSpPr>
                <p:nvPr/>
              </p:nvSpPr>
              <p:spPr bwMode="auto">
                <a:xfrm>
                  <a:off x="1491" y="1612"/>
                  <a:ext cx="638" cy="403"/>
                </a:xfrm>
                <a:prstGeom prst="rect">
                  <a:avLst/>
                </a:prstGeom>
                <a:noFill/>
                <a:ln w="9525">
                  <a:noFill/>
                  <a:miter lim="800000"/>
                  <a:headEnd/>
                  <a:tailEnd/>
                </a:ln>
                <a:effectLst/>
              </p:spPr>
              <p:txBody>
                <a:bodyPr/>
                <a:lstStyle/>
                <a:p>
                  <a:pPr algn="ctr"/>
                  <a:r>
                    <a:rPr lang="en-US" sz="1200">
                      <a:cs typeface="Times New Roman" pitchFamily="18" charset="0"/>
                    </a:rPr>
                    <a:t>2700</a:t>
                  </a:r>
                </a:p>
                <a:p>
                  <a:pPr algn="ctr" eaLnBrk="0" hangingPunct="0"/>
                  <a:endParaRPr lang="en-US"/>
                </a:p>
              </p:txBody>
            </p:sp>
            <p:sp>
              <p:nvSpPr>
                <p:cNvPr id="8434" name="Rectangle 242"/>
                <p:cNvSpPr>
                  <a:spLocks noChangeArrowheads="1"/>
                </p:cNvSpPr>
                <p:nvPr/>
              </p:nvSpPr>
              <p:spPr bwMode="auto">
                <a:xfrm>
                  <a:off x="1448" y="1612"/>
                  <a:ext cx="724" cy="403"/>
                </a:xfrm>
                <a:prstGeom prst="rect">
                  <a:avLst/>
                </a:prstGeom>
                <a:noFill/>
                <a:ln w="7">
                  <a:solidFill>
                    <a:srgbClr val="A0A0A0"/>
                  </a:solidFill>
                  <a:miter lim="800000"/>
                  <a:headEnd/>
                  <a:tailEnd/>
                </a:ln>
                <a:effectLst/>
              </p:spPr>
              <p:txBody>
                <a:bodyPr/>
                <a:lstStyle/>
                <a:p>
                  <a:endParaRPr lang="en-US"/>
                </a:p>
              </p:txBody>
            </p:sp>
          </p:grpSp>
          <p:grpSp>
            <p:nvGrpSpPr>
              <p:cNvPr id="8437" name="Group 245"/>
              <p:cNvGrpSpPr>
                <a:grpSpLocks/>
              </p:cNvGrpSpPr>
              <p:nvPr/>
            </p:nvGrpSpPr>
            <p:grpSpPr bwMode="auto">
              <a:xfrm>
                <a:off x="2172" y="1612"/>
                <a:ext cx="724" cy="403"/>
                <a:chOff x="2172" y="1612"/>
                <a:chExt cx="724" cy="403"/>
              </a:xfrm>
            </p:grpSpPr>
            <p:sp>
              <p:nvSpPr>
                <p:cNvPr id="8369" name="Rectangle 177"/>
                <p:cNvSpPr>
                  <a:spLocks noChangeArrowheads="1"/>
                </p:cNvSpPr>
                <p:nvPr/>
              </p:nvSpPr>
              <p:spPr bwMode="auto">
                <a:xfrm>
                  <a:off x="2215" y="1612"/>
                  <a:ext cx="638" cy="403"/>
                </a:xfrm>
                <a:prstGeom prst="rect">
                  <a:avLst/>
                </a:prstGeom>
                <a:noFill/>
                <a:ln w="9525">
                  <a:noFill/>
                  <a:miter lim="800000"/>
                  <a:headEnd/>
                  <a:tailEnd/>
                </a:ln>
                <a:effectLst/>
              </p:spPr>
              <p:txBody>
                <a:bodyPr/>
                <a:lstStyle/>
                <a:p>
                  <a:r>
                    <a:rPr lang="en-US" sz="1200">
                      <a:cs typeface="Times New Roman" pitchFamily="18" charset="0"/>
                    </a:rPr>
                    <a:t>Water (sea)</a:t>
                  </a:r>
                </a:p>
                <a:p>
                  <a:pPr eaLnBrk="0" hangingPunct="0"/>
                  <a:endParaRPr lang="en-US"/>
                </a:p>
              </p:txBody>
            </p:sp>
            <p:sp>
              <p:nvSpPr>
                <p:cNvPr id="8436" name="Rectangle 244"/>
                <p:cNvSpPr>
                  <a:spLocks noChangeArrowheads="1"/>
                </p:cNvSpPr>
                <p:nvPr/>
              </p:nvSpPr>
              <p:spPr bwMode="auto">
                <a:xfrm>
                  <a:off x="2172" y="1612"/>
                  <a:ext cx="724" cy="403"/>
                </a:xfrm>
                <a:prstGeom prst="rect">
                  <a:avLst/>
                </a:prstGeom>
                <a:noFill/>
                <a:ln w="7">
                  <a:solidFill>
                    <a:srgbClr val="A0A0A0"/>
                  </a:solidFill>
                  <a:miter lim="800000"/>
                  <a:headEnd/>
                  <a:tailEnd/>
                </a:ln>
                <a:effectLst/>
              </p:spPr>
              <p:txBody>
                <a:bodyPr/>
                <a:lstStyle/>
                <a:p>
                  <a:endParaRPr lang="en-US"/>
                </a:p>
              </p:txBody>
            </p:sp>
          </p:grpSp>
          <p:grpSp>
            <p:nvGrpSpPr>
              <p:cNvPr id="8439" name="Group 247"/>
              <p:cNvGrpSpPr>
                <a:grpSpLocks/>
              </p:cNvGrpSpPr>
              <p:nvPr/>
            </p:nvGrpSpPr>
            <p:grpSpPr bwMode="auto">
              <a:xfrm>
                <a:off x="2896" y="1612"/>
                <a:ext cx="724" cy="403"/>
                <a:chOff x="2896" y="1612"/>
                <a:chExt cx="724" cy="403"/>
              </a:xfrm>
            </p:grpSpPr>
            <p:sp>
              <p:nvSpPr>
                <p:cNvPr id="8370" name="Rectangle 178"/>
                <p:cNvSpPr>
                  <a:spLocks noChangeArrowheads="1"/>
                </p:cNvSpPr>
                <p:nvPr/>
              </p:nvSpPr>
              <p:spPr bwMode="auto">
                <a:xfrm>
                  <a:off x="2939" y="1612"/>
                  <a:ext cx="638" cy="403"/>
                </a:xfrm>
                <a:prstGeom prst="rect">
                  <a:avLst/>
                </a:prstGeom>
                <a:noFill/>
                <a:ln w="9525">
                  <a:noFill/>
                  <a:miter lim="800000"/>
                  <a:headEnd/>
                  <a:tailEnd/>
                </a:ln>
                <a:effectLst/>
              </p:spPr>
              <p:txBody>
                <a:bodyPr/>
                <a:lstStyle/>
                <a:p>
                  <a:pPr algn="ctr"/>
                  <a:r>
                    <a:rPr lang="en-US" sz="1200">
                      <a:cs typeface="Times New Roman" pitchFamily="18" charset="0"/>
                    </a:rPr>
                    <a:t>1.03</a:t>
                  </a:r>
                </a:p>
                <a:p>
                  <a:pPr algn="ctr" eaLnBrk="0" hangingPunct="0"/>
                  <a:endParaRPr lang="en-US"/>
                </a:p>
              </p:txBody>
            </p:sp>
            <p:sp>
              <p:nvSpPr>
                <p:cNvPr id="8438" name="Rectangle 246"/>
                <p:cNvSpPr>
                  <a:spLocks noChangeArrowheads="1"/>
                </p:cNvSpPr>
                <p:nvPr/>
              </p:nvSpPr>
              <p:spPr bwMode="auto">
                <a:xfrm>
                  <a:off x="2896" y="1612"/>
                  <a:ext cx="724" cy="403"/>
                </a:xfrm>
                <a:prstGeom prst="rect">
                  <a:avLst/>
                </a:prstGeom>
                <a:noFill/>
                <a:ln w="7">
                  <a:solidFill>
                    <a:srgbClr val="A0A0A0"/>
                  </a:solidFill>
                  <a:miter lim="800000"/>
                  <a:headEnd/>
                  <a:tailEnd/>
                </a:ln>
                <a:effectLst/>
              </p:spPr>
              <p:txBody>
                <a:bodyPr/>
                <a:lstStyle/>
                <a:p>
                  <a:endParaRPr lang="en-US"/>
                </a:p>
              </p:txBody>
            </p:sp>
          </p:grpSp>
          <p:grpSp>
            <p:nvGrpSpPr>
              <p:cNvPr id="8441" name="Group 249"/>
              <p:cNvGrpSpPr>
                <a:grpSpLocks/>
              </p:cNvGrpSpPr>
              <p:nvPr/>
            </p:nvGrpSpPr>
            <p:grpSpPr bwMode="auto">
              <a:xfrm>
                <a:off x="3620" y="1612"/>
                <a:ext cx="724" cy="403"/>
                <a:chOff x="3620" y="1612"/>
                <a:chExt cx="724" cy="403"/>
              </a:xfrm>
            </p:grpSpPr>
            <p:sp>
              <p:nvSpPr>
                <p:cNvPr id="8371" name="Rectangle 179"/>
                <p:cNvSpPr>
                  <a:spLocks noChangeArrowheads="1"/>
                </p:cNvSpPr>
                <p:nvPr/>
              </p:nvSpPr>
              <p:spPr bwMode="auto">
                <a:xfrm>
                  <a:off x="3663" y="1612"/>
                  <a:ext cx="638" cy="403"/>
                </a:xfrm>
                <a:prstGeom prst="rect">
                  <a:avLst/>
                </a:prstGeom>
                <a:noFill/>
                <a:ln w="9525">
                  <a:noFill/>
                  <a:miter lim="800000"/>
                  <a:headEnd/>
                  <a:tailEnd/>
                </a:ln>
                <a:effectLst/>
              </p:spPr>
              <p:txBody>
                <a:bodyPr/>
                <a:lstStyle/>
                <a:p>
                  <a:pPr algn="ctr"/>
                  <a:r>
                    <a:rPr lang="en-US" sz="1200">
                      <a:cs typeface="Times New Roman" pitchFamily="18" charset="0"/>
                    </a:rPr>
                    <a:t>1030</a:t>
                  </a:r>
                </a:p>
                <a:p>
                  <a:pPr algn="ctr" eaLnBrk="0" hangingPunct="0"/>
                  <a:endParaRPr lang="en-US"/>
                </a:p>
              </p:txBody>
            </p:sp>
            <p:sp>
              <p:nvSpPr>
                <p:cNvPr id="8440" name="Rectangle 248"/>
                <p:cNvSpPr>
                  <a:spLocks noChangeArrowheads="1"/>
                </p:cNvSpPr>
                <p:nvPr/>
              </p:nvSpPr>
              <p:spPr bwMode="auto">
                <a:xfrm>
                  <a:off x="3620" y="1612"/>
                  <a:ext cx="724" cy="403"/>
                </a:xfrm>
                <a:prstGeom prst="rect">
                  <a:avLst/>
                </a:prstGeom>
                <a:noFill/>
                <a:ln w="7">
                  <a:solidFill>
                    <a:srgbClr val="A0A0A0"/>
                  </a:solidFill>
                  <a:miter lim="800000"/>
                  <a:headEnd/>
                  <a:tailEnd/>
                </a:ln>
                <a:effectLst/>
              </p:spPr>
              <p:txBody>
                <a:bodyPr/>
                <a:lstStyle/>
                <a:p>
                  <a:endParaRPr lang="en-US"/>
                </a:p>
              </p:txBody>
            </p:sp>
          </p:grpSp>
          <p:grpSp>
            <p:nvGrpSpPr>
              <p:cNvPr id="8443" name="Group 251"/>
              <p:cNvGrpSpPr>
                <a:grpSpLocks/>
              </p:cNvGrpSpPr>
              <p:nvPr/>
            </p:nvGrpSpPr>
            <p:grpSpPr bwMode="auto">
              <a:xfrm>
                <a:off x="0" y="2015"/>
                <a:ext cx="724" cy="403"/>
                <a:chOff x="0" y="2015"/>
                <a:chExt cx="724" cy="403"/>
              </a:xfrm>
            </p:grpSpPr>
            <p:sp>
              <p:nvSpPr>
                <p:cNvPr id="8372" name="Rectangle 180"/>
                <p:cNvSpPr>
                  <a:spLocks noChangeArrowheads="1"/>
                </p:cNvSpPr>
                <p:nvPr/>
              </p:nvSpPr>
              <p:spPr bwMode="auto">
                <a:xfrm>
                  <a:off x="43" y="2015"/>
                  <a:ext cx="638" cy="403"/>
                </a:xfrm>
                <a:prstGeom prst="rect">
                  <a:avLst/>
                </a:prstGeom>
                <a:noFill/>
                <a:ln w="9525">
                  <a:noFill/>
                  <a:miter lim="800000"/>
                  <a:headEnd/>
                  <a:tailEnd/>
                </a:ln>
                <a:effectLst/>
              </p:spPr>
              <p:txBody>
                <a:bodyPr/>
                <a:lstStyle/>
                <a:p>
                  <a:r>
                    <a:rPr lang="en-US" sz="1200">
                      <a:cs typeface="Times New Roman" pitchFamily="18" charset="0"/>
                    </a:rPr>
                    <a:t>Copper</a:t>
                  </a:r>
                </a:p>
                <a:p>
                  <a:pPr eaLnBrk="0" hangingPunct="0"/>
                  <a:endParaRPr lang="en-US"/>
                </a:p>
              </p:txBody>
            </p:sp>
            <p:sp>
              <p:nvSpPr>
                <p:cNvPr id="8442" name="Rectangle 250"/>
                <p:cNvSpPr>
                  <a:spLocks noChangeArrowheads="1"/>
                </p:cNvSpPr>
                <p:nvPr/>
              </p:nvSpPr>
              <p:spPr bwMode="auto">
                <a:xfrm>
                  <a:off x="0" y="2015"/>
                  <a:ext cx="724" cy="403"/>
                </a:xfrm>
                <a:prstGeom prst="rect">
                  <a:avLst/>
                </a:prstGeom>
                <a:noFill/>
                <a:ln w="7">
                  <a:solidFill>
                    <a:srgbClr val="A0A0A0"/>
                  </a:solidFill>
                  <a:miter lim="800000"/>
                  <a:headEnd/>
                  <a:tailEnd/>
                </a:ln>
                <a:effectLst/>
              </p:spPr>
              <p:txBody>
                <a:bodyPr/>
                <a:lstStyle/>
                <a:p>
                  <a:endParaRPr lang="en-US"/>
                </a:p>
              </p:txBody>
            </p:sp>
          </p:grpSp>
          <p:grpSp>
            <p:nvGrpSpPr>
              <p:cNvPr id="8445" name="Group 253"/>
              <p:cNvGrpSpPr>
                <a:grpSpLocks/>
              </p:cNvGrpSpPr>
              <p:nvPr/>
            </p:nvGrpSpPr>
            <p:grpSpPr bwMode="auto">
              <a:xfrm>
                <a:off x="724" y="2015"/>
                <a:ext cx="724" cy="403"/>
                <a:chOff x="724" y="2015"/>
                <a:chExt cx="724" cy="403"/>
              </a:xfrm>
            </p:grpSpPr>
            <p:sp>
              <p:nvSpPr>
                <p:cNvPr id="8373" name="Rectangle 181"/>
                <p:cNvSpPr>
                  <a:spLocks noChangeArrowheads="1"/>
                </p:cNvSpPr>
                <p:nvPr/>
              </p:nvSpPr>
              <p:spPr bwMode="auto">
                <a:xfrm>
                  <a:off x="767" y="2015"/>
                  <a:ext cx="638" cy="403"/>
                </a:xfrm>
                <a:prstGeom prst="rect">
                  <a:avLst/>
                </a:prstGeom>
                <a:noFill/>
                <a:ln w="9525">
                  <a:noFill/>
                  <a:miter lim="800000"/>
                  <a:headEnd/>
                  <a:tailEnd/>
                </a:ln>
                <a:effectLst/>
              </p:spPr>
              <p:txBody>
                <a:bodyPr/>
                <a:lstStyle/>
                <a:p>
                  <a:pPr algn="ctr"/>
                  <a:r>
                    <a:rPr lang="en-US" sz="1200">
                      <a:cs typeface="Times New Roman" pitchFamily="18" charset="0"/>
                    </a:rPr>
                    <a:t>8.93</a:t>
                  </a:r>
                </a:p>
                <a:p>
                  <a:pPr algn="ctr" eaLnBrk="0" hangingPunct="0"/>
                  <a:endParaRPr lang="en-US"/>
                </a:p>
              </p:txBody>
            </p:sp>
            <p:sp>
              <p:nvSpPr>
                <p:cNvPr id="8444" name="Rectangle 252"/>
                <p:cNvSpPr>
                  <a:spLocks noChangeArrowheads="1"/>
                </p:cNvSpPr>
                <p:nvPr/>
              </p:nvSpPr>
              <p:spPr bwMode="auto">
                <a:xfrm>
                  <a:off x="724" y="2015"/>
                  <a:ext cx="724" cy="403"/>
                </a:xfrm>
                <a:prstGeom prst="rect">
                  <a:avLst/>
                </a:prstGeom>
                <a:noFill/>
                <a:ln w="7">
                  <a:solidFill>
                    <a:srgbClr val="A0A0A0"/>
                  </a:solidFill>
                  <a:miter lim="800000"/>
                  <a:headEnd/>
                  <a:tailEnd/>
                </a:ln>
                <a:effectLst/>
              </p:spPr>
              <p:txBody>
                <a:bodyPr/>
                <a:lstStyle/>
                <a:p>
                  <a:endParaRPr lang="en-US"/>
                </a:p>
              </p:txBody>
            </p:sp>
          </p:grpSp>
          <p:grpSp>
            <p:nvGrpSpPr>
              <p:cNvPr id="8447" name="Group 255"/>
              <p:cNvGrpSpPr>
                <a:grpSpLocks/>
              </p:cNvGrpSpPr>
              <p:nvPr/>
            </p:nvGrpSpPr>
            <p:grpSpPr bwMode="auto">
              <a:xfrm>
                <a:off x="1448" y="2015"/>
                <a:ext cx="724" cy="403"/>
                <a:chOff x="1448" y="2015"/>
                <a:chExt cx="724" cy="403"/>
              </a:xfrm>
            </p:grpSpPr>
            <p:sp>
              <p:nvSpPr>
                <p:cNvPr id="8374" name="Rectangle 182"/>
                <p:cNvSpPr>
                  <a:spLocks noChangeArrowheads="1"/>
                </p:cNvSpPr>
                <p:nvPr/>
              </p:nvSpPr>
              <p:spPr bwMode="auto">
                <a:xfrm>
                  <a:off x="1491" y="2015"/>
                  <a:ext cx="638" cy="403"/>
                </a:xfrm>
                <a:prstGeom prst="rect">
                  <a:avLst/>
                </a:prstGeom>
                <a:noFill/>
                <a:ln w="9525">
                  <a:noFill/>
                  <a:miter lim="800000"/>
                  <a:headEnd/>
                  <a:tailEnd/>
                </a:ln>
                <a:effectLst/>
              </p:spPr>
              <p:txBody>
                <a:bodyPr/>
                <a:lstStyle/>
                <a:p>
                  <a:pPr algn="ctr"/>
                  <a:r>
                    <a:rPr lang="en-US" sz="1200">
                      <a:cs typeface="Times New Roman" pitchFamily="18" charset="0"/>
                    </a:rPr>
                    <a:t>8930</a:t>
                  </a:r>
                </a:p>
                <a:p>
                  <a:pPr algn="ctr" eaLnBrk="0" hangingPunct="0"/>
                  <a:endParaRPr lang="en-US"/>
                </a:p>
              </p:txBody>
            </p:sp>
            <p:sp>
              <p:nvSpPr>
                <p:cNvPr id="8446" name="Rectangle 254"/>
                <p:cNvSpPr>
                  <a:spLocks noChangeArrowheads="1"/>
                </p:cNvSpPr>
                <p:nvPr/>
              </p:nvSpPr>
              <p:spPr bwMode="auto">
                <a:xfrm>
                  <a:off x="1448" y="2015"/>
                  <a:ext cx="724" cy="403"/>
                </a:xfrm>
                <a:prstGeom prst="rect">
                  <a:avLst/>
                </a:prstGeom>
                <a:noFill/>
                <a:ln w="7">
                  <a:solidFill>
                    <a:srgbClr val="A0A0A0"/>
                  </a:solidFill>
                  <a:miter lim="800000"/>
                  <a:headEnd/>
                  <a:tailEnd/>
                </a:ln>
                <a:effectLst/>
              </p:spPr>
              <p:txBody>
                <a:bodyPr/>
                <a:lstStyle/>
                <a:p>
                  <a:endParaRPr lang="en-US"/>
                </a:p>
              </p:txBody>
            </p:sp>
          </p:grpSp>
          <p:grpSp>
            <p:nvGrpSpPr>
              <p:cNvPr id="8449" name="Group 257"/>
              <p:cNvGrpSpPr>
                <a:grpSpLocks/>
              </p:cNvGrpSpPr>
              <p:nvPr/>
            </p:nvGrpSpPr>
            <p:grpSpPr bwMode="auto">
              <a:xfrm>
                <a:off x="2172" y="2015"/>
                <a:ext cx="724" cy="403"/>
                <a:chOff x="2172" y="2015"/>
                <a:chExt cx="724" cy="403"/>
              </a:xfrm>
            </p:grpSpPr>
            <p:sp>
              <p:nvSpPr>
                <p:cNvPr id="8375" name="Rectangle 183"/>
                <p:cNvSpPr>
                  <a:spLocks noChangeArrowheads="1"/>
                </p:cNvSpPr>
                <p:nvPr/>
              </p:nvSpPr>
              <p:spPr bwMode="auto">
                <a:xfrm>
                  <a:off x="2215" y="2015"/>
                  <a:ext cx="638" cy="403"/>
                </a:xfrm>
                <a:prstGeom prst="rect">
                  <a:avLst/>
                </a:prstGeom>
                <a:noFill/>
                <a:ln w="9525">
                  <a:noFill/>
                  <a:miter lim="800000"/>
                  <a:headEnd/>
                  <a:tailEnd/>
                </a:ln>
                <a:effectLst/>
              </p:spPr>
              <p:txBody>
                <a:bodyPr/>
                <a:lstStyle/>
                <a:p>
                  <a:r>
                    <a:rPr lang="en-US" sz="1200" dirty="0">
                      <a:cs typeface="Times New Roman" pitchFamily="18" charset="0"/>
                    </a:rPr>
                    <a:t>Gasoline</a:t>
                  </a:r>
                </a:p>
                <a:p>
                  <a:pPr eaLnBrk="0" hangingPunct="0"/>
                  <a:endParaRPr lang="en-US" dirty="0"/>
                </a:p>
              </p:txBody>
            </p:sp>
            <p:sp>
              <p:nvSpPr>
                <p:cNvPr id="8448" name="Rectangle 256"/>
                <p:cNvSpPr>
                  <a:spLocks noChangeArrowheads="1"/>
                </p:cNvSpPr>
                <p:nvPr/>
              </p:nvSpPr>
              <p:spPr bwMode="auto">
                <a:xfrm>
                  <a:off x="2172" y="2015"/>
                  <a:ext cx="724" cy="403"/>
                </a:xfrm>
                <a:prstGeom prst="rect">
                  <a:avLst/>
                </a:prstGeom>
                <a:noFill/>
                <a:ln w="7">
                  <a:solidFill>
                    <a:srgbClr val="A0A0A0"/>
                  </a:solidFill>
                  <a:miter lim="800000"/>
                  <a:headEnd/>
                  <a:tailEnd/>
                </a:ln>
                <a:effectLst/>
              </p:spPr>
              <p:txBody>
                <a:bodyPr/>
                <a:lstStyle/>
                <a:p>
                  <a:endParaRPr lang="en-US"/>
                </a:p>
              </p:txBody>
            </p:sp>
          </p:grpSp>
          <p:grpSp>
            <p:nvGrpSpPr>
              <p:cNvPr id="8451" name="Group 259"/>
              <p:cNvGrpSpPr>
                <a:grpSpLocks/>
              </p:cNvGrpSpPr>
              <p:nvPr/>
            </p:nvGrpSpPr>
            <p:grpSpPr bwMode="auto">
              <a:xfrm>
                <a:off x="2896" y="2015"/>
                <a:ext cx="724" cy="403"/>
                <a:chOff x="2896" y="2015"/>
                <a:chExt cx="724" cy="403"/>
              </a:xfrm>
            </p:grpSpPr>
            <p:sp>
              <p:nvSpPr>
                <p:cNvPr id="8376" name="Rectangle 184"/>
                <p:cNvSpPr>
                  <a:spLocks noChangeArrowheads="1"/>
                </p:cNvSpPr>
                <p:nvPr/>
              </p:nvSpPr>
              <p:spPr bwMode="auto">
                <a:xfrm>
                  <a:off x="2939" y="2015"/>
                  <a:ext cx="638" cy="403"/>
                </a:xfrm>
                <a:prstGeom prst="rect">
                  <a:avLst/>
                </a:prstGeom>
                <a:noFill/>
                <a:ln w="9525">
                  <a:noFill/>
                  <a:miter lim="800000"/>
                  <a:headEnd/>
                  <a:tailEnd/>
                </a:ln>
                <a:effectLst/>
              </p:spPr>
              <p:txBody>
                <a:bodyPr/>
                <a:lstStyle/>
                <a:p>
                  <a:pPr algn="ctr"/>
                  <a:r>
                    <a:rPr lang="en-US" sz="1200">
                      <a:cs typeface="Times New Roman" pitchFamily="18" charset="0"/>
                    </a:rPr>
                    <a:t>0.79</a:t>
                  </a:r>
                </a:p>
                <a:p>
                  <a:pPr algn="ctr" eaLnBrk="0" hangingPunct="0"/>
                  <a:endParaRPr lang="en-US"/>
                </a:p>
              </p:txBody>
            </p:sp>
            <p:sp>
              <p:nvSpPr>
                <p:cNvPr id="8450" name="Rectangle 258"/>
                <p:cNvSpPr>
                  <a:spLocks noChangeArrowheads="1"/>
                </p:cNvSpPr>
                <p:nvPr/>
              </p:nvSpPr>
              <p:spPr bwMode="auto">
                <a:xfrm>
                  <a:off x="2896" y="2015"/>
                  <a:ext cx="724" cy="403"/>
                </a:xfrm>
                <a:prstGeom prst="rect">
                  <a:avLst/>
                </a:prstGeom>
                <a:noFill/>
                <a:ln w="7">
                  <a:solidFill>
                    <a:srgbClr val="A0A0A0"/>
                  </a:solidFill>
                  <a:miter lim="800000"/>
                  <a:headEnd/>
                  <a:tailEnd/>
                </a:ln>
                <a:effectLst/>
              </p:spPr>
              <p:txBody>
                <a:bodyPr/>
                <a:lstStyle/>
                <a:p>
                  <a:endParaRPr lang="en-US"/>
                </a:p>
              </p:txBody>
            </p:sp>
          </p:grpSp>
          <p:grpSp>
            <p:nvGrpSpPr>
              <p:cNvPr id="8453" name="Group 261"/>
              <p:cNvGrpSpPr>
                <a:grpSpLocks/>
              </p:cNvGrpSpPr>
              <p:nvPr/>
            </p:nvGrpSpPr>
            <p:grpSpPr bwMode="auto">
              <a:xfrm>
                <a:off x="3620" y="2015"/>
                <a:ext cx="724" cy="403"/>
                <a:chOff x="3620" y="2015"/>
                <a:chExt cx="724" cy="403"/>
              </a:xfrm>
            </p:grpSpPr>
            <p:sp>
              <p:nvSpPr>
                <p:cNvPr id="8377" name="Rectangle 185"/>
                <p:cNvSpPr>
                  <a:spLocks noChangeArrowheads="1"/>
                </p:cNvSpPr>
                <p:nvPr/>
              </p:nvSpPr>
              <p:spPr bwMode="auto">
                <a:xfrm>
                  <a:off x="3663" y="2015"/>
                  <a:ext cx="638" cy="403"/>
                </a:xfrm>
                <a:prstGeom prst="rect">
                  <a:avLst/>
                </a:prstGeom>
                <a:noFill/>
                <a:ln w="9525">
                  <a:noFill/>
                  <a:miter lim="800000"/>
                  <a:headEnd/>
                  <a:tailEnd/>
                </a:ln>
                <a:effectLst/>
              </p:spPr>
              <p:txBody>
                <a:bodyPr/>
                <a:lstStyle/>
                <a:p>
                  <a:pPr algn="ctr"/>
                  <a:r>
                    <a:rPr lang="en-US" sz="1200">
                      <a:cs typeface="Times New Roman" pitchFamily="18" charset="0"/>
                    </a:rPr>
                    <a:t>790</a:t>
                  </a:r>
                </a:p>
                <a:p>
                  <a:pPr algn="ctr" eaLnBrk="0" hangingPunct="0"/>
                  <a:endParaRPr lang="en-US"/>
                </a:p>
              </p:txBody>
            </p:sp>
            <p:sp>
              <p:nvSpPr>
                <p:cNvPr id="8452" name="Rectangle 260"/>
                <p:cNvSpPr>
                  <a:spLocks noChangeArrowheads="1"/>
                </p:cNvSpPr>
                <p:nvPr/>
              </p:nvSpPr>
              <p:spPr bwMode="auto">
                <a:xfrm>
                  <a:off x="3620" y="2015"/>
                  <a:ext cx="724" cy="403"/>
                </a:xfrm>
                <a:prstGeom prst="rect">
                  <a:avLst/>
                </a:prstGeom>
                <a:noFill/>
                <a:ln w="7">
                  <a:solidFill>
                    <a:srgbClr val="A0A0A0"/>
                  </a:solidFill>
                  <a:miter lim="800000"/>
                  <a:headEnd/>
                  <a:tailEnd/>
                </a:ln>
                <a:effectLst/>
              </p:spPr>
              <p:txBody>
                <a:bodyPr/>
                <a:lstStyle/>
                <a:p>
                  <a:endParaRPr lang="en-US"/>
                </a:p>
              </p:txBody>
            </p:sp>
          </p:grpSp>
          <p:grpSp>
            <p:nvGrpSpPr>
              <p:cNvPr id="8455" name="Group 263"/>
              <p:cNvGrpSpPr>
                <a:grpSpLocks/>
              </p:cNvGrpSpPr>
              <p:nvPr/>
            </p:nvGrpSpPr>
            <p:grpSpPr bwMode="auto">
              <a:xfrm>
                <a:off x="0" y="2418"/>
                <a:ext cx="724" cy="518"/>
                <a:chOff x="0" y="2418"/>
                <a:chExt cx="724" cy="518"/>
              </a:xfrm>
            </p:grpSpPr>
            <p:sp>
              <p:nvSpPr>
                <p:cNvPr id="8378" name="Rectangle 186"/>
                <p:cNvSpPr>
                  <a:spLocks noChangeArrowheads="1"/>
                </p:cNvSpPr>
                <p:nvPr/>
              </p:nvSpPr>
              <p:spPr bwMode="auto">
                <a:xfrm>
                  <a:off x="43" y="2418"/>
                  <a:ext cx="638" cy="518"/>
                </a:xfrm>
                <a:prstGeom prst="rect">
                  <a:avLst/>
                </a:prstGeom>
                <a:noFill/>
                <a:ln w="9525">
                  <a:noFill/>
                  <a:miter lim="800000"/>
                  <a:headEnd/>
                  <a:tailEnd/>
                </a:ln>
                <a:effectLst/>
              </p:spPr>
              <p:txBody>
                <a:bodyPr/>
                <a:lstStyle/>
                <a:p>
                  <a:r>
                    <a:rPr lang="en-US" sz="1200">
                      <a:cs typeface="Times New Roman" pitchFamily="18" charset="0"/>
                    </a:rPr>
                    <a:t>Glass (crown)</a:t>
                  </a:r>
                </a:p>
                <a:p>
                  <a:pPr eaLnBrk="0" hangingPunct="0"/>
                  <a:endParaRPr lang="en-US"/>
                </a:p>
              </p:txBody>
            </p:sp>
            <p:sp>
              <p:nvSpPr>
                <p:cNvPr id="8454" name="Rectangle 262"/>
                <p:cNvSpPr>
                  <a:spLocks noChangeArrowheads="1"/>
                </p:cNvSpPr>
                <p:nvPr/>
              </p:nvSpPr>
              <p:spPr bwMode="auto">
                <a:xfrm>
                  <a:off x="0" y="2418"/>
                  <a:ext cx="724" cy="518"/>
                </a:xfrm>
                <a:prstGeom prst="rect">
                  <a:avLst/>
                </a:prstGeom>
                <a:noFill/>
                <a:ln w="7">
                  <a:solidFill>
                    <a:srgbClr val="A0A0A0"/>
                  </a:solidFill>
                  <a:miter lim="800000"/>
                  <a:headEnd/>
                  <a:tailEnd/>
                </a:ln>
                <a:effectLst/>
              </p:spPr>
              <p:txBody>
                <a:bodyPr/>
                <a:lstStyle/>
                <a:p>
                  <a:endParaRPr lang="en-US"/>
                </a:p>
              </p:txBody>
            </p:sp>
          </p:grpSp>
          <p:grpSp>
            <p:nvGrpSpPr>
              <p:cNvPr id="8457" name="Group 265"/>
              <p:cNvGrpSpPr>
                <a:grpSpLocks/>
              </p:cNvGrpSpPr>
              <p:nvPr/>
            </p:nvGrpSpPr>
            <p:grpSpPr bwMode="auto">
              <a:xfrm>
                <a:off x="724" y="2418"/>
                <a:ext cx="724" cy="518"/>
                <a:chOff x="724" y="2418"/>
                <a:chExt cx="724" cy="518"/>
              </a:xfrm>
            </p:grpSpPr>
            <p:sp>
              <p:nvSpPr>
                <p:cNvPr id="8379" name="Rectangle 187"/>
                <p:cNvSpPr>
                  <a:spLocks noChangeArrowheads="1"/>
                </p:cNvSpPr>
                <p:nvPr/>
              </p:nvSpPr>
              <p:spPr bwMode="auto">
                <a:xfrm>
                  <a:off x="767" y="2418"/>
                  <a:ext cx="638" cy="518"/>
                </a:xfrm>
                <a:prstGeom prst="rect">
                  <a:avLst/>
                </a:prstGeom>
                <a:noFill/>
                <a:ln w="9525">
                  <a:noFill/>
                  <a:miter lim="800000"/>
                  <a:headEnd/>
                  <a:tailEnd/>
                </a:ln>
                <a:effectLst/>
              </p:spPr>
              <p:txBody>
                <a:bodyPr/>
                <a:lstStyle/>
                <a:p>
                  <a:pPr algn="ctr"/>
                  <a:r>
                    <a:rPr lang="en-US" sz="1200">
                      <a:cs typeface="Times New Roman" pitchFamily="18" charset="0"/>
                    </a:rPr>
                    <a:t>2.5</a:t>
                  </a:r>
                </a:p>
                <a:p>
                  <a:pPr algn="ctr" eaLnBrk="0" hangingPunct="0"/>
                  <a:endParaRPr lang="en-US"/>
                </a:p>
              </p:txBody>
            </p:sp>
            <p:sp>
              <p:nvSpPr>
                <p:cNvPr id="8456" name="Rectangle 264"/>
                <p:cNvSpPr>
                  <a:spLocks noChangeArrowheads="1"/>
                </p:cNvSpPr>
                <p:nvPr/>
              </p:nvSpPr>
              <p:spPr bwMode="auto">
                <a:xfrm>
                  <a:off x="724" y="2418"/>
                  <a:ext cx="724" cy="518"/>
                </a:xfrm>
                <a:prstGeom prst="rect">
                  <a:avLst/>
                </a:prstGeom>
                <a:noFill/>
                <a:ln w="7">
                  <a:solidFill>
                    <a:srgbClr val="A0A0A0"/>
                  </a:solidFill>
                  <a:miter lim="800000"/>
                  <a:headEnd/>
                  <a:tailEnd/>
                </a:ln>
                <a:effectLst/>
              </p:spPr>
              <p:txBody>
                <a:bodyPr/>
                <a:lstStyle/>
                <a:p>
                  <a:endParaRPr lang="en-US"/>
                </a:p>
              </p:txBody>
            </p:sp>
          </p:grpSp>
          <p:grpSp>
            <p:nvGrpSpPr>
              <p:cNvPr id="8459" name="Group 267"/>
              <p:cNvGrpSpPr>
                <a:grpSpLocks/>
              </p:cNvGrpSpPr>
              <p:nvPr/>
            </p:nvGrpSpPr>
            <p:grpSpPr bwMode="auto">
              <a:xfrm>
                <a:off x="1448" y="2418"/>
                <a:ext cx="724" cy="518"/>
                <a:chOff x="1448" y="2418"/>
                <a:chExt cx="724" cy="518"/>
              </a:xfrm>
            </p:grpSpPr>
            <p:sp>
              <p:nvSpPr>
                <p:cNvPr id="8380" name="Rectangle 188"/>
                <p:cNvSpPr>
                  <a:spLocks noChangeArrowheads="1"/>
                </p:cNvSpPr>
                <p:nvPr/>
              </p:nvSpPr>
              <p:spPr bwMode="auto">
                <a:xfrm>
                  <a:off x="1491" y="2418"/>
                  <a:ext cx="638" cy="518"/>
                </a:xfrm>
                <a:prstGeom prst="rect">
                  <a:avLst/>
                </a:prstGeom>
                <a:noFill/>
                <a:ln w="9525">
                  <a:noFill/>
                  <a:miter lim="800000"/>
                  <a:headEnd/>
                  <a:tailEnd/>
                </a:ln>
                <a:effectLst/>
              </p:spPr>
              <p:txBody>
                <a:bodyPr/>
                <a:lstStyle/>
                <a:p>
                  <a:pPr algn="ctr"/>
                  <a:r>
                    <a:rPr lang="en-US" sz="1200">
                      <a:cs typeface="Times New Roman" pitchFamily="18" charset="0"/>
                    </a:rPr>
                    <a:t>2500</a:t>
                  </a:r>
                </a:p>
                <a:p>
                  <a:pPr algn="ctr" eaLnBrk="0" hangingPunct="0"/>
                  <a:endParaRPr lang="en-US"/>
                </a:p>
              </p:txBody>
            </p:sp>
            <p:sp>
              <p:nvSpPr>
                <p:cNvPr id="8458" name="Rectangle 266"/>
                <p:cNvSpPr>
                  <a:spLocks noChangeArrowheads="1"/>
                </p:cNvSpPr>
                <p:nvPr/>
              </p:nvSpPr>
              <p:spPr bwMode="auto">
                <a:xfrm>
                  <a:off x="1448" y="2418"/>
                  <a:ext cx="724" cy="518"/>
                </a:xfrm>
                <a:prstGeom prst="rect">
                  <a:avLst/>
                </a:prstGeom>
                <a:noFill/>
                <a:ln w="7">
                  <a:solidFill>
                    <a:srgbClr val="A0A0A0"/>
                  </a:solidFill>
                  <a:miter lim="800000"/>
                  <a:headEnd/>
                  <a:tailEnd/>
                </a:ln>
                <a:effectLst/>
              </p:spPr>
              <p:txBody>
                <a:bodyPr/>
                <a:lstStyle/>
                <a:p>
                  <a:endParaRPr lang="en-US"/>
                </a:p>
              </p:txBody>
            </p:sp>
          </p:grpSp>
          <p:grpSp>
            <p:nvGrpSpPr>
              <p:cNvPr id="8461" name="Group 269"/>
              <p:cNvGrpSpPr>
                <a:grpSpLocks/>
              </p:cNvGrpSpPr>
              <p:nvPr/>
            </p:nvGrpSpPr>
            <p:grpSpPr bwMode="auto">
              <a:xfrm>
                <a:off x="2172" y="2418"/>
                <a:ext cx="724" cy="518"/>
                <a:chOff x="2172" y="2418"/>
                <a:chExt cx="724" cy="518"/>
              </a:xfrm>
            </p:grpSpPr>
            <p:sp>
              <p:nvSpPr>
                <p:cNvPr id="8381" name="Rectangle 189"/>
                <p:cNvSpPr>
                  <a:spLocks noChangeArrowheads="1"/>
                </p:cNvSpPr>
                <p:nvPr/>
              </p:nvSpPr>
              <p:spPr bwMode="auto">
                <a:xfrm>
                  <a:off x="2215" y="2418"/>
                  <a:ext cx="638" cy="518"/>
                </a:xfrm>
                <a:prstGeom prst="rect">
                  <a:avLst/>
                </a:prstGeom>
                <a:noFill/>
                <a:ln w="9525">
                  <a:noFill/>
                  <a:miter lim="800000"/>
                  <a:headEnd/>
                  <a:tailEnd/>
                </a:ln>
                <a:effectLst/>
              </p:spPr>
              <p:txBody>
                <a:bodyPr/>
                <a:lstStyle/>
                <a:p>
                  <a:r>
                    <a:rPr lang="en-US" sz="1200">
                      <a:cs typeface="Times New Roman" pitchFamily="18" charset="0"/>
                    </a:rPr>
                    <a:t>Kerosene</a:t>
                  </a:r>
                </a:p>
                <a:p>
                  <a:pPr eaLnBrk="0" hangingPunct="0"/>
                  <a:endParaRPr lang="en-US"/>
                </a:p>
              </p:txBody>
            </p:sp>
            <p:sp>
              <p:nvSpPr>
                <p:cNvPr id="8460" name="Rectangle 268"/>
                <p:cNvSpPr>
                  <a:spLocks noChangeArrowheads="1"/>
                </p:cNvSpPr>
                <p:nvPr/>
              </p:nvSpPr>
              <p:spPr bwMode="auto">
                <a:xfrm>
                  <a:off x="2172" y="2418"/>
                  <a:ext cx="724" cy="518"/>
                </a:xfrm>
                <a:prstGeom prst="rect">
                  <a:avLst/>
                </a:prstGeom>
                <a:noFill/>
                <a:ln w="7">
                  <a:solidFill>
                    <a:srgbClr val="A0A0A0"/>
                  </a:solidFill>
                  <a:miter lim="800000"/>
                  <a:headEnd/>
                  <a:tailEnd/>
                </a:ln>
                <a:effectLst/>
              </p:spPr>
              <p:txBody>
                <a:bodyPr/>
                <a:lstStyle/>
                <a:p>
                  <a:endParaRPr lang="en-US"/>
                </a:p>
              </p:txBody>
            </p:sp>
          </p:grpSp>
          <p:grpSp>
            <p:nvGrpSpPr>
              <p:cNvPr id="8463" name="Group 271"/>
              <p:cNvGrpSpPr>
                <a:grpSpLocks/>
              </p:cNvGrpSpPr>
              <p:nvPr/>
            </p:nvGrpSpPr>
            <p:grpSpPr bwMode="auto">
              <a:xfrm>
                <a:off x="2896" y="2418"/>
                <a:ext cx="724" cy="518"/>
                <a:chOff x="2896" y="2418"/>
                <a:chExt cx="724" cy="518"/>
              </a:xfrm>
            </p:grpSpPr>
            <p:sp>
              <p:nvSpPr>
                <p:cNvPr id="8382" name="Rectangle 190"/>
                <p:cNvSpPr>
                  <a:spLocks noChangeArrowheads="1"/>
                </p:cNvSpPr>
                <p:nvPr/>
              </p:nvSpPr>
              <p:spPr bwMode="auto">
                <a:xfrm>
                  <a:off x="2939" y="2418"/>
                  <a:ext cx="638" cy="518"/>
                </a:xfrm>
                <a:prstGeom prst="rect">
                  <a:avLst/>
                </a:prstGeom>
                <a:noFill/>
                <a:ln w="9525">
                  <a:noFill/>
                  <a:miter lim="800000"/>
                  <a:headEnd/>
                  <a:tailEnd/>
                </a:ln>
                <a:effectLst/>
              </p:spPr>
              <p:txBody>
                <a:bodyPr/>
                <a:lstStyle/>
                <a:p>
                  <a:pPr algn="ctr"/>
                  <a:r>
                    <a:rPr lang="en-US" sz="1200">
                      <a:cs typeface="Times New Roman" pitchFamily="18" charset="0"/>
                    </a:rPr>
                    <a:t>0.82</a:t>
                  </a:r>
                </a:p>
                <a:p>
                  <a:pPr algn="ctr" eaLnBrk="0" hangingPunct="0"/>
                  <a:endParaRPr lang="en-US"/>
                </a:p>
              </p:txBody>
            </p:sp>
            <p:sp>
              <p:nvSpPr>
                <p:cNvPr id="8462" name="Rectangle 270"/>
                <p:cNvSpPr>
                  <a:spLocks noChangeArrowheads="1"/>
                </p:cNvSpPr>
                <p:nvPr/>
              </p:nvSpPr>
              <p:spPr bwMode="auto">
                <a:xfrm>
                  <a:off x="2896" y="2418"/>
                  <a:ext cx="724" cy="518"/>
                </a:xfrm>
                <a:prstGeom prst="rect">
                  <a:avLst/>
                </a:prstGeom>
                <a:noFill/>
                <a:ln w="7">
                  <a:solidFill>
                    <a:srgbClr val="A0A0A0"/>
                  </a:solidFill>
                  <a:miter lim="800000"/>
                  <a:headEnd/>
                  <a:tailEnd/>
                </a:ln>
                <a:effectLst/>
              </p:spPr>
              <p:txBody>
                <a:bodyPr/>
                <a:lstStyle/>
                <a:p>
                  <a:endParaRPr lang="en-US"/>
                </a:p>
              </p:txBody>
            </p:sp>
          </p:grpSp>
          <p:grpSp>
            <p:nvGrpSpPr>
              <p:cNvPr id="8465" name="Group 273"/>
              <p:cNvGrpSpPr>
                <a:grpSpLocks/>
              </p:cNvGrpSpPr>
              <p:nvPr/>
            </p:nvGrpSpPr>
            <p:grpSpPr bwMode="auto">
              <a:xfrm>
                <a:off x="3620" y="2418"/>
                <a:ext cx="724" cy="518"/>
                <a:chOff x="3620" y="2418"/>
                <a:chExt cx="724" cy="518"/>
              </a:xfrm>
            </p:grpSpPr>
            <p:sp>
              <p:nvSpPr>
                <p:cNvPr id="8383" name="Rectangle 191"/>
                <p:cNvSpPr>
                  <a:spLocks noChangeArrowheads="1"/>
                </p:cNvSpPr>
                <p:nvPr/>
              </p:nvSpPr>
              <p:spPr bwMode="auto">
                <a:xfrm>
                  <a:off x="3663" y="2418"/>
                  <a:ext cx="638" cy="518"/>
                </a:xfrm>
                <a:prstGeom prst="rect">
                  <a:avLst/>
                </a:prstGeom>
                <a:noFill/>
                <a:ln w="9525">
                  <a:noFill/>
                  <a:miter lim="800000"/>
                  <a:headEnd/>
                  <a:tailEnd/>
                </a:ln>
                <a:effectLst/>
              </p:spPr>
              <p:txBody>
                <a:bodyPr/>
                <a:lstStyle/>
                <a:p>
                  <a:pPr algn="ctr"/>
                  <a:r>
                    <a:rPr lang="en-US" sz="1200">
                      <a:cs typeface="Times New Roman" pitchFamily="18" charset="0"/>
                    </a:rPr>
                    <a:t>820</a:t>
                  </a:r>
                </a:p>
                <a:p>
                  <a:pPr algn="ctr" eaLnBrk="0" hangingPunct="0"/>
                  <a:endParaRPr lang="en-US"/>
                </a:p>
              </p:txBody>
            </p:sp>
            <p:sp>
              <p:nvSpPr>
                <p:cNvPr id="8464" name="Rectangle 272"/>
                <p:cNvSpPr>
                  <a:spLocks noChangeArrowheads="1"/>
                </p:cNvSpPr>
                <p:nvPr/>
              </p:nvSpPr>
              <p:spPr bwMode="auto">
                <a:xfrm>
                  <a:off x="3620" y="2418"/>
                  <a:ext cx="724" cy="518"/>
                </a:xfrm>
                <a:prstGeom prst="rect">
                  <a:avLst/>
                </a:prstGeom>
                <a:noFill/>
                <a:ln w="7">
                  <a:solidFill>
                    <a:srgbClr val="A0A0A0"/>
                  </a:solidFill>
                  <a:miter lim="800000"/>
                  <a:headEnd/>
                  <a:tailEnd/>
                </a:ln>
                <a:effectLst/>
              </p:spPr>
              <p:txBody>
                <a:bodyPr/>
                <a:lstStyle/>
                <a:p>
                  <a:endParaRPr lang="en-US"/>
                </a:p>
              </p:txBody>
            </p:sp>
          </p:grpSp>
          <p:grpSp>
            <p:nvGrpSpPr>
              <p:cNvPr id="8467" name="Group 275"/>
              <p:cNvGrpSpPr>
                <a:grpSpLocks/>
              </p:cNvGrpSpPr>
              <p:nvPr/>
            </p:nvGrpSpPr>
            <p:grpSpPr bwMode="auto">
              <a:xfrm>
                <a:off x="0" y="2936"/>
                <a:ext cx="724" cy="403"/>
                <a:chOff x="0" y="2936"/>
                <a:chExt cx="724" cy="403"/>
              </a:xfrm>
            </p:grpSpPr>
            <p:sp>
              <p:nvSpPr>
                <p:cNvPr id="8384" name="Rectangle 192"/>
                <p:cNvSpPr>
                  <a:spLocks noChangeArrowheads="1"/>
                </p:cNvSpPr>
                <p:nvPr/>
              </p:nvSpPr>
              <p:spPr bwMode="auto">
                <a:xfrm>
                  <a:off x="43" y="2936"/>
                  <a:ext cx="638" cy="403"/>
                </a:xfrm>
                <a:prstGeom prst="rect">
                  <a:avLst/>
                </a:prstGeom>
                <a:noFill/>
                <a:ln w="9525">
                  <a:noFill/>
                  <a:miter lim="800000"/>
                  <a:headEnd/>
                  <a:tailEnd/>
                </a:ln>
                <a:effectLst/>
              </p:spPr>
              <p:txBody>
                <a:bodyPr/>
                <a:lstStyle/>
                <a:p>
                  <a:r>
                    <a:rPr lang="en-US" sz="1200">
                      <a:cs typeface="Times New Roman" pitchFamily="18" charset="0"/>
                    </a:rPr>
                    <a:t>Iron </a:t>
                  </a:r>
                </a:p>
                <a:p>
                  <a:pPr eaLnBrk="0" hangingPunct="0"/>
                  <a:endParaRPr lang="en-US"/>
                </a:p>
              </p:txBody>
            </p:sp>
            <p:sp>
              <p:nvSpPr>
                <p:cNvPr id="8466" name="Rectangle 274"/>
                <p:cNvSpPr>
                  <a:spLocks noChangeArrowheads="1"/>
                </p:cNvSpPr>
                <p:nvPr/>
              </p:nvSpPr>
              <p:spPr bwMode="auto">
                <a:xfrm>
                  <a:off x="0" y="2936"/>
                  <a:ext cx="724" cy="403"/>
                </a:xfrm>
                <a:prstGeom prst="rect">
                  <a:avLst/>
                </a:prstGeom>
                <a:noFill/>
                <a:ln w="7">
                  <a:solidFill>
                    <a:srgbClr val="A0A0A0"/>
                  </a:solidFill>
                  <a:miter lim="800000"/>
                  <a:headEnd/>
                  <a:tailEnd/>
                </a:ln>
                <a:effectLst/>
              </p:spPr>
              <p:txBody>
                <a:bodyPr/>
                <a:lstStyle/>
                <a:p>
                  <a:endParaRPr lang="en-US"/>
                </a:p>
              </p:txBody>
            </p:sp>
          </p:grpSp>
          <p:grpSp>
            <p:nvGrpSpPr>
              <p:cNvPr id="8469" name="Group 277"/>
              <p:cNvGrpSpPr>
                <a:grpSpLocks/>
              </p:cNvGrpSpPr>
              <p:nvPr/>
            </p:nvGrpSpPr>
            <p:grpSpPr bwMode="auto">
              <a:xfrm>
                <a:off x="724" y="2936"/>
                <a:ext cx="724" cy="403"/>
                <a:chOff x="724" y="2936"/>
                <a:chExt cx="724" cy="403"/>
              </a:xfrm>
            </p:grpSpPr>
            <p:sp>
              <p:nvSpPr>
                <p:cNvPr id="8385" name="Rectangle 193"/>
                <p:cNvSpPr>
                  <a:spLocks noChangeArrowheads="1"/>
                </p:cNvSpPr>
                <p:nvPr/>
              </p:nvSpPr>
              <p:spPr bwMode="auto">
                <a:xfrm>
                  <a:off x="767" y="2936"/>
                  <a:ext cx="638" cy="403"/>
                </a:xfrm>
                <a:prstGeom prst="rect">
                  <a:avLst/>
                </a:prstGeom>
                <a:noFill/>
                <a:ln w="9525">
                  <a:noFill/>
                  <a:miter lim="800000"/>
                  <a:headEnd/>
                  <a:tailEnd/>
                </a:ln>
                <a:effectLst/>
              </p:spPr>
              <p:txBody>
                <a:bodyPr/>
                <a:lstStyle/>
                <a:p>
                  <a:pPr algn="ctr"/>
                  <a:r>
                    <a:rPr lang="en-US" sz="1200">
                      <a:cs typeface="Times New Roman" pitchFamily="18" charset="0"/>
                    </a:rPr>
                    <a:t>7.8</a:t>
                  </a:r>
                </a:p>
                <a:p>
                  <a:pPr algn="ctr" eaLnBrk="0" hangingPunct="0"/>
                  <a:endParaRPr lang="en-US"/>
                </a:p>
              </p:txBody>
            </p:sp>
            <p:sp>
              <p:nvSpPr>
                <p:cNvPr id="8468" name="Rectangle 276"/>
                <p:cNvSpPr>
                  <a:spLocks noChangeArrowheads="1"/>
                </p:cNvSpPr>
                <p:nvPr/>
              </p:nvSpPr>
              <p:spPr bwMode="auto">
                <a:xfrm>
                  <a:off x="724" y="2936"/>
                  <a:ext cx="724" cy="403"/>
                </a:xfrm>
                <a:prstGeom prst="rect">
                  <a:avLst/>
                </a:prstGeom>
                <a:noFill/>
                <a:ln w="7">
                  <a:solidFill>
                    <a:srgbClr val="A0A0A0"/>
                  </a:solidFill>
                  <a:miter lim="800000"/>
                  <a:headEnd/>
                  <a:tailEnd/>
                </a:ln>
                <a:effectLst/>
              </p:spPr>
              <p:txBody>
                <a:bodyPr/>
                <a:lstStyle/>
                <a:p>
                  <a:endParaRPr lang="en-US"/>
                </a:p>
              </p:txBody>
            </p:sp>
          </p:grpSp>
          <p:grpSp>
            <p:nvGrpSpPr>
              <p:cNvPr id="8471" name="Group 279"/>
              <p:cNvGrpSpPr>
                <a:grpSpLocks/>
              </p:cNvGrpSpPr>
              <p:nvPr/>
            </p:nvGrpSpPr>
            <p:grpSpPr bwMode="auto">
              <a:xfrm>
                <a:off x="1448" y="2936"/>
                <a:ext cx="724" cy="403"/>
                <a:chOff x="1448" y="2936"/>
                <a:chExt cx="724" cy="403"/>
              </a:xfrm>
            </p:grpSpPr>
            <p:sp>
              <p:nvSpPr>
                <p:cNvPr id="8386" name="Rectangle 194"/>
                <p:cNvSpPr>
                  <a:spLocks noChangeArrowheads="1"/>
                </p:cNvSpPr>
                <p:nvPr/>
              </p:nvSpPr>
              <p:spPr bwMode="auto">
                <a:xfrm>
                  <a:off x="1491" y="2936"/>
                  <a:ext cx="638" cy="403"/>
                </a:xfrm>
                <a:prstGeom prst="rect">
                  <a:avLst/>
                </a:prstGeom>
                <a:noFill/>
                <a:ln w="9525">
                  <a:noFill/>
                  <a:miter lim="800000"/>
                  <a:headEnd/>
                  <a:tailEnd/>
                </a:ln>
                <a:effectLst/>
              </p:spPr>
              <p:txBody>
                <a:bodyPr/>
                <a:lstStyle/>
                <a:p>
                  <a:pPr algn="ctr"/>
                  <a:r>
                    <a:rPr lang="en-US" sz="1200">
                      <a:cs typeface="Times New Roman" pitchFamily="18" charset="0"/>
                    </a:rPr>
                    <a:t>7800</a:t>
                  </a:r>
                </a:p>
                <a:p>
                  <a:pPr algn="ctr" eaLnBrk="0" hangingPunct="0"/>
                  <a:endParaRPr lang="en-US"/>
                </a:p>
              </p:txBody>
            </p:sp>
            <p:sp>
              <p:nvSpPr>
                <p:cNvPr id="8470" name="Rectangle 278"/>
                <p:cNvSpPr>
                  <a:spLocks noChangeArrowheads="1"/>
                </p:cNvSpPr>
                <p:nvPr/>
              </p:nvSpPr>
              <p:spPr bwMode="auto">
                <a:xfrm>
                  <a:off x="1448" y="2936"/>
                  <a:ext cx="724" cy="403"/>
                </a:xfrm>
                <a:prstGeom prst="rect">
                  <a:avLst/>
                </a:prstGeom>
                <a:noFill/>
                <a:ln w="7">
                  <a:solidFill>
                    <a:srgbClr val="A0A0A0"/>
                  </a:solidFill>
                  <a:miter lim="800000"/>
                  <a:headEnd/>
                  <a:tailEnd/>
                </a:ln>
                <a:effectLst/>
              </p:spPr>
              <p:txBody>
                <a:bodyPr/>
                <a:lstStyle/>
                <a:p>
                  <a:endParaRPr lang="en-US"/>
                </a:p>
              </p:txBody>
            </p:sp>
          </p:grpSp>
          <p:grpSp>
            <p:nvGrpSpPr>
              <p:cNvPr id="8473" name="Group 281"/>
              <p:cNvGrpSpPr>
                <a:grpSpLocks/>
              </p:cNvGrpSpPr>
              <p:nvPr/>
            </p:nvGrpSpPr>
            <p:grpSpPr bwMode="auto">
              <a:xfrm>
                <a:off x="2172" y="2936"/>
                <a:ext cx="724" cy="403"/>
                <a:chOff x="2172" y="2936"/>
                <a:chExt cx="724" cy="403"/>
              </a:xfrm>
            </p:grpSpPr>
            <p:sp>
              <p:nvSpPr>
                <p:cNvPr id="8387" name="Rectangle 195"/>
                <p:cNvSpPr>
                  <a:spLocks noChangeArrowheads="1"/>
                </p:cNvSpPr>
                <p:nvPr/>
              </p:nvSpPr>
              <p:spPr bwMode="auto">
                <a:xfrm>
                  <a:off x="2215" y="2936"/>
                  <a:ext cx="638" cy="403"/>
                </a:xfrm>
                <a:prstGeom prst="rect">
                  <a:avLst/>
                </a:prstGeom>
                <a:noFill/>
                <a:ln w="9525">
                  <a:noFill/>
                  <a:miter lim="800000"/>
                  <a:headEnd/>
                  <a:tailEnd/>
                </a:ln>
                <a:effectLst/>
              </p:spPr>
              <p:txBody>
                <a:bodyPr/>
                <a:lstStyle/>
                <a:p>
                  <a:r>
                    <a:rPr lang="en-US" sz="1200">
                      <a:cs typeface="Times New Roman" pitchFamily="18" charset="0"/>
                    </a:rPr>
                    <a:t>Glycerin</a:t>
                  </a:r>
                </a:p>
                <a:p>
                  <a:pPr eaLnBrk="0" hangingPunct="0"/>
                  <a:endParaRPr lang="en-US"/>
                </a:p>
              </p:txBody>
            </p:sp>
            <p:sp>
              <p:nvSpPr>
                <p:cNvPr id="8472" name="Rectangle 280"/>
                <p:cNvSpPr>
                  <a:spLocks noChangeArrowheads="1"/>
                </p:cNvSpPr>
                <p:nvPr/>
              </p:nvSpPr>
              <p:spPr bwMode="auto">
                <a:xfrm>
                  <a:off x="2172" y="2936"/>
                  <a:ext cx="724" cy="403"/>
                </a:xfrm>
                <a:prstGeom prst="rect">
                  <a:avLst/>
                </a:prstGeom>
                <a:noFill/>
                <a:ln w="7">
                  <a:solidFill>
                    <a:srgbClr val="A0A0A0"/>
                  </a:solidFill>
                  <a:miter lim="800000"/>
                  <a:headEnd/>
                  <a:tailEnd/>
                </a:ln>
                <a:effectLst/>
              </p:spPr>
              <p:txBody>
                <a:bodyPr/>
                <a:lstStyle/>
                <a:p>
                  <a:endParaRPr lang="en-US"/>
                </a:p>
              </p:txBody>
            </p:sp>
          </p:grpSp>
          <p:grpSp>
            <p:nvGrpSpPr>
              <p:cNvPr id="8475" name="Group 283"/>
              <p:cNvGrpSpPr>
                <a:grpSpLocks/>
              </p:cNvGrpSpPr>
              <p:nvPr/>
            </p:nvGrpSpPr>
            <p:grpSpPr bwMode="auto">
              <a:xfrm>
                <a:off x="2896" y="2936"/>
                <a:ext cx="724" cy="403"/>
                <a:chOff x="2896" y="2936"/>
                <a:chExt cx="724" cy="403"/>
              </a:xfrm>
            </p:grpSpPr>
            <p:sp>
              <p:nvSpPr>
                <p:cNvPr id="8388" name="Rectangle 196"/>
                <p:cNvSpPr>
                  <a:spLocks noChangeArrowheads="1"/>
                </p:cNvSpPr>
                <p:nvPr/>
              </p:nvSpPr>
              <p:spPr bwMode="auto">
                <a:xfrm>
                  <a:off x="2939" y="2936"/>
                  <a:ext cx="638" cy="403"/>
                </a:xfrm>
                <a:prstGeom prst="rect">
                  <a:avLst/>
                </a:prstGeom>
                <a:noFill/>
                <a:ln w="9525">
                  <a:noFill/>
                  <a:miter lim="800000"/>
                  <a:headEnd/>
                  <a:tailEnd/>
                </a:ln>
                <a:effectLst/>
              </p:spPr>
              <p:txBody>
                <a:bodyPr/>
                <a:lstStyle/>
                <a:p>
                  <a:pPr algn="ctr"/>
                  <a:r>
                    <a:rPr lang="en-US" sz="1200">
                      <a:cs typeface="Times New Roman" pitchFamily="18" charset="0"/>
                    </a:rPr>
                    <a:t>1.26</a:t>
                  </a:r>
                </a:p>
                <a:p>
                  <a:pPr algn="ctr" eaLnBrk="0" hangingPunct="0"/>
                  <a:endParaRPr lang="en-US"/>
                </a:p>
              </p:txBody>
            </p:sp>
            <p:sp>
              <p:nvSpPr>
                <p:cNvPr id="8474" name="Rectangle 282"/>
                <p:cNvSpPr>
                  <a:spLocks noChangeArrowheads="1"/>
                </p:cNvSpPr>
                <p:nvPr/>
              </p:nvSpPr>
              <p:spPr bwMode="auto">
                <a:xfrm>
                  <a:off x="2896" y="2936"/>
                  <a:ext cx="724" cy="403"/>
                </a:xfrm>
                <a:prstGeom prst="rect">
                  <a:avLst/>
                </a:prstGeom>
                <a:noFill/>
                <a:ln w="7">
                  <a:solidFill>
                    <a:srgbClr val="A0A0A0"/>
                  </a:solidFill>
                  <a:miter lim="800000"/>
                  <a:headEnd/>
                  <a:tailEnd/>
                </a:ln>
                <a:effectLst/>
              </p:spPr>
              <p:txBody>
                <a:bodyPr/>
                <a:lstStyle/>
                <a:p>
                  <a:endParaRPr lang="en-US"/>
                </a:p>
              </p:txBody>
            </p:sp>
          </p:grpSp>
          <p:grpSp>
            <p:nvGrpSpPr>
              <p:cNvPr id="8477" name="Group 285"/>
              <p:cNvGrpSpPr>
                <a:grpSpLocks/>
              </p:cNvGrpSpPr>
              <p:nvPr/>
            </p:nvGrpSpPr>
            <p:grpSpPr bwMode="auto">
              <a:xfrm>
                <a:off x="3620" y="2936"/>
                <a:ext cx="724" cy="403"/>
                <a:chOff x="3620" y="2936"/>
                <a:chExt cx="724" cy="403"/>
              </a:xfrm>
            </p:grpSpPr>
            <p:sp>
              <p:nvSpPr>
                <p:cNvPr id="8389" name="Rectangle 197"/>
                <p:cNvSpPr>
                  <a:spLocks noChangeArrowheads="1"/>
                </p:cNvSpPr>
                <p:nvPr/>
              </p:nvSpPr>
              <p:spPr bwMode="auto">
                <a:xfrm>
                  <a:off x="3663" y="2936"/>
                  <a:ext cx="638" cy="403"/>
                </a:xfrm>
                <a:prstGeom prst="rect">
                  <a:avLst/>
                </a:prstGeom>
                <a:noFill/>
                <a:ln w="9525">
                  <a:noFill/>
                  <a:miter lim="800000"/>
                  <a:headEnd/>
                  <a:tailEnd/>
                </a:ln>
                <a:effectLst/>
              </p:spPr>
              <p:txBody>
                <a:bodyPr/>
                <a:lstStyle/>
                <a:p>
                  <a:pPr algn="ctr"/>
                  <a:r>
                    <a:rPr lang="en-US" sz="1200">
                      <a:cs typeface="Times New Roman" pitchFamily="18" charset="0"/>
                    </a:rPr>
                    <a:t>1260</a:t>
                  </a:r>
                </a:p>
                <a:p>
                  <a:pPr algn="ctr" eaLnBrk="0" hangingPunct="0"/>
                  <a:endParaRPr lang="en-US"/>
                </a:p>
              </p:txBody>
            </p:sp>
            <p:sp>
              <p:nvSpPr>
                <p:cNvPr id="8476" name="Rectangle 284"/>
                <p:cNvSpPr>
                  <a:spLocks noChangeArrowheads="1"/>
                </p:cNvSpPr>
                <p:nvPr/>
              </p:nvSpPr>
              <p:spPr bwMode="auto">
                <a:xfrm>
                  <a:off x="3620" y="2936"/>
                  <a:ext cx="724" cy="403"/>
                </a:xfrm>
                <a:prstGeom prst="rect">
                  <a:avLst/>
                </a:prstGeom>
                <a:noFill/>
                <a:ln w="7">
                  <a:solidFill>
                    <a:srgbClr val="A0A0A0"/>
                  </a:solidFill>
                  <a:miter lim="800000"/>
                  <a:headEnd/>
                  <a:tailEnd/>
                </a:ln>
                <a:effectLst/>
              </p:spPr>
              <p:txBody>
                <a:bodyPr/>
                <a:lstStyle/>
                <a:p>
                  <a:endParaRPr lang="en-US"/>
                </a:p>
              </p:txBody>
            </p:sp>
          </p:grpSp>
          <p:grpSp>
            <p:nvGrpSpPr>
              <p:cNvPr id="8479" name="Group 287"/>
              <p:cNvGrpSpPr>
                <a:grpSpLocks/>
              </p:cNvGrpSpPr>
              <p:nvPr/>
            </p:nvGrpSpPr>
            <p:grpSpPr bwMode="auto">
              <a:xfrm>
                <a:off x="0" y="3339"/>
                <a:ext cx="724" cy="403"/>
                <a:chOff x="0" y="3339"/>
                <a:chExt cx="724" cy="403"/>
              </a:xfrm>
            </p:grpSpPr>
            <p:sp>
              <p:nvSpPr>
                <p:cNvPr id="8390" name="Rectangle 198"/>
                <p:cNvSpPr>
                  <a:spLocks noChangeArrowheads="1"/>
                </p:cNvSpPr>
                <p:nvPr/>
              </p:nvSpPr>
              <p:spPr bwMode="auto">
                <a:xfrm>
                  <a:off x="43" y="3339"/>
                  <a:ext cx="638" cy="403"/>
                </a:xfrm>
                <a:prstGeom prst="rect">
                  <a:avLst/>
                </a:prstGeom>
                <a:noFill/>
                <a:ln w="9525">
                  <a:noFill/>
                  <a:miter lim="800000"/>
                  <a:headEnd/>
                  <a:tailEnd/>
                </a:ln>
                <a:effectLst/>
              </p:spPr>
              <p:txBody>
                <a:bodyPr/>
                <a:lstStyle/>
                <a:p>
                  <a:r>
                    <a:rPr lang="en-US" sz="1200">
                      <a:cs typeface="Times New Roman" pitchFamily="18" charset="0"/>
                    </a:rPr>
                    <a:t>Lead</a:t>
                  </a:r>
                </a:p>
                <a:p>
                  <a:pPr eaLnBrk="0" hangingPunct="0"/>
                  <a:endParaRPr lang="en-US"/>
                </a:p>
              </p:txBody>
            </p:sp>
            <p:sp>
              <p:nvSpPr>
                <p:cNvPr id="8478" name="Rectangle 286"/>
                <p:cNvSpPr>
                  <a:spLocks noChangeArrowheads="1"/>
                </p:cNvSpPr>
                <p:nvPr/>
              </p:nvSpPr>
              <p:spPr bwMode="auto">
                <a:xfrm>
                  <a:off x="0" y="3339"/>
                  <a:ext cx="724" cy="403"/>
                </a:xfrm>
                <a:prstGeom prst="rect">
                  <a:avLst/>
                </a:prstGeom>
                <a:noFill/>
                <a:ln w="7">
                  <a:solidFill>
                    <a:srgbClr val="A0A0A0"/>
                  </a:solidFill>
                  <a:miter lim="800000"/>
                  <a:headEnd/>
                  <a:tailEnd/>
                </a:ln>
                <a:effectLst/>
              </p:spPr>
              <p:txBody>
                <a:bodyPr/>
                <a:lstStyle/>
                <a:p>
                  <a:endParaRPr lang="en-US"/>
                </a:p>
              </p:txBody>
            </p:sp>
          </p:grpSp>
          <p:grpSp>
            <p:nvGrpSpPr>
              <p:cNvPr id="8481" name="Group 289"/>
              <p:cNvGrpSpPr>
                <a:grpSpLocks/>
              </p:cNvGrpSpPr>
              <p:nvPr/>
            </p:nvGrpSpPr>
            <p:grpSpPr bwMode="auto">
              <a:xfrm>
                <a:off x="724" y="3339"/>
                <a:ext cx="724" cy="403"/>
                <a:chOff x="724" y="3339"/>
                <a:chExt cx="724" cy="403"/>
              </a:xfrm>
            </p:grpSpPr>
            <p:sp>
              <p:nvSpPr>
                <p:cNvPr id="8391" name="Rectangle 199"/>
                <p:cNvSpPr>
                  <a:spLocks noChangeArrowheads="1"/>
                </p:cNvSpPr>
                <p:nvPr/>
              </p:nvSpPr>
              <p:spPr bwMode="auto">
                <a:xfrm>
                  <a:off x="767" y="3339"/>
                  <a:ext cx="638" cy="403"/>
                </a:xfrm>
                <a:prstGeom prst="rect">
                  <a:avLst/>
                </a:prstGeom>
                <a:noFill/>
                <a:ln w="9525">
                  <a:noFill/>
                  <a:miter lim="800000"/>
                  <a:headEnd/>
                  <a:tailEnd/>
                </a:ln>
                <a:effectLst/>
              </p:spPr>
              <p:txBody>
                <a:bodyPr/>
                <a:lstStyle/>
                <a:p>
                  <a:pPr algn="ctr"/>
                  <a:r>
                    <a:rPr lang="en-US" sz="1200">
                      <a:cs typeface="Times New Roman" pitchFamily="18" charset="0"/>
                    </a:rPr>
                    <a:t>11.3</a:t>
                  </a:r>
                </a:p>
                <a:p>
                  <a:pPr algn="ctr" eaLnBrk="0" hangingPunct="0"/>
                  <a:endParaRPr lang="en-US"/>
                </a:p>
              </p:txBody>
            </p:sp>
            <p:sp>
              <p:nvSpPr>
                <p:cNvPr id="8480" name="Rectangle 288"/>
                <p:cNvSpPr>
                  <a:spLocks noChangeArrowheads="1"/>
                </p:cNvSpPr>
                <p:nvPr/>
              </p:nvSpPr>
              <p:spPr bwMode="auto">
                <a:xfrm>
                  <a:off x="724" y="3339"/>
                  <a:ext cx="724" cy="403"/>
                </a:xfrm>
                <a:prstGeom prst="rect">
                  <a:avLst/>
                </a:prstGeom>
                <a:noFill/>
                <a:ln w="7">
                  <a:solidFill>
                    <a:srgbClr val="A0A0A0"/>
                  </a:solidFill>
                  <a:miter lim="800000"/>
                  <a:headEnd/>
                  <a:tailEnd/>
                </a:ln>
                <a:effectLst/>
              </p:spPr>
              <p:txBody>
                <a:bodyPr/>
                <a:lstStyle/>
                <a:p>
                  <a:endParaRPr lang="en-US"/>
                </a:p>
              </p:txBody>
            </p:sp>
          </p:grpSp>
          <p:grpSp>
            <p:nvGrpSpPr>
              <p:cNvPr id="8483" name="Group 291"/>
              <p:cNvGrpSpPr>
                <a:grpSpLocks/>
              </p:cNvGrpSpPr>
              <p:nvPr/>
            </p:nvGrpSpPr>
            <p:grpSpPr bwMode="auto">
              <a:xfrm>
                <a:off x="1448" y="3339"/>
                <a:ext cx="724" cy="403"/>
                <a:chOff x="1448" y="3339"/>
                <a:chExt cx="724" cy="403"/>
              </a:xfrm>
            </p:grpSpPr>
            <p:sp>
              <p:nvSpPr>
                <p:cNvPr id="8392" name="Rectangle 200"/>
                <p:cNvSpPr>
                  <a:spLocks noChangeArrowheads="1"/>
                </p:cNvSpPr>
                <p:nvPr/>
              </p:nvSpPr>
              <p:spPr bwMode="auto">
                <a:xfrm>
                  <a:off x="1491" y="3339"/>
                  <a:ext cx="638" cy="403"/>
                </a:xfrm>
                <a:prstGeom prst="rect">
                  <a:avLst/>
                </a:prstGeom>
                <a:noFill/>
                <a:ln w="9525">
                  <a:noFill/>
                  <a:miter lim="800000"/>
                  <a:headEnd/>
                  <a:tailEnd/>
                </a:ln>
                <a:effectLst/>
              </p:spPr>
              <p:txBody>
                <a:bodyPr/>
                <a:lstStyle/>
                <a:p>
                  <a:pPr algn="ctr"/>
                  <a:r>
                    <a:rPr lang="en-US" sz="1200">
                      <a:cs typeface="Times New Roman" pitchFamily="18" charset="0"/>
                    </a:rPr>
                    <a:t>11,300</a:t>
                  </a:r>
                </a:p>
                <a:p>
                  <a:pPr algn="ctr" eaLnBrk="0" hangingPunct="0"/>
                  <a:endParaRPr lang="en-US"/>
                </a:p>
              </p:txBody>
            </p:sp>
            <p:sp>
              <p:nvSpPr>
                <p:cNvPr id="8482" name="Rectangle 290"/>
                <p:cNvSpPr>
                  <a:spLocks noChangeArrowheads="1"/>
                </p:cNvSpPr>
                <p:nvPr/>
              </p:nvSpPr>
              <p:spPr bwMode="auto">
                <a:xfrm>
                  <a:off x="1448" y="3339"/>
                  <a:ext cx="724" cy="403"/>
                </a:xfrm>
                <a:prstGeom prst="rect">
                  <a:avLst/>
                </a:prstGeom>
                <a:noFill/>
                <a:ln w="7">
                  <a:solidFill>
                    <a:srgbClr val="A0A0A0"/>
                  </a:solidFill>
                  <a:miter lim="800000"/>
                  <a:headEnd/>
                  <a:tailEnd/>
                </a:ln>
                <a:effectLst/>
              </p:spPr>
              <p:txBody>
                <a:bodyPr/>
                <a:lstStyle/>
                <a:p>
                  <a:endParaRPr lang="en-US"/>
                </a:p>
              </p:txBody>
            </p:sp>
          </p:grpSp>
          <p:grpSp>
            <p:nvGrpSpPr>
              <p:cNvPr id="8485" name="Group 293"/>
              <p:cNvGrpSpPr>
                <a:grpSpLocks/>
              </p:cNvGrpSpPr>
              <p:nvPr/>
            </p:nvGrpSpPr>
            <p:grpSpPr bwMode="auto">
              <a:xfrm>
                <a:off x="2172" y="3339"/>
                <a:ext cx="724" cy="403"/>
                <a:chOff x="2172" y="3339"/>
                <a:chExt cx="724" cy="403"/>
              </a:xfrm>
            </p:grpSpPr>
            <p:sp>
              <p:nvSpPr>
                <p:cNvPr id="8393" name="Rectangle 201"/>
                <p:cNvSpPr>
                  <a:spLocks noChangeArrowheads="1"/>
                </p:cNvSpPr>
                <p:nvPr/>
              </p:nvSpPr>
              <p:spPr bwMode="auto">
                <a:xfrm>
                  <a:off x="2215" y="3339"/>
                  <a:ext cx="638" cy="403"/>
                </a:xfrm>
                <a:prstGeom prst="rect">
                  <a:avLst/>
                </a:prstGeom>
                <a:noFill/>
                <a:ln w="9525">
                  <a:noFill/>
                  <a:miter lim="800000"/>
                  <a:headEnd/>
                  <a:tailEnd/>
                </a:ln>
                <a:effectLst/>
              </p:spPr>
              <p:txBody>
                <a:bodyPr/>
                <a:lstStyle/>
                <a:p>
                  <a:r>
                    <a:rPr lang="en-US" sz="1200">
                      <a:cs typeface="Times New Roman" pitchFamily="18" charset="0"/>
                    </a:rPr>
                    <a:t>Turpentine</a:t>
                  </a:r>
                </a:p>
                <a:p>
                  <a:pPr eaLnBrk="0" hangingPunct="0"/>
                  <a:endParaRPr lang="en-US"/>
                </a:p>
              </p:txBody>
            </p:sp>
            <p:sp>
              <p:nvSpPr>
                <p:cNvPr id="8484" name="Rectangle 292"/>
                <p:cNvSpPr>
                  <a:spLocks noChangeArrowheads="1"/>
                </p:cNvSpPr>
                <p:nvPr/>
              </p:nvSpPr>
              <p:spPr bwMode="auto">
                <a:xfrm>
                  <a:off x="2172" y="3339"/>
                  <a:ext cx="724" cy="403"/>
                </a:xfrm>
                <a:prstGeom prst="rect">
                  <a:avLst/>
                </a:prstGeom>
                <a:noFill/>
                <a:ln w="7">
                  <a:solidFill>
                    <a:srgbClr val="A0A0A0"/>
                  </a:solidFill>
                  <a:miter lim="800000"/>
                  <a:headEnd/>
                  <a:tailEnd/>
                </a:ln>
                <a:effectLst/>
              </p:spPr>
              <p:txBody>
                <a:bodyPr/>
                <a:lstStyle/>
                <a:p>
                  <a:endParaRPr lang="en-US"/>
                </a:p>
              </p:txBody>
            </p:sp>
          </p:grpSp>
          <p:grpSp>
            <p:nvGrpSpPr>
              <p:cNvPr id="8487" name="Group 295"/>
              <p:cNvGrpSpPr>
                <a:grpSpLocks/>
              </p:cNvGrpSpPr>
              <p:nvPr/>
            </p:nvGrpSpPr>
            <p:grpSpPr bwMode="auto">
              <a:xfrm>
                <a:off x="2896" y="3339"/>
                <a:ext cx="724" cy="403"/>
                <a:chOff x="2896" y="3339"/>
                <a:chExt cx="724" cy="403"/>
              </a:xfrm>
            </p:grpSpPr>
            <p:sp>
              <p:nvSpPr>
                <p:cNvPr id="8394" name="Rectangle 202"/>
                <p:cNvSpPr>
                  <a:spLocks noChangeArrowheads="1"/>
                </p:cNvSpPr>
                <p:nvPr/>
              </p:nvSpPr>
              <p:spPr bwMode="auto">
                <a:xfrm>
                  <a:off x="2939" y="3339"/>
                  <a:ext cx="638" cy="403"/>
                </a:xfrm>
                <a:prstGeom prst="rect">
                  <a:avLst/>
                </a:prstGeom>
                <a:noFill/>
                <a:ln w="9525">
                  <a:noFill/>
                  <a:miter lim="800000"/>
                  <a:headEnd/>
                  <a:tailEnd/>
                </a:ln>
                <a:effectLst/>
              </p:spPr>
              <p:txBody>
                <a:bodyPr/>
                <a:lstStyle/>
                <a:p>
                  <a:pPr algn="ctr"/>
                  <a:r>
                    <a:rPr lang="en-US" sz="1200">
                      <a:cs typeface="Times New Roman" pitchFamily="18" charset="0"/>
                    </a:rPr>
                    <a:t>0.87</a:t>
                  </a:r>
                </a:p>
                <a:p>
                  <a:pPr algn="ctr" eaLnBrk="0" hangingPunct="0"/>
                  <a:endParaRPr lang="en-US"/>
                </a:p>
              </p:txBody>
            </p:sp>
            <p:sp>
              <p:nvSpPr>
                <p:cNvPr id="8486" name="Rectangle 294"/>
                <p:cNvSpPr>
                  <a:spLocks noChangeArrowheads="1"/>
                </p:cNvSpPr>
                <p:nvPr/>
              </p:nvSpPr>
              <p:spPr bwMode="auto">
                <a:xfrm>
                  <a:off x="2896" y="3339"/>
                  <a:ext cx="724" cy="403"/>
                </a:xfrm>
                <a:prstGeom prst="rect">
                  <a:avLst/>
                </a:prstGeom>
                <a:noFill/>
                <a:ln w="7">
                  <a:solidFill>
                    <a:srgbClr val="A0A0A0"/>
                  </a:solidFill>
                  <a:miter lim="800000"/>
                  <a:headEnd/>
                  <a:tailEnd/>
                </a:ln>
                <a:effectLst/>
              </p:spPr>
              <p:txBody>
                <a:bodyPr/>
                <a:lstStyle/>
                <a:p>
                  <a:endParaRPr lang="en-US"/>
                </a:p>
              </p:txBody>
            </p:sp>
          </p:grpSp>
          <p:grpSp>
            <p:nvGrpSpPr>
              <p:cNvPr id="8489" name="Group 297"/>
              <p:cNvGrpSpPr>
                <a:grpSpLocks/>
              </p:cNvGrpSpPr>
              <p:nvPr/>
            </p:nvGrpSpPr>
            <p:grpSpPr bwMode="auto">
              <a:xfrm>
                <a:off x="3620" y="3339"/>
                <a:ext cx="724" cy="403"/>
                <a:chOff x="3620" y="3339"/>
                <a:chExt cx="724" cy="403"/>
              </a:xfrm>
            </p:grpSpPr>
            <p:sp>
              <p:nvSpPr>
                <p:cNvPr id="8395" name="Rectangle 203"/>
                <p:cNvSpPr>
                  <a:spLocks noChangeArrowheads="1"/>
                </p:cNvSpPr>
                <p:nvPr/>
              </p:nvSpPr>
              <p:spPr bwMode="auto">
                <a:xfrm>
                  <a:off x="3663" y="3339"/>
                  <a:ext cx="638" cy="403"/>
                </a:xfrm>
                <a:prstGeom prst="rect">
                  <a:avLst/>
                </a:prstGeom>
                <a:noFill/>
                <a:ln w="9525">
                  <a:noFill/>
                  <a:miter lim="800000"/>
                  <a:headEnd/>
                  <a:tailEnd/>
                </a:ln>
                <a:effectLst/>
              </p:spPr>
              <p:txBody>
                <a:bodyPr/>
                <a:lstStyle/>
                <a:p>
                  <a:pPr algn="ctr"/>
                  <a:r>
                    <a:rPr lang="en-US" sz="1200">
                      <a:cs typeface="Times New Roman" pitchFamily="18" charset="0"/>
                    </a:rPr>
                    <a:t>870</a:t>
                  </a:r>
                </a:p>
                <a:p>
                  <a:pPr algn="ctr" eaLnBrk="0" hangingPunct="0"/>
                  <a:endParaRPr lang="en-US"/>
                </a:p>
              </p:txBody>
            </p:sp>
            <p:sp>
              <p:nvSpPr>
                <p:cNvPr id="8488" name="Rectangle 296"/>
                <p:cNvSpPr>
                  <a:spLocks noChangeArrowheads="1"/>
                </p:cNvSpPr>
                <p:nvPr/>
              </p:nvSpPr>
              <p:spPr bwMode="auto">
                <a:xfrm>
                  <a:off x="3620" y="3339"/>
                  <a:ext cx="724" cy="403"/>
                </a:xfrm>
                <a:prstGeom prst="rect">
                  <a:avLst/>
                </a:prstGeom>
                <a:noFill/>
                <a:ln w="7">
                  <a:solidFill>
                    <a:srgbClr val="A0A0A0"/>
                  </a:solidFill>
                  <a:miter lim="800000"/>
                  <a:headEnd/>
                  <a:tailEnd/>
                </a:ln>
                <a:effectLst/>
              </p:spPr>
              <p:txBody>
                <a:bodyPr/>
                <a:lstStyle/>
                <a:p>
                  <a:endParaRPr lang="en-US"/>
                </a:p>
              </p:txBody>
            </p:sp>
          </p:grpSp>
          <p:grpSp>
            <p:nvGrpSpPr>
              <p:cNvPr id="8491" name="Group 299"/>
              <p:cNvGrpSpPr>
                <a:grpSpLocks/>
              </p:cNvGrpSpPr>
              <p:nvPr/>
            </p:nvGrpSpPr>
            <p:grpSpPr bwMode="auto">
              <a:xfrm>
                <a:off x="0" y="3742"/>
                <a:ext cx="724" cy="403"/>
                <a:chOff x="0" y="3742"/>
                <a:chExt cx="724" cy="403"/>
              </a:xfrm>
            </p:grpSpPr>
            <p:sp>
              <p:nvSpPr>
                <p:cNvPr id="8396" name="Rectangle 204"/>
                <p:cNvSpPr>
                  <a:spLocks noChangeArrowheads="1"/>
                </p:cNvSpPr>
                <p:nvPr/>
              </p:nvSpPr>
              <p:spPr bwMode="auto">
                <a:xfrm>
                  <a:off x="43" y="3742"/>
                  <a:ext cx="638" cy="403"/>
                </a:xfrm>
                <a:prstGeom prst="rect">
                  <a:avLst/>
                </a:prstGeom>
                <a:noFill/>
                <a:ln w="9525">
                  <a:noFill/>
                  <a:miter lim="800000"/>
                  <a:headEnd/>
                  <a:tailEnd/>
                </a:ln>
                <a:effectLst/>
              </p:spPr>
              <p:txBody>
                <a:bodyPr/>
                <a:lstStyle/>
                <a:p>
                  <a:r>
                    <a:rPr lang="en-US" sz="1200">
                      <a:cs typeface="Times New Roman" pitchFamily="18" charset="0"/>
                    </a:rPr>
                    <a:t>Gold</a:t>
                  </a:r>
                </a:p>
                <a:p>
                  <a:pPr eaLnBrk="0" hangingPunct="0"/>
                  <a:endParaRPr lang="en-US"/>
                </a:p>
              </p:txBody>
            </p:sp>
            <p:sp>
              <p:nvSpPr>
                <p:cNvPr id="8490" name="Rectangle 298"/>
                <p:cNvSpPr>
                  <a:spLocks noChangeArrowheads="1"/>
                </p:cNvSpPr>
                <p:nvPr/>
              </p:nvSpPr>
              <p:spPr bwMode="auto">
                <a:xfrm>
                  <a:off x="0" y="3742"/>
                  <a:ext cx="724" cy="403"/>
                </a:xfrm>
                <a:prstGeom prst="rect">
                  <a:avLst/>
                </a:prstGeom>
                <a:noFill/>
                <a:ln w="7">
                  <a:solidFill>
                    <a:srgbClr val="A0A0A0"/>
                  </a:solidFill>
                  <a:miter lim="800000"/>
                  <a:headEnd/>
                  <a:tailEnd/>
                </a:ln>
                <a:effectLst/>
              </p:spPr>
              <p:txBody>
                <a:bodyPr/>
                <a:lstStyle/>
                <a:p>
                  <a:endParaRPr lang="en-US"/>
                </a:p>
              </p:txBody>
            </p:sp>
          </p:grpSp>
          <p:grpSp>
            <p:nvGrpSpPr>
              <p:cNvPr id="8493" name="Group 301"/>
              <p:cNvGrpSpPr>
                <a:grpSpLocks/>
              </p:cNvGrpSpPr>
              <p:nvPr/>
            </p:nvGrpSpPr>
            <p:grpSpPr bwMode="auto">
              <a:xfrm>
                <a:off x="724" y="3742"/>
                <a:ext cx="724" cy="403"/>
                <a:chOff x="724" y="3742"/>
                <a:chExt cx="724" cy="403"/>
              </a:xfrm>
            </p:grpSpPr>
            <p:sp>
              <p:nvSpPr>
                <p:cNvPr id="8397" name="Rectangle 205"/>
                <p:cNvSpPr>
                  <a:spLocks noChangeArrowheads="1"/>
                </p:cNvSpPr>
                <p:nvPr/>
              </p:nvSpPr>
              <p:spPr bwMode="auto">
                <a:xfrm>
                  <a:off x="767" y="3742"/>
                  <a:ext cx="638" cy="403"/>
                </a:xfrm>
                <a:prstGeom prst="rect">
                  <a:avLst/>
                </a:prstGeom>
                <a:noFill/>
                <a:ln w="9525">
                  <a:noFill/>
                  <a:miter lim="800000"/>
                  <a:headEnd/>
                  <a:tailEnd/>
                </a:ln>
                <a:effectLst/>
              </p:spPr>
              <p:txBody>
                <a:bodyPr/>
                <a:lstStyle/>
                <a:p>
                  <a:pPr algn="ctr"/>
                  <a:r>
                    <a:rPr lang="en-US" sz="1200">
                      <a:cs typeface="Times New Roman" pitchFamily="18" charset="0"/>
                    </a:rPr>
                    <a:t>19.3</a:t>
                  </a:r>
                </a:p>
                <a:p>
                  <a:pPr algn="ctr" eaLnBrk="0" hangingPunct="0"/>
                  <a:endParaRPr lang="en-US"/>
                </a:p>
              </p:txBody>
            </p:sp>
            <p:sp>
              <p:nvSpPr>
                <p:cNvPr id="8492" name="Rectangle 300"/>
                <p:cNvSpPr>
                  <a:spLocks noChangeArrowheads="1"/>
                </p:cNvSpPr>
                <p:nvPr/>
              </p:nvSpPr>
              <p:spPr bwMode="auto">
                <a:xfrm>
                  <a:off x="724" y="3742"/>
                  <a:ext cx="724" cy="403"/>
                </a:xfrm>
                <a:prstGeom prst="rect">
                  <a:avLst/>
                </a:prstGeom>
                <a:noFill/>
                <a:ln w="7">
                  <a:solidFill>
                    <a:srgbClr val="A0A0A0"/>
                  </a:solidFill>
                  <a:miter lim="800000"/>
                  <a:headEnd/>
                  <a:tailEnd/>
                </a:ln>
                <a:effectLst/>
              </p:spPr>
              <p:txBody>
                <a:bodyPr/>
                <a:lstStyle/>
                <a:p>
                  <a:endParaRPr lang="en-US"/>
                </a:p>
              </p:txBody>
            </p:sp>
          </p:grpSp>
          <p:grpSp>
            <p:nvGrpSpPr>
              <p:cNvPr id="8495" name="Group 303"/>
              <p:cNvGrpSpPr>
                <a:grpSpLocks/>
              </p:cNvGrpSpPr>
              <p:nvPr/>
            </p:nvGrpSpPr>
            <p:grpSpPr bwMode="auto">
              <a:xfrm>
                <a:off x="1448" y="3742"/>
                <a:ext cx="724" cy="403"/>
                <a:chOff x="1448" y="3742"/>
                <a:chExt cx="724" cy="403"/>
              </a:xfrm>
            </p:grpSpPr>
            <p:sp>
              <p:nvSpPr>
                <p:cNvPr id="8398" name="Rectangle 206"/>
                <p:cNvSpPr>
                  <a:spLocks noChangeArrowheads="1"/>
                </p:cNvSpPr>
                <p:nvPr/>
              </p:nvSpPr>
              <p:spPr bwMode="auto">
                <a:xfrm>
                  <a:off x="1491" y="3742"/>
                  <a:ext cx="638" cy="403"/>
                </a:xfrm>
                <a:prstGeom prst="rect">
                  <a:avLst/>
                </a:prstGeom>
                <a:noFill/>
                <a:ln w="9525">
                  <a:noFill/>
                  <a:miter lim="800000"/>
                  <a:headEnd/>
                  <a:tailEnd/>
                </a:ln>
                <a:effectLst/>
              </p:spPr>
              <p:txBody>
                <a:bodyPr/>
                <a:lstStyle/>
                <a:p>
                  <a:pPr algn="ctr"/>
                  <a:r>
                    <a:rPr lang="en-US" sz="1200">
                      <a:cs typeface="Times New Roman" pitchFamily="18" charset="0"/>
                    </a:rPr>
                    <a:t>19300</a:t>
                  </a:r>
                </a:p>
                <a:p>
                  <a:pPr algn="ctr" eaLnBrk="0" hangingPunct="0"/>
                  <a:endParaRPr lang="en-US"/>
                </a:p>
              </p:txBody>
            </p:sp>
            <p:sp>
              <p:nvSpPr>
                <p:cNvPr id="8494" name="Rectangle 302"/>
                <p:cNvSpPr>
                  <a:spLocks noChangeArrowheads="1"/>
                </p:cNvSpPr>
                <p:nvPr/>
              </p:nvSpPr>
              <p:spPr bwMode="auto">
                <a:xfrm>
                  <a:off x="1448" y="3742"/>
                  <a:ext cx="724" cy="403"/>
                </a:xfrm>
                <a:prstGeom prst="rect">
                  <a:avLst/>
                </a:prstGeom>
                <a:noFill/>
                <a:ln w="7">
                  <a:solidFill>
                    <a:srgbClr val="A0A0A0"/>
                  </a:solidFill>
                  <a:miter lim="800000"/>
                  <a:headEnd/>
                  <a:tailEnd/>
                </a:ln>
                <a:effectLst/>
              </p:spPr>
              <p:txBody>
                <a:bodyPr/>
                <a:lstStyle/>
                <a:p>
                  <a:endParaRPr lang="en-US"/>
                </a:p>
              </p:txBody>
            </p:sp>
          </p:grpSp>
          <p:grpSp>
            <p:nvGrpSpPr>
              <p:cNvPr id="8497" name="Group 305"/>
              <p:cNvGrpSpPr>
                <a:grpSpLocks/>
              </p:cNvGrpSpPr>
              <p:nvPr/>
            </p:nvGrpSpPr>
            <p:grpSpPr bwMode="auto">
              <a:xfrm>
                <a:off x="2172" y="3742"/>
                <a:ext cx="724" cy="403"/>
                <a:chOff x="2172" y="3742"/>
                <a:chExt cx="724" cy="403"/>
              </a:xfrm>
            </p:grpSpPr>
            <p:sp>
              <p:nvSpPr>
                <p:cNvPr id="8399" name="Rectangle 207"/>
                <p:cNvSpPr>
                  <a:spLocks noChangeArrowheads="1"/>
                </p:cNvSpPr>
                <p:nvPr/>
              </p:nvSpPr>
              <p:spPr bwMode="auto">
                <a:xfrm>
                  <a:off x="2215" y="3742"/>
                  <a:ext cx="638" cy="403"/>
                </a:xfrm>
                <a:prstGeom prst="rect">
                  <a:avLst/>
                </a:prstGeom>
                <a:noFill/>
                <a:ln w="9525">
                  <a:noFill/>
                  <a:miter lim="800000"/>
                  <a:headEnd/>
                  <a:tailEnd/>
                </a:ln>
                <a:effectLst/>
              </p:spPr>
              <p:txBody>
                <a:bodyPr/>
                <a:lstStyle/>
                <a:p>
                  <a:r>
                    <a:rPr lang="en-US" sz="1200">
                      <a:cs typeface="Times New Roman" pitchFamily="18" charset="0"/>
                    </a:rPr>
                    <a:t>Mercury</a:t>
                  </a:r>
                </a:p>
                <a:p>
                  <a:pPr eaLnBrk="0" hangingPunct="0"/>
                  <a:endParaRPr lang="en-US"/>
                </a:p>
              </p:txBody>
            </p:sp>
            <p:sp>
              <p:nvSpPr>
                <p:cNvPr id="8496" name="Rectangle 304"/>
                <p:cNvSpPr>
                  <a:spLocks noChangeArrowheads="1"/>
                </p:cNvSpPr>
                <p:nvPr/>
              </p:nvSpPr>
              <p:spPr bwMode="auto">
                <a:xfrm>
                  <a:off x="2172" y="3742"/>
                  <a:ext cx="724" cy="403"/>
                </a:xfrm>
                <a:prstGeom prst="rect">
                  <a:avLst/>
                </a:prstGeom>
                <a:noFill/>
                <a:ln w="7">
                  <a:solidFill>
                    <a:srgbClr val="A0A0A0"/>
                  </a:solidFill>
                  <a:miter lim="800000"/>
                  <a:headEnd/>
                  <a:tailEnd/>
                </a:ln>
                <a:effectLst/>
              </p:spPr>
              <p:txBody>
                <a:bodyPr/>
                <a:lstStyle/>
                <a:p>
                  <a:endParaRPr lang="en-US"/>
                </a:p>
              </p:txBody>
            </p:sp>
          </p:grpSp>
          <p:grpSp>
            <p:nvGrpSpPr>
              <p:cNvPr id="8499" name="Group 307"/>
              <p:cNvGrpSpPr>
                <a:grpSpLocks/>
              </p:cNvGrpSpPr>
              <p:nvPr/>
            </p:nvGrpSpPr>
            <p:grpSpPr bwMode="auto">
              <a:xfrm>
                <a:off x="2896" y="3742"/>
                <a:ext cx="724" cy="403"/>
                <a:chOff x="2896" y="3742"/>
                <a:chExt cx="724" cy="403"/>
              </a:xfrm>
            </p:grpSpPr>
            <p:sp>
              <p:nvSpPr>
                <p:cNvPr id="8400" name="Rectangle 208"/>
                <p:cNvSpPr>
                  <a:spLocks noChangeArrowheads="1"/>
                </p:cNvSpPr>
                <p:nvPr/>
              </p:nvSpPr>
              <p:spPr bwMode="auto">
                <a:xfrm>
                  <a:off x="2939" y="3742"/>
                  <a:ext cx="638" cy="403"/>
                </a:xfrm>
                <a:prstGeom prst="rect">
                  <a:avLst/>
                </a:prstGeom>
                <a:noFill/>
                <a:ln w="9525">
                  <a:noFill/>
                  <a:miter lim="800000"/>
                  <a:headEnd/>
                  <a:tailEnd/>
                </a:ln>
                <a:effectLst/>
              </p:spPr>
              <p:txBody>
                <a:bodyPr/>
                <a:lstStyle/>
                <a:p>
                  <a:pPr algn="ctr"/>
                  <a:r>
                    <a:rPr lang="en-US" sz="1200">
                      <a:cs typeface="Times New Roman" pitchFamily="18" charset="0"/>
                    </a:rPr>
                    <a:t>13.6</a:t>
                  </a:r>
                </a:p>
                <a:p>
                  <a:pPr algn="ctr" eaLnBrk="0" hangingPunct="0"/>
                  <a:endParaRPr lang="en-US"/>
                </a:p>
              </p:txBody>
            </p:sp>
            <p:sp>
              <p:nvSpPr>
                <p:cNvPr id="8498" name="Rectangle 306"/>
                <p:cNvSpPr>
                  <a:spLocks noChangeArrowheads="1"/>
                </p:cNvSpPr>
                <p:nvPr/>
              </p:nvSpPr>
              <p:spPr bwMode="auto">
                <a:xfrm>
                  <a:off x="2896" y="3742"/>
                  <a:ext cx="724" cy="403"/>
                </a:xfrm>
                <a:prstGeom prst="rect">
                  <a:avLst/>
                </a:prstGeom>
                <a:noFill/>
                <a:ln w="7">
                  <a:solidFill>
                    <a:srgbClr val="A0A0A0"/>
                  </a:solidFill>
                  <a:miter lim="800000"/>
                  <a:headEnd/>
                  <a:tailEnd/>
                </a:ln>
                <a:effectLst/>
              </p:spPr>
              <p:txBody>
                <a:bodyPr/>
                <a:lstStyle/>
                <a:p>
                  <a:endParaRPr lang="en-US"/>
                </a:p>
              </p:txBody>
            </p:sp>
          </p:grpSp>
          <p:grpSp>
            <p:nvGrpSpPr>
              <p:cNvPr id="8501" name="Group 309"/>
              <p:cNvGrpSpPr>
                <a:grpSpLocks/>
              </p:cNvGrpSpPr>
              <p:nvPr/>
            </p:nvGrpSpPr>
            <p:grpSpPr bwMode="auto">
              <a:xfrm>
                <a:off x="3620" y="3742"/>
                <a:ext cx="724" cy="403"/>
                <a:chOff x="3620" y="3742"/>
                <a:chExt cx="724" cy="403"/>
              </a:xfrm>
            </p:grpSpPr>
            <p:sp>
              <p:nvSpPr>
                <p:cNvPr id="8401" name="Rectangle 209"/>
                <p:cNvSpPr>
                  <a:spLocks noChangeArrowheads="1"/>
                </p:cNvSpPr>
                <p:nvPr/>
              </p:nvSpPr>
              <p:spPr bwMode="auto">
                <a:xfrm>
                  <a:off x="3663" y="3742"/>
                  <a:ext cx="638" cy="403"/>
                </a:xfrm>
                <a:prstGeom prst="rect">
                  <a:avLst/>
                </a:prstGeom>
                <a:noFill/>
                <a:ln w="9525">
                  <a:noFill/>
                  <a:miter lim="800000"/>
                  <a:headEnd/>
                  <a:tailEnd/>
                </a:ln>
                <a:effectLst/>
              </p:spPr>
              <p:txBody>
                <a:bodyPr/>
                <a:lstStyle/>
                <a:p>
                  <a:pPr algn="ctr"/>
                  <a:r>
                    <a:rPr lang="en-US" sz="1200">
                      <a:cs typeface="Times New Roman" pitchFamily="18" charset="0"/>
                    </a:rPr>
                    <a:t>13,600</a:t>
                  </a:r>
                </a:p>
                <a:p>
                  <a:pPr algn="ctr" eaLnBrk="0" hangingPunct="0"/>
                  <a:endParaRPr lang="en-US"/>
                </a:p>
              </p:txBody>
            </p:sp>
            <p:sp>
              <p:nvSpPr>
                <p:cNvPr id="8500" name="Rectangle 308"/>
                <p:cNvSpPr>
                  <a:spLocks noChangeArrowheads="1"/>
                </p:cNvSpPr>
                <p:nvPr/>
              </p:nvSpPr>
              <p:spPr bwMode="auto">
                <a:xfrm>
                  <a:off x="3620" y="3742"/>
                  <a:ext cx="724" cy="403"/>
                </a:xfrm>
                <a:prstGeom prst="rect">
                  <a:avLst/>
                </a:prstGeom>
                <a:noFill/>
                <a:ln w="7">
                  <a:solidFill>
                    <a:srgbClr val="A0A0A0"/>
                  </a:solidFill>
                  <a:miter lim="800000"/>
                  <a:headEnd/>
                  <a:tailEnd/>
                </a:ln>
                <a:effectLst/>
              </p:spPr>
              <p:txBody>
                <a:bodyPr/>
                <a:lstStyle/>
                <a:p>
                  <a:endParaRPr lang="en-US"/>
                </a:p>
              </p:txBody>
            </p:sp>
          </p:grpSp>
        </p:grpSp>
        <p:sp>
          <p:nvSpPr>
            <p:cNvPr id="8503" name="Rectangle 311"/>
            <p:cNvSpPr>
              <a:spLocks noChangeArrowheads="1"/>
            </p:cNvSpPr>
            <p:nvPr/>
          </p:nvSpPr>
          <p:spPr bwMode="auto">
            <a:xfrm>
              <a:off x="-3" y="400"/>
              <a:ext cx="4350" cy="3748"/>
            </a:xfrm>
            <a:prstGeom prst="rect">
              <a:avLst/>
            </a:prstGeom>
            <a:noFill/>
            <a:ln w="11112">
              <a:solidFill>
                <a:srgbClr val="A0A0A0"/>
              </a:solidFill>
              <a:miter lim="800000"/>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Why Ice Floats on Water?</a:t>
            </a:r>
          </a:p>
        </p:txBody>
      </p:sp>
      <p:sp>
        <p:nvSpPr>
          <p:cNvPr id="18436" name="Text Box 4"/>
          <p:cNvSpPr txBox="1">
            <a:spLocks noChangeArrowheads="1"/>
          </p:cNvSpPr>
          <p:nvPr/>
        </p:nvSpPr>
        <p:spPr bwMode="auto">
          <a:xfrm>
            <a:off x="533400" y="3581400"/>
            <a:ext cx="8305800" cy="2647950"/>
          </a:xfrm>
          <a:prstGeom prst="rect">
            <a:avLst/>
          </a:prstGeom>
          <a:noFill/>
          <a:ln w="9525">
            <a:noFill/>
            <a:miter lim="800000"/>
            <a:headEnd/>
            <a:tailEnd/>
          </a:ln>
          <a:effectLst/>
        </p:spPr>
        <p:txBody>
          <a:bodyPr>
            <a:spAutoFit/>
          </a:bodyPr>
          <a:lstStyle/>
          <a:p>
            <a:pPr>
              <a:spcBef>
                <a:spcPct val="50000"/>
              </a:spcBef>
            </a:pPr>
            <a:r>
              <a:rPr lang="en-US">
                <a:latin typeface="Arial" charset="0"/>
              </a:rPr>
              <a:t>Most natural ice has a hexagonal structure, with each molecule bonding to four others. Unlike most solid forms of liquids, ice is less dense than liquid water. This is because, in ice, the hydrogen bonds hold the molecules in a lattice structure, where the distance between each molecule is greater than in liquid water. The lower density of ice means that it floats in water.</a:t>
            </a:r>
            <a:r>
              <a:rPr lang="en-US"/>
              <a:t> </a:t>
            </a:r>
          </a:p>
        </p:txBody>
      </p:sp>
      <p:pic>
        <p:nvPicPr>
          <p:cNvPr id="18437" name="Picture 5"/>
          <p:cNvPicPr>
            <a:picLocks noChangeAspect="1" noChangeArrowheads="1"/>
          </p:cNvPicPr>
          <p:nvPr/>
        </p:nvPicPr>
        <p:blipFill>
          <a:blip r:embed="rId2" cstate="print"/>
          <a:srcRect/>
          <a:stretch>
            <a:fillRect/>
          </a:stretch>
        </p:blipFill>
        <p:spPr bwMode="auto">
          <a:xfrm>
            <a:off x="1524000" y="1600200"/>
            <a:ext cx="5819775" cy="1838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i="1"/>
              <a:t>Specific Gravity</a:t>
            </a:r>
            <a:r>
              <a:rPr lang="en-US"/>
              <a:t/>
            </a:r>
            <a:br>
              <a:rPr lang="en-US"/>
            </a:br>
            <a:endParaRPr lang="en-US"/>
          </a:p>
        </p:txBody>
      </p:sp>
      <p:sp>
        <p:nvSpPr>
          <p:cNvPr id="12292" name="Text Box 4"/>
          <p:cNvSpPr txBox="1">
            <a:spLocks noChangeArrowheads="1"/>
          </p:cNvSpPr>
          <p:nvPr/>
        </p:nvSpPr>
        <p:spPr bwMode="auto">
          <a:xfrm>
            <a:off x="914400" y="1524000"/>
            <a:ext cx="6781800" cy="822325"/>
          </a:xfrm>
          <a:prstGeom prst="rect">
            <a:avLst/>
          </a:prstGeom>
          <a:noFill/>
          <a:ln w="9525">
            <a:noFill/>
            <a:miter lim="800000"/>
            <a:headEnd/>
            <a:tailEnd/>
          </a:ln>
          <a:effectLst/>
        </p:spPr>
        <p:txBody>
          <a:bodyPr>
            <a:spAutoFit/>
          </a:bodyPr>
          <a:lstStyle/>
          <a:p>
            <a:pPr>
              <a:spcBef>
                <a:spcPct val="50000"/>
              </a:spcBef>
            </a:pPr>
            <a:r>
              <a:rPr lang="en-US" dirty="0"/>
              <a:t>The specific </a:t>
            </a:r>
            <a:r>
              <a:rPr lang="en-US" dirty="0">
                <a:solidFill>
                  <a:srgbClr val="009900"/>
                </a:solidFill>
              </a:rPr>
              <a:t>gravity</a:t>
            </a:r>
            <a:r>
              <a:rPr lang="en-US" dirty="0"/>
              <a:t> of a substance is its density divided by the density of water at 4 °C.</a:t>
            </a:r>
          </a:p>
        </p:txBody>
      </p:sp>
      <p:pic>
        <p:nvPicPr>
          <p:cNvPr id="12294" name="Picture 6" descr="math005"/>
          <p:cNvPicPr>
            <a:picLocks noChangeAspect="1" noChangeArrowheads="1"/>
          </p:cNvPicPr>
          <p:nvPr/>
        </p:nvPicPr>
        <p:blipFill>
          <a:blip r:embed="rId2" cstate="print"/>
          <a:srcRect/>
          <a:stretch>
            <a:fillRect/>
          </a:stretch>
        </p:blipFill>
        <p:spPr bwMode="auto">
          <a:xfrm>
            <a:off x="0" y="2971800"/>
            <a:ext cx="9144000" cy="812800"/>
          </a:xfrm>
          <a:prstGeom prst="rect">
            <a:avLst/>
          </a:prstGeom>
          <a:noFill/>
        </p:spPr>
      </p:pic>
      <p:sp>
        <p:nvSpPr>
          <p:cNvPr id="12295" name="Text Box 7"/>
          <p:cNvSpPr txBox="1">
            <a:spLocks noChangeArrowheads="1"/>
          </p:cNvSpPr>
          <p:nvPr/>
        </p:nvSpPr>
        <p:spPr bwMode="auto">
          <a:xfrm>
            <a:off x="685800" y="4640263"/>
            <a:ext cx="5867400" cy="822325"/>
          </a:xfrm>
          <a:prstGeom prst="rect">
            <a:avLst/>
          </a:prstGeom>
          <a:noFill/>
          <a:ln w="9525">
            <a:noFill/>
            <a:miter lim="800000"/>
            <a:headEnd/>
            <a:tailEnd/>
          </a:ln>
          <a:effectLst/>
        </p:spPr>
        <p:txBody>
          <a:bodyPr>
            <a:spAutoFit/>
          </a:bodyPr>
          <a:lstStyle/>
          <a:p>
            <a:pPr>
              <a:spcBef>
                <a:spcPct val="50000"/>
              </a:spcBef>
            </a:pPr>
            <a:r>
              <a:rPr lang="en-US" dirty="0"/>
              <a:t>Being the ratio of two densities, specific gravity has no units.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2000"/>
                                        <p:tgtEl>
                                          <p:spTgt spid="12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fade">
                                      <p:cBhvr>
                                        <p:cTn id="12" dur="2000"/>
                                        <p:tgtEl>
                                          <p:spTgt spid="1229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5">
                                            <p:txEl>
                                              <p:pRg st="0" end="0"/>
                                            </p:txEl>
                                          </p:spTgt>
                                        </p:tgtEl>
                                        <p:attrNameLst>
                                          <p:attrName>style.visibility</p:attrName>
                                        </p:attrNameLst>
                                      </p:cBhvr>
                                      <p:to>
                                        <p:strVal val="visible"/>
                                      </p:to>
                                    </p:set>
                                    <p:animEffect transition="in" filter="fade">
                                      <p:cBhvr>
                                        <p:cTn id="17" dur="2000"/>
                                        <p:tgtEl>
                                          <p:spTgt spid="122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P spid="122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00856" y="0"/>
            <a:ext cx="7772400" cy="1143000"/>
          </a:xfrm>
        </p:spPr>
        <p:txBody>
          <a:bodyPr/>
          <a:lstStyle/>
          <a:p>
            <a:r>
              <a:rPr lang="en-US" b="1" dirty="0">
                <a:solidFill>
                  <a:srgbClr val="009999"/>
                </a:solidFill>
                <a:latin typeface="Arial" charset="0"/>
                <a:cs typeface="Arial" charset="0"/>
              </a:rPr>
              <a:t>Pressure</a:t>
            </a:r>
          </a:p>
        </p:txBody>
      </p:sp>
      <p:pic>
        <p:nvPicPr>
          <p:cNvPr id="15365" name="Picture 5" descr="math006"/>
          <p:cNvPicPr>
            <a:picLocks noChangeAspect="1" noChangeArrowheads="1"/>
          </p:cNvPicPr>
          <p:nvPr/>
        </p:nvPicPr>
        <p:blipFill>
          <a:blip r:embed="rId2" cstate="print"/>
          <a:srcRect/>
          <a:stretch>
            <a:fillRect/>
          </a:stretch>
        </p:blipFill>
        <p:spPr bwMode="auto">
          <a:xfrm>
            <a:off x="1752600" y="3373769"/>
            <a:ext cx="2068513" cy="1233488"/>
          </a:xfrm>
          <a:prstGeom prst="rect">
            <a:avLst/>
          </a:prstGeom>
          <a:noFill/>
        </p:spPr>
      </p:pic>
      <p:sp>
        <p:nvSpPr>
          <p:cNvPr id="15366" name="Text Box 6"/>
          <p:cNvSpPr txBox="1">
            <a:spLocks noChangeArrowheads="1"/>
          </p:cNvSpPr>
          <p:nvPr/>
        </p:nvSpPr>
        <p:spPr bwMode="auto">
          <a:xfrm>
            <a:off x="571500" y="1316087"/>
            <a:ext cx="8001000" cy="1187450"/>
          </a:xfrm>
          <a:prstGeom prst="rect">
            <a:avLst/>
          </a:prstGeom>
          <a:noFill/>
          <a:ln w="9525">
            <a:noFill/>
            <a:miter lim="800000"/>
            <a:headEnd/>
            <a:tailEnd/>
          </a:ln>
          <a:effectLst/>
        </p:spPr>
        <p:txBody>
          <a:bodyPr>
            <a:spAutoFit/>
          </a:bodyPr>
          <a:lstStyle/>
          <a:p>
            <a:pPr>
              <a:spcBef>
                <a:spcPct val="50000"/>
              </a:spcBef>
            </a:pPr>
            <a:r>
              <a:rPr lang="en-US" dirty="0"/>
              <a:t>The pressure </a:t>
            </a:r>
            <a:r>
              <a:rPr lang="en-US" i="1" dirty="0"/>
              <a:t>P</a:t>
            </a:r>
            <a:r>
              <a:rPr lang="en-US" dirty="0"/>
              <a:t> exerted by a fluid is defined as the magnitude </a:t>
            </a:r>
            <a:r>
              <a:rPr lang="en-US" i="1" dirty="0"/>
              <a:t>F</a:t>
            </a:r>
            <a:r>
              <a:rPr lang="en-US" dirty="0"/>
              <a:t> of the force acting perpendicular to a surface divided by the area </a:t>
            </a:r>
            <a:r>
              <a:rPr lang="en-US" i="1" dirty="0"/>
              <a:t>A</a:t>
            </a:r>
            <a:r>
              <a:rPr lang="en-US" dirty="0"/>
              <a:t> over which the force acts:</a:t>
            </a:r>
          </a:p>
        </p:txBody>
      </p:sp>
      <p:sp>
        <p:nvSpPr>
          <p:cNvPr id="15367" name="Text Box 7"/>
          <p:cNvSpPr txBox="1">
            <a:spLocks noChangeArrowheads="1"/>
          </p:cNvSpPr>
          <p:nvPr/>
        </p:nvSpPr>
        <p:spPr bwMode="auto">
          <a:xfrm>
            <a:off x="495300" y="5472800"/>
            <a:ext cx="8077200" cy="457200"/>
          </a:xfrm>
          <a:prstGeom prst="rect">
            <a:avLst/>
          </a:prstGeom>
          <a:noFill/>
          <a:ln w="9525">
            <a:noFill/>
            <a:miter lim="800000"/>
            <a:headEnd/>
            <a:tailEnd/>
          </a:ln>
          <a:effectLst/>
        </p:spPr>
        <p:txBody>
          <a:bodyPr>
            <a:spAutoFit/>
          </a:bodyPr>
          <a:lstStyle/>
          <a:p>
            <a:pPr>
              <a:spcBef>
                <a:spcPct val="50000"/>
              </a:spcBef>
            </a:pPr>
            <a:r>
              <a:rPr lang="en-US" dirty="0"/>
              <a:t>The SI </a:t>
            </a:r>
            <a:r>
              <a:rPr lang="en-US" dirty="0">
                <a:solidFill>
                  <a:srgbClr val="009900"/>
                </a:solidFill>
              </a:rPr>
              <a:t>unit</a:t>
            </a:r>
            <a:r>
              <a:rPr lang="en-US" dirty="0"/>
              <a:t> for </a:t>
            </a:r>
            <a:r>
              <a:rPr lang="en-US" dirty="0">
                <a:solidFill>
                  <a:srgbClr val="009900"/>
                </a:solidFill>
              </a:rPr>
              <a:t>pressure: </a:t>
            </a:r>
            <a:r>
              <a:rPr lang="en-US" dirty="0"/>
              <a:t>newton/meter</a:t>
            </a:r>
            <a:r>
              <a:rPr lang="en-US" baseline="30000" dirty="0"/>
              <a:t>2</a:t>
            </a:r>
            <a:r>
              <a:rPr lang="en-US" dirty="0"/>
              <a:t> = (N/m</a:t>
            </a:r>
            <a:r>
              <a:rPr lang="en-US" baseline="30000" dirty="0"/>
              <a:t>2</a:t>
            </a:r>
            <a:r>
              <a:rPr lang="en-US" dirty="0"/>
              <a:t>) = </a:t>
            </a:r>
            <a:r>
              <a:rPr lang="en-US" dirty="0" err="1"/>
              <a:t>pascal</a:t>
            </a:r>
            <a:r>
              <a:rPr lang="en-US" dirty="0"/>
              <a:t> (Pa). </a:t>
            </a:r>
          </a:p>
        </p:txBody>
      </p:sp>
      <p:pic>
        <p:nvPicPr>
          <p:cNvPr id="6" name="Picture 6" descr="fig11_01"/>
          <p:cNvPicPr>
            <a:picLocks noChangeAspect="1" noChangeArrowheads="1"/>
          </p:cNvPicPr>
          <p:nvPr/>
        </p:nvPicPr>
        <p:blipFill>
          <a:blip r:embed="rId3" cstate="print"/>
          <a:srcRect/>
          <a:stretch>
            <a:fillRect/>
          </a:stretch>
        </p:blipFill>
        <p:spPr bwMode="auto">
          <a:xfrm>
            <a:off x="5410200" y="2326943"/>
            <a:ext cx="2514600" cy="28872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6">
                                            <p:txEl>
                                              <p:pRg st="0" end="0"/>
                                            </p:txEl>
                                          </p:spTgt>
                                        </p:tgtEl>
                                        <p:attrNameLst>
                                          <p:attrName>style.visibility</p:attrName>
                                        </p:attrNameLst>
                                      </p:cBhvr>
                                      <p:to>
                                        <p:strVal val="visible"/>
                                      </p:to>
                                    </p:set>
                                    <p:animEffect transition="in" filter="fade">
                                      <p:cBhvr>
                                        <p:cTn id="12" dur="2000"/>
                                        <p:tgtEl>
                                          <p:spTgt spid="1536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5"/>
                                        </p:tgtEl>
                                        <p:attrNameLst>
                                          <p:attrName>style.visibility</p:attrName>
                                        </p:attrNameLst>
                                      </p:cBhvr>
                                      <p:to>
                                        <p:strVal val="visible"/>
                                      </p:to>
                                    </p:set>
                                    <p:animEffect transition="in" filter="fade">
                                      <p:cBhvr>
                                        <p:cTn id="17" dur="2000"/>
                                        <p:tgtEl>
                                          <p:spTgt spid="1536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7">
                                            <p:txEl>
                                              <p:pRg st="0" end="0"/>
                                            </p:txEl>
                                          </p:spTgt>
                                        </p:tgtEl>
                                        <p:attrNameLst>
                                          <p:attrName>style.visibility</p:attrName>
                                        </p:attrNameLst>
                                      </p:cBhvr>
                                      <p:to>
                                        <p:strVal val="visible"/>
                                      </p:to>
                                    </p:set>
                                    <p:animEffect transition="in" filter="fade">
                                      <p:cBhvr>
                                        <p:cTn id="22" dur="2000"/>
                                        <p:tgtEl>
                                          <p:spTgt spid="153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build="p"/>
      <p:bldP spid="153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sz="quarter"/>
          </p:nvPr>
        </p:nvSpPr>
        <p:spPr>
          <a:xfrm>
            <a:off x="228600" y="304800"/>
            <a:ext cx="8229600" cy="1143000"/>
          </a:xfrm>
        </p:spPr>
        <p:txBody>
          <a:bodyPr/>
          <a:lstStyle/>
          <a:p>
            <a:r>
              <a:rPr lang="en-US" sz="3600" b="1">
                <a:solidFill>
                  <a:srgbClr val="009999"/>
                </a:solidFill>
                <a:latin typeface="Arial" charset="0"/>
                <a:cs typeface="Arial" charset="0"/>
              </a:rPr>
              <a:t>Pressure and Depth in a Static Fluid</a:t>
            </a:r>
          </a:p>
        </p:txBody>
      </p:sp>
      <p:pic>
        <p:nvPicPr>
          <p:cNvPr id="25606" name="Picture 6" descr="fig11_06"/>
          <p:cNvPicPr>
            <a:picLocks noGrp="1" noChangeAspect="1" noChangeArrowheads="1"/>
          </p:cNvPicPr>
          <p:nvPr>
            <p:ph sz="quarter" idx="1"/>
          </p:nvPr>
        </p:nvPicPr>
        <p:blipFill>
          <a:blip r:embed="rId3" cstate="print"/>
          <a:srcRect/>
          <a:stretch>
            <a:fillRect/>
          </a:stretch>
        </p:blipFill>
        <p:spPr>
          <a:xfrm>
            <a:off x="457200" y="1981200"/>
            <a:ext cx="3160713" cy="3048000"/>
          </a:xfrm>
          <a:noFill/>
          <a:ln/>
        </p:spPr>
      </p:pic>
      <p:pic>
        <p:nvPicPr>
          <p:cNvPr id="25609" name="Picture 9"/>
          <p:cNvPicPr>
            <a:picLocks noGrp="1" noChangeAspect="1" noChangeArrowheads="1"/>
          </p:cNvPicPr>
          <p:nvPr>
            <p:ph sz="quarter" idx="2"/>
          </p:nvPr>
        </p:nvPicPr>
        <p:blipFill>
          <a:blip r:embed="rId4" cstate="print"/>
          <a:srcRect/>
          <a:stretch>
            <a:fillRect/>
          </a:stretch>
        </p:blipFill>
        <p:spPr>
          <a:xfrm>
            <a:off x="4495800" y="2362200"/>
            <a:ext cx="3038475" cy="495300"/>
          </a:xfrm>
          <a:noFill/>
          <a:ln/>
        </p:spPr>
      </p:pic>
      <p:graphicFrame>
        <p:nvGraphicFramePr>
          <p:cNvPr id="25611" name="Object 11"/>
          <p:cNvGraphicFramePr>
            <a:graphicFrameLocks noGrp="1" noChangeAspect="1"/>
          </p:cNvGraphicFramePr>
          <p:nvPr>
            <p:ph sz="quarter" idx="3"/>
          </p:nvPr>
        </p:nvGraphicFramePr>
        <p:xfrm>
          <a:off x="5029200" y="4800600"/>
          <a:ext cx="2143125" cy="555625"/>
        </p:xfrm>
        <a:graphic>
          <a:graphicData uri="http://schemas.openxmlformats.org/presentationml/2006/ole">
            <p:oleObj spid="_x0000_s25633" name="Bitmap Image" r:id="rId5" imgW="1838095" imgH="476316" progId="PBrush">
              <p:embed/>
            </p:oleObj>
          </a:graphicData>
        </a:graphic>
      </p:graphicFrame>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25613" name="Rectangle 13"/>
          <p:cNvSpPr>
            <a:spLocks noChangeArrowheads="1"/>
          </p:cNvSpPr>
          <p:nvPr/>
        </p:nvSpPr>
        <p:spPr bwMode="auto">
          <a:xfrm>
            <a:off x="5715000" y="3200400"/>
            <a:ext cx="1268413" cy="457200"/>
          </a:xfrm>
          <a:prstGeom prst="rect">
            <a:avLst/>
          </a:prstGeom>
          <a:noFill/>
          <a:ln w="9525">
            <a:noFill/>
            <a:miter lim="800000"/>
            <a:headEnd/>
            <a:tailEnd/>
          </a:ln>
          <a:effectLst/>
        </p:spPr>
        <p:txBody>
          <a:bodyPr wrap="none">
            <a:spAutoFit/>
          </a:bodyPr>
          <a:lstStyle/>
          <a:p>
            <a:r>
              <a:rPr lang="en-US" i="1" dirty="0"/>
              <a:t>m = </a:t>
            </a:r>
            <a:r>
              <a:rPr lang="en-US" i="1" dirty="0" err="1">
                <a:latin typeface="Symbol" pitchFamily="18" charset="2"/>
              </a:rPr>
              <a:t>r</a:t>
            </a:r>
            <a:r>
              <a:rPr lang="en-US" i="1" dirty="0" err="1"/>
              <a:t>Ah</a:t>
            </a:r>
            <a:endParaRPr lang="en-US" i="1" dirty="0"/>
          </a:p>
        </p:txBody>
      </p:sp>
      <p:sp>
        <p:nvSpPr>
          <p:cNvPr id="25614" name="Rectangle 14"/>
          <p:cNvSpPr>
            <a:spLocks noChangeArrowheads="1"/>
          </p:cNvSpPr>
          <p:nvPr/>
        </p:nvSpPr>
        <p:spPr bwMode="auto">
          <a:xfrm>
            <a:off x="4572000" y="4038600"/>
            <a:ext cx="2470150" cy="457200"/>
          </a:xfrm>
          <a:prstGeom prst="rect">
            <a:avLst/>
          </a:prstGeom>
          <a:noFill/>
          <a:ln w="9525">
            <a:noFill/>
            <a:miter lim="800000"/>
            <a:headEnd/>
            <a:tailEnd/>
          </a:ln>
          <a:effectLst/>
        </p:spPr>
        <p:txBody>
          <a:bodyPr wrap="none">
            <a:spAutoFit/>
          </a:bodyPr>
          <a:lstStyle/>
          <a:p>
            <a:r>
              <a:rPr lang="en-US" i="1" dirty="0"/>
              <a:t>P</a:t>
            </a:r>
            <a:r>
              <a:rPr lang="en-US" baseline="-30000" dirty="0"/>
              <a:t>2</a:t>
            </a:r>
            <a:r>
              <a:rPr lang="en-US" i="1" dirty="0"/>
              <a:t>A = P</a:t>
            </a:r>
            <a:r>
              <a:rPr lang="en-US" baseline="-30000" dirty="0"/>
              <a:t>1</a:t>
            </a:r>
            <a:r>
              <a:rPr lang="en-US" i="1" dirty="0"/>
              <a:t>A</a:t>
            </a:r>
            <a:r>
              <a:rPr lang="en-US" dirty="0"/>
              <a:t> + </a:t>
            </a:r>
            <a:r>
              <a:rPr lang="en-US" i="1" dirty="0" err="1">
                <a:latin typeface="Symbol" pitchFamily="18" charset="2"/>
              </a:rPr>
              <a:t>r</a:t>
            </a:r>
            <a:r>
              <a:rPr lang="en-US" i="1" dirty="0" err="1"/>
              <a:t>Ahg</a:t>
            </a:r>
            <a:endParaRPr lang="en-US" i="1" dirty="0"/>
          </a:p>
        </p:txBody>
      </p:sp>
      <p:graphicFrame>
        <p:nvGraphicFramePr>
          <p:cNvPr id="25615" name="Object 15"/>
          <p:cNvGraphicFramePr>
            <a:graphicFrameLocks noGrp="1" noChangeAspect="1"/>
          </p:cNvGraphicFramePr>
          <p:nvPr>
            <p:ph sz="quarter" idx="4"/>
          </p:nvPr>
        </p:nvGraphicFramePr>
        <p:xfrm>
          <a:off x="5105400" y="5334000"/>
          <a:ext cx="2184400" cy="530225"/>
        </p:xfrm>
        <a:graphic>
          <a:graphicData uri="http://schemas.openxmlformats.org/presentationml/2006/ole">
            <p:oleObj spid="_x0000_s25634" name="Equation" r:id="rId6" imgW="888614" imgH="215806" progId="Equation.3">
              <p:embed/>
            </p:oleObj>
          </a:graphicData>
        </a:graphic>
      </p:graphicFrame>
      <p:sp>
        <p:nvSpPr>
          <p:cNvPr id="25618" name="Rectangle 18"/>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5617" name="Object 17"/>
          <p:cNvGraphicFramePr>
            <a:graphicFrameLocks noChangeAspect="1"/>
          </p:cNvGraphicFramePr>
          <p:nvPr/>
        </p:nvGraphicFramePr>
        <p:xfrm>
          <a:off x="5334000" y="6096000"/>
          <a:ext cx="1562100" cy="482600"/>
        </p:xfrm>
        <a:graphic>
          <a:graphicData uri="http://schemas.openxmlformats.org/presentationml/2006/ole">
            <p:oleObj spid="_x0000_s25635" name="Equation" r:id="rId7" imgW="647419" imgH="203112"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606"/>
                                        </p:tgtEl>
                                        <p:attrNameLst>
                                          <p:attrName>style.visibility</p:attrName>
                                        </p:attrNameLst>
                                      </p:cBhvr>
                                      <p:to>
                                        <p:strVal val="visible"/>
                                      </p:to>
                                    </p:set>
                                    <p:animEffect transition="in" filter="fade">
                                      <p:cBhvr>
                                        <p:cTn id="7" dur="2000"/>
                                        <p:tgtEl>
                                          <p:spTgt spid="256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609"/>
                                        </p:tgtEl>
                                        <p:attrNameLst>
                                          <p:attrName>style.visibility</p:attrName>
                                        </p:attrNameLst>
                                      </p:cBhvr>
                                      <p:to>
                                        <p:strVal val="visible"/>
                                      </p:to>
                                    </p:set>
                                    <p:animEffect transition="in" filter="fade">
                                      <p:cBhvr>
                                        <p:cTn id="12" dur="2000"/>
                                        <p:tgtEl>
                                          <p:spTgt spid="2560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13">
                                            <p:txEl>
                                              <p:pRg st="0" end="0"/>
                                            </p:txEl>
                                          </p:spTgt>
                                        </p:tgtEl>
                                        <p:attrNameLst>
                                          <p:attrName>style.visibility</p:attrName>
                                        </p:attrNameLst>
                                      </p:cBhvr>
                                      <p:to>
                                        <p:strVal val="visible"/>
                                      </p:to>
                                    </p:set>
                                    <p:animEffect transition="in" filter="fade">
                                      <p:cBhvr>
                                        <p:cTn id="17" dur="2000"/>
                                        <p:tgtEl>
                                          <p:spTgt spid="256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14">
                                            <p:txEl>
                                              <p:pRg st="0" end="0"/>
                                            </p:txEl>
                                          </p:spTgt>
                                        </p:tgtEl>
                                        <p:attrNameLst>
                                          <p:attrName>style.visibility</p:attrName>
                                        </p:attrNameLst>
                                      </p:cBhvr>
                                      <p:to>
                                        <p:strVal val="visible"/>
                                      </p:to>
                                    </p:set>
                                    <p:animEffect transition="in" filter="fade">
                                      <p:cBhvr>
                                        <p:cTn id="22" dur="2000"/>
                                        <p:tgtEl>
                                          <p:spTgt spid="2561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611"/>
                                        </p:tgtEl>
                                        <p:attrNameLst>
                                          <p:attrName>style.visibility</p:attrName>
                                        </p:attrNameLst>
                                      </p:cBhvr>
                                      <p:to>
                                        <p:strVal val="visible"/>
                                      </p:to>
                                    </p:set>
                                    <p:animEffect transition="in" filter="fade">
                                      <p:cBhvr>
                                        <p:cTn id="27" dur="2000"/>
                                        <p:tgtEl>
                                          <p:spTgt spid="256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615"/>
                                        </p:tgtEl>
                                        <p:attrNameLst>
                                          <p:attrName>style.visibility</p:attrName>
                                        </p:attrNameLst>
                                      </p:cBhvr>
                                      <p:to>
                                        <p:strVal val="visible"/>
                                      </p:to>
                                    </p:set>
                                    <p:animEffect transition="in" filter="fade">
                                      <p:cBhvr>
                                        <p:cTn id="32" dur="2000"/>
                                        <p:tgtEl>
                                          <p:spTgt spid="256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617"/>
                                        </p:tgtEl>
                                        <p:attrNameLst>
                                          <p:attrName>style.visibility</p:attrName>
                                        </p:attrNameLst>
                                      </p:cBhvr>
                                      <p:to>
                                        <p:strVal val="visible"/>
                                      </p:to>
                                    </p:set>
                                    <p:animEffect transition="in" filter="fade">
                                      <p:cBhvr>
                                        <p:cTn id="37" dur="2000"/>
                                        <p:tgtEl>
                                          <p:spTgt spid="25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3" grpId="0" build="p"/>
      <p:bldP spid="2561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a:solidFill>
                  <a:srgbClr val="000000"/>
                </a:solidFill>
                <a:latin typeface="Arial" charset="0"/>
              </a:rPr>
              <a:t>The Hoover Dam</a:t>
            </a:r>
          </a:p>
        </p:txBody>
      </p:sp>
      <p:pic>
        <p:nvPicPr>
          <p:cNvPr id="22533" name="Picture 5" descr="fig11_07"/>
          <p:cNvPicPr>
            <a:picLocks noChangeAspect="1" noChangeArrowheads="1"/>
          </p:cNvPicPr>
          <p:nvPr/>
        </p:nvPicPr>
        <p:blipFill>
          <a:blip r:embed="rId2" cstate="print"/>
          <a:srcRect/>
          <a:stretch>
            <a:fillRect/>
          </a:stretch>
        </p:blipFill>
        <p:spPr bwMode="auto">
          <a:xfrm>
            <a:off x="1219200" y="2057400"/>
            <a:ext cx="6400800" cy="2582863"/>
          </a:xfrm>
          <a:prstGeom prst="rect">
            <a:avLst/>
          </a:prstGeom>
          <a:noFill/>
        </p:spPr>
      </p:pic>
      <p:sp>
        <p:nvSpPr>
          <p:cNvPr id="22534" name="Text Box 6"/>
          <p:cNvSpPr txBox="1">
            <a:spLocks noChangeArrowheads="1"/>
          </p:cNvSpPr>
          <p:nvPr/>
        </p:nvSpPr>
        <p:spPr bwMode="auto">
          <a:xfrm>
            <a:off x="609600" y="5105400"/>
            <a:ext cx="7848600" cy="1552575"/>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The Hoover Dam in Nevada and Lake Mead behind it. Lake Mead is the largest wholly artificial reservoir in the United States and was formed after the completion of the Hoover Dam in 1936.</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a:solidFill>
                  <a:srgbClr val="009999"/>
                </a:solidFill>
                <a:latin typeface="Arial" charset="0"/>
              </a:rPr>
              <a:t>EXAMPLE 5 </a:t>
            </a:r>
            <a:r>
              <a:rPr lang="en-US" b="1">
                <a:solidFill>
                  <a:srgbClr val="000000"/>
                </a:solidFill>
                <a:latin typeface="Arial" charset="0"/>
              </a:rPr>
              <a:t>Blood Pressure</a:t>
            </a:r>
          </a:p>
        </p:txBody>
      </p:sp>
      <p:sp>
        <p:nvSpPr>
          <p:cNvPr id="23556" name="Text Box 4"/>
          <p:cNvSpPr txBox="1">
            <a:spLocks noChangeArrowheads="1"/>
          </p:cNvSpPr>
          <p:nvPr/>
        </p:nvSpPr>
        <p:spPr bwMode="auto">
          <a:xfrm>
            <a:off x="685800" y="1981200"/>
            <a:ext cx="4800600" cy="4108450"/>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Blood in the arteries is flowing, but as a first approximation, the effects of this flow can be ignored and the blood can be treated as a static fluid. Estimate the amount by which the blood pressure </a:t>
            </a:r>
            <a:r>
              <a:rPr lang="en-US" i="1">
                <a:solidFill>
                  <a:srgbClr val="000000"/>
                </a:solidFill>
              </a:rPr>
              <a:t>P</a:t>
            </a:r>
            <a:r>
              <a:rPr lang="en-US" baseline="-30000">
                <a:solidFill>
                  <a:srgbClr val="000000"/>
                </a:solidFill>
              </a:rPr>
              <a:t>2</a:t>
            </a:r>
            <a:r>
              <a:rPr lang="en-US">
                <a:solidFill>
                  <a:srgbClr val="000000"/>
                </a:solidFill>
              </a:rPr>
              <a:t> in the anterior tibial artery at the foot exceeds the blood pressure </a:t>
            </a:r>
            <a:r>
              <a:rPr lang="en-US" i="1">
                <a:solidFill>
                  <a:srgbClr val="000000"/>
                </a:solidFill>
              </a:rPr>
              <a:t>P</a:t>
            </a:r>
            <a:r>
              <a:rPr lang="en-US" baseline="-30000">
                <a:solidFill>
                  <a:srgbClr val="000000"/>
                </a:solidFill>
              </a:rPr>
              <a:t>1</a:t>
            </a:r>
            <a:r>
              <a:rPr lang="en-US">
                <a:solidFill>
                  <a:srgbClr val="000000"/>
                </a:solidFill>
              </a:rPr>
              <a:t> in the aorta at the heart when a person is (a) reclining horizontally as in Figure 11.10</a:t>
            </a:r>
            <a:r>
              <a:rPr lang="en-US" i="1">
                <a:solidFill>
                  <a:srgbClr val="000000"/>
                </a:solidFill>
              </a:rPr>
              <a:t>a</a:t>
            </a:r>
            <a:r>
              <a:rPr lang="en-US">
                <a:solidFill>
                  <a:srgbClr val="000000"/>
                </a:solidFill>
              </a:rPr>
              <a:t> and (b) standing as in Figure 11.10</a:t>
            </a:r>
            <a:r>
              <a:rPr lang="en-US" i="1">
                <a:solidFill>
                  <a:srgbClr val="000000"/>
                </a:solidFill>
              </a:rPr>
              <a:t>b</a:t>
            </a:r>
            <a:r>
              <a:rPr lang="en-US">
                <a:solidFill>
                  <a:srgbClr val="000000"/>
                </a:solidFill>
              </a:rPr>
              <a:t>.</a:t>
            </a:r>
            <a:endParaRPr lang="en-US"/>
          </a:p>
        </p:txBody>
      </p:sp>
      <p:pic>
        <p:nvPicPr>
          <p:cNvPr id="23558" name="Picture 6" descr="nw0444-n"/>
          <p:cNvPicPr>
            <a:picLocks noChangeAspect="1" noChangeArrowheads="1"/>
          </p:cNvPicPr>
          <p:nvPr/>
        </p:nvPicPr>
        <p:blipFill>
          <a:blip r:embed="rId2" cstate="print"/>
          <a:srcRect/>
          <a:stretch>
            <a:fillRect/>
          </a:stretch>
        </p:blipFill>
        <p:spPr bwMode="auto">
          <a:xfrm>
            <a:off x="5867400" y="1752600"/>
            <a:ext cx="2754313" cy="44227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301</TotalTime>
  <Words>593</Words>
  <Application>Microsoft Office PowerPoint</Application>
  <PresentationFormat>On-screen Show (4:3)</PresentationFormat>
  <Paragraphs>99</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16</vt:i4>
      </vt:variant>
    </vt:vector>
  </HeadingPairs>
  <TitlesOfParts>
    <vt:vector size="20" baseType="lpstr">
      <vt:lpstr>Default Design</vt:lpstr>
      <vt:lpstr>Bitmap Image</vt:lpstr>
      <vt:lpstr>Equation</vt:lpstr>
      <vt:lpstr>Microsoft Equation 3.0</vt:lpstr>
      <vt:lpstr>Chapter 11 Fluids</vt:lpstr>
      <vt:lpstr>Mass Density</vt:lpstr>
      <vt:lpstr> </vt:lpstr>
      <vt:lpstr>Why Ice Floats on Water?</vt:lpstr>
      <vt:lpstr>Specific Gravity </vt:lpstr>
      <vt:lpstr>Pressure</vt:lpstr>
      <vt:lpstr>Pressure and Depth in a Static Fluid</vt:lpstr>
      <vt:lpstr>The Hoover Dam</vt:lpstr>
      <vt:lpstr>EXAMPLE 5 Blood Pressure</vt:lpstr>
      <vt:lpstr>11.4 Pressure Gauges</vt:lpstr>
      <vt:lpstr>Tire pressure gauge</vt:lpstr>
      <vt:lpstr>Gauge Pressure</vt:lpstr>
      <vt:lpstr>Mercury Barometer</vt:lpstr>
      <vt:lpstr>Blood pressure is measured with a sphygmomanometer.</vt:lpstr>
      <vt:lpstr>11.5 Pascal's Principle </vt:lpstr>
      <vt:lpstr>Hydraulic Car Lift</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H A P T E R   11 Fluids</dc:title>
  <dc:creator>visitor</dc:creator>
  <cp:lastModifiedBy>mahes</cp:lastModifiedBy>
  <cp:revision>9</cp:revision>
  <dcterms:created xsi:type="dcterms:W3CDTF">2003-11-03T16:36:10Z</dcterms:created>
  <dcterms:modified xsi:type="dcterms:W3CDTF">2014-11-07T04:02:22Z</dcterms:modified>
</cp:coreProperties>
</file>