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517" r:id="rId3"/>
    <p:sldId id="922" r:id="rId4"/>
    <p:sldId id="615" r:id="rId5"/>
    <p:sldId id="923" r:id="rId6"/>
    <p:sldId id="947" r:id="rId7"/>
    <p:sldId id="949" r:id="rId8"/>
    <p:sldId id="955" r:id="rId9"/>
    <p:sldId id="950" r:id="rId10"/>
    <p:sldId id="951" r:id="rId11"/>
    <p:sldId id="890" r:id="rId12"/>
    <p:sldId id="926" r:id="rId13"/>
    <p:sldId id="927" r:id="rId14"/>
    <p:sldId id="733" r:id="rId15"/>
    <p:sldId id="928" r:id="rId16"/>
    <p:sldId id="929" r:id="rId17"/>
    <p:sldId id="891" r:id="rId18"/>
    <p:sldId id="930" r:id="rId19"/>
    <p:sldId id="931" r:id="rId20"/>
    <p:sldId id="932" r:id="rId21"/>
    <p:sldId id="952" r:id="rId22"/>
    <p:sldId id="933" r:id="rId23"/>
    <p:sldId id="934" r:id="rId24"/>
    <p:sldId id="935" r:id="rId25"/>
    <p:sldId id="936" r:id="rId26"/>
    <p:sldId id="937" r:id="rId27"/>
    <p:sldId id="893" r:id="rId28"/>
    <p:sldId id="941" r:id="rId29"/>
    <p:sldId id="943" r:id="rId30"/>
    <p:sldId id="942" r:id="rId31"/>
    <p:sldId id="944" r:id="rId32"/>
    <p:sldId id="945" r:id="rId33"/>
    <p:sldId id="94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3FFE9"/>
    <a:srgbClr val="66FFCC"/>
    <a:srgbClr val="FFD1A6"/>
    <a:srgbClr val="FF66FF"/>
    <a:srgbClr val="FFEECA"/>
    <a:srgbClr val="EFFF5D"/>
    <a:srgbClr val="FFBF8A"/>
    <a:srgbClr val="FAA3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0" autoAdjust="0"/>
  </p:normalViewPr>
  <p:slideViewPr>
    <p:cSldViewPr>
      <p:cViewPr varScale="1">
        <p:scale>
          <a:sx n="106" d="100"/>
          <a:sy n="106" d="100"/>
        </p:scale>
        <p:origin x="-11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17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9F13F5-BE95-4777-AD66-512EF7D66B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C589B1-8416-4BAB-9188-6E25769B75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D1185-D687-49E8-A3CA-1C37EA440BAA}" type="slidenum">
              <a:rPr lang="en-US"/>
              <a:pPr/>
              <a:t>1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C5815-779B-4F72-8933-59EB1A9CBD4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8AB53-B0A1-40E9-BFDB-58D881ECC2B0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4C759-6752-44C3-B657-995FDC7B8871}" type="slidenum">
              <a:rPr lang="en-US"/>
              <a:pPr/>
              <a:t>12</a:t>
            </a:fld>
            <a:endParaRPr lang="en-US"/>
          </a:p>
        </p:txBody>
      </p:sp>
      <p:sp>
        <p:nvSpPr>
          <p:cNvPr id="230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AECC-33A6-4062-8C2B-8DD27EBF0981}" type="slidenum">
              <a:rPr lang="en-US"/>
              <a:pPr/>
              <a:t>13</a:t>
            </a:fld>
            <a:endParaRPr lang="en-US"/>
          </a:p>
        </p:txBody>
      </p:sp>
      <p:sp>
        <p:nvSpPr>
          <p:cNvPr id="230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D5510-2511-4155-B7DF-26098AB15051}" type="slidenum">
              <a:rPr lang="en-US"/>
              <a:pPr/>
              <a:t>14</a:t>
            </a:fld>
            <a:endParaRPr lang="en-US"/>
          </a:p>
        </p:txBody>
      </p:sp>
      <p:sp>
        <p:nvSpPr>
          <p:cNvPr id="1165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ABE70-3188-4C1B-8068-6C77946217C9}" type="slidenum">
              <a:rPr lang="en-US"/>
              <a:pPr/>
              <a:t>15</a:t>
            </a:fld>
            <a:endParaRPr lang="en-US"/>
          </a:p>
        </p:txBody>
      </p:sp>
      <p:sp>
        <p:nvSpPr>
          <p:cNvPr id="230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F859E-18DA-4CC3-A9CE-C91716191D64}" type="slidenum">
              <a:rPr lang="en-US"/>
              <a:pPr/>
              <a:t>16</a:t>
            </a:fld>
            <a:endParaRPr lang="en-US"/>
          </a:p>
        </p:txBody>
      </p:sp>
      <p:sp>
        <p:nvSpPr>
          <p:cNvPr id="231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D27C1-B019-4415-AF4B-5E59BE4E2F9A}" type="slidenum">
              <a:rPr lang="en-US"/>
              <a:pPr/>
              <a:t>17</a:t>
            </a:fld>
            <a:endParaRPr lang="en-US"/>
          </a:p>
        </p:txBody>
      </p:sp>
      <p:sp>
        <p:nvSpPr>
          <p:cNvPr id="153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B291B-BBCB-4A2B-BAB9-68F1263E5D2A}" type="slidenum">
              <a:rPr lang="en-US"/>
              <a:pPr/>
              <a:t>18</a:t>
            </a:fld>
            <a:endParaRPr lang="en-US"/>
          </a:p>
        </p:txBody>
      </p:sp>
      <p:sp>
        <p:nvSpPr>
          <p:cNvPr id="2312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821C2-EAEE-4322-BF50-CB5C523F65F9}" type="slidenum">
              <a:rPr lang="en-US"/>
              <a:pPr/>
              <a:t>19</a:t>
            </a:fld>
            <a:endParaRPr lang="en-US"/>
          </a:p>
        </p:txBody>
      </p:sp>
      <p:sp>
        <p:nvSpPr>
          <p:cNvPr id="2314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231F7-98F4-4640-A6AA-47F214EFB307}" type="slidenum">
              <a:rPr lang="en-US"/>
              <a:pPr/>
              <a:t>2</a:t>
            </a:fld>
            <a:endParaRPr lang="en-US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8BB74-017F-4B33-9603-EAF0E1461EAA}" type="slidenum">
              <a:rPr lang="en-US"/>
              <a:pPr/>
              <a:t>20</a:t>
            </a:fld>
            <a:endParaRPr lang="en-US"/>
          </a:p>
        </p:txBody>
      </p:sp>
      <p:sp>
        <p:nvSpPr>
          <p:cNvPr id="2316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7EF9-5845-4BAF-9C4E-7D86E82D765B}" type="slidenum">
              <a:rPr lang="en-US"/>
              <a:pPr/>
              <a:t>21</a:t>
            </a:fld>
            <a:endParaRPr lang="en-US"/>
          </a:p>
        </p:txBody>
      </p:sp>
      <p:sp>
        <p:nvSpPr>
          <p:cNvPr id="2359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EA71D-3CAE-4023-BE93-4D39AA4D8EDE}" type="slidenum">
              <a:rPr lang="en-US"/>
              <a:pPr/>
              <a:t>22</a:t>
            </a:fld>
            <a:endParaRPr lang="en-US"/>
          </a:p>
        </p:txBody>
      </p:sp>
      <p:sp>
        <p:nvSpPr>
          <p:cNvPr id="2318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5CD84-B80A-4367-A550-C1FBE01BEE98}" type="slidenum">
              <a:rPr lang="en-US"/>
              <a:pPr/>
              <a:t>23</a:t>
            </a:fld>
            <a:endParaRPr lang="en-US"/>
          </a:p>
        </p:txBody>
      </p:sp>
      <p:sp>
        <p:nvSpPr>
          <p:cNvPr id="2320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DDA61-57F7-45C0-9130-F8E2F441C67F}" type="slidenum">
              <a:rPr lang="en-US"/>
              <a:pPr/>
              <a:t>24</a:t>
            </a:fld>
            <a:endParaRPr lang="en-US"/>
          </a:p>
        </p:txBody>
      </p:sp>
      <p:sp>
        <p:nvSpPr>
          <p:cNvPr id="2322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08FB5-8251-42D3-B6CB-6CF55F6D1CA1}" type="slidenum">
              <a:rPr lang="en-US"/>
              <a:pPr/>
              <a:t>25</a:t>
            </a:fld>
            <a:endParaRPr lang="en-US"/>
          </a:p>
        </p:txBody>
      </p:sp>
      <p:sp>
        <p:nvSpPr>
          <p:cNvPr id="2324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EDB07-AA81-4BFA-9D7D-278BC8B67CE7}" type="slidenum">
              <a:rPr lang="en-US"/>
              <a:pPr/>
              <a:t>26</a:t>
            </a:fld>
            <a:endParaRPr lang="en-US"/>
          </a:p>
        </p:txBody>
      </p:sp>
      <p:sp>
        <p:nvSpPr>
          <p:cNvPr id="2326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2518C-C404-4EE6-B652-2540AE9CCBF8}" type="slidenum">
              <a:rPr lang="en-US"/>
              <a:pPr/>
              <a:t>27</a:t>
            </a:fld>
            <a:endParaRPr lang="en-US"/>
          </a:p>
        </p:txBody>
      </p:sp>
      <p:sp>
        <p:nvSpPr>
          <p:cNvPr id="154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BF1EB-345B-4CF3-9DAD-6D2198ECD12A}" type="slidenum">
              <a:rPr lang="en-US"/>
              <a:pPr/>
              <a:t>28</a:t>
            </a:fld>
            <a:endParaRPr lang="en-US"/>
          </a:p>
        </p:txBody>
      </p:sp>
      <p:sp>
        <p:nvSpPr>
          <p:cNvPr id="2334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13008-D82A-4A83-A284-682D50A35A91}" type="slidenum">
              <a:rPr lang="en-US"/>
              <a:pPr/>
              <a:t>29</a:t>
            </a:fld>
            <a:endParaRPr lang="en-US"/>
          </a:p>
        </p:txBody>
      </p:sp>
      <p:sp>
        <p:nvSpPr>
          <p:cNvPr id="233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CA65B-0689-4061-8978-F4279936DFFD}" type="slidenum">
              <a:rPr lang="en-US"/>
              <a:pPr/>
              <a:t>3</a:t>
            </a:fld>
            <a:endParaRPr lang="en-US"/>
          </a:p>
        </p:txBody>
      </p:sp>
      <p:sp>
        <p:nvSpPr>
          <p:cNvPr id="22958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B3EF7-D88E-4C33-973C-C066904B1E0F}" type="slidenum">
              <a:rPr lang="en-US"/>
              <a:pPr/>
              <a:t>30</a:t>
            </a:fld>
            <a:endParaRPr lang="en-US"/>
          </a:p>
        </p:txBody>
      </p:sp>
      <p:sp>
        <p:nvSpPr>
          <p:cNvPr id="2336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691B4-5705-411E-A154-11C0E8FAE738}" type="slidenum">
              <a:rPr lang="en-US"/>
              <a:pPr/>
              <a:t>31</a:t>
            </a:fld>
            <a:endParaRPr lang="en-US"/>
          </a:p>
        </p:txBody>
      </p:sp>
      <p:sp>
        <p:nvSpPr>
          <p:cNvPr id="2340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5673F-072F-4EEE-8904-C7C5C46554D2}" type="slidenum">
              <a:rPr lang="en-US"/>
              <a:pPr/>
              <a:t>32</a:t>
            </a:fld>
            <a:endParaRPr lang="en-US"/>
          </a:p>
        </p:txBody>
      </p:sp>
      <p:sp>
        <p:nvSpPr>
          <p:cNvPr id="2342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23674-F242-42BA-94E7-367DF5AA9E8B}" type="slidenum">
              <a:rPr lang="en-US"/>
              <a:pPr/>
              <a:t>33</a:t>
            </a:fld>
            <a:endParaRPr lang="en-US"/>
          </a:p>
        </p:txBody>
      </p:sp>
      <p:sp>
        <p:nvSpPr>
          <p:cNvPr id="2344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751B9-608E-4F86-BD49-026B7101B59D}" type="slidenum">
              <a:rPr lang="en-US"/>
              <a:pPr/>
              <a:t>4</a:t>
            </a:fld>
            <a:endParaRPr lang="en-US"/>
          </a:p>
        </p:txBody>
      </p:sp>
      <p:sp>
        <p:nvSpPr>
          <p:cNvPr id="85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6DF7C-E90F-49E6-A3CA-F4CF91E315BB}" type="slidenum">
              <a:rPr lang="en-US"/>
              <a:pPr/>
              <a:t>5</a:t>
            </a:fld>
            <a:endParaRPr lang="en-US"/>
          </a:p>
        </p:txBody>
      </p:sp>
      <p:sp>
        <p:nvSpPr>
          <p:cNvPr id="2297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E1862-EC75-4A83-9E91-F75FF08DF2E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CD149-8C2F-4F9E-A804-79FBB71BCA6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AEC45-3A1D-4FDB-AA35-E48FFA2AE2B0}" type="slidenum">
              <a:rPr lang="en-US"/>
              <a:pPr/>
              <a:t>8</a:t>
            </a:fld>
            <a:endParaRPr lang="en-US"/>
          </a:p>
        </p:txBody>
      </p:sp>
      <p:sp>
        <p:nvSpPr>
          <p:cNvPr id="2365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23796-FC4B-4998-AB8B-67AE9FEA73F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76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-6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D2956C-0D1C-4FC9-915B-C4679A1C4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BB96D-77B6-4AFA-88F0-D9B29F60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ADA8B-1DD9-4167-A9AE-A8CC8CE97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A415-E949-43A1-8405-17DD8AF4D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D86F-F376-4298-B7CD-34E49E5DE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4D514-7779-4FD5-AB95-B9A9AC3FD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1281-4BD0-40E3-910D-1076522F2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DCFE0-18FB-414D-9358-166726CFC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12D9-06B4-4638-B7F2-ABD6713DF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6B374-4BBD-49D9-BC85-731477F2D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51333-9BDE-4E2B-82F0-4B9E3CA08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5F10B6A-D585-4FD9-857E-8DA6C280AE7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-64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64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dl/premium/0072828625/instructor/340762/ch_19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dl/premium/0072828625/instructor/340762/ch_19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133600"/>
            <a:ext cx="7239000" cy="1905000"/>
          </a:xfrm>
        </p:spPr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Chapter 21</a:t>
            </a:r>
            <a:b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Looking Deeper Into Everyday Phenomena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3" name="Picture 5" descr="Griffith7e12tlm_n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1905000" cy="24384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0" y="5334000"/>
            <a:ext cx="261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Lecture PowerPoint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" charset="0"/>
                <a:ea typeface="ＭＳ Ｐゴシック" pitchFamily="-109" charset="-128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The standard model has now unified the electromagnetic force with the weak nuclear force to form the </a:t>
            </a:r>
            <a:r>
              <a:rPr lang="en-US" sz="2400" b="1" i="1">
                <a:solidFill>
                  <a:schemeClr val="accent1"/>
                </a:solidFill>
              </a:rPr>
              <a:t>electroweak force</a:t>
            </a:r>
            <a:r>
              <a:rPr lang="en-US" sz="2400">
                <a:solidFill>
                  <a:srgbClr val="FFEBE8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A </a:t>
            </a:r>
            <a:r>
              <a:rPr lang="en-US" sz="2400" b="1" i="1">
                <a:solidFill>
                  <a:schemeClr val="accent1"/>
                </a:solidFill>
              </a:rPr>
              <a:t>Grand unified theory (GUT)</a:t>
            </a:r>
            <a:r>
              <a:rPr lang="en-US" sz="2400">
                <a:solidFill>
                  <a:srgbClr val="FFEBE8"/>
                </a:solidFill>
              </a:rPr>
              <a:t> which will unify the strong force with the electroweak force is much sought after.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This leaves only the </a:t>
            </a:r>
            <a:r>
              <a:rPr lang="en-US" sz="2400" b="1" i="1">
                <a:solidFill>
                  <a:schemeClr val="accent1"/>
                </a:solidFill>
              </a:rPr>
              <a:t>gravitational force</a:t>
            </a:r>
            <a:r>
              <a:rPr lang="en-US" sz="2400">
                <a:solidFill>
                  <a:srgbClr val="FFEBE8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A </a:t>
            </a:r>
            <a:r>
              <a:rPr lang="en-US" sz="2400" b="1" i="1">
                <a:solidFill>
                  <a:schemeClr val="accent1"/>
                </a:solidFill>
              </a:rPr>
              <a:t>Theory of everything (TOE)</a:t>
            </a:r>
            <a:r>
              <a:rPr lang="en-US" sz="2400">
                <a:solidFill>
                  <a:srgbClr val="FFEBE8"/>
                </a:solidFill>
              </a:rPr>
              <a:t> may someday unify all forces, including gravity.</a:t>
            </a:r>
          </a:p>
        </p:txBody>
      </p:sp>
      <p:pic>
        <p:nvPicPr>
          <p:cNvPr id="2356228" name="Picture 4" descr="2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22663"/>
            <a:ext cx="900906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2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Cosmology and the Beginning of Time</a:t>
            </a:r>
          </a:p>
        </p:txBody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We have now looked into the extremely small: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Quarks make up protons and neutrons, which form the nucleus.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Atoms consist of the nucleus and the surrounding electrons.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Atoms make up molecules and the ordinary matter of our world.</a:t>
            </a:r>
          </a:p>
          <a:p>
            <a:pPr>
              <a:lnSpc>
                <a:spcPct val="80000"/>
              </a:lnSpc>
            </a:pPr>
            <a:r>
              <a:rPr lang="en-US" sz="2400"/>
              <a:t>What about the very large?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earth is part of the solar system which includes the sun.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sun is just one star in our galaxy, which is just one galaxy in our Local Group of galaxies.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These groups of galaxies make up larger groups, and ultimately, the universe.</a:t>
            </a:r>
          </a:p>
          <a:p>
            <a:pPr>
              <a:lnSpc>
                <a:spcPct val="80000"/>
              </a:lnSpc>
            </a:pPr>
            <a:r>
              <a:rPr lang="en-US" sz="2400"/>
              <a:t>What can our knowledge of atoms, nuclei, and quarks tell us about the universe?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7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1400"/>
            <a:ext cx="9144000" cy="579438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Is the universe expanding?</a:t>
            </a:r>
            <a:endParaRPr lang="en-US"/>
          </a:p>
        </p:txBody>
      </p:sp>
      <p:sp>
        <p:nvSpPr>
          <p:cNvPr id="230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276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Collections of stars called galaxies come in various shapes and sizes.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Many have a spiral structure.</a:t>
            </a:r>
          </a:p>
        </p:txBody>
      </p:sp>
      <p:pic>
        <p:nvPicPr>
          <p:cNvPr id="2302980" name="Picture 4" descr="21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28800"/>
            <a:ext cx="5140325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0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97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447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/>
              <a:t>Our own Milky Way is a spiral galaxy, although from earth it appears as a band of stars across the night sky.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Our sun is one of billions of stars that make up the Milky Way galaxy.</a:t>
            </a:r>
          </a:p>
        </p:txBody>
      </p:sp>
      <p:pic>
        <p:nvPicPr>
          <p:cNvPr id="2305029" name="Picture 5" descr="21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76200"/>
            <a:ext cx="701992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0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0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02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The other galaxies are receding from us -- the universe is expanding.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66FF"/>
                </a:solidFill>
              </a:rPr>
              <a:t>Hubble</a:t>
            </a:r>
            <a:r>
              <a:rPr lang="en-US" sz="2000"/>
              <a:t> </a:t>
            </a:r>
            <a:r>
              <a:rPr lang="en-US" sz="2000">
                <a:solidFill>
                  <a:srgbClr val="FFD1A6"/>
                </a:solidFill>
              </a:rPr>
              <a:t>observed that the spectra of stars in distant galaxies were shifted in wavelength and frequency.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These stars must be moving away from us, producing a Doppler shift like what we encounter for sound waves.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This red shift is more pronounced the farther away a galaxy is.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The entire universe is expanding,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with more distant galaxies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receding faster than nearby ones.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This is analogous to spots on an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expanding balloon; according to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any spot, all the other spots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appear to recede as the balloon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expands.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Recent evidence indicates that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the rate of expansion is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000">
                <a:solidFill>
                  <a:srgbClr val="FFD1A6"/>
                </a:solidFill>
              </a:rPr>
              <a:t>	accelerating.</a:t>
            </a:r>
          </a:p>
        </p:txBody>
      </p:sp>
      <p:pic>
        <p:nvPicPr>
          <p:cNvPr id="1164294" name="Picture 6" descr="2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7338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4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4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4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64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4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4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64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4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4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4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4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4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64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4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4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4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4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4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64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4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4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64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4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4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64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4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4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64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4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64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64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4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4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0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915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If the universe is expanding, at some point in time long ago the entire mass of the universe must have been much more compressed than it is now.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The beginning of the expansion (and perhaps the beginning of time) was an explosion from which the universe has been spreading ever since.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This initial rapid expansion or explosion is called the </a:t>
            </a:r>
            <a:r>
              <a:rPr lang="en-US" sz="2400" b="1" i="1">
                <a:solidFill>
                  <a:schemeClr val="accent1"/>
                </a:solidFill>
              </a:rPr>
              <a:t>Big Bang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Just a microsecond or so after the beginning, all of the matter of the universe was an extremely hot sea of quarks.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As the expansion proceeded, the quarks condensed into mesons and baryons, including protons and neutrons.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About three minutes after the beginning, the protons and neutrons probably began to form nuclei.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Half a million years later, electrons began to orbit about the nuclei to form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0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0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707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915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The standard model of high-energy physics predicts how some of these steps could have occurred.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The model successfully predicts the ratio of helium to hydrogen in stars and galaxies.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Another confirmation is the existence and uniformity of the cosmic microwave background radiation.</a:t>
            </a:r>
            <a:endParaRPr lang="en-US" sz="2000">
              <a:solidFill>
                <a:srgbClr val="FAA368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Our success in describing the world of the very small plays a large role in our understanding of the universe.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/>
              <a:t>There are still many unanswered questions.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We cannot describe with assurance the initial conditions of the universe.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There may be many universes, some of which may be quite different from our own.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>
                <a:solidFill>
                  <a:srgbClr val="FFD1A6"/>
                </a:solidFill>
              </a:rPr>
              <a:t>These questions hold a tremendous fascination for physicists, astronomers, philosophers, and the general public.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0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0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0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0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912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Semiconductors and Microelectronics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Calculators, microwave ovens, video recorders, home computers, television sets, digital watches, and many other items we use every day use </a:t>
            </a:r>
            <a:r>
              <a:rPr lang="en-US" sz="2400">
                <a:solidFill>
                  <a:srgbClr val="EFFF5D"/>
                </a:solidFill>
              </a:rPr>
              <a:t>solid-state electronics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b="1" i="1">
                <a:solidFill>
                  <a:schemeClr val="accent1"/>
                </a:solidFill>
              </a:rPr>
              <a:t>Semiconductors</a:t>
            </a:r>
            <a:r>
              <a:rPr lang="en-US" sz="2000"/>
              <a:t> (such as carbon, germanium, and silicon) have a higher </a:t>
            </a:r>
            <a:r>
              <a:rPr lang="en-US" sz="2000" b="1" i="1">
                <a:solidFill>
                  <a:schemeClr val="accent1"/>
                </a:solidFill>
              </a:rPr>
              <a:t>conductivity</a:t>
            </a:r>
            <a:r>
              <a:rPr lang="en-US" sz="2000"/>
              <a:t> than insulators, but a lower conductivity than conductors.</a:t>
            </a:r>
          </a:p>
        </p:txBody>
      </p:sp>
      <p:sp>
        <p:nvSpPr>
          <p:cNvPr id="1537029" name="Text Box 5"/>
          <p:cNvSpPr txBox="1">
            <a:spLocks noChangeArrowheads="1"/>
          </p:cNvSpPr>
          <p:nvPr/>
        </p:nvSpPr>
        <p:spPr bwMode="auto">
          <a:xfrm>
            <a:off x="1219200" y="4114800"/>
            <a:ext cx="48006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 sz="2000">
                <a:solidFill>
                  <a:srgbClr val="B3FFE9"/>
                </a:solidFill>
                <a:latin typeface="Arial" charset="0"/>
              </a:rPr>
              <a:t>These elements have four outer electrons beyond a closed shell, which are shared with neighboring atoms.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 sz="2000">
                <a:solidFill>
                  <a:srgbClr val="B3FFE9"/>
                </a:solidFill>
                <a:latin typeface="Arial" charset="0"/>
              </a:rPr>
              <a:t>These shared electrons are more closely tied to their nuclei than in a metal, but they are freer to migrate than in a good insulator.</a:t>
            </a:r>
          </a:p>
        </p:txBody>
      </p:sp>
      <p:pic>
        <p:nvPicPr>
          <p:cNvPr id="1537030" name="Picture 6" descr="21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2992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27" grpId="0" build="p" bldLvl="2"/>
      <p:bldP spid="15370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Semiconductors’ importance in electronics results from our ability to modify their conductivity by </a:t>
            </a:r>
            <a:r>
              <a:rPr lang="en-US" sz="2400" b="1" i="1">
                <a:solidFill>
                  <a:srgbClr val="FAA368"/>
                </a:solidFill>
              </a:rPr>
              <a:t>doping</a:t>
            </a:r>
            <a:r>
              <a:rPr lang="en-US" sz="2400"/>
              <a:t> them with small amounts of impurity.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Doping silicon with phosphorus or arsenic provides an extra electron, making an </a:t>
            </a:r>
            <a:r>
              <a:rPr lang="en-US" sz="2000" i="1">
                <a:solidFill>
                  <a:srgbClr val="FFEECA"/>
                </a:solidFill>
              </a:rPr>
              <a:t>n</a:t>
            </a:r>
            <a:r>
              <a:rPr lang="en-US" sz="2000">
                <a:solidFill>
                  <a:srgbClr val="FFEECA"/>
                </a:solidFill>
              </a:rPr>
              <a:t>-type</a:t>
            </a:r>
            <a:r>
              <a:rPr lang="en-US" sz="2000">
                <a:solidFill>
                  <a:srgbClr val="B3FFE9"/>
                </a:solidFill>
              </a:rPr>
              <a:t> semiconductor.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Doping with boron or gallium leaves holes and produces </a:t>
            </a:r>
            <a:r>
              <a:rPr lang="en-US" sz="2000" i="1">
                <a:solidFill>
                  <a:srgbClr val="FFEECA"/>
                </a:solidFill>
              </a:rPr>
              <a:t>p</a:t>
            </a:r>
            <a:r>
              <a:rPr lang="en-US" sz="2000">
                <a:solidFill>
                  <a:srgbClr val="FFEECA"/>
                </a:solidFill>
              </a:rPr>
              <a:t>-type</a:t>
            </a:r>
            <a:r>
              <a:rPr lang="en-US" sz="2000">
                <a:solidFill>
                  <a:srgbClr val="B3FFE9"/>
                </a:solidFill>
              </a:rPr>
              <a:t> semiconductors.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A hole is the absence of an electron; a moving hole behaves as a positive charge carrier because it leaves an excess positive charge wherever it goes.</a:t>
            </a:r>
          </a:p>
        </p:txBody>
      </p:sp>
      <p:pic>
        <p:nvPicPr>
          <p:cNvPr id="2311173" name="Picture 5" descr="21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6934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1170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</a:t>
            </a:r>
            <a:r>
              <a:rPr lang="en-US" sz="2400" b="1" i="1">
                <a:solidFill>
                  <a:schemeClr val="accent1"/>
                </a:solidFill>
              </a:rPr>
              <a:t>diode</a:t>
            </a:r>
            <a:r>
              <a:rPr lang="en-US" sz="2400"/>
              <a:t> allows electric current to flow in one direction but not in another.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 essential feature is the junction between the </a:t>
            </a:r>
            <a:r>
              <a:rPr lang="en-US" sz="2000" i="1">
                <a:solidFill>
                  <a:srgbClr val="B3FFE9"/>
                </a:solidFill>
              </a:rPr>
              <a:t>n</a:t>
            </a:r>
            <a:r>
              <a:rPr lang="en-US" sz="2000">
                <a:solidFill>
                  <a:srgbClr val="B3FFE9"/>
                </a:solidFill>
              </a:rPr>
              <a:t>-type and        </a:t>
            </a:r>
            <a:r>
              <a:rPr lang="en-US" sz="2000" i="1">
                <a:solidFill>
                  <a:srgbClr val="B3FFE9"/>
                </a:solidFill>
              </a:rPr>
              <a:t>p</a:t>
            </a:r>
            <a:r>
              <a:rPr lang="en-US" sz="2000">
                <a:solidFill>
                  <a:srgbClr val="B3FFE9"/>
                </a:solidFill>
              </a:rPr>
              <a:t>-type materials.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When the positive terminal of a battery is connected to the </a:t>
            </a:r>
            <a:r>
              <a:rPr lang="en-US" sz="2000" i="1">
                <a:solidFill>
                  <a:srgbClr val="B3FFE9"/>
                </a:solidFill>
              </a:rPr>
              <a:t>p</a:t>
            </a:r>
            <a:r>
              <a:rPr lang="en-US" sz="2000">
                <a:solidFill>
                  <a:srgbClr val="B3FFE9"/>
                </a:solidFill>
              </a:rPr>
              <a:t>-type side and the negative terminal to the </a:t>
            </a:r>
            <a:r>
              <a:rPr lang="en-US" sz="2000" i="1">
                <a:solidFill>
                  <a:srgbClr val="B3FFE9"/>
                </a:solidFill>
              </a:rPr>
              <a:t>n</a:t>
            </a:r>
            <a:r>
              <a:rPr lang="en-US" sz="2000">
                <a:solidFill>
                  <a:srgbClr val="B3FFE9"/>
                </a:solidFill>
              </a:rPr>
              <a:t>-type side, electrons will flow to the junction and attract holes to the junction.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These holes are eliminated when electrons move across the junction to fill them, but more holes move through the </a:t>
            </a:r>
            <a:r>
              <a:rPr lang="en-US" sz="2000" i="1">
                <a:solidFill>
                  <a:srgbClr val="B3FFE9"/>
                </a:solidFill>
              </a:rPr>
              <a:t>p</a:t>
            </a:r>
            <a:r>
              <a:rPr lang="en-US" sz="2000">
                <a:solidFill>
                  <a:srgbClr val="B3FFE9"/>
                </a:solidFill>
              </a:rPr>
              <a:t>-type material from the positive terminal of the battery.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A continuous current will flow in this </a:t>
            </a:r>
            <a:r>
              <a:rPr lang="en-US" sz="2000" i="1">
                <a:solidFill>
                  <a:srgbClr val="FFBF8A"/>
                </a:solidFill>
              </a:rPr>
              <a:t>forward biased</a:t>
            </a:r>
            <a:r>
              <a:rPr lang="en-US" sz="2000">
                <a:solidFill>
                  <a:srgbClr val="B3FFE9"/>
                </a:solidFill>
              </a:rPr>
              <a:t> diode.</a:t>
            </a:r>
          </a:p>
        </p:txBody>
      </p:sp>
      <p:pic>
        <p:nvPicPr>
          <p:cNvPr id="2313220" name="Picture 4" descr="21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67913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3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3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3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3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3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3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321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None/>
            </a:pPr>
            <a:r>
              <a:rPr lang="en-US" sz="4000">
                <a:latin typeface="Comic Sans MS" pitchFamily="-64" charset="0"/>
              </a:rPr>
              <a:t>What are the basic building blocks of the universe?</a:t>
            </a:r>
            <a:endParaRPr lang="en-US" sz="4000">
              <a:latin typeface="Arial" charset="0"/>
            </a:endParaRP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5089525" y="4624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101850"/>
          </a:xfrm>
          <a:noFill/>
          <a:ln/>
        </p:spPr>
        <p:txBody>
          <a:bodyPr/>
          <a:lstStyle/>
          <a:p>
            <a:r>
              <a:rPr lang="en-US"/>
              <a:t>Beyond everyday phenomena:</a:t>
            </a:r>
            <a:br>
              <a:rPr lang="en-US"/>
            </a:br>
            <a:r>
              <a:rPr lang="en-US"/>
              <a:t>From the smallest...</a:t>
            </a:r>
          </a:p>
        </p:txBody>
      </p:sp>
      <p:pic>
        <p:nvPicPr>
          <p:cNvPr id="5918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088" y="2667000"/>
            <a:ext cx="234791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different situation exists if we reverse the connections of the battery to the diode.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Holes are now pulled away from the junction by the negative charges from the negative terminal of the battery (now connected to the </a:t>
            </a:r>
            <a:r>
              <a:rPr lang="en-US" sz="2000" i="1">
                <a:solidFill>
                  <a:srgbClr val="B3FFE9"/>
                </a:solidFill>
              </a:rPr>
              <a:t>p</a:t>
            </a:r>
            <a:r>
              <a:rPr lang="en-US" sz="2000">
                <a:solidFill>
                  <a:srgbClr val="B3FFE9"/>
                </a:solidFill>
              </a:rPr>
              <a:t>-type side of the diode).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Electrons in the </a:t>
            </a:r>
            <a:r>
              <a:rPr lang="en-US" sz="2000" i="1">
                <a:solidFill>
                  <a:srgbClr val="B3FFE9"/>
                </a:solidFill>
              </a:rPr>
              <a:t>n</a:t>
            </a:r>
            <a:r>
              <a:rPr lang="en-US" sz="2000">
                <a:solidFill>
                  <a:srgbClr val="B3FFE9"/>
                </a:solidFill>
              </a:rPr>
              <a:t>-type material are attracted toward the positive terminal of the battery.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Since the holes and electrons are both pulled away from the junction, no recombination of holes and electrons occurs there.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There is no flow of current across the junction in </a:t>
            </a:r>
            <a:r>
              <a:rPr lang="en-US" sz="2000" i="1">
                <a:solidFill>
                  <a:srgbClr val="FFBF8A"/>
                </a:solidFill>
              </a:rPr>
              <a:t>reverse bias</a:t>
            </a:r>
            <a:r>
              <a:rPr lang="en-US" sz="2000">
                <a:solidFill>
                  <a:srgbClr val="B3FFE9"/>
                </a:solidFill>
              </a:rPr>
              <a:t>.</a:t>
            </a:r>
          </a:p>
        </p:txBody>
      </p:sp>
      <p:pic>
        <p:nvPicPr>
          <p:cNvPr id="2315267" name="Picture 3" descr="21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67913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526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31838"/>
            <a:ext cx="8001000" cy="1554162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Can a diode be made from material that is doped with just one type of impurity atom?</a:t>
            </a:r>
            <a:endParaRPr lang="en-US"/>
          </a:p>
        </p:txBody>
      </p:sp>
      <p:sp>
        <p:nvSpPr>
          <p:cNvPr id="235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2590800" cy="1752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Yes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No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Maybe</a:t>
            </a:r>
          </a:p>
        </p:txBody>
      </p:sp>
      <p:sp>
        <p:nvSpPr>
          <p:cNvPr id="2358276" name="Text Box 4"/>
          <p:cNvSpPr txBox="1">
            <a:spLocks noChangeArrowheads="1"/>
          </p:cNvSpPr>
          <p:nvPr/>
        </p:nvSpPr>
        <p:spPr bwMode="auto">
          <a:xfrm>
            <a:off x="3124200" y="2974975"/>
            <a:ext cx="5562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buClr>
                <a:schemeClr val="tx2"/>
              </a:buClr>
              <a:buSzPct val="85000"/>
              <a:buFont typeface="Arial" charset="0"/>
              <a:buAutoNum type="alphaLcParenR" startAt="2"/>
            </a:pPr>
            <a:r>
              <a:rPr lang="en-US">
                <a:latin typeface="Arial" charset="0"/>
              </a:rPr>
              <a:t>Diodes are made of two layers:  </a:t>
            </a:r>
          </a:p>
          <a:p>
            <a:pPr marL="457200" indent="-457200"/>
            <a:r>
              <a:rPr lang="en-US">
                <a:latin typeface="Arial" charset="0"/>
              </a:rPr>
              <a:t>	a layer of a 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-type semi-conductor and a layer of an </a:t>
            </a:r>
            <a:r>
              <a:rPr lang="en-US" i="1">
                <a:latin typeface="Arial" charset="0"/>
              </a:rPr>
              <a:t>n</a:t>
            </a:r>
            <a:r>
              <a:rPr lang="en-US">
                <a:latin typeface="Arial" charset="0"/>
              </a:rPr>
              <a:t>-type semiconductor. One layer will be doped with a group III impurity and the other layer with a group V impurity.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8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2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 b="1" i="1">
                <a:solidFill>
                  <a:schemeClr val="accent1"/>
                </a:solidFill>
              </a:rPr>
              <a:t>transistor</a:t>
            </a:r>
            <a:r>
              <a:rPr lang="en-US" sz="2400"/>
              <a:t> is a combination of two diodes that share the middle portion, the </a:t>
            </a:r>
            <a:r>
              <a:rPr lang="en-US" sz="2400">
                <a:solidFill>
                  <a:srgbClr val="FFBF8A"/>
                </a:solidFill>
              </a:rPr>
              <a:t>base</a:t>
            </a:r>
            <a:r>
              <a:rPr lang="en-US" sz="2400"/>
              <a:t> of the transistor.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Holes are introduced to the </a:t>
            </a:r>
            <a:r>
              <a:rPr lang="en-US" sz="2000">
                <a:solidFill>
                  <a:srgbClr val="FFBF8A"/>
                </a:solidFill>
              </a:rPr>
              <a:t>emitter</a:t>
            </a:r>
            <a:r>
              <a:rPr lang="en-US" sz="2000">
                <a:solidFill>
                  <a:srgbClr val="B3FFE9"/>
                </a:solidFill>
              </a:rPr>
              <a:t> of the </a:t>
            </a:r>
            <a:r>
              <a:rPr lang="en-US" sz="2000" i="1">
                <a:solidFill>
                  <a:srgbClr val="B3FFE9"/>
                </a:solidFill>
              </a:rPr>
              <a:t>p-n-p </a:t>
            </a:r>
            <a:r>
              <a:rPr lang="en-US" sz="2000">
                <a:solidFill>
                  <a:srgbClr val="B3FFE9"/>
                </a:solidFill>
              </a:rPr>
              <a:t>transistor from the positive terminal of a battery.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 junction between the emitter and the base behaves as a forward-biased diode, and the holes flow into the thin base layer.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These holes can flow across the base and into the </a:t>
            </a:r>
            <a:r>
              <a:rPr lang="en-US" sz="2000">
                <a:solidFill>
                  <a:srgbClr val="FFBF8A"/>
                </a:solidFill>
              </a:rPr>
              <a:t>collector</a:t>
            </a:r>
            <a:r>
              <a:rPr lang="en-US" sz="2000">
                <a:solidFill>
                  <a:srgbClr val="B3FFE9"/>
                </a:solidFill>
              </a:rPr>
              <a:t> as long as not too many recombine with electrons in the base layer.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 number of free electrons in the base layer can be controlled by the current allowed to flow between the base and emitter.</a:t>
            </a:r>
          </a:p>
        </p:txBody>
      </p:sp>
      <p:pic>
        <p:nvPicPr>
          <p:cNvPr id="2317316" name="Picture 4" descr="21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3159125"/>
            <a:ext cx="412432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7317" name="Text Box 5"/>
          <p:cNvSpPr txBox="1">
            <a:spLocks noChangeArrowheads="1"/>
          </p:cNvSpPr>
          <p:nvPr/>
        </p:nvSpPr>
        <p:spPr bwMode="auto">
          <a:xfrm>
            <a:off x="152400" y="3200400"/>
            <a:ext cx="4800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A small change in the current from the base to the emitter can produce a large change in the current flowing between the collector and the emitter.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This allows the transmitter to serve effectively as an amplifier.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A weak signal picked up by a radio signal can be turned into a larger signal by using transistor amplifiers.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7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7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7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17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7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17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7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317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7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7314" grpId="0" build="p" bldLvl="2"/>
      <p:bldP spid="2317317" grpId="0" build="p"/>
      <p:bldP spid="2317317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 b="1" i="1">
                <a:solidFill>
                  <a:schemeClr val="accent1"/>
                </a:solidFill>
              </a:rPr>
              <a:t>transistor</a:t>
            </a:r>
            <a:r>
              <a:rPr lang="en-US" sz="2400"/>
              <a:t> is a combination of two diodes that share the middle portion, the </a:t>
            </a:r>
            <a:r>
              <a:rPr lang="en-US" sz="2400">
                <a:solidFill>
                  <a:srgbClr val="FFBF8A"/>
                </a:solidFill>
              </a:rPr>
              <a:t>base</a:t>
            </a:r>
            <a:r>
              <a:rPr lang="en-US" sz="2400"/>
              <a:t> of the transistor.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Holes are introduced to the </a:t>
            </a:r>
            <a:r>
              <a:rPr lang="en-US" sz="2000">
                <a:solidFill>
                  <a:srgbClr val="FFBF8A"/>
                </a:solidFill>
              </a:rPr>
              <a:t>emitter</a:t>
            </a:r>
            <a:r>
              <a:rPr lang="en-US" sz="2000">
                <a:solidFill>
                  <a:srgbClr val="B3FFE9"/>
                </a:solidFill>
              </a:rPr>
              <a:t> of the </a:t>
            </a:r>
            <a:r>
              <a:rPr lang="en-US" sz="2000" i="1">
                <a:solidFill>
                  <a:srgbClr val="B3FFE9"/>
                </a:solidFill>
              </a:rPr>
              <a:t>p-n-p</a:t>
            </a:r>
            <a:r>
              <a:rPr lang="en-US" sz="2000">
                <a:solidFill>
                  <a:srgbClr val="B3FFE9"/>
                </a:solidFill>
              </a:rPr>
              <a:t> transistor from the positive terminal of a battery.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 junction between the emitter and the base behaves as a forward-biased diode, and the holes flow into the thin base layer.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These holes can flow across the base and into the </a:t>
            </a:r>
            <a:r>
              <a:rPr lang="en-US" sz="2000">
                <a:solidFill>
                  <a:srgbClr val="FFBF8A"/>
                </a:solidFill>
              </a:rPr>
              <a:t>collector</a:t>
            </a:r>
            <a:r>
              <a:rPr lang="en-US" sz="2000">
                <a:solidFill>
                  <a:srgbClr val="B3FFE9"/>
                </a:solidFill>
              </a:rPr>
              <a:t> as long as not too many recombine with electrons in the base layer.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The number of free electrons in the base layer can be controlled by the current allowed to flow between the base and emitter.</a:t>
            </a:r>
          </a:p>
        </p:txBody>
      </p:sp>
      <p:pic>
        <p:nvPicPr>
          <p:cNvPr id="2319363" name="Picture 3" descr="21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3159125"/>
            <a:ext cx="412432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9364" name="Text Box 4"/>
          <p:cNvSpPr txBox="1">
            <a:spLocks noChangeArrowheads="1"/>
          </p:cNvSpPr>
          <p:nvPr/>
        </p:nvSpPr>
        <p:spPr bwMode="auto">
          <a:xfrm>
            <a:off x="152400" y="3200400"/>
            <a:ext cx="487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Another important application is as voltage-controlled switches.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One voltage applied across the base and emitter can cause a large flow of current through the collector, while another value produces a very small flow.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The transistor is then either on or off depending on the voltage applied to the base.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This feature is useful in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36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An </a:t>
            </a:r>
            <a:r>
              <a:rPr lang="en-US" sz="2400" b="1" i="1">
                <a:solidFill>
                  <a:schemeClr val="accent1"/>
                </a:solidFill>
              </a:rPr>
              <a:t>integrated circuit</a:t>
            </a:r>
            <a:r>
              <a:rPr lang="en-US" sz="2400"/>
              <a:t> consists of several transistors, diodes, resistors, and electrical connections all built into a single tiny chip of semiconductor material, usually silicon.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This allows the production of circuits much smaller than circuits made from individual transistors or vacuum tubes.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B3FFE9"/>
                </a:solidFill>
              </a:rPr>
              <a:t>A computer that would fill a large room can now be reduced to the size of a hand-held calculator.</a:t>
            </a:r>
          </a:p>
        </p:txBody>
      </p:sp>
      <p:pic>
        <p:nvPicPr>
          <p:cNvPr id="2321413" name="Picture 5" descr="21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62200"/>
            <a:ext cx="641032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1414" name="Text Box 6"/>
          <p:cNvSpPr txBox="1">
            <a:spLocks noChangeArrowheads="1"/>
          </p:cNvSpPr>
          <p:nvPr/>
        </p:nvSpPr>
        <p:spPr bwMode="auto">
          <a:xfrm>
            <a:off x="304800" y="2727325"/>
            <a:ext cx="2286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The starting point in producing integrated circuits is a polished wafer of single-crystal silicon.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Several identical circuits are usually imprinted on a single silicon wafer.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1410" grpId="0" build="p" bldLvl="2"/>
      <p:bldP spid="23214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3461" name="Picture 5" descr="21_p46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71353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3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81000" y="228600"/>
            <a:ext cx="9296400" cy="3886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B3FFE9"/>
                </a:solidFill>
              </a:rPr>
              <a:t>The wafer is cut into individual chips, each containing a miniature circuit.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B3FFE9"/>
                </a:solidFill>
              </a:rPr>
              <a:t>The final steps involve making electrical connections to the chip, packaging the chip in a sealed plastic enclosure, and testing the resulting circuit.</a:t>
            </a:r>
          </a:p>
        </p:txBody>
      </p:sp>
      <p:pic>
        <p:nvPicPr>
          <p:cNvPr id="2323460" name="Picture 4" descr="21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23938"/>
            <a:ext cx="8153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32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3458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81000" y="228600"/>
            <a:ext cx="9296400" cy="3886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B3FFE9"/>
                </a:solidFill>
              </a:rPr>
              <a:t>Rows of packaged microchips are used on a single circuit board of a computer.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B3FFE9"/>
                </a:solidFill>
              </a:rPr>
              <a:t>Competition to produce ever smaller and faster circuitry continues to push the technology forward.</a:t>
            </a:r>
          </a:p>
        </p:txBody>
      </p:sp>
      <p:pic>
        <p:nvPicPr>
          <p:cNvPr id="2325509" name="Picture 5" descr="2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838200"/>
            <a:ext cx="556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5510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2819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Research in the condensed-matter physics of semiconducting elements and compounds has become one of the most active areas in modern physics.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 sz="2000">
                <a:latin typeface="Arial" charset="0"/>
              </a:rPr>
              <a:t>The revolution in electronics technology is still proceeding.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506" grpId="0" build="p" bldLvl="2"/>
      <p:bldP spid="23255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31925"/>
          </a:xfrm>
        </p:spPr>
        <p:txBody>
          <a:bodyPr/>
          <a:lstStyle/>
          <a:p>
            <a:r>
              <a:rPr lang="en-US"/>
              <a:t>Superconductors and Other New Materials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>
                <a:solidFill>
                  <a:schemeClr val="accent1"/>
                </a:solidFill>
              </a:rPr>
              <a:t>Superconductivity</a:t>
            </a:r>
            <a:r>
              <a:rPr lang="en-US" sz="2800"/>
              <a:t> is a phenomenon in which the resistance to the flow of electric current completely disappears.</a:t>
            </a:r>
          </a:p>
        </p:txBody>
      </p:sp>
      <p:sp>
        <p:nvSpPr>
          <p:cNvPr id="1541125" name="Text Box 5"/>
          <p:cNvSpPr txBox="1">
            <a:spLocks noChangeArrowheads="1"/>
          </p:cNvSpPr>
          <p:nvPr/>
        </p:nvSpPr>
        <p:spPr bwMode="auto">
          <a:xfrm>
            <a:off x="228600" y="3235325"/>
            <a:ext cx="3733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>
                <a:latin typeface="Arial" charset="0"/>
              </a:rPr>
              <a:t>The resistance of many metals drops abruptly to zero at the </a:t>
            </a:r>
            <a:r>
              <a:rPr lang="en-US" b="1" i="1">
                <a:solidFill>
                  <a:schemeClr val="accent1"/>
                </a:solidFill>
                <a:latin typeface="Arial" charset="0"/>
              </a:rPr>
              <a:t>critical temperature</a:t>
            </a:r>
            <a:r>
              <a:rPr lang="en-US">
                <a:latin typeface="Arial" charset="0"/>
              </a:rPr>
              <a:t> </a:t>
            </a:r>
            <a:r>
              <a:rPr lang="en-US" b="1" i="1">
                <a:solidFill>
                  <a:srgbClr val="FAA368"/>
                </a:solidFill>
                <a:latin typeface="Arial" charset="0"/>
              </a:rPr>
              <a:t>T</a:t>
            </a:r>
            <a:r>
              <a:rPr lang="en-US" b="1" baseline="-25000">
                <a:solidFill>
                  <a:srgbClr val="FAA368"/>
                </a:solidFill>
                <a:latin typeface="Arial" charset="0"/>
              </a:rPr>
              <a:t>c</a:t>
            </a:r>
            <a:r>
              <a:rPr lang="en-US">
                <a:latin typeface="Arial" charset="0"/>
              </a:rPr>
              <a:t>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>
                <a:latin typeface="Arial" charset="0"/>
              </a:rPr>
              <a:t>An electric current, once started, would flow indefinitely with no source of power.</a:t>
            </a:r>
          </a:p>
        </p:txBody>
      </p:sp>
      <p:pic>
        <p:nvPicPr>
          <p:cNvPr id="1541126" name="Picture 6" descr="21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51149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123" grpId="0" build="p" bldLvl="2"/>
      <p:bldP spid="15411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theoretical explanation applies quantum mechanics and is closely related to a theory of </a:t>
            </a:r>
            <a:r>
              <a:rPr lang="en-US" sz="2800" b="1" i="1">
                <a:solidFill>
                  <a:schemeClr val="accent1"/>
                </a:solidFill>
              </a:rPr>
              <a:t>superfluids</a:t>
            </a:r>
            <a:r>
              <a:rPr lang="en-US" sz="2800"/>
              <a:t>, a phenomenon also observed at very low temperature.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B3FFE9"/>
                </a:solidFill>
              </a:rPr>
              <a:t>Liquid helium becomes a superfluid below a critical temperature where it loses its viscosity (resistance to flow) just as a superconductor loses its electrical resistance.</a:t>
            </a:r>
          </a:p>
          <a:p>
            <a:pPr>
              <a:lnSpc>
                <a:spcPct val="80000"/>
              </a:lnSpc>
            </a:pPr>
            <a:r>
              <a:rPr lang="en-US" sz="2800"/>
              <a:t>In 1986 a new type of high-temperature superconductors, made from ceramic compounds, was discovered.</a:t>
            </a:r>
            <a:endParaRPr lang="en-US" sz="2800">
              <a:solidFill>
                <a:srgbClr val="B3FFE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B3FFE9"/>
                </a:solidFill>
              </a:rPr>
              <a:t>Although the critical temperatures are still not what we would normally regard as high (~100 K), these temperatures can be reached using liquid nitrogen which is readily available.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B3FFE9"/>
                </a:solidFill>
              </a:rPr>
              <a:t>Previous critical temperatures were less than 25 K, requiring special techniques that were not cost effective for most commercial 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3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33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33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33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698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0588"/>
            <a:ext cx="9144000" cy="579437"/>
          </a:xfrm>
        </p:spPr>
        <p:txBody>
          <a:bodyPr/>
          <a:lstStyle/>
          <a:p>
            <a:r>
              <a:rPr lang="en-US" sz="3200"/>
              <a:t>The Meissner Effect</a:t>
            </a:r>
            <a:endParaRPr lang="en-US"/>
          </a:p>
        </p:txBody>
      </p:sp>
      <p:sp>
        <p:nvSpPr>
          <p:cNvPr id="2337795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v"/>
            </a:pPr>
            <a:r>
              <a:rPr lang="en-US" sz="2800">
                <a:latin typeface="Arial" charset="0"/>
              </a:rPr>
              <a:t>One striking property of a superconductor is that it will completely exclude magnetic field lines produced by an external magnet or electrical current.</a:t>
            </a:r>
          </a:p>
        </p:txBody>
      </p:sp>
      <p:pic>
        <p:nvPicPr>
          <p:cNvPr id="2337796" name="Picture 4" descr="21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62288"/>
            <a:ext cx="412908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7797" name="Text Box 5"/>
          <p:cNvSpPr txBox="1">
            <a:spLocks noChangeArrowheads="1"/>
          </p:cNvSpPr>
          <p:nvPr/>
        </p:nvSpPr>
        <p:spPr bwMode="auto">
          <a:xfrm>
            <a:off x="381000" y="3581400"/>
            <a:ext cx="4419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>
                <a:latin typeface="Arial" charset="0"/>
              </a:rPr>
              <a:t>A magnet brought near a superconducting material will be repelled.</a:t>
            </a: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>
                <a:latin typeface="Arial" charset="0"/>
              </a:rPr>
              <a:t>A small magnet can levitate above a superconducting disk cooled with liquid nitrogen.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7795" grpId="0" build="p" bldLvl="2"/>
      <p:bldP spid="23377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Text Box 2"/>
          <p:cNvSpPr txBox="1">
            <a:spLocks noChangeArrowheads="1"/>
          </p:cNvSpPr>
          <p:nvPr/>
        </p:nvSpPr>
        <p:spPr bwMode="auto">
          <a:xfrm>
            <a:off x="0" y="2057400"/>
            <a:ext cx="28956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None/>
            </a:pPr>
            <a:r>
              <a:rPr lang="en-US" sz="4000">
                <a:latin typeface="Comic Sans MS" pitchFamily="-64" charset="0"/>
              </a:rPr>
              <a:t>How was the universe formed?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None/>
            </a:pPr>
            <a:r>
              <a:rPr lang="en-US" sz="4000">
                <a:latin typeface="Comic Sans MS" pitchFamily="-64" charset="0"/>
              </a:rPr>
              <a:t>How is it changing?</a:t>
            </a:r>
            <a:endParaRPr lang="en-US" sz="4000">
              <a:latin typeface="Arial" charset="0"/>
            </a:endParaRPr>
          </a:p>
        </p:txBody>
      </p:sp>
      <p:sp>
        <p:nvSpPr>
          <p:cNvPr id="2294787" name="Text Box 3"/>
          <p:cNvSpPr txBox="1">
            <a:spLocks noChangeArrowheads="1"/>
          </p:cNvSpPr>
          <p:nvPr/>
        </p:nvSpPr>
        <p:spPr bwMode="auto">
          <a:xfrm>
            <a:off x="5089525" y="4624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9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... to the largest.</a:t>
            </a:r>
          </a:p>
        </p:txBody>
      </p:sp>
      <p:pic>
        <p:nvPicPr>
          <p:cNvPr id="2294790" name="Picture 6" descr="21_p46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60198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78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r>
              <a:rPr lang="en-US" sz="2400"/>
              <a:t>High-temperature superconductors have many potential applications, especially in the use of electromagnets.</a:t>
            </a:r>
          </a:p>
          <a:p>
            <a:pPr lvl="1"/>
            <a:r>
              <a:rPr lang="en-US" sz="2000">
                <a:solidFill>
                  <a:srgbClr val="B3FFE9"/>
                </a:solidFill>
              </a:rPr>
              <a:t>The superconducting supercollider (SSC) would have used superconducting magnets to control particle beams.</a:t>
            </a:r>
          </a:p>
          <a:p>
            <a:pPr lvl="1"/>
            <a:r>
              <a:rPr lang="en-US" sz="2000">
                <a:solidFill>
                  <a:srgbClr val="B3FFE9"/>
                </a:solidFill>
              </a:rPr>
              <a:t>Superconducting magnets are also used in magnetic resonance imaging (MRI), an important diagnostic tool in medicine.</a:t>
            </a:r>
          </a:p>
          <a:p>
            <a:pPr lvl="1"/>
            <a:r>
              <a:rPr lang="en-US" sz="2000">
                <a:solidFill>
                  <a:srgbClr val="B3FFE9"/>
                </a:solidFill>
              </a:rPr>
              <a:t>Superconducting cables could be used in power transmission lines to reduce losses from electric resistance.</a:t>
            </a:r>
          </a:p>
        </p:txBody>
      </p:sp>
      <p:pic>
        <p:nvPicPr>
          <p:cNvPr id="2335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14650"/>
            <a:ext cx="4724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3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4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r>
              <a:rPr lang="en-US" sz="2400"/>
              <a:t>The discovery of the new superconductors was sparked by research on ceramic metal oxides already known to have interesting electrical properties.</a:t>
            </a:r>
          </a:p>
          <a:p>
            <a:pPr lvl="1"/>
            <a:r>
              <a:rPr lang="en-US" sz="2000">
                <a:solidFill>
                  <a:srgbClr val="B3FFE9"/>
                </a:solidFill>
              </a:rPr>
              <a:t>For example, BaTiO</a:t>
            </a:r>
            <a:r>
              <a:rPr lang="en-US" sz="2000" baseline="-25000">
                <a:solidFill>
                  <a:srgbClr val="B3FFE9"/>
                </a:solidFill>
              </a:rPr>
              <a:t>3</a:t>
            </a:r>
            <a:r>
              <a:rPr lang="en-US" sz="2000">
                <a:solidFill>
                  <a:srgbClr val="B3FFE9"/>
                </a:solidFill>
              </a:rPr>
              <a:t> has been used to convert changes in pressure into electrical signals, or vice versa.</a:t>
            </a:r>
          </a:p>
          <a:p>
            <a:pPr lvl="1"/>
            <a:r>
              <a:rPr lang="en-US" sz="2000">
                <a:solidFill>
                  <a:srgbClr val="B3FFE9"/>
                </a:solidFill>
              </a:rPr>
              <a:t>A crystal of barium titanate can be used as a tiny microphone or speaker.</a:t>
            </a:r>
          </a:p>
        </p:txBody>
      </p:sp>
      <p:pic>
        <p:nvPicPr>
          <p:cNvPr id="2339843" name="Picture 3" descr="21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8400"/>
            <a:ext cx="334168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9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9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9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3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842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r>
              <a:rPr lang="en-US" sz="2400"/>
              <a:t>The search for new materials stems from our growing knowledge of how atoms interact in the solid or liquid states.</a:t>
            </a:r>
          </a:p>
          <a:p>
            <a:r>
              <a:rPr lang="en-US" sz="2400"/>
              <a:t>Liquid crystals are one of the new materials that have found extensive application.</a:t>
            </a:r>
          </a:p>
          <a:p>
            <a:pPr lvl="1"/>
            <a:r>
              <a:rPr lang="en-US" sz="2000">
                <a:solidFill>
                  <a:srgbClr val="B3FFE9"/>
                </a:solidFill>
              </a:rPr>
              <a:t>They have some properties of both liquids and solids, with a crystal-like structure in one direction but disordered and free to flow along other directions in the material.</a:t>
            </a: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endParaRPr lang="en-US" sz="2000">
              <a:solidFill>
                <a:srgbClr val="B3FFE9"/>
              </a:solidFill>
            </a:endParaRPr>
          </a:p>
          <a:p>
            <a:pPr lvl="1"/>
            <a:r>
              <a:rPr lang="en-US" sz="2000">
                <a:solidFill>
                  <a:srgbClr val="B3FFE9"/>
                </a:solidFill>
              </a:rPr>
              <a:t>Electric fields can affect how much light flows through the material, making them useful in display screens of hand-held calculators and in very thin, flat television screens.</a:t>
            </a:r>
          </a:p>
        </p:txBody>
      </p:sp>
      <p:pic>
        <p:nvPicPr>
          <p:cNvPr id="2341892" name="Picture 4" descr="21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63341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4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1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41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41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1890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r>
              <a:rPr lang="en-US" sz="2800"/>
              <a:t>It is hard to know just where this research will lead, but we can be sure of two things:</a:t>
            </a:r>
          </a:p>
          <a:p>
            <a:pPr lvl="1"/>
            <a:r>
              <a:rPr lang="en-US" sz="2400">
                <a:solidFill>
                  <a:srgbClr val="B3FFE9"/>
                </a:solidFill>
              </a:rPr>
              <a:t>Some new materials will have unexpected and exciting properties.</a:t>
            </a:r>
          </a:p>
          <a:p>
            <a:pPr lvl="1"/>
            <a:r>
              <a:rPr lang="en-US" sz="2400">
                <a:solidFill>
                  <a:srgbClr val="B3FFE9"/>
                </a:solidFill>
              </a:rPr>
              <a:t>Some of these materials will lead to new products that you will encounter in your everyday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393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Quarks and Other Elementary Particles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Atoms were once thought to be the basic building blocks of all matter.</a:t>
            </a:r>
          </a:p>
          <a:p>
            <a:pPr>
              <a:lnSpc>
                <a:spcPct val="80000"/>
              </a:lnSpc>
            </a:pPr>
            <a:r>
              <a:rPr lang="en-US" sz="2400"/>
              <a:t>We now know atoms consist of electrons, protons, and neutrons.</a:t>
            </a:r>
          </a:p>
          <a:p>
            <a:pPr>
              <a:lnSpc>
                <a:spcPct val="80000"/>
              </a:lnSpc>
            </a:pPr>
            <a:r>
              <a:rPr lang="en-US" sz="2400"/>
              <a:t>Neutrons and protons also have a substructure of quarks.</a:t>
            </a:r>
          </a:p>
        </p:txBody>
      </p:sp>
      <p:pic>
        <p:nvPicPr>
          <p:cNvPr id="853000" name="Picture 8" descr="2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7819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79438"/>
          </a:xfrm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Where will this all end?</a:t>
            </a:r>
            <a:endParaRPr lang="en-US" sz="4000">
              <a:solidFill>
                <a:srgbClr val="EFFF5D"/>
              </a:solidFill>
              <a:latin typeface="Comic Sans MS" pitchFamily="-64" charset="0"/>
            </a:endParaRPr>
          </a:p>
        </p:txBody>
      </p:sp>
      <p:sp>
        <p:nvSpPr>
          <p:cNvPr id="229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2400"/>
              <a:t>What are quarks and why do we believe they exist?</a:t>
            </a:r>
          </a:p>
          <a:p>
            <a:pPr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2400"/>
              <a:t>Will we someday discover that quarks also have a substructure?</a:t>
            </a:r>
          </a:p>
          <a:p>
            <a:pPr>
              <a:lnSpc>
                <a:spcPct val="80000"/>
              </a:lnSpc>
            </a:pPr>
            <a:r>
              <a:rPr lang="en-US" sz="2400"/>
              <a:t>Recent advances in high-energy physics have produced the </a:t>
            </a:r>
            <a:r>
              <a:rPr lang="en-US" sz="2400" b="1" i="1">
                <a:solidFill>
                  <a:schemeClr val="accent1"/>
                </a:solidFill>
              </a:rPr>
              <a:t>standard model</a:t>
            </a:r>
            <a:r>
              <a:rPr lang="en-US" sz="2400"/>
              <a:t>.</a:t>
            </a:r>
          </a:p>
        </p:txBody>
      </p:sp>
      <p:pic>
        <p:nvPicPr>
          <p:cNvPr id="2296836" name="Picture 4" descr="2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49575"/>
            <a:ext cx="49530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6837" name="Text Box 5"/>
          <p:cNvSpPr txBox="1">
            <a:spLocks noChangeArrowheads="1"/>
          </p:cNvSpPr>
          <p:nvPr/>
        </p:nvSpPr>
        <p:spPr bwMode="auto">
          <a:xfrm>
            <a:off x="0" y="3505200"/>
            <a:ext cx="4038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 sz="1800">
                <a:solidFill>
                  <a:srgbClr val="FFEECA"/>
                </a:solidFill>
                <a:latin typeface="Arial" charset="0"/>
              </a:rPr>
              <a:t>Particle accelerators like the LHC and CERN in Europe and Fermilab in the U.S. are used to bombard targets with fast-moving particles.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 sz="1800">
                <a:solidFill>
                  <a:srgbClr val="FFEECA"/>
                </a:solidFill>
                <a:latin typeface="Arial" charset="0"/>
              </a:rPr>
              <a:t>Particle detectors are used to study what emerges from these collisions.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 sz="1800">
                <a:solidFill>
                  <a:srgbClr val="FFEECA"/>
                </a:solidFill>
                <a:latin typeface="Arial" charset="0"/>
              </a:rPr>
              <a:t>For example, particle tracks in a bubble chamber provide information on the new particles produced in collisions or decays.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9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6835" grpId="0" build="p" bldLvl="2"/>
      <p:bldP spid="229683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particles are grouped into three primary groups:</a:t>
            </a:r>
          </a:p>
          <a:p>
            <a:pPr lvl="1">
              <a:lnSpc>
                <a:spcPct val="80000"/>
              </a:lnSpc>
            </a:pPr>
            <a:r>
              <a:rPr lang="en-US" sz="2000" b="1" i="1">
                <a:solidFill>
                  <a:schemeClr val="accent1"/>
                </a:solidFill>
              </a:rPr>
              <a:t>Leptons</a:t>
            </a:r>
            <a:r>
              <a:rPr lang="en-US" sz="2000">
                <a:solidFill>
                  <a:srgbClr val="FFEBE8"/>
                </a:solidFill>
              </a:rPr>
              <a:t> are the lightest particles and include electrons, positrons, and the neutrinos that are involved in beta decay.</a:t>
            </a:r>
          </a:p>
          <a:p>
            <a:pPr lvl="1">
              <a:lnSpc>
                <a:spcPct val="80000"/>
              </a:lnSpc>
            </a:pPr>
            <a:r>
              <a:rPr lang="en-US" sz="2000" b="1" i="1">
                <a:solidFill>
                  <a:schemeClr val="accent1"/>
                </a:solidFill>
              </a:rPr>
              <a:t>Mesons</a:t>
            </a:r>
            <a:r>
              <a:rPr lang="en-US" sz="2000">
                <a:solidFill>
                  <a:srgbClr val="FFEBE8"/>
                </a:solidFill>
              </a:rPr>
              <a:t> are intermediate in mass and include the pion and the kaon.</a:t>
            </a:r>
          </a:p>
          <a:p>
            <a:pPr lvl="1">
              <a:lnSpc>
                <a:spcPct val="80000"/>
              </a:lnSpc>
            </a:pPr>
            <a:r>
              <a:rPr lang="en-US" sz="2000" b="1" i="1">
                <a:solidFill>
                  <a:schemeClr val="accent1"/>
                </a:solidFill>
              </a:rPr>
              <a:t>Baryons</a:t>
            </a:r>
            <a:r>
              <a:rPr lang="en-US" sz="2000">
                <a:solidFill>
                  <a:srgbClr val="FFEBE8"/>
                </a:solidFill>
              </a:rPr>
              <a:t> are the heaviest -- they include the neutron and proton as well as heavier particles.</a:t>
            </a:r>
          </a:p>
        </p:txBody>
      </p:sp>
      <p:sp>
        <p:nvSpPr>
          <p:cNvPr id="2345987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-64" charset="2"/>
              <a:buChar char="§"/>
            </a:pPr>
            <a:r>
              <a:rPr lang="en-US">
                <a:solidFill>
                  <a:srgbClr val="C7FFC2"/>
                </a:solidFill>
                <a:latin typeface="Arial" charset="0"/>
              </a:rPr>
              <a:t>A proton consists of two up quarks and a down quark, giving it an electric charge of +1 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-64" charset="2"/>
              <a:buChar char="§"/>
            </a:pPr>
            <a:r>
              <a:rPr lang="en-US">
                <a:solidFill>
                  <a:srgbClr val="C7FFC2"/>
                </a:solidFill>
                <a:latin typeface="Arial" charset="0"/>
              </a:rPr>
              <a:t>A neutron consists of two down quarks and an up quark, for a total electric charge of zero.</a:t>
            </a:r>
          </a:p>
        </p:txBody>
      </p:sp>
      <p:pic>
        <p:nvPicPr>
          <p:cNvPr id="2345988" name="Picture 4" descr="21_04">
            <a:hlinkClick r:id="rId3" action="ppaction://hlinkpres?slideindex=39&amp;slidetitle=Slide%2039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2800"/>
            <a:ext cx="43529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4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986" grpId="0" build="p" bldLvl="3"/>
      <p:bldP spid="23459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2971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EBE8"/>
                </a:solidFill>
              </a:rPr>
              <a:t>Each particle has an antiparticle, which has the same mass but opposite charge, etc.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EBE8"/>
                </a:solidFill>
              </a:rPr>
              <a:t>There are six </a:t>
            </a:r>
            <a:r>
              <a:rPr lang="en-US" sz="2000" b="1" i="1">
                <a:solidFill>
                  <a:schemeClr val="accent1"/>
                </a:solidFill>
              </a:rPr>
              <a:t>quarks</a:t>
            </a:r>
            <a:r>
              <a:rPr lang="en-US" sz="2000">
                <a:solidFill>
                  <a:srgbClr val="FFEBE8"/>
                </a:solidFill>
              </a:rPr>
              <a:t>: up, down, charm, strange, top, and bottom, and they form all the </a:t>
            </a:r>
            <a:r>
              <a:rPr lang="en-US" sz="2000" b="1" i="1">
                <a:solidFill>
                  <a:schemeClr val="accent1"/>
                </a:solidFill>
              </a:rPr>
              <a:t>hadrons</a:t>
            </a:r>
            <a:r>
              <a:rPr lang="en-US" sz="2000">
                <a:solidFill>
                  <a:srgbClr val="FFEBE8"/>
                </a:solidFill>
              </a:rPr>
              <a:t> (the mesons and baryons).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EBE8"/>
                </a:solidFill>
              </a:rPr>
              <a:t>Mesons have zero spin and are made of two quarks.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EBE8"/>
                </a:solidFill>
              </a:rPr>
              <a:t>Baryons have a spin of one-half, and consist of three quarks.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EBE8"/>
                </a:solidFill>
              </a:rPr>
              <a:t>As far as we know, quarks and leptons are elementary (not made up of other particles).</a:t>
            </a:r>
          </a:p>
        </p:txBody>
      </p:sp>
      <p:sp>
        <p:nvSpPr>
          <p:cNvPr id="2350083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-64" charset="2"/>
              <a:buChar char="§"/>
            </a:pPr>
            <a:r>
              <a:rPr lang="en-US">
                <a:solidFill>
                  <a:srgbClr val="C7FFC2"/>
                </a:solidFill>
                <a:latin typeface="Arial" charset="0"/>
              </a:rPr>
              <a:t>A proton consists of two up quarks and a down quark, giving it an electric charge of +1 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-64" charset="2"/>
              <a:buChar char="§"/>
            </a:pPr>
            <a:r>
              <a:rPr lang="en-US">
                <a:solidFill>
                  <a:srgbClr val="C7FFC2"/>
                </a:solidFill>
                <a:latin typeface="Arial" charset="0"/>
              </a:rPr>
              <a:t>A neutron consists of two down quarks and an up quark, for a total electric charge of zero.</a:t>
            </a:r>
          </a:p>
        </p:txBody>
      </p:sp>
      <p:pic>
        <p:nvPicPr>
          <p:cNvPr id="2350084" name="Picture 4" descr="21_04">
            <a:hlinkClick r:id="rId3" action="ppaction://hlinkpres?slideindex=39&amp;slidetitle=Slide%2039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2800"/>
            <a:ext cx="43529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008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0538"/>
            <a:ext cx="8001000" cy="2041525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Since pions are mesons, they consist of a quark and an antiquark.  What is the composition of the positively charged pion (charge of +1 e)?</a:t>
            </a:r>
            <a:endParaRPr lang="en-US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3200400" cy="1752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up + down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anti-up + anti-down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up + up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up + anti-down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anti-up + down</a:t>
            </a:r>
          </a:p>
        </p:txBody>
      </p:sp>
      <p:sp>
        <p:nvSpPr>
          <p:cNvPr id="2364420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449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buClr>
                <a:schemeClr val="tx2"/>
              </a:buClr>
              <a:buSzPct val="85000"/>
              <a:buFont typeface="Arial" charset="0"/>
              <a:buAutoNum type="alphaLcParenR" startAt="4"/>
            </a:pPr>
            <a:r>
              <a:rPr lang="en-US">
                <a:latin typeface="Arial" charset="0"/>
              </a:rPr>
              <a:t>To get a charge of +1 e, an up quark (charge +2/3 e) is added to the antiparticle of the down quark, “down-bar”, with a charge of -(-1/3 e) = +1/3 e.</a:t>
            </a:r>
          </a:p>
          <a:p>
            <a:pPr marL="457200" indent="-457200"/>
            <a:r>
              <a:rPr lang="en-US">
                <a:latin typeface="Arial" charset="0"/>
              </a:rPr>
              <a:t>	So the positive pion is composed of an up quark and a down-bar (anti-down) quark.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6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forces in the universe have also been grouped into a few fundamental forces: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The primary force responsible for binding the quarks in neutrons, protons, and other baryons and mesons is the </a:t>
            </a:r>
            <a:r>
              <a:rPr lang="en-US" sz="2400" b="1" i="1">
                <a:solidFill>
                  <a:schemeClr val="accent1"/>
                </a:solidFill>
              </a:rPr>
              <a:t>strong nuclear interaction</a:t>
            </a:r>
            <a:r>
              <a:rPr lang="en-US" sz="2400">
                <a:solidFill>
                  <a:srgbClr val="FFEBE8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The </a:t>
            </a:r>
            <a:r>
              <a:rPr lang="en-US" sz="2400" b="1" i="1">
                <a:solidFill>
                  <a:schemeClr val="accent1"/>
                </a:solidFill>
              </a:rPr>
              <a:t>weak nuclear force</a:t>
            </a:r>
            <a:r>
              <a:rPr lang="en-US" sz="2400">
                <a:solidFill>
                  <a:srgbClr val="FFEBE8"/>
                </a:solidFill>
              </a:rPr>
              <a:t> is involved in the interactions of leptons, such as beta decay.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EBE8"/>
                </a:solidFill>
              </a:rPr>
              <a:t>The electric force and magnetic force have been combined into the </a:t>
            </a:r>
            <a:r>
              <a:rPr lang="en-US" sz="2400" b="1" i="1">
                <a:solidFill>
                  <a:schemeClr val="accent1"/>
                </a:solidFill>
              </a:rPr>
              <a:t>electromagnetic force</a:t>
            </a:r>
            <a:r>
              <a:rPr lang="en-US" sz="2400">
                <a:solidFill>
                  <a:srgbClr val="FFEBE8"/>
                </a:solidFill>
              </a:rPr>
              <a:t>.</a:t>
            </a:r>
          </a:p>
        </p:txBody>
      </p:sp>
      <p:pic>
        <p:nvPicPr>
          <p:cNvPr id="2354180" name="Picture 4" descr="2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22663"/>
            <a:ext cx="900906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4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4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4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178" grpId="0" build="p" bldLvl="2"/>
    </p:bldLst>
  </p:timing>
</p:sld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26634</TotalTime>
  <Words>2637</Words>
  <Application>Microsoft Office PowerPoint</Application>
  <PresentationFormat>On-screen Show (4:3)</PresentationFormat>
  <Paragraphs>213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Arial Black</vt:lpstr>
      <vt:lpstr>Arial</vt:lpstr>
      <vt:lpstr>Wingdings</vt:lpstr>
      <vt:lpstr>Comic Sans MS</vt:lpstr>
      <vt:lpstr>ＭＳ Ｐゴシック</vt:lpstr>
      <vt:lpstr>arny</vt:lpstr>
      <vt:lpstr>Chapter 21 Looking Deeper Into Everyday Phenomena</vt:lpstr>
      <vt:lpstr>Beyond everyday phenomena: From the smallest...</vt:lpstr>
      <vt:lpstr>... to the largest.</vt:lpstr>
      <vt:lpstr>Quarks and Other Elementary Particles</vt:lpstr>
      <vt:lpstr>Where will this all end?</vt:lpstr>
      <vt:lpstr>Slide 6</vt:lpstr>
      <vt:lpstr>Slide 7</vt:lpstr>
      <vt:lpstr>Since pions are mesons, they consist of a quark and an antiquark.  What is the composition of the positively charged pion (charge of +1 e)?</vt:lpstr>
      <vt:lpstr>Slide 9</vt:lpstr>
      <vt:lpstr>Slide 10</vt:lpstr>
      <vt:lpstr>Cosmology and the Beginning of Time</vt:lpstr>
      <vt:lpstr>Is the universe expanding?</vt:lpstr>
      <vt:lpstr>Slide 13</vt:lpstr>
      <vt:lpstr>Slide 14</vt:lpstr>
      <vt:lpstr>Slide 15</vt:lpstr>
      <vt:lpstr>Slide 16</vt:lpstr>
      <vt:lpstr>Semiconductors and Microelectronics</vt:lpstr>
      <vt:lpstr>Slide 18</vt:lpstr>
      <vt:lpstr>Slide 19</vt:lpstr>
      <vt:lpstr>Slide 20</vt:lpstr>
      <vt:lpstr>Can a diode be made from material that is doped with just one type of impurity atom?</vt:lpstr>
      <vt:lpstr>Slide 22</vt:lpstr>
      <vt:lpstr>Slide 23</vt:lpstr>
      <vt:lpstr>Slide 24</vt:lpstr>
      <vt:lpstr>Slide 25</vt:lpstr>
      <vt:lpstr>Slide 26</vt:lpstr>
      <vt:lpstr>Superconductors and Other New Materials</vt:lpstr>
      <vt:lpstr>Slide 28</vt:lpstr>
      <vt:lpstr>The Meissner Effect</vt:lpstr>
      <vt:lpstr>Slide 30</vt:lpstr>
      <vt:lpstr>Slide 31</vt:lpstr>
      <vt:lpstr>Slide 32</vt:lpstr>
      <vt:lpstr>Slide 33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subject>Griffith Physics 7th</dc:subject>
  <dc:creator>edited by Brian Carter</dc:creator>
  <cp:lastModifiedBy>mahes</cp:lastModifiedBy>
  <cp:revision>92</cp:revision>
  <cp:lastPrinted>2006-03-07T20:21:09Z</cp:lastPrinted>
  <dcterms:created xsi:type="dcterms:W3CDTF">2006-01-07T22:20:33Z</dcterms:created>
  <dcterms:modified xsi:type="dcterms:W3CDTF">2012-05-11T16:41:58Z</dcterms:modified>
</cp:coreProperties>
</file>