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256" r:id="rId2"/>
    <p:sldId id="774" r:id="rId3"/>
    <p:sldId id="775" r:id="rId4"/>
    <p:sldId id="776" r:id="rId5"/>
    <p:sldId id="517" r:id="rId6"/>
    <p:sldId id="777" r:id="rId7"/>
    <p:sldId id="778" r:id="rId8"/>
    <p:sldId id="779" r:id="rId9"/>
    <p:sldId id="615" r:id="rId10"/>
    <p:sldId id="787" r:id="rId11"/>
    <p:sldId id="786" r:id="rId12"/>
    <p:sldId id="771" r:id="rId13"/>
    <p:sldId id="782" r:id="rId14"/>
    <p:sldId id="790" r:id="rId15"/>
    <p:sldId id="785" r:id="rId16"/>
    <p:sldId id="724" r:id="rId17"/>
    <p:sldId id="579" r:id="rId18"/>
    <p:sldId id="789" r:id="rId19"/>
    <p:sldId id="788" r:id="rId20"/>
    <p:sldId id="783" r:id="rId21"/>
    <p:sldId id="791" r:id="rId22"/>
    <p:sldId id="792" r:id="rId23"/>
    <p:sldId id="793" r:id="rId24"/>
    <p:sldId id="795" r:id="rId25"/>
    <p:sldId id="796" r:id="rId26"/>
    <p:sldId id="794" r:id="rId27"/>
    <p:sldId id="725" r:id="rId28"/>
    <p:sldId id="797" r:id="rId29"/>
    <p:sldId id="799" r:id="rId30"/>
    <p:sldId id="800" r:id="rId31"/>
    <p:sldId id="801" r:id="rId32"/>
    <p:sldId id="802" r:id="rId33"/>
    <p:sldId id="803" r:id="rId34"/>
    <p:sldId id="805" r:id="rId35"/>
    <p:sldId id="806" r:id="rId36"/>
    <p:sldId id="808" r:id="rId37"/>
    <p:sldId id="807" r:id="rId38"/>
    <p:sldId id="716" r:id="rId39"/>
    <p:sldId id="772" r:id="rId40"/>
    <p:sldId id="810" r:id="rId41"/>
    <p:sldId id="773" r:id="rId42"/>
    <p:sldId id="809"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64" charset="0"/>
        <a:ea typeface="+mn-ea"/>
        <a:cs typeface="+mn-cs"/>
      </a:defRPr>
    </a:lvl1pPr>
    <a:lvl2pPr marL="457200" algn="l" rtl="0" fontAlgn="base">
      <a:spcBef>
        <a:spcPct val="0"/>
      </a:spcBef>
      <a:spcAft>
        <a:spcPct val="0"/>
      </a:spcAft>
      <a:defRPr sz="2400" kern="1200">
        <a:solidFill>
          <a:schemeClr val="tx1"/>
        </a:solidFill>
        <a:latin typeface="Times New Roman" pitchFamily="-64" charset="0"/>
        <a:ea typeface="+mn-ea"/>
        <a:cs typeface="+mn-cs"/>
      </a:defRPr>
    </a:lvl2pPr>
    <a:lvl3pPr marL="914400" algn="l" rtl="0" fontAlgn="base">
      <a:spcBef>
        <a:spcPct val="0"/>
      </a:spcBef>
      <a:spcAft>
        <a:spcPct val="0"/>
      </a:spcAft>
      <a:defRPr sz="2400" kern="1200">
        <a:solidFill>
          <a:schemeClr val="tx1"/>
        </a:solidFill>
        <a:latin typeface="Times New Roman" pitchFamily="-64" charset="0"/>
        <a:ea typeface="+mn-ea"/>
        <a:cs typeface="+mn-cs"/>
      </a:defRPr>
    </a:lvl3pPr>
    <a:lvl4pPr marL="1371600" algn="l" rtl="0" fontAlgn="base">
      <a:spcBef>
        <a:spcPct val="0"/>
      </a:spcBef>
      <a:spcAft>
        <a:spcPct val="0"/>
      </a:spcAft>
      <a:defRPr sz="2400" kern="1200">
        <a:solidFill>
          <a:schemeClr val="tx1"/>
        </a:solidFill>
        <a:latin typeface="Times New Roman" pitchFamily="-64" charset="0"/>
        <a:ea typeface="+mn-ea"/>
        <a:cs typeface="+mn-cs"/>
      </a:defRPr>
    </a:lvl4pPr>
    <a:lvl5pPr marL="1828800" algn="l" rtl="0" fontAlgn="base">
      <a:spcBef>
        <a:spcPct val="0"/>
      </a:spcBef>
      <a:spcAft>
        <a:spcPct val="0"/>
      </a:spcAft>
      <a:defRPr sz="2400" kern="1200">
        <a:solidFill>
          <a:schemeClr val="tx1"/>
        </a:solidFill>
        <a:latin typeface="Times New Roman" pitchFamily="-64" charset="0"/>
        <a:ea typeface="+mn-ea"/>
        <a:cs typeface="+mn-cs"/>
      </a:defRPr>
    </a:lvl5pPr>
    <a:lvl6pPr marL="2286000" algn="l" defTabSz="914400" rtl="0" eaLnBrk="1" latinLnBrk="0" hangingPunct="1">
      <a:defRPr sz="2400" kern="1200">
        <a:solidFill>
          <a:schemeClr val="tx1"/>
        </a:solidFill>
        <a:latin typeface="Times New Roman" pitchFamily="-64" charset="0"/>
        <a:ea typeface="+mn-ea"/>
        <a:cs typeface="+mn-cs"/>
      </a:defRPr>
    </a:lvl6pPr>
    <a:lvl7pPr marL="2743200" algn="l" defTabSz="914400" rtl="0" eaLnBrk="1" latinLnBrk="0" hangingPunct="1">
      <a:defRPr sz="2400" kern="1200">
        <a:solidFill>
          <a:schemeClr val="tx1"/>
        </a:solidFill>
        <a:latin typeface="Times New Roman" pitchFamily="-64" charset="0"/>
        <a:ea typeface="+mn-ea"/>
        <a:cs typeface="+mn-cs"/>
      </a:defRPr>
    </a:lvl7pPr>
    <a:lvl8pPr marL="3200400" algn="l" defTabSz="914400" rtl="0" eaLnBrk="1" latinLnBrk="0" hangingPunct="1">
      <a:defRPr sz="2400" kern="1200">
        <a:solidFill>
          <a:schemeClr val="tx1"/>
        </a:solidFill>
        <a:latin typeface="Times New Roman" pitchFamily="-64" charset="0"/>
        <a:ea typeface="+mn-ea"/>
        <a:cs typeface="+mn-cs"/>
      </a:defRPr>
    </a:lvl8pPr>
    <a:lvl9pPr marL="3657600" algn="l" defTabSz="914400" rtl="0" eaLnBrk="1" latinLnBrk="0" hangingPunct="1">
      <a:defRPr sz="2400" kern="1200">
        <a:solidFill>
          <a:schemeClr val="tx1"/>
        </a:solidFill>
        <a:latin typeface="Times New Roman" pitchFamily="-6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A4F9F"/>
    <a:srgbClr val="FF0000"/>
    <a:srgbClr val="804000"/>
    <a:srgbClr val="FFEBC7"/>
    <a:srgbClr val="EFFF5D"/>
    <a:srgbClr val="FFBF8A"/>
    <a:srgbClr val="FAA36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5" autoAdjust="0"/>
    <p:restoredTop sz="66716" autoAdjust="0"/>
  </p:normalViewPr>
  <p:slideViewPr>
    <p:cSldViewPr>
      <p:cViewPr varScale="1">
        <p:scale>
          <a:sx n="112" d="100"/>
          <a:sy n="112" d="100"/>
        </p:scale>
        <p:origin x="-10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28"/>
    </p:cViewPr>
  </p:sorterViewPr>
  <p:notesViewPr>
    <p:cSldViewPr>
      <p:cViewPr varScale="1">
        <p:scale>
          <a:sx n="92" d="100"/>
          <a:sy n="92" d="100"/>
        </p:scale>
        <p:origin x="-217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vl1pPr>
          </a:lstStyle>
          <a:p>
            <a:endParaRPr lang="en-US"/>
          </a:p>
        </p:txBody>
      </p:sp>
      <p:sp>
        <p:nvSpPr>
          <p:cNvPr id="4536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vl1pPr>
          </a:lstStyle>
          <a:p>
            <a:endParaRPr lang="en-US"/>
          </a:p>
        </p:txBody>
      </p:sp>
      <p:sp>
        <p:nvSpPr>
          <p:cNvPr id="4536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vl1pPr>
          </a:lstStyle>
          <a:p>
            <a:endParaRPr lang="en-US"/>
          </a:p>
        </p:txBody>
      </p:sp>
      <p:sp>
        <p:nvSpPr>
          <p:cNvPr id="4536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DF3DB5BB-6545-4D8F-AB04-A0D88D50329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BE78501-F47F-4A79-AE53-F86984492D1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79"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79"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79"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79"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7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4ED0F4D-0908-42C2-9CB0-110DF250F7E1}" type="slidenum">
              <a:rPr lang="en-US"/>
              <a:pPr/>
              <a:t>1</a:t>
            </a:fld>
            <a:endParaRPr 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C92A98C-988C-471E-B4F4-F09AB9A6B6D2}" type="slidenum">
              <a:rPr lang="en-US"/>
              <a:pPr/>
              <a:t>10</a:t>
            </a:fld>
            <a:endParaRPr 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DC296DA-51A0-45F3-8502-200627C4A278}" type="slidenum">
              <a:rPr lang="en-US"/>
              <a:pPr/>
              <a:t>11</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AA2D5B9-FB71-4D93-A56F-8D0A9C262AA0}" type="slidenum">
              <a:rPr lang="en-US"/>
              <a:pPr/>
              <a:t>12</a:t>
            </a:fld>
            <a:endParaRPr lang="en-US"/>
          </a:p>
        </p:txBody>
      </p:sp>
      <p:sp>
        <p:nvSpPr>
          <p:cNvPr id="58371" name="Rectangle 2"/>
          <p:cNvSpPr>
            <a:spLocks noChangeArrowheads="1" noTextEdit="1"/>
          </p:cNvSpPr>
          <p:nvPr>
            <p:ph type="sldImg"/>
          </p:nvPr>
        </p:nvSpPr>
        <p:spPr>
          <a:solidFill>
            <a:srgbClr val="FFFFFF"/>
          </a:solidFill>
          <a:ln/>
        </p:spPr>
      </p:sp>
      <p:sp>
        <p:nvSpPr>
          <p:cNvPr id="5837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D09D610-4580-4773-8273-529222E5174D}" type="slidenum">
              <a:rPr lang="en-US"/>
              <a:pPr/>
              <a:t>13</a:t>
            </a:fld>
            <a:endParaRPr lang="en-US"/>
          </a:p>
        </p:txBody>
      </p:sp>
      <p:sp>
        <p:nvSpPr>
          <p:cNvPr id="59395" name="Rectangle 2"/>
          <p:cNvSpPr>
            <a:spLocks noChangeArrowheads="1" noTextEdit="1"/>
          </p:cNvSpPr>
          <p:nvPr>
            <p:ph type="sldImg"/>
          </p:nvPr>
        </p:nvSpPr>
        <p:spPr>
          <a:solidFill>
            <a:srgbClr val="FFFFFF"/>
          </a:solidFill>
          <a:ln/>
        </p:spPr>
      </p:sp>
      <p:sp>
        <p:nvSpPr>
          <p:cNvPr id="5939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76E3FC0-D805-44F1-B795-729F73739C3E}" type="slidenum">
              <a:rPr lang="en-US"/>
              <a:pPr/>
              <a:t>14</a:t>
            </a:fld>
            <a:endParaRPr lang="en-US"/>
          </a:p>
        </p:txBody>
      </p:sp>
      <p:sp>
        <p:nvSpPr>
          <p:cNvPr id="60419" name="Rectangle 2"/>
          <p:cNvSpPr>
            <a:spLocks noChangeArrowheads="1" noTextEdit="1"/>
          </p:cNvSpPr>
          <p:nvPr>
            <p:ph type="sldImg"/>
          </p:nvPr>
        </p:nvSpPr>
        <p:spPr>
          <a:solidFill>
            <a:srgbClr val="FFFFFF"/>
          </a:solidFill>
          <a:ln/>
        </p:spPr>
      </p:sp>
      <p:sp>
        <p:nvSpPr>
          <p:cNvPr id="604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2E3ADF3-DEB6-4A38-9B32-949B2478B14C}" type="slidenum">
              <a:rPr lang="en-US"/>
              <a:pPr/>
              <a:t>15</a:t>
            </a:fld>
            <a:endParaRPr lang="en-US"/>
          </a:p>
        </p:txBody>
      </p:sp>
      <p:sp>
        <p:nvSpPr>
          <p:cNvPr id="61443" name="Rectangle 2"/>
          <p:cNvSpPr>
            <a:spLocks noChangeArrowheads="1" noTextEdit="1"/>
          </p:cNvSpPr>
          <p:nvPr>
            <p:ph type="sldImg"/>
          </p:nvPr>
        </p:nvSpPr>
        <p:spPr>
          <a:solidFill>
            <a:srgbClr val="FFFFFF"/>
          </a:solidFill>
          <a:ln/>
        </p:spPr>
      </p:sp>
      <p:sp>
        <p:nvSpPr>
          <p:cNvPr id="6144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57071C9-E5A1-4E8D-A99F-5C48974593FB}" type="slidenum">
              <a:rPr lang="en-US"/>
              <a:pPr/>
              <a:t>16</a:t>
            </a:fld>
            <a:endParaRPr lang="en-US"/>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0350FD9-9878-463D-A861-10BEC3A25C01}" type="slidenum">
              <a:rPr lang="en-US"/>
              <a:pPr/>
              <a:t>17</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40E4CAE-4BE3-4BB0-99CA-053EDB00DE53}" type="slidenum">
              <a:rPr lang="en-US"/>
              <a:pPr/>
              <a:t>18</a:t>
            </a:fld>
            <a:endParaRPr lang="en-US"/>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6A150D8-5FBC-41FA-8947-B0211BCBC314}" type="slidenum">
              <a:rPr lang="en-US"/>
              <a:pPr/>
              <a:t>19</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15A10FB-5FB0-401D-AAAE-159B13E5DBBF}" type="slidenum">
              <a:rPr lang="en-US"/>
              <a:pPr/>
              <a:t>2</a:t>
            </a:fld>
            <a:endParaRPr lang="en-US"/>
          </a:p>
        </p:txBody>
      </p:sp>
      <p:sp>
        <p:nvSpPr>
          <p:cNvPr id="48131" name="Rectangle 2"/>
          <p:cNvSpPr>
            <a:spLocks noChangeArrowheads="1" noTextEdit="1"/>
          </p:cNvSpPr>
          <p:nvPr>
            <p:ph type="sldImg"/>
          </p:nvPr>
        </p:nvSpPr>
        <p:spPr>
          <a:solidFill>
            <a:srgbClr val="FFFFFF"/>
          </a:solidFill>
          <a:ln/>
        </p:spPr>
      </p:sp>
      <p:sp>
        <p:nvSpPr>
          <p:cNvPr id="4813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DB0BAE4-F6C0-4215-BB3C-B18B16918D48}" type="slidenum">
              <a:rPr lang="en-US"/>
              <a:pPr/>
              <a:t>20</a:t>
            </a:fld>
            <a:endParaRPr lang="en-US"/>
          </a:p>
        </p:txBody>
      </p:sp>
      <p:sp>
        <p:nvSpPr>
          <p:cNvPr id="66563" name="Rectangle 2"/>
          <p:cNvSpPr>
            <a:spLocks noChangeArrowheads="1" noTextEdit="1"/>
          </p:cNvSpPr>
          <p:nvPr>
            <p:ph type="sldImg"/>
          </p:nvPr>
        </p:nvSpPr>
        <p:spPr>
          <a:solidFill>
            <a:srgbClr val="FFFFFF"/>
          </a:solidFill>
          <a:ln/>
        </p:spPr>
      </p:sp>
      <p:sp>
        <p:nvSpPr>
          <p:cNvPr id="665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155E71F-554C-435A-88F8-E8BC47542205}" type="slidenum">
              <a:rPr lang="en-US"/>
              <a:pPr/>
              <a:t>21</a:t>
            </a:fld>
            <a:endParaRPr lang="en-US"/>
          </a:p>
        </p:txBody>
      </p:sp>
      <p:sp>
        <p:nvSpPr>
          <p:cNvPr id="67587" name="Rectangle 2"/>
          <p:cNvSpPr>
            <a:spLocks noChangeArrowheads="1" noTextEdit="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DCE61C5-5BBF-4070-8AA4-7DF7FA9FB910}" type="slidenum">
              <a:rPr lang="en-US"/>
              <a:pPr/>
              <a:t>22</a:t>
            </a:fld>
            <a:endParaRPr lang="en-US"/>
          </a:p>
        </p:txBody>
      </p:sp>
      <p:sp>
        <p:nvSpPr>
          <p:cNvPr id="68611" name="Rectangle 2"/>
          <p:cNvSpPr>
            <a:spLocks noChangeArrowheads="1" noTextEdit="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8066C87-1532-4FA1-BD6C-4D40DCB9A21C}" type="slidenum">
              <a:rPr lang="en-US"/>
              <a:pPr/>
              <a:t>23</a:t>
            </a:fld>
            <a:endParaRPr lang="en-US"/>
          </a:p>
        </p:txBody>
      </p:sp>
      <p:sp>
        <p:nvSpPr>
          <p:cNvPr id="69635" name="Rectangle 2"/>
          <p:cNvSpPr>
            <a:spLocks noChangeArrowheads="1" noTextEdit="1"/>
          </p:cNvSpPr>
          <p:nvPr>
            <p:ph type="sldImg"/>
          </p:nvPr>
        </p:nvSpPr>
        <p:spPr>
          <a:solidFill>
            <a:srgbClr val="FFFFFF"/>
          </a:solidFill>
          <a:ln/>
        </p:spPr>
      </p:sp>
      <p:sp>
        <p:nvSpPr>
          <p:cNvPr id="6963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FA76BE3-62D9-47C6-AA3A-35ED8638216E}" type="slidenum">
              <a:rPr lang="en-US"/>
              <a:pPr/>
              <a:t>24</a:t>
            </a:fld>
            <a:endParaRPr lang="en-US"/>
          </a:p>
        </p:txBody>
      </p:sp>
      <p:sp>
        <p:nvSpPr>
          <p:cNvPr id="70659" name="Rectangle 2"/>
          <p:cNvSpPr>
            <a:spLocks noChangeArrowheads="1" noTextEdit="1"/>
          </p:cNvSpPr>
          <p:nvPr>
            <p:ph type="sldImg"/>
          </p:nvPr>
        </p:nvSpPr>
        <p:spPr>
          <a:solidFill>
            <a:srgbClr val="FFFFFF"/>
          </a:solidFill>
          <a:ln/>
        </p:spPr>
      </p:sp>
      <p:sp>
        <p:nvSpPr>
          <p:cNvPr id="7066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6957AD9-01AE-4B43-9A1F-03AC72FE12C0}" type="slidenum">
              <a:rPr lang="en-US"/>
              <a:pPr/>
              <a:t>25</a:t>
            </a:fld>
            <a:endParaRPr lang="en-US"/>
          </a:p>
        </p:txBody>
      </p:sp>
      <p:sp>
        <p:nvSpPr>
          <p:cNvPr id="71683" name="Rectangle 2"/>
          <p:cNvSpPr>
            <a:spLocks noChangeArrowheads="1" noTextEdit="1"/>
          </p:cNvSpPr>
          <p:nvPr>
            <p:ph type="sldImg"/>
          </p:nvPr>
        </p:nvSpPr>
        <p:spPr>
          <a:solidFill>
            <a:srgbClr val="FFFFFF"/>
          </a:solidFill>
          <a:ln/>
        </p:spPr>
      </p:sp>
      <p:sp>
        <p:nvSpPr>
          <p:cNvPr id="7168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4730CF8-4947-4824-9313-4B8DFB69C5FD}" type="slidenum">
              <a:rPr lang="en-US"/>
              <a:pPr/>
              <a:t>26</a:t>
            </a:fld>
            <a:endParaRPr lang="en-US"/>
          </a:p>
        </p:txBody>
      </p:sp>
      <p:sp>
        <p:nvSpPr>
          <p:cNvPr id="72707" name="Rectangle 2"/>
          <p:cNvSpPr>
            <a:spLocks noChangeArrowheads="1" noTextEdit="1"/>
          </p:cNvSpPr>
          <p:nvPr>
            <p:ph type="sldImg"/>
          </p:nvPr>
        </p:nvSpPr>
        <p:spPr>
          <a:solidFill>
            <a:srgbClr val="FFFFFF"/>
          </a:solidFill>
          <a:ln/>
        </p:spPr>
      </p:sp>
      <p:sp>
        <p:nvSpPr>
          <p:cNvPr id="727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B1B36EE-DADA-4BE9-9D10-6835BD521DE8}" type="slidenum">
              <a:rPr lang="en-US"/>
              <a:pPr/>
              <a:t>27</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D2E4BF8-8325-4B2A-B20C-7E639ED525AD}" type="slidenum">
              <a:rPr lang="en-US"/>
              <a:pPr/>
              <a:t>28</a:t>
            </a:fld>
            <a:endParaRPr lang="en-U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2A3816-60D7-4E0C-BE0D-0337FC04CF0D}" type="slidenum">
              <a:rPr lang="en-US"/>
              <a:pPr/>
              <a:t>29</a:t>
            </a:fld>
            <a:endParaRPr lang="en-US"/>
          </a:p>
        </p:txBody>
      </p:sp>
      <p:sp>
        <p:nvSpPr>
          <p:cNvPr id="75779" name="Rectangle 2"/>
          <p:cNvSpPr>
            <a:spLocks noChangeArrowheads="1" noTextEdit="1"/>
          </p:cNvSpPr>
          <p:nvPr>
            <p:ph type="sldImg"/>
          </p:nvPr>
        </p:nvSpPr>
        <p:spPr>
          <a:solidFill>
            <a:srgbClr val="FFFFFF"/>
          </a:solidFill>
          <a:ln/>
        </p:spPr>
      </p:sp>
      <p:sp>
        <p:nvSpPr>
          <p:cNvPr id="757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96B7678-E09A-4940-B4E4-35EA54279CC5}" type="slidenum">
              <a:rPr lang="en-US"/>
              <a:pPr/>
              <a:t>3</a:t>
            </a:fld>
            <a:endParaRPr lang="en-US"/>
          </a:p>
        </p:txBody>
      </p:sp>
      <p:sp>
        <p:nvSpPr>
          <p:cNvPr id="49155" name="Rectangle 2"/>
          <p:cNvSpPr>
            <a:spLocks noChangeArrowheads="1" noTextEdit="1"/>
          </p:cNvSpPr>
          <p:nvPr>
            <p:ph type="sldImg"/>
          </p:nvPr>
        </p:nvSpPr>
        <p:spPr>
          <a:solidFill>
            <a:srgbClr val="FFFFFF"/>
          </a:solidFill>
          <a:ln/>
        </p:spPr>
      </p:sp>
      <p:sp>
        <p:nvSpPr>
          <p:cNvPr id="491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7B26597-3369-4766-B42D-A648B9A7D4C5}" type="slidenum">
              <a:rPr lang="en-US"/>
              <a:pPr/>
              <a:t>30</a:t>
            </a:fld>
            <a:endParaRPr lang="en-US"/>
          </a:p>
        </p:txBody>
      </p:sp>
      <p:sp>
        <p:nvSpPr>
          <p:cNvPr id="76803" name="Rectangle 2"/>
          <p:cNvSpPr>
            <a:spLocks noChangeArrowheads="1" noTextEdit="1"/>
          </p:cNvSpPr>
          <p:nvPr>
            <p:ph type="sldImg"/>
          </p:nvPr>
        </p:nvSpPr>
        <p:spPr>
          <a:solidFill>
            <a:srgbClr val="FFFFFF"/>
          </a:solidFill>
          <a:ln/>
        </p:spPr>
      </p:sp>
      <p:sp>
        <p:nvSpPr>
          <p:cNvPr id="7680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908BD5D-262C-4B0B-A3D2-3D4661B70C09}" type="slidenum">
              <a:rPr lang="en-US"/>
              <a:pPr/>
              <a:t>31</a:t>
            </a:fld>
            <a:endParaRPr lang="en-US"/>
          </a:p>
        </p:txBody>
      </p:sp>
      <p:sp>
        <p:nvSpPr>
          <p:cNvPr id="77827" name="Rectangle 2"/>
          <p:cNvSpPr>
            <a:spLocks noChangeArrowheads="1" noTextEdit="1"/>
          </p:cNvSpPr>
          <p:nvPr>
            <p:ph type="sldImg"/>
          </p:nvPr>
        </p:nvSpPr>
        <p:spPr>
          <a:solidFill>
            <a:srgbClr val="FFFFFF"/>
          </a:solidFill>
          <a:ln/>
        </p:spPr>
      </p:sp>
      <p:sp>
        <p:nvSpPr>
          <p:cNvPr id="778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52C6FA7-F8B0-4774-8FA0-7189CE91A9C0}" type="slidenum">
              <a:rPr lang="en-US"/>
              <a:pPr/>
              <a:t>32</a:t>
            </a:fld>
            <a:endParaRPr 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7B7D691-BE8E-4367-8EB3-DC159912656C}" type="slidenum">
              <a:rPr lang="en-US"/>
              <a:pPr/>
              <a:t>33</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3E3439D-A5AF-4BE7-8974-2426BC9128DB}" type="slidenum">
              <a:rPr lang="en-US"/>
              <a:pPr/>
              <a:t>34</a:t>
            </a:fld>
            <a:endParaRPr lang="en-US"/>
          </a:p>
        </p:txBody>
      </p:sp>
      <p:sp>
        <p:nvSpPr>
          <p:cNvPr id="80899" name="Rectangle 2"/>
          <p:cNvSpPr>
            <a:spLocks noChangeArrowheads="1" noTextEdit="1"/>
          </p:cNvSpPr>
          <p:nvPr>
            <p:ph type="sldImg"/>
          </p:nvPr>
        </p:nvSpPr>
        <p:spPr>
          <a:solidFill>
            <a:srgbClr val="FFFFFF"/>
          </a:solidFill>
          <a:ln/>
        </p:spPr>
      </p:sp>
      <p:sp>
        <p:nvSpPr>
          <p:cNvPr id="8090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9A09788-B7D3-47FC-A8BE-37F537F676BF}" type="slidenum">
              <a:rPr lang="en-US"/>
              <a:pPr/>
              <a:t>35</a:t>
            </a:fld>
            <a:endParaRPr lang="en-US"/>
          </a:p>
        </p:txBody>
      </p:sp>
      <p:sp>
        <p:nvSpPr>
          <p:cNvPr id="81923" name="Rectangle 2"/>
          <p:cNvSpPr>
            <a:spLocks noChangeArrowheads="1" noTextEdit="1"/>
          </p:cNvSpPr>
          <p:nvPr>
            <p:ph type="sldImg"/>
          </p:nvPr>
        </p:nvSpPr>
        <p:spPr>
          <a:solidFill>
            <a:srgbClr val="FFFFFF"/>
          </a:solidFill>
          <a:ln/>
        </p:spPr>
      </p:sp>
      <p:sp>
        <p:nvSpPr>
          <p:cNvPr id="8192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6E4E5B7-6D59-4FC8-AB5F-C45DD40C6019}" type="slidenum">
              <a:rPr lang="en-US"/>
              <a:pPr/>
              <a:t>36</a:t>
            </a:fld>
            <a:endParaRPr 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400FA32-C3B2-46C7-B730-A14909C9C1DB}" type="slidenum">
              <a:rPr lang="en-US"/>
              <a:pPr/>
              <a:t>37</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F68AD47-1EA5-4CDC-B87D-59DE4329D1C8}" type="slidenum">
              <a:rPr lang="en-US"/>
              <a:pPr/>
              <a:t>38</a:t>
            </a:fld>
            <a:endParaRPr lang="en-US"/>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AE7F61-F703-414F-81AC-30616BDCCA2C}" type="slidenum">
              <a:rPr lang="en-US"/>
              <a:pPr/>
              <a:t>39</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BB1573B-DCF5-4178-B22D-AD6E380C1D7B}" type="slidenum">
              <a:rPr lang="en-US"/>
              <a:pPr/>
              <a:t>4</a:t>
            </a:fld>
            <a:endParaRPr lang="en-US"/>
          </a:p>
        </p:txBody>
      </p:sp>
      <p:sp>
        <p:nvSpPr>
          <p:cNvPr id="50179" name="Rectangle 2"/>
          <p:cNvSpPr>
            <a:spLocks noChangeArrowheads="1" noTextEdit="1"/>
          </p:cNvSpPr>
          <p:nvPr>
            <p:ph type="sldImg"/>
          </p:nvPr>
        </p:nvSpPr>
        <p:spPr>
          <a:solidFill>
            <a:srgbClr val="FFFFFF"/>
          </a:solidFill>
          <a:ln/>
        </p:spPr>
      </p:sp>
      <p:sp>
        <p:nvSpPr>
          <p:cNvPr id="501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89C5E15-07F0-4023-8201-8C52B2DCA847}" type="slidenum">
              <a:rPr lang="en-US"/>
              <a:pPr/>
              <a:t>40</a:t>
            </a:fld>
            <a:endParaRPr lang="en-US"/>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81175B2-5918-46BA-B8D6-521DB66158C5}" type="slidenum">
              <a:rPr lang="en-US"/>
              <a:pPr/>
              <a:t>41</a:t>
            </a:fld>
            <a:endParaRPr lang="en-US"/>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554F536-8807-4634-9E3A-21A0B1341BD7}" type="slidenum">
              <a:rPr lang="en-US"/>
              <a:pPr/>
              <a:t>42</a:t>
            </a:fld>
            <a:endParaRPr lang="en-US"/>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921496C-629F-42C3-BBAD-BD3AC8AD09A7}" type="slidenum">
              <a:rPr lang="en-US"/>
              <a:pPr/>
              <a:t>5</a:t>
            </a:fld>
            <a:endParaRPr lang="en-US"/>
          </a:p>
        </p:txBody>
      </p:sp>
      <p:sp>
        <p:nvSpPr>
          <p:cNvPr id="51203" name="Rectangle 2"/>
          <p:cNvSpPr>
            <a:spLocks noChangeArrowheads="1" noTextEdit="1"/>
          </p:cNvSpPr>
          <p:nvPr>
            <p:ph type="sldImg"/>
          </p:nvPr>
        </p:nvSpPr>
        <p:spPr>
          <a:solidFill>
            <a:srgbClr val="FFFFFF"/>
          </a:solidFill>
          <a:ln/>
        </p:spPr>
      </p:sp>
      <p:sp>
        <p:nvSpPr>
          <p:cNvPr id="5120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B558234-52DA-4839-BE24-E6E68A23F1FD}" type="slidenum">
              <a:rPr lang="en-US"/>
              <a:pPr/>
              <a:t>6</a:t>
            </a:fld>
            <a:endParaRPr lang="en-US"/>
          </a:p>
        </p:txBody>
      </p:sp>
      <p:sp>
        <p:nvSpPr>
          <p:cNvPr id="52227" name="Rectangle 2"/>
          <p:cNvSpPr>
            <a:spLocks noChangeArrowheads="1" noTextEdit="1"/>
          </p:cNvSpPr>
          <p:nvPr>
            <p:ph type="sldImg"/>
          </p:nvPr>
        </p:nvSpPr>
        <p:spPr>
          <a:solidFill>
            <a:srgbClr val="FFFFFF"/>
          </a:solidFill>
          <a:ln/>
        </p:spPr>
      </p:sp>
      <p:sp>
        <p:nvSpPr>
          <p:cNvPr id="522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4EA5AB2-2D9E-4488-A963-D1BD96C2FA5D}" type="slidenum">
              <a:rPr lang="en-US"/>
              <a:pPr/>
              <a:t>7</a:t>
            </a:fld>
            <a:endParaRPr lang="en-US"/>
          </a:p>
        </p:txBody>
      </p:sp>
      <p:sp>
        <p:nvSpPr>
          <p:cNvPr id="53251" name="Rectangle 2"/>
          <p:cNvSpPr>
            <a:spLocks noChangeArrowheads="1" noTextEdit="1"/>
          </p:cNvSpPr>
          <p:nvPr>
            <p:ph type="sldImg"/>
          </p:nvPr>
        </p:nvSpPr>
        <p:spPr>
          <a:solidFill>
            <a:srgbClr val="FFFFFF"/>
          </a:solidFill>
          <a:ln/>
        </p:spPr>
      </p:sp>
      <p:sp>
        <p:nvSpPr>
          <p:cNvPr id="532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935047D-772C-4DAC-BD38-DD4DC9B2EF83}" type="slidenum">
              <a:rPr lang="en-US"/>
              <a:pPr/>
              <a:t>8</a:t>
            </a:fld>
            <a:endParaRPr lang="en-US"/>
          </a:p>
        </p:txBody>
      </p:sp>
      <p:sp>
        <p:nvSpPr>
          <p:cNvPr id="54275" name="Rectangle 2"/>
          <p:cNvSpPr>
            <a:spLocks noChangeArrowheads="1" noTextEdit="1"/>
          </p:cNvSpPr>
          <p:nvPr>
            <p:ph type="sldImg"/>
          </p:nvPr>
        </p:nvSpPr>
        <p:spPr>
          <a:solidFill>
            <a:srgbClr val="FFFFFF"/>
          </a:solidFill>
          <a:ln/>
        </p:spPr>
      </p:sp>
      <p:sp>
        <p:nvSpPr>
          <p:cNvPr id="5427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61605FD-1DC6-4106-92AE-058BF41A494A}" type="slidenum">
              <a:rPr lang="en-US"/>
              <a:pPr/>
              <a:t>9</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88"/>
            <a:ext cx="9155113" cy="6884988"/>
            <a:chOff x="0" y="-9"/>
            <a:chExt cx="5767" cy="4337"/>
          </a:xfrm>
        </p:grpSpPr>
        <p:sp>
          <p:nvSpPr>
            <p:cNvPr id="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latin typeface="Times New Roman" pitchFamily="79" charset="0"/>
              </a:endParaRPr>
            </a:p>
          </p:txBody>
        </p:sp>
        <p:sp>
          <p:nvSpPr>
            <p:cNvPr id="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2" name="Freeform 10"/>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6"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17" name="Freeform 15"/>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18" name="Freeform 16"/>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19" name="Freeform 17"/>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20" name="Freeform 18"/>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latin typeface="Times New Roman" pitchFamily="79" charset="0"/>
              </a:endParaRPr>
            </a:p>
          </p:txBody>
        </p:sp>
        <p:sp>
          <p:nvSpPr>
            <p:cNvPr id="21" name="Rectangle 19"/>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22" name="Freeform 20"/>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3" name="Freeform 21"/>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4" name="Freeform 22"/>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5" name="Freeform 23"/>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6" name="Freeform 24"/>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7" name="Freeform 25"/>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8" name="Freeform 26"/>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9" name="Freeform 27"/>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30" name="Freeform 28"/>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31"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en-US"/>
            </a:p>
          </p:txBody>
        </p:sp>
        <p:sp>
          <p:nvSpPr>
            <p:cNvPr id="32"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33" name="Rectangle 31"/>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p>
              <a:endParaRPr lang="en-US"/>
            </a:p>
          </p:txBody>
        </p:sp>
        <p:pic>
          <p:nvPicPr>
            <p:cNvPr id="34" name="Picture 32" descr="BTZBUL1A"/>
            <p:cNvPicPr>
              <a:picLocks noChangeAspect="1" noChangeArrowheads="1"/>
            </p:cNvPicPr>
            <p:nvPr/>
          </p:nvPicPr>
          <p:blipFill>
            <a:blip r:embed="rId2" cstate="print"/>
            <a:srcRect/>
            <a:stretch>
              <a:fillRect/>
            </a:stretch>
          </p:blipFill>
          <p:spPr bwMode="auto">
            <a:xfrm>
              <a:off x="786" y="1650"/>
              <a:ext cx="204" cy="204"/>
            </a:xfrm>
            <a:prstGeom prst="rect">
              <a:avLst/>
            </a:prstGeom>
            <a:noFill/>
            <a:ln w="9525">
              <a:noFill/>
              <a:miter lim="800000"/>
              <a:headEnd/>
              <a:tailEnd/>
            </a:ln>
          </p:spPr>
        </p:pic>
      </p:grpSp>
      <p:sp>
        <p:nvSpPr>
          <p:cNvPr id="6177" name="Rectangle 33"/>
          <p:cNvSpPr>
            <a:spLocks noGrp="1" noChangeArrowheads="1"/>
          </p:cNvSpPr>
          <p:nvPr>
            <p:ph type="ctrTitle"/>
          </p:nvPr>
        </p:nvSpPr>
        <p:spPr>
          <a:xfrm>
            <a:off x="1676400" y="1905000"/>
            <a:ext cx="7239000" cy="1905000"/>
          </a:xfrm>
        </p:spPr>
        <p:txBody>
          <a:bodyPr/>
          <a:lstStyle>
            <a:lvl1pPr algn="l">
              <a:defRPr/>
            </a:lvl1pPr>
          </a:lstStyle>
          <a:p>
            <a:r>
              <a:rPr lang="en-US"/>
              <a:t>Click to edit Master title style</a:t>
            </a:r>
          </a:p>
        </p:txBody>
      </p:sp>
      <p:sp>
        <p:nvSpPr>
          <p:cNvPr id="617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79" charset="2"/>
              <a:buNone/>
              <a:defRPr/>
            </a:lvl1pPr>
          </a:lstStyle>
          <a:p>
            <a:r>
              <a:rPr lang="en-US"/>
              <a:t>Click to edit Master subtitle style</a:t>
            </a:r>
          </a:p>
        </p:txBody>
      </p:sp>
      <p:sp>
        <p:nvSpPr>
          <p:cNvPr id="35" name="Rectangle 35"/>
          <p:cNvSpPr>
            <a:spLocks noGrp="1" noChangeArrowheads="1"/>
          </p:cNvSpPr>
          <p:nvPr>
            <p:ph type="dt" sz="half" idx="10"/>
          </p:nvPr>
        </p:nvSpPr>
        <p:spPr>
          <a:xfrm>
            <a:off x="685800" y="6324600"/>
            <a:ext cx="1905000" cy="457200"/>
          </a:xfrm>
        </p:spPr>
        <p:txBody>
          <a:bodyPr/>
          <a:lstStyle>
            <a:lvl1pPr>
              <a:defRPr>
                <a:solidFill>
                  <a:schemeClr val="tx1"/>
                </a:solidFill>
              </a:defRPr>
            </a:lvl1pPr>
          </a:lstStyle>
          <a:p>
            <a:endParaRPr lang="en-US"/>
          </a:p>
        </p:txBody>
      </p:sp>
      <p:sp>
        <p:nvSpPr>
          <p:cNvPr id="36" name="Rectangle 36"/>
          <p:cNvSpPr>
            <a:spLocks noGrp="1" noChangeArrowheads="1"/>
          </p:cNvSpPr>
          <p:nvPr>
            <p:ph type="ftr" sz="quarter" idx="11"/>
          </p:nvPr>
        </p:nvSpPr>
        <p:spPr>
          <a:xfrm>
            <a:off x="3124200" y="6096000"/>
            <a:ext cx="2895600" cy="457200"/>
          </a:xfrm>
        </p:spPr>
        <p:txBody>
          <a:bodyPr/>
          <a:lstStyle>
            <a:lvl1pPr>
              <a:defRPr/>
            </a:lvl1pPr>
          </a:lstStyle>
          <a:p>
            <a:endParaRPr lang="en-US"/>
          </a:p>
        </p:txBody>
      </p:sp>
      <p:sp>
        <p:nvSpPr>
          <p:cNvPr id="37" name="Rectangle 37"/>
          <p:cNvSpPr>
            <a:spLocks noGrp="1" noChangeArrowheads="1"/>
          </p:cNvSpPr>
          <p:nvPr>
            <p:ph type="sldNum" sz="quarter" idx="12"/>
          </p:nvPr>
        </p:nvSpPr>
        <p:spPr>
          <a:xfrm>
            <a:off x="6553200" y="6324600"/>
            <a:ext cx="1905000" cy="457200"/>
          </a:xfrm>
        </p:spPr>
        <p:txBody>
          <a:bodyPr/>
          <a:lstStyle>
            <a:lvl1pPr>
              <a:defRPr>
                <a:solidFill>
                  <a:schemeClr val="tx1"/>
                </a:solidFill>
              </a:defRPr>
            </a:lvl1pPr>
          </a:lstStyle>
          <a:p>
            <a:fld id="{711DE00C-BAAF-4983-814D-7EFD9299697C}" type="slidenum">
              <a:rPr lang="en-US"/>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endParaRPr lang="en-US"/>
          </a:p>
        </p:txBody>
      </p:sp>
      <p:sp>
        <p:nvSpPr>
          <p:cNvPr id="5" name="Rectangle 33"/>
          <p:cNvSpPr>
            <a:spLocks noGrp="1" noChangeArrowheads="1"/>
          </p:cNvSpPr>
          <p:nvPr>
            <p:ph type="ftr" sz="quarter" idx="11"/>
          </p:nvPr>
        </p:nvSpPr>
        <p:spPr>
          <a:ln/>
        </p:spPr>
        <p:txBody>
          <a:bodyPr/>
          <a:lstStyle>
            <a:lvl1pPr>
              <a:defRPr/>
            </a:lvl1pPr>
          </a:lstStyle>
          <a:p>
            <a:endParaRPr lang="en-US"/>
          </a:p>
        </p:txBody>
      </p:sp>
      <p:sp>
        <p:nvSpPr>
          <p:cNvPr id="6" name="Rectangle 34"/>
          <p:cNvSpPr>
            <a:spLocks noGrp="1" noChangeArrowheads="1"/>
          </p:cNvSpPr>
          <p:nvPr>
            <p:ph type="sldNum" sz="quarter" idx="12"/>
          </p:nvPr>
        </p:nvSpPr>
        <p:spPr>
          <a:ln/>
        </p:spPr>
        <p:txBody>
          <a:bodyPr/>
          <a:lstStyle>
            <a:lvl1pPr>
              <a:defRPr/>
            </a:lvl1pPr>
          </a:lstStyle>
          <a:p>
            <a:fld id="{D449F59A-CE8E-4ABB-BFE3-5948F27E4408}" type="slidenum">
              <a:rPr lang="en-US"/>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endParaRPr lang="en-US"/>
          </a:p>
        </p:txBody>
      </p:sp>
      <p:sp>
        <p:nvSpPr>
          <p:cNvPr id="5" name="Rectangle 33"/>
          <p:cNvSpPr>
            <a:spLocks noGrp="1" noChangeArrowheads="1"/>
          </p:cNvSpPr>
          <p:nvPr>
            <p:ph type="ftr" sz="quarter" idx="11"/>
          </p:nvPr>
        </p:nvSpPr>
        <p:spPr>
          <a:ln/>
        </p:spPr>
        <p:txBody>
          <a:bodyPr/>
          <a:lstStyle>
            <a:lvl1pPr>
              <a:defRPr/>
            </a:lvl1pPr>
          </a:lstStyle>
          <a:p>
            <a:endParaRPr lang="en-US"/>
          </a:p>
        </p:txBody>
      </p:sp>
      <p:sp>
        <p:nvSpPr>
          <p:cNvPr id="6" name="Rectangle 34"/>
          <p:cNvSpPr>
            <a:spLocks noGrp="1" noChangeArrowheads="1"/>
          </p:cNvSpPr>
          <p:nvPr>
            <p:ph type="sldNum" sz="quarter" idx="12"/>
          </p:nvPr>
        </p:nvSpPr>
        <p:spPr>
          <a:ln/>
        </p:spPr>
        <p:txBody>
          <a:bodyPr/>
          <a:lstStyle>
            <a:lvl1pPr>
              <a:defRPr/>
            </a:lvl1pPr>
          </a:lstStyle>
          <a:p>
            <a:fld id="{CC421616-64CE-4AE9-9F4F-B87A20DB821B}" type="slidenum">
              <a:rPr lang="en-US"/>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endParaRPr lang="en-US"/>
          </a:p>
        </p:txBody>
      </p:sp>
      <p:sp>
        <p:nvSpPr>
          <p:cNvPr id="5" name="Rectangle 33"/>
          <p:cNvSpPr>
            <a:spLocks noGrp="1" noChangeArrowheads="1"/>
          </p:cNvSpPr>
          <p:nvPr>
            <p:ph type="ftr" sz="quarter" idx="11"/>
          </p:nvPr>
        </p:nvSpPr>
        <p:spPr>
          <a:ln/>
        </p:spPr>
        <p:txBody>
          <a:bodyPr/>
          <a:lstStyle>
            <a:lvl1pPr>
              <a:defRPr/>
            </a:lvl1pPr>
          </a:lstStyle>
          <a:p>
            <a:endParaRPr lang="en-US"/>
          </a:p>
        </p:txBody>
      </p:sp>
      <p:sp>
        <p:nvSpPr>
          <p:cNvPr id="6" name="Rectangle 34"/>
          <p:cNvSpPr>
            <a:spLocks noGrp="1" noChangeArrowheads="1"/>
          </p:cNvSpPr>
          <p:nvPr>
            <p:ph type="sldNum" sz="quarter" idx="12"/>
          </p:nvPr>
        </p:nvSpPr>
        <p:spPr>
          <a:ln/>
        </p:spPr>
        <p:txBody>
          <a:bodyPr/>
          <a:lstStyle>
            <a:lvl1pPr>
              <a:defRPr/>
            </a:lvl1pPr>
          </a:lstStyle>
          <a:p>
            <a:fld id="{109925E8-EC00-4FDC-B65A-AA285C0443D1}" type="slidenum">
              <a:rPr lang="en-US"/>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endParaRPr lang="en-US"/>
          </a:p>
        </p:txBody>
      </p:sp>
      <p:sp>
        <p:nvSpPr>
          <p:cNvPr id="5" name="Rectangle 33"/>
          <p:cNvSpPr>
            <a:spLocks noGrp="1" noChangeArrowheads="1"/>
          </p:cNvSpPr>
          <p:nvPr>
            <p:ph type="ftr" sz="quarter" idx="11"/>
          </p:nvPr>
        </p:nvSpPr>
        <p:spPr>
          <a:ln/>
        </p:spPr>
        <p:txBody>
          <a:bodyPr/>
          <a:lstStyle>
            <a:lvl1pPr>
              <a:defRPr/>
            </a:lvl1pPr>
          </a:lstStyle>
          <a:p>
            <a:endParaRPr lang="en-US"/>
          </a:p>
        </p:txBody>
      </p:sp>
      <p:sp>
        <p:nvSpPr>
          <p:cNvPr id="6" name="Rectangle 34"/>
          <p:cNvSpPr>
            <a:spLocks noGrp="1" noChangeArrowheads="1"/>
          </p:cNvSpPr>
          <p:nvPr>
            <p:ph type="sldNum" sz="quarter" idx="12"/>
          </p:nvPr>
        </p:nvSpPr>
        <p:spPr>
          <a:ln/>
        </p:spPr>
        <p:txBody>
          <a:bodyPr/>
          <a:lstStyle>
            <a:lvl1pPr>
              <a:defRPr/>
            </a:lvl1pPr>
          </a:lstStyle>
          <a:p>
            <a:fld id="{FE4DBF94-2D86-4740-8EB3-EE3B85B6F6C9}" type="slidenum">
              <a:rPr lang="en-US"/>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endParaRPr lang="en-US"/>
          </a:p>
        </p:txBody>
      </p:sp>
      <p:sp>
        <p:nvSpPr>
          <p:cNvPr id="6" name="Rectangle 33"/>
          <p:cNvSpPr>
            <a:spLocks noGrp="1" noChangeArrowheads="1"/>
          </p:cNvSpPr>
          <p:nvPr>
            <p:ph type="ftr" sz="quarter" idx="11"/>
          </p:nvPr>
        </p:nvSpPr>
        <p:spPr>
          <a:ln/>
        </p:spPr>
        <p:txBody>
          <a:bodyPr/>
          <a:lstStyle>
            <a:lvl1pPr>
              <a:defRPr/>
            </a:lvl1pPr>
          </a:lstStyle>
          <a:p>
            <a:endParaRPr lang="en-US"/>
          </a:p>
        </p:txBody>
      </p:sp>
      <p:sp>
        <p:nvSpPr>
          <p:cNvPr id="7" name="Rectangle 34"/>
          <p:cNvSpPr>
            <a:spLocks noGrp="1" noChangeArrowheads="1"/>
          </p:cNvSpPr>
          <p:nvPr>
            <p:ph type="sldNum" sz="quarter" idx="12"/>
          </p:nvPr>
        </p:nvSpPr>
        <p:spPr>
          <a:ln/>
        </p:spPr>
        <p:txBody>
          <a:bodyPr/>
          <a:lstStyle>
            <a:lvl1pPr>
              <a:defRPr/>
            </a:lvl1pPr>
          </a:lstStyle>
          <a:p>
            <a:fld id="{1537B7D3-C378-4A72-8FF4-E49C6C11FBBB}" type="slidenum">
              <a:rPr lang="en-US"/>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endParaRPr lang="en-US"/>
          </a:p>
        </p:txBody>
      </p:sp>
      <p:sp>
        <p:nvSpPr>
          <p:cNvPr id="8" name="Rectangle 33"/>
          <p:cNvSpPr>
            <a:spLocks noGrp="1" noChangeArrowheads="1"/>
          </p:cNvSpPr>
          <p:nvPr>
            <p:ph type="ftr" sz="quarter" idx="11"/>
          </p:nvPr>
        </p:nvSpPr>
        <p:spPr>
          <a:ln/>
        </p:spPr>
        <p:txBody>
          <a:bodyPr/>
          <a:lstStyle>
            <a:lvl1pPr>
              <a:defRPr/>
            </a:lvl1pPr>
          </a:lstStyle>
          <a:p>
            <a:endParaRPr lang="en-US"/>
          </a:p>
        </p:txBody>
      </p:sp>
      <p:sp>
        <p:nvSpPr>
          <p:cNvPr id="9" name="Rectangle 34"/>
          <p:cNvSpPr>
            <a:spLocks noGrp="1" noChangeArrowheads="1"/>
          </p:cNvSpPr>
          <p:nvPr>
            <p:ph type="sldNum" sz="quarter" idx="12"/>
          </p:nvPr>
        </p:nvSpPr>
        <p:spPr>
          <a:ln/>
        </p:spPr>
        <p:txBody>
          <a:bodyPr/>
          <a:lstStyle>
            <a:lvl1pPr>
              <a:defRPr/>
            </a:lvl1pPr>
          </a:lstStyle>
          <a:p>
            <a:fld id="{15FB2A23-DF58-445E-8C4B-24A9B707C5D7}" type="slidenum">
              <a:rPr lang="en-US"/>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dt" sz="half" idx="10"/>
          </p:nvPr>
        </p:nvSpPr>
        <p:spPr>
          <a:ln/>
        </p:spPr>
        <p:txBody>
          <a:bodyPr/>
          <a:lstStyle>
            <a:lvl1pPr>
              <a:defRPr/>
            </a:lvl1pPr>
          </a:lstStyle>
          <a:p>
            <a:endParaRPr lang="en-US"/>
          </a:p>
        </p:txBody>
      </p:sp>
      <p:sp>
        <p:nvSpPr>
          <p:cNvPr id="4" name="Rectangle 33"/>
          <p:cNvSpPr>
            <a:spLocks noGrp="1" noChangeArrowheads="1"/>
          </p:cNvSpPr>
          <p:nvPr>
            <p:ph type="ftr" sz="quarter" idx="11"/>
          </p:nvPr>
        </p:nvSpPr>
        <p:spPr>
          <a:ln/>
        </p:spPr>
        <p:txBody>
          <a:bodyPr/>
          <a:lstStyle>
            <a:lvl1pPr>
              <a:defRPr/>
            </a:lvl1pPr>
          </a:lstStyle>
          <a:p>
            <a:endParaRPr lang="en-US"/>
          </a:p>
        </p:txBody>
      </p:sp>
      <p:sp>
        <p:nvSpPr>
          <p:cNvPr id="5" name="Rectangle 34"/>
          <p:cNvSpPr>
            <a:spLocks noGrp="1" noChangeArrowheads="1"/>
          </p:cNvSpPr>
          <p:nvPr>
            <p:ph type="sldNum" sz="quarter" idx="12"/>
          </p:nvPr>
        </p:nvSpPr>
        <p:spPr>
          <a:ln/>
        </p:spPr>
        <p:txBody>
          <a:bodyPr/>
          <a:lstStyle>
            <a:lvl1pPr>
              <a:defRPr/>
            </a:lvl1pPr>
          </a:lstStyle>
          <a:p>
            <a:fld id="{AD3677A7-3266-4390-BA56-604D145ABD9A}" type="slidenum">
              <a:rPr lang="en-US"/>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endParaRPr lang="en-US"/>
          </a:p>
        </p:txBody>
      </p:sp>
      <p:sp>
        <p:nvSpPr>
          <p:cNvPr id="3" name="Rectangle 33"/>
          <p:cNvSpPr>
            <a:spLocks noGrp="1" noChangeArrowheads="1"/>
          </p:cNvSpPr>
          <p:nvPr>
            <p:ph type="ftr" sz="quarter" idx="11"/>
          </p:nvPr>
        </p:nvSpPr>
        <p:spPr>
          <a:ln/>
        </p:spPr>
        <p:txBody>
          <a:bodyPr/>
          <a:lstStyle>
            <a:lvl1pPr>
              <a:defRPr/>
            </a:lvl1pPr>
          </a:lstStyle>
          <a:p>
            <a:endParaRPr lang="en-US"/>
          </a:p>
        </p:txBody>
      </p:sp>
      <p:sp>
        <p:nvSpPr>
          <p:cNvPr id="4" name="Rectangle 34"/>
          <p:cNvSpPr>
            <a:spLocks noGrp="1" noChangeArrowheads="1"/>
          </p:cNvSpPr>
          <p:nvPr>
            <p:ph type="sldNum" sz="quarter" idx="12"/>
          </p:nvPr>
        </p:nvSpPr>
        <p:spPr>
          <a:ln/>
        </p:spPr>
        <p:txBody>
          <a:bodyPr/>
          <a:lstStyle>
            <a:lvl1pPr>
              <a:defRPr/>
            </a:lvl1pPr>
          </a:lstStyle>
          <a:p>
            <a:fld id="{5752347F-CB99-4222-B3CC-9B7DF253CE1C}" type="slidenum">
              <a:rPr lang="en-US"/>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endParaRPr lang="en-US"/>
          </a:p>
        </p:txBody>
      </p:sp>
      <p:sp>
        <p:nvSpPr>
          <p:cNvPr id="6" name="Rectangle 33"/>
          <p:cNvSpPr>
            <a:spLocks noGrp="1" noChangeArrowheads="1"/>
          </p:cNvSpPr>
          <p:nvPr>
            <p:ph type="ftr" sz="quarter" idx="11"/>
          </p:nvPr>
        </p:nvSpPr>
        <p:spPr>
          <a:ln/>
        </p:spPr>
        <p:txBody>
          <a:bodyPr/>
          <a:lstStyle>
            <a:lvl1pPr>
              <a:defRPr/>
            </a:lvl1pPr>
          </a:lstStyle>
          <a:p>
            <a:endParaRPr lang="en-US"/>
          </a:p>
        </p:txBody>
      </p:sp>
      <p:sp>
        <p:nvSpPr>
          <p:cNvPr id="7" name="Rectangle 34"/>
          <p:cNvSpPr>
            <a:spLocks noGrp="1" noChangeArrowheads="1"/>
          </p:cNvSpPr>
          <p:nvPr>
            <p:ph type="sldNum" sz="quarter" idx="12"/>
          </p:nvPr>
        </p:nvSpPr>
        <p:spPr>
          <a:ln/>
        </p:spPr>
        <p:txBody>
          <a:bodyPr/>
          <a:lstStyle>
            <a:lvl1pPr>
              <a:defRPr/>
            </a:lvl1pPr>
          </a:lstStyle>
          <a:p>
            <a:fld id="{2BB4C403-FD62-4408-8783-0643DAFB4F18}" type="slidenum">
              <a:rPr lang="en-US"/>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endParaRPr lang="en-US"/>
          </a:p>
        </p:txBody>
      </p:sp>
      <p:sp>
        <p:nvSpPr>
          <p:cNvPr id="6" name="Rectangle 33"/>
          <p:cNvSpPr>
            <a:spLocks noGrp="1" noChangeArrowheads="1"/>
          </p:cNvSpPr>
          <p:nvPr>
            <p:ph type="ftr" sz="quarter" idx="11"/>
          </p:nvPr>
        </p:nvSpPr>
        <p:spPr>
          <a:ln/>
        </p:spPr>
        <p:txBody>
          <a:bodyPr/>
          <a:lstStyle>
            <a:lvl1pPr>
              <a:defRPr/>
            </a:lvl1pPr>
          </a:lstStyle>
          <a:p>
            <a:endParaRPr lang="en-US"/>
          </a:p>
        </p:txBody>
      </p:sp>
      <p:sp>
        <p:nvSpPr>
          <p:cNvPr id="7" name="Rectangle 34"/>
          <p:cNvSpPr>
            <a:spLocks noGrp="1" noChangeArrowheads="1"/>
          </p:cNvSpPr>
          <p:nvPr>
            <p:ph type="sldNum" sz="quarter" idx="12"/>
          </p:nvPr>
        </p:nvSpPr>
        <p:spPr>
          <a:ln/>
        </p:spPr>
        <p:txBody>
          <a:bodyPr/>
          <a:lstStyle>
            <a:lvl1pPr>
              <a:defRPr/>
            </a:lvl1pPr>
          </a:lstStyle>
          <a:p>
            <a:fld id="{41F45F04-A43E-4CE7-A40B-BBD9ED535D40}" type="slidenum">
              <a:rPr lang="en-US"/>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7405688"/>
            <a:chOff x="0" y="-9"/>
            <a:chExt cx="5760" cy="4665"/>
          </a:xfrm>
        </p:grpSpPr>
        <p:sp>
          <p:nvSpPr>
            <p:cNvPr id="5123"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5124"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5125"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5126"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latin typeface="Times New Roman" pitchFamily="79" charset="0"/>
              </a:endParaRPr>
            </a:p>
          </p:txBody>
        </p:sp>
        <p:sp>
          <p:nvSpPr>
            <p:cNvPr id="5127"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28"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29"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30"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31"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32"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33"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5135"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5136"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5137"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5138"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latin typeface="Times New Roman" pitchFamily="79" charset="0"/>
              </a:endParaRPr>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endParaRPr lang="en-US"/>
            </a:p>
          </p:txBody>
        </p:sp>
        <p:sp>
          <p:nvSpPr>
            <p:cNvPr id="5140"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1"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2"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3"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4"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5"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6"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7"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8"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en-US"/>
            </a:p>
          </p:txBody>
        </p:sp>
      </p:grpSp>
      <p:sp>
        <p:nvSpPr>
          <p:cNvPr id="4099"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100"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52" name="Rectangle 32"/>
          <p:cNvSpPr>
            <a:spLocks noGrp="1" noChangeArrowheads="1"/>
          </p:cNvSpPr>
          <p:nvPr>
            <p:ph type="dt" sz="half" idx="2"/>
          </p:nvPr>
        </p:nvSpPr>
        <p:spPr bwMode="auto">
          <a:xfrm>
            <a:off x="712788" y="6313488"/>
            <a:ext cx="203041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Arial" charset="0"/>
              </a:defRPr>
            </a:lvl1pPr>
          </a:lstStyle>
          <a:p>
            <a:endParaRPr lang="en-US"/>
          </a:p>
        </p:txBody>
      </p:sp>
      <p:sp>
        <p:nvSpPr>
          <p:cNvPr id="5153" name="Rectangle 33"/>
          <p:cNvSpPr>
            <a:spLocks noGrp="1" noChangeArrowheads="1"/>
          </p:cNvSpPr>
          <p:nvPr>
            <p:ph type="ftr" sz="quarter" idx="3"/>
          </p:nvPr>
        </p:nvSpPr>
        <p:spPr bwMode="auto">
          <a:xfrm>
            <a:off x="2819400" y="6096000"/>
            <a:ext cx="3962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charset="0"/>
              </a:defRPr>
            </a:lvl1pPr>
          </a:lstStyle>
          <a:p>
            <a:endParaRPr lang="en-US"/>
          </a:p>
        </p:txBody>
      </p:sp>
      <p:sp>
        <p:nvSpPr>
          <p:cNvPr id="5154" name="Rectangle 34"/>
          <p:cNvSpPr>
            <a:spLocks noGrp="1" noChangeArrowheads="1"/>
          </p:cNvSpPr>
          <p:nvPr>
            <p:ph type="sldNum" sz="quarter" idx="4"/>
          </p:nvPr>
        </p:nvSpPr>
        <p:spPr bwMode="auto">
          <a:xfrm>
            <a:off x="6934200" y="6313488"/>
            <a:ext cx="15509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2"/>
                </a:solidFill>
                <a:latin typeface="Arial" charset="0"/>
              </a:defRPr>
            </a:lvl1pPr>
          </a:lstStyle>
          <a:p>
            <a:fld id="{00CF52CC-F16C-443C-A5F9-15646B5EC62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79" charset="0"/>
        </a:defRPr>
      </a:lvl2pPr>
      <a:lvl3pPr algn="ctr" rtl="0" eaLnBrk="0" fontAlgn="base" hangingPunct="0">
        <a:spcBef>
          <a:spcPct val="0"/>
        </a:spcBef>
        <a:spcAft>
          <a:spcPct val="0"/>
        </a:spcAft>
        <a:defRPr sz="4400">
          <a:solidFill>
            <a:schemeClr val="tx2"/>
          </a:solidFill>
          <a:latin typeface="Arial Black" pitchFamily="79" charset="0"/>
        </a:defRPr>
      </a:lvl3pPr>
      <a:lvl4pPr algn="ctr" rtl="0" eaLnBrk="0" fontAlgn="base" hangingPunct="0">
        <a:spcBef>
          <a:spcPct val="0"/>
        </a:spcBef>
        <a:spcAft>
          <a:spcPct val="0"/>
        </a:spcAft>
        <a:defRPr sz="4400">
          <a:solidFill>
            <a:schemeClr val="tx2"/>
          </a:solidFill>
          <a:latin typeface="Arial Black" pitchFamily="79" charset="0"/>
        </a:defRPr>
      </a:lvl4pPr>
      <a:lvl5pPr algn="ctr" rtl="0" eaLnBrk="0" fontAlgn="base" hangingPunct="0">
        <a:spcBef>
          <a:spcPct val="0"/>
        </a:spcBef>
        <a:spcAft>
          <a:spcPct val="0"/>
        </a:spcAft>
        <a:defRPr sz="4400">
          <a:solidFill>
            <a:schemeClr val="tx2"/>
          </a:solidFill>
          <a:latin typeface="Arial Black" pitchFamily="79" charset="0"/>
        </a:defRPr>
      </a:lvl5pPr>
      <a:lvl6pPr marL="457200" algn="ctr" rtl="0" fontAlgn="base">
        <a:spcBef>
          <a:spcPct val="0"/>
        </a:spcBef>
        <a:spcAft>
          <a:spcPct val="0"/>
        </a:spcAft>
        <a:defRPr sz="4400">
          <a:solidFill>
            <a:schemeClr val="tx2"/>
          </a:solidFill>
          <a:latin typeface="Arial Black" pitchFamily="79" charset="0"/>
        </a:defRPr>
      </a:lvl6pPr>
      <a:lvl7pPr marL="914400" algn="ctr" rtl="0" fontAlgn="base">
        <a:spcBef>
          <a:spcPct val="0"/>
        </a:spcBef>
        <a:spcAft>
          <a:spcPct val="0"/>
        </a:spcAft>
        <a:defRPr sz="4400">
          <a:solidFill>
            <a:schemeClr val="tx2"/>
          </a:solidFill>
          <a:latin typeface="Arial Black" pitchFamily="79" charset="0"/>
        </a:defRPr>
      </a:lvl7pPr>
      <a:lvl8pPr marL="1371600" algn="ctr" rtl="0" fontAlgn="base">
        <a:spcBef>
          <a:spcPct val="0"/>
        </a:spcBef>
        <a:spcAft>
          <a:spcPct val="0"/>
        </a:spcAft>
        <a:defRPr sz="4400">
          <a:solidFill>
            <a:schemeClr val="tx2"/>
          </a:solidFill>
          <a:latin typeface="Arial Black" pitchFamily="79" charset="0"/>
        </a:defRPr>
      </a:lvl8pPr>
      <a:lvl9pPr marL="1828800" algn="ctr" rtl="0" fontAlgn="base">
        <a:spcBef>
          <a:spcPct val="0"/>
        </a:spcBef>
        <a:spcAft>
          <a:spcPct val="0"/>
        </a:spcAft>
        <a:defRPr sz="4400">
          <a:solidFill>
            <a:schemeClr val="tx2"/>
          </a:solidFill>
          <a:latin typeface="Arial Black" pitchFamily="79" charset="0"/>
        </a:defRPr>
      </a:lvl9pPr>
    </p:titleStyle>
    <p:bodyStyle>
      <a:lvl1pPr marL="342900" indent="-342900" algn="l" rtl="0" eaLnBrk="0" fontAlgn="base" hangingPunct="0">
        <a:lnSpc>
          <a:spcPct val="90000"/>
        </a:lnSpc>
        <a:spcBef>
          <a:spcPct val="20000"/>
        </a:spcBef>
        <a:spcAft>
          <a:spcPct val="0"/>
        </a:spcAft>
        <a:buClr>
          <a:schemeClr val="folHlink"/>
        </a:buClr>
        <a:buSzPct val="85000"/>
        <a:buFont typeface="Wingdings" pitchFamily="-64" charset="2"/>
        <a:buChar char="v"/>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tx2"/>
        </a:buClr>
        <a:buSzPct val="70000"/>
        <a:buFont typeface="Wingdings" pitchFamily="-64" charset="2"/>
        <a:buChar char="l"/>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hlink"/>
        </a:buClr>
        <a:buSzPct val="65000"/>
        <a:buFont typeface="Wingdings" pitchFamily="-64" charset="2"/>
        <a:buChar char="l"/>
        <a:defRPr sz="24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SzPct val="60000"/>
        <a:buFont typeface="Wingdings" pitchFamily="-64" charset="2"/>
        <a:buChar char="l"/>
        <a:defRPr sz="20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2"/>
        </a:buClr>
        <a:buSzPct val="60000"/>
        <a:buFont typeface="Wingdings" pitchFamily="-64"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i="1" smtClean="0">
                <a:effectLst>
                  <a:outerShdw blurRad="38100" dist="38100" dir="2700000" algn="tl">
                    <a:srgbClr val="000000"/>
                  </a:outerShdw>
                </a:effectLst>
              </a:rPr>
              <a:t>Chapter 7</a:t>
            </a:r>
            <a:br>
              <a:rPr lang="en-US" i="1" smtClean="0">
                <a:effectLst>
                  <a:outerShdw blurRad="38100" dist="38100" dir="2700000" algn="tl">
                    <a:srgbClr val="000000"/>
                  </a:outerShdw>
                </a:effectLst>
              </a:rPr>
            </a:br>
            <a:r>
              <a:rPr lang="en-US" b="1" smtClean="0">
                <a:effectLst>
                  <a:outerShdw blurRad="38100" dist="38100" dir="2700000" algn="tl">
                    <a:srgbClr val="000000"/>
                  </a:outerShdw>
                </a:effectLst>
              </a:rPr>
              <a:t>Momentum and Impulse</a:t>
            </a:r>
            <a:endParaRPr lang="en-US" smtClean="0">
              <a:effectLst>
                <a:outerShdw blurRad="38100" dist="38100" dir="2700000" algn="tl">
                  <a:srgbClr val="000000"/>
                </a:outerShdw>
              </a:effectLst>
            </a:endParaRPr>
          </a:p>
        </p:txBody>
      </p:sp>
      <p:pic>
        <p:nvPicPr>
          <p:cNvPr id="6148" name="Picture 4" descr="Griffith7e12tlm_nm2"/>
          <p:cNvPicPr>
            <a:picLocks noChangeAspect="1" noChangeArrowheads="1"/>
          </p:cNvPicPr>
          <p:nvPr/>
        </p:nvPicPr>
        <p:blipFill>
          <a:blip r:embed="rId3" cstate="print"/>
          <a:srcRect/>
          <a:stretch>
            <a:fillRect/>
          </a:stretch>
        </p:blipFill>
        <p:spPr bwMode="auto">
          <a:xfrm>
            <a:off x="6705600" y="381000"/>
            <a:ext cx="1905000" cy="2438400"/>
          </a:xfrm>
          <a:prstGeom prst="rect">
            <a:avLst/>
          </a:prstGeom>
          <a:noFill/>
        </p:spPr>
      </p:pic>
      <p:sp>
        <p:nvSpPr>
          <p:cNvPr id="6149" name="Rectangle 5"/>
          <p:cNvSpPr>
            <a:spLocks noChangeArrowheads="1"/>
          </p:cNvSpPr>
          <p:nvPr/>
        </p:nvSpPr>
        <p:spPr bwMode="auto">
          <a:xfrm>
            <a:off x="3124200" y="5334000"/>
            <a:ext cx="2611438" cy="457200"/>
          </a:xfrm>
          <a:prstGeom prst="rect">
            <a:avLst/>
          </a:prstGeom>
          <a:noFill/>
          <a:ln w="9525">
            <a:noFill/>
            <a:miter lim="800000"/>
            <a:headEnd/>
            <a:tailEnd/>
          </a:ln>
          <a:effectLst/>
        </p:spPr>
        <p:txBody>
          <a:bodyPr wrap="none">
            <a:spAutoFit/>
          </a:bodyPr>
          <a:lstStyle/>
          <a:p>
            <a:r>
              <a:rPr lang="en-US">
                <a:solidFill>
                  <a:schemeClr val="accent1"/>
                </a:solidFill>
              </a:rPr>
              <a:t>Lecture PowerPoint</a:t>
            </a:r>
          </a:p>
        </p:txBody>
      </p:sp>
      <p:sp>
        <p:nvSpPr>
          <p:cNvPr id="6150" name="Rectangle 6"/>
          <p:cNvSpPr>
            <a:spLocks noChangeArrowheads="1"/>
          </p:cNvSpPr>
          <p:nvPr/>
        </p:nvSpPr>
        <p:spPr bwMode="auto">
          <a:xfrm>
            <a:off x="0" y="6613525"/>
            <a:ext cx="9144000" cy="244475"/>
          </a:xfrm>
          <a:prstGeom prst="rect">
            <a:avLst/>
          </a:prstGeom>
          <a:noFill/>
          <a:ln w="9525">
            <a:noFill/>
            <a:miter lim="800000"/>
            <a:headEnd/>
            <a:tailEnd/>
          </a:ln>
          <a:effectLst/>
        </p:spPr>
        <p:txBody>
          <a:bodyPr anchor="ctr">
            <a:spAutoFit/>
          </a:bodyPr>
          <a:lstStyle/>
          <a:p>
            <a:pPr algn="ctr"/>
            <a:r>
              <a:rPr lang="en-US" sz="1000">
                <a:latin typeface="Arial" charset="0"/>
                <a:ea typeface="ＭＳ Ｐゴシック" pitchFamily="-109" charset="-128"/>
              </a:rPr>
              <a:t>Copyright © The McGraw-Hill Companies, Inc. Permission required for reproduction or display.</a:t>
            </a: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685800" y="304800"/>
            <a:ext cx="7772400" cy="1431925"/>
          </a:xfrm>
        </p:spPr>
        <p:txBody>
          <a:bodyPr/>
          <a:lstStyle/>
          <a:p>
            <a:pPr eaLnBrk="1" hangingPunct="1"/>
            <a:r>
              <a:rPr lang="en-US" smtClean="0"/>
              <a:t>Conservation of Momentum</a:t>
            </a:r>
          </a:p>
        </p:txBody>
      </p:sp>
      <p:sp>
        <p:nvSpPr>
          <p:cNvPr id="1278979" name="Rectangle 1027"/>
          <p:cNvSpPr>
            <a:spLocks noGrp="1" noChangeArrowheads="1"/>
          </p:cNvSpPr>
          <p:nvPr>
            <p:ph type="body" idx="1"/>
          </p:nvPr>
        </p:nvSpPr>
        <p:spPr>
          <a:xfrm>
            <a:off x="4648200" y="2514600"/>
            <a:ext cx="4495800" cy="3733800"/>
          </a:xfrm>
        </p:spPr>
        <p:txBody>
          <a:bodyPr/>
          <a:lstStyle/>
          <a:p>
            <a:pPr lvl="1" eaLnBrk="1" hangingPunct="1">
              <a:lnSpc>
                <a:spcPct val="80000"/>
              </a:lnSpc>
              <a:buFont typeface="Wingdings" pitchFamily="-64" charset="2"/>
              <a:buNone/>
            </a:pPr>
            <a:r>
              <a:rPr lang="en-US" sz="3200" smtClean="0">
                <a:latin typeface="Comic Sans MS" pitchFamily="-64" charset="0"/>
              </a:rPr>
              <a:t>	If the net external force acting on a system of objects is zero, the total momentum of the system is </a:t>
            </a:r>
            <a:r>
              <a:rPr lang="en-US" sz="3200" b="1" i="1" smtClean="0">
                <a:solidFill>
                  <a:schemeClr val="accent1"/>
                </a:solidFill>
                <a:latin typeface="Comic Sans MS" pitchFamily="-64" charset="0"/>
              </a:rPr>
              <a:t>conserved</a:t>
            </a:r>
            <a:r>
              <a:rPr lang="en-US" sz="3200" smtClean="0">
                <a:latin typeface="Comic Sans MS" pitchFamily="-64" charset="0"/>
              </a:rPr>
              <a:t>.</a:t>
            </a:r>
          </a:p>
        </p:txBody>
      </p:sp>
      <p:pic>
        <p:nvPicPr>
          <p:cNvPr id="12292" name="Picture 1028" descr="07_07"/>
          <p:cNvPicPr>
            <a:picLocks noChangeAspect="1" noChangeArrowheads="1"/>
          </p:cNvPicPr>
          <p:nvPr/>
        </p:nvPicPr>
        <p:blipFill>
          <a:blip r:embed="rId3" cstate="print"/>
          <a:srcRect/>
          <a:stretch>
            <a:fillRect/>
          </a:stretch>
        </p:blipFill>
        <p:spPr bwMode="auto">
          <a:xfrm>
            <a:off x="0" y="2438400"/>
            <a:ext cx="4572000" cy="379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78979">
                                            <p:txEl>
                                              <p:pRg st="0" end="0"/>
                                            </p:txEl>
                                          </p:spTgt>
                                        </p:tgtEl>
                                        <p:attrNameLst>
                                          <p:attrName>style.visibility</p:attrName>
                                        </p:attrNameLst>
                                      </p:cBhvr>
                                      <p:to>
                                        <p:strVal val="visible"/>
                                      </p:to>
                                    </p:set>
                                    <p:animEffect transition="in" filter="strips(downLeft)">
                                      <p:cBhvr>
                                        <p:cTn id="7" dur="500"/>
                                        <p:tgtEl>
                                          <p:spTgt spid="12789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79"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1431925"/>
          </a:xfrm>
        </p:spPr>
        <p:txBody>
          <a:bodyPr/>
          <a:lstStyle/>
          <a:p>
            <a:pPr eaLnBrk="1" hangingPunct="1"/>
            <a:r>
              <a:rPr lang="en-US" smtClean="0"/>
              <a:t>Conservation of Momentum</a:t>
            </a:r>
          </a:p>
        </p:txBody>
      </p:sp>
      <p:sp>
        <p:nvSpPr>
          <p:cNvPr id="1276931" name="Rectangle 3"/>
          <p:cNvSpPr>
            <a:spLocks noGrp="1" noChangeArrowheads="1"/>
          </p:cNvSpPr>
          <p:nvPr>
            <p:ph type="body" idx="1"/>
          </p:nvPr>
        </p:nvSpPr>
        <p:spPr>
          <a:xfrm>
            <a:off x="4648200" y="2514600"/>
            <a:ext cx="4495800" cy="3733800"/>
          </a:xfrm>
        </p:spPr>
        <p:txBody>
          <a:bodyPr/>
          <a:lstStyle/>
          <a:p>
            <a:pPr lvl="1" eaLnBrk="1" hangingPunct="1">
              <a:lnSpc>
                <a:spcPct val="80000"/>
              </a:lnSpc>
            </a:pPr>
            <a:r>
              <a:rPr lang="en-US" sz="2400" smtClean="0"/>
              <a:t>The impulses on both are equal and opposite.</a:t>
            </a:r>
          </a:p>
          <a:p>
            <a:pPr lvl="1" eaLnBrk="1" hangingPunct="1">
              <a:lnSpc>
                <a:spcPct val="80000"/>
              </a:lnSpc>
            </a:pPr>
            <a:r>
              <a:rPr lang="en-US" sz="2400" smtClean="0"/>
              <a:t>The changes in magnitude for each are equal and opposite.</a:t>
            </a:r>
          </a:p>
          <a:p>
            <a:pPr lvl="1" eaLnBrk="1" hangingPunct="1">
              <a:lnSpc>
                <a:spcPct val="80000"/>
              </a:lnSpc>
            </a:pPr>
            <a:r>
              <a:rPr lang="en-US" sz="2400" smtClean="0"/>
              <a:t>The total change of the momentum for the two players is zero.</a:t>
            </a:r>
          </a:p>
        </p:txBody>
      </p:sp>
      <p:pic>
        <p:nvPicPr>
          <p:cNvPr id="13316" name="Picture 4" descr="07_07"/>
          <p:cNvPicPr>
            <a:picLocks noChangeAspect="1" noChangeArrowheads="1"/>
          </p:cNvPicPr>
          <p:nvPr/>
        </p:nvPicPr>
        <p:blipFill>
          <a:blip r:embed="rId3" cstate="print"/>
          <a:srcRect/>
          <a:stretch>
            <a:fillRect/>
          </a:stretch>
        </p:blipFill>
        <p:spPr bwMode="auto">
          <a:xfrm>
            <a:off x="0" y="2438400"/>
            <a:ext cx="4572000" cy="379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76931">
                                            <p:txEl>
                                              <p:pRg st="0" end="0"/>
                                            </p:txEl>
                                          </p:spTgt>
                                        </p:tgtEl>
                                        <p:attrNameLst>
                                          <p:attrName>style.visibility</p:attrName>
                                        </p:attrNameLst>
                                      </p:cBhvr>
                                      <p:to>
                                        <p:strVal val="visible"/>
                                      </p:to>
                                    </p:set>
                                    <p:animEffect transition="in" filter="strips(downLeft)">
                                      <p:cBhvr>
                                        <p:cTn id="7" dur="500"/>
                                        <p:tgtEl>
                                          <p:spTgt spid="1276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76931">
                                            <p:txEl>
                                              <p:pRg st="1" end="1"/>
                                            </p:txEl>
                                          </p:spTgt>
                                        </p:tgtEl>
                                        <p:attrNameLst>
                                          <p:attrName>style.visibility</p:attrName>
                                        </p:attrNameLst>
                                      </p:cBhvr>
                                      <p:to>
                                        <p:strVal val="visible"/>
                                      </p:to>
                                    </p:set>
                                    <p:animEffect transition="in" filter="strips(downLeft)">
                                      <p:cBhvr>
                                        <p:cTn id="12" dur="500"/>
                                        <p:tgtEl>
                                          <p:spTgt spid="1276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276931">
                                            <p:txEl>
                                              <p:pRg st="2" end="2"/>
                                            </p:txEl>
                                          </p:spTgt>
                                        </p:tgtEl>
                                        <p:attrNameLst>
                                          <p:attrName>style.visibility</p:attrName>
                                        </p:attrNameLst>
                                      </p:cBhvr>
                                      <p:to>
                                        <p:strVal val="visible"/>
                                      </p:to>
                                    </p:set>
                                    <p:animEffect transition="in" filter="strips(downLeft)">
                                      <p:cBhvr>
                                        <p:cTn id="17" dur="500"/>
                                        <p:tgtEl>
                                          <p:spTgt spid="1276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6931"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42888"/>
            <a:ext cx="9144000" cy="3016250"/>
          </a:xfrm>
        </p:spPr>
        <p:txBody>
          <a:bodyPr/>
          <a:lstStyle/>
          <a:p>
            <a:pPr eaLnBrk="1" hangingPunct="1"/>
            <a:r>
              <a:rPr lang="en-US" sz="3200" smtClean="0">
                <a:solidFill>
                  <a:srgbClr val="EFFF5D"/>
                </a:solidFill>
                <a:latin typeface="Comic Sans MS" pitchFamily="-64" charset="0"/>
              </a:rPr>
              <a:t>A 100-kg fullback moving straight downfield collides with a 75-kg defensive back.  The defensive back hangs on to the fullback, and the two players move together after the collision.  What is the initial momentum of each player?</a:t>
            </a:r>
            <a:endParaRPr lang="en-US" smtClean="0"/>
          </a:p>
        </p:txBody>
      </p:sp>
      <p:pic>
        <p:nvPicPr>
          <p:cNvPr id="14339" name="Picture 8" descr="07_08"/>
          <p:cNvPicPr>
            <a:picLocks noChangeAspect="1" noChangeArrowheads="1"/>
          </p:cNvPicPr>
          <p:nvPr/>
        </p:nvPicPr>
        <p:blipFill>
          <a:blip r:embed="rId3" cstate="print"/>
          <a:srcRect/>
          <a:stretch>
            <a:fillRect/>
          </a:stretch>
        </p:blipFill>
        <p:spPr bwMode="auto">
          <a:xfrm>
            <a:off x="152400" y="3581400"/>
            <a:ext cx="8856663" cy="3008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81000"/>
            <a:ext cx="9144000" cy="579438"/>
          </a:xfrm>
        </p:spPr>
        <p:txBody>
          <a:bodyPr/>
          <a:lstStyle/>
          <a:p>
            <a:pPr eaLnBrk="1" hangingPunct="1"/>
            <a:r>
              <a:rPr lang="en-US" sz="3200" smtClean="0">
                <a:solidFill>
                  <a:srgbClr val="EFFF5D"/>
                </a:solidFill>
                <a:latin typeface="Comic Sans MS" pitchFamily="-64" charset="0"/>
              </a:rPr>
              <a:t>What is the initial momentum of each player?</a:t>
            </a:r>
            <a:endParaRPr lang="en-US" smtClean="0"/>
          </a:p>
        </p:txBody>
      </p:sp>
      <p:pic>
        <p:nvPicPr>
          <p:cNvPr id="15363" name="Picture 5" descr="07_08"/>
          <p:cNvPicPr>
            <a:picLocks noChangeAspect="1" noChangeArrowheads="1"/>
          </p:cNvPicPr>
          <p:nvPr/>
        </p:nvPicPr>
        <p:blipFill>
          <a:blip r:embed="rId3" cstate="print"/>
          <a:srcRect/>
          <a:stretch>
            <a:fillRect/>
          </a:stretch>
        </p:blipFill>
        <p:spPr bwMode="auto">
          <a:xfrm>
            <a:off x="152400" y="3581400"/>
            <a:ext cx="8856663" cy="3008313"/>
          </a:xfrm>
          <a:prstGeom prst="rect">
            <a:avLst/>
          </a:prstGeom>
          <a:noFill/>
          <a:ln w="9525">
            <a:noFill/>
            <a:miter lim="800000"/>
            <a:headEnd/>
            <a:tailEnd/>
          </a:ln>
        </p:spPr>
      </p:pic>
      <p:sp>
        <p:nvSpPr>
          <p:cNvPr id="1268742" name="Rectangle 6"/>
          <p:cNvSpPr>
            <a:spLocks noChangeArrowheads="1"/>
          </p:cNvSpPr>
          <p:nvPr/>
        </p:nvSpPr>
        <p:spPr bwMode="auto">
          <a:xfrm>
            <a:off x="304800" y="1600200"/>
            <a:ext cx="4267200" cy="1800225"/>
          </a:xfrm>
          <a:prstGeom prst="rect">
            <a:avLst/>
          </a:prstGeom>
          <a:noFill/>
          <a:ln w="9525">
            <a:noFill/>
            <a:miter lim="800000"/>
            <a:headEnd/>
            <a:tailEnd/>
          </a:ln>
        </p:spPr>
        <p:txBody>
          <a:bodyPr>
            <a:spAutoFit/>
          </a:bodyPr>
          <a:lstStyle/>
          <a:p>
            <a:r>
              <a:rPr lang="en-US" sz="2800">
                <a:latin typeface="Comic Sans MS" pitchFamily="-64" charset="0"/>
              </a:rPr>
              <a:t>Fullback:	</a:t>
            </a:r>
          </a:p>
          <a:p>
            <a:r>
              <a:rPr lang="en-US" sz="2800">
                <a:latin typeface="Comic Sans MS" pitchFamily="-64" charset="0"/>
              </a:rPr>
              <a:t>	</a:t>
            </a:r>
            <a:r>
              <a:rPr lang="en-US" sz="2800">
                <a:solidFill>
                  <a:srgbClr val="FFBF8A"/>
                </a:solidFill>
                <a:latin typeface="Comic Sans MS" pitchFamily="-64" charset="0"/>
              </a:rPr>
              <a:t>p = mv</a:t>
            </a:r>
          </a:p>
          <a:p>
            <a:r>
              <a:rPr lang="en-US" sz="2800">
                <a:solidFill>
                  <a:srgbClr val="FFBF8A"/>
                </a:solidFill>
                <a:latin typeface="Comic Sans MS" pitchFamily="-64" charset="0"/>
              </a:rPr>
              <a:t>	   = (100 kg)(5 m/s)</a:t>
            </a:r>
          </a:p>
          <a:p>
            <a:r>
              <a:rPr lang="en-US" sz="2800">
                <a:solidFill>
                  <a:srgbClr val="FFBF8A"/>
                </a:solidFill>
                <a:latin typeface="Comic Sans MS" pitchFamily="-64" charset="0"/>
              </a:rPr>
              <a:t>	   = 500 kg·m/s</a:t>
            </a:r>
            <a:r>
              <a:rPr lang="en-US" sz="2800" baseline="30000">
                <a:solidFill>
                  <a:srgbClr val="FFBF8A"/>
                </a:solidFill>
                <a:latin typeface="Comic Sans MS" pitchFamily="-64" charset="0"/>
              </a:rPr>
              <a:t>2</a:t>
            </a:r>
            <a:endParaRPr lang="en-US">
              <a:solidFill>
                <a:srgbClr val="FFBF8A"/>
              </a:solidFill>
              <a:latin typeface="Comic Sans MS" pitchFamily="-64" charset="0"/>
            </a:endParaRPr>
          </a:p>
        </p:txBody>
      </p:sp>
      <p:sp>
        <p:nvSpPr>
          <p:cNvPr id="1268743" name="Rectangle 7"/>
          <p:cNvSpPr>
            <a:spLocks noChangeArrowheads="1"/>
          </p:cNvSpPr>
          <p:nvPr/>
        </p:nvSpPr>
        <p:spPr bwMode="auto">
          <a:xfrm>
            <a:off x="4724400" y="1600200"/>
            <a:ext cx="4249738" cy="1800225"/>
          </a:xfrm>
          <a:prstGeom prst="rect">
            <a:avLst/>
          </a:prstGeom>
          <a:noFill/>
          <a:ln w="9525">
            <a:noFill/>
            <a:miter lim="800000"/>
            <a:headEnd/>
            <a:tailEnd/>
          </a:ln>
        </p:spPr>
        <p:txBody>
          <a:bodyPr wrap="none">
            <a:spAutoFit/>
          </a:bodyPr>
          <a:lstStyle/>
          <a:p>
            <a:r>
              <a:rPr lang="en-US" sz="2800">
                <a:latin typeface="Comic Sans MS" pitchFamily="-64" charset="0"/>
              </a:rPr>
              <a:t>Defensive back:	</a:t>
            </a:r>
          </a:p>
          <a:p>
            <a:r>
              <a:rPr lang="en-US" sz="2800">
                <a:latin typeface="Comic Sans MS" pitchFamily="-64" charset="0"/>
              </a:rPr>
              <a:t>	</a:t>
            </a:r>
            <a:r>
              <a:rPr lang="en-US" sz="2800">
                <a:solidFill>
                  <a:srgbClr val="FFBF8A"/>
                </a:solidFill>
                <a:latin typeface="Comic Sans MS" pitchFamily="-64" charset="0"/>
              </a:rPr>
              <a:t>p = mv</a:t>
            </a:r>
          </a:p>
          <a:p>
            <a:r>
              <a:rPr lang="en-US" sz="2800">
                <a:solidFill>
                  <a:srgbClr val="FFBF8A"/>
                </a:solidFill>
                <a:latin typeface="Comic Sans MS" pitchFamily="-64" charset="0"/>
              </a:rPr>
              <a:t>	   = (75 kg)(-4 m/s)</a:t>
            </a:r>
          </a:p>
          <a:p>
            <a:r>
              <a:rPr lang="en-US" sz="2800">
                <a:solidFill>
                  <a:srgbClr val="FFBF8A"/>
                </a:solidFill>
                <a:latin typeface="Comic Sans MS" pitchFamily="-64" charset="0"/>
              </a:rPr>
              <a:t>	   = -300 kg·m/s</a:t>
            </a:r>
            <a:r>
              <a:rPr lang="en-US" sz="2800" baseline="30000">
                <a:solidFill>
                  <a:srgbClr val="FFBF8A"/>
                </a:solidFill>
                <a:latin typeface="Comic Sans MS" pitchFamily="-64" charset="0"/>
              </a:rPr>
              <a:t>2</a:t>
            </a:r>
            <a:endParaRPr lang="en-US" sz="2800">
              <a:latin typeface="Comic Sans MS" pitchFamily="-6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8742"/>
                                        </p:tgtEl>
                                        <p:attrNameLst>
                                          <p:attrName>style.visibility</p:attrName>
                                        </p:attrNameLst>
                                      </p:cBhvr>
                                      <p:to>
                                        <p:strVal val="visible"/>
                                      </p:to>
                                    </p:set>
                                    <p:anim calcmode="lin" valueType="num">
                                      <p:cBhvr additive="base">
                                        <p:cTn id="7" dur="500" fill="hold"/>
                                        <p:tgtEl>
                                          <p:spTgt spid="1268742"/>
                                        </p:tgtEl>
                                        <p:attrNameLst>
                                          <p:attrName>ppt_x</p:attrName>
                                        </p:attrNameLst>
                                      </p:cBhvr>
                                      <p:tavLst>
                                        <p:tav tm="0">
                                          <p:val>
                                            <p:strVal val="0-#ppt_w/2"/>
                                          </p:val>
                                        </p:tav>
                                        <p:tav tm="100000">
                                          <p:val>
                                            <p:strVal val="#ppt_x"/>
                                          </p:val>
                                        </p:tav>
                                      </p:tavLst>
                                    </p:anim>
                                    <p:anim calcmode="lin" valueType="num">
                                      <p:cBhvr additive="base">
                                        <p:cTn id="8" dur="500" fill="hold"/>
                                        <p:tgtEl>
                                          <p:spTgt spid="12687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68743"/>
                                        </p:tgtEl>
                                        <p:attrNameLst>
                                          <p:attrName>style.visibility</p:attrName>
                                        </p:attrNameLst>
                                      </p:cBhvr>
                                      <p:to>
                                        <p:strVal val="visible"/>
                                      </p:to>
                                    </p:set>
                                    <p:anim calcmode="lin" valueType="num">
                                      <p:cBhvr additive="base">
                                        <p:cTn id="13" dur="500" fill="hold"/>
                                        <p:tgtEl>
                                          <p:spTgt spid="1268743"/>
                                        </p:tgtEl>
                                        <p:attrNameLst>
                                          <p:attrName>ppt_x</p:attrName>
                                        </p:attrNameLst>
                                      </p:cBhvr>
                                      <p:tavLst>
                                        <p:tav tm="0">
                                          <p:val>
                                            <p:strVal val="1+#ppt_w/2"/>
                                          </p:val>
                                        </p:tav>
                                        <p:tav tm="100000">
                                          <p:val>
                                            <p:strVal val="#ppt_x"/>
                                          </p:val>
                                        </p:tav>
                                      </p:tavLst>
                                    </p:anim>
                                    <p:anim calcmode="lin" valueType="num">
                                      <p:cBhvr additive="base">
                                        <p:cTn id="14" dur="500" fill="hold"/>
                                        <p:tgtEl>
                                          <p:spTgt spid="12687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742" grpId="0"/>
      <p:bldP spid="12687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0" y="381000"/>
            <a:ext cx="9144000" cy="579438"/>
          </a:xfrm>
        </p:spPr>
        <p:txBody>
          <a:bodyPr/>
          <a:lstStyle/>
          <a:p>
            <a:pPr eaLnBrk="1" hangingPunct="1"/>
            <a:r>
              <a:rPr lang="en-US" sz="3200" smtClean="0">
                <a:solidFill>
                  <a:srgbClr val="EFFF5D"/>
                </a:solidFill>
                <a:latin typeface="Comic Sans MS" pitchFamily="-64" charset="0"/>
              </a:rPr>
              <a:t>What is the total momentum of the system?</a:t>
            </a:r>
            <a:endParaRPr lang="en-US" smtClean="0"/>
          </a:p>
        </p:txBody>
      </p:sp>
      <p:pic>
        <p:nvPicPr>
          <p:cNvPr id="16387" name="Picture 1027" descr="07_08"/>
          <p:cNvPicPr>
            <a:picLocks noChangeAspect="1" noChangeArrowheads="1"/>
          </p:cNvPicPr>
          <p:nvPr/>
        </p:nvPicPr>
        <p:blipFill>
          <a:blip r:embed="rId3" cstate="print"/>
          <a:srcRect/>
          <a:stretch>
            <a:fillRect/>
          </a:stretch>
        </p:blipFill>
        <p:spPr bwMode="auto">
          <a:xfrm>
            <a:off x="152400" y="3581400"/>
            <a:ext cx="8856663" cy="3008313"/>
          </a:xfrm>
          <a:prstGeom prst="rect">
            <a:avLst/>
          </a:prstGeom>
          <a:noFill/>
          <a:ln w="9525">
            <a:noFill/>
            <a:miter lim="800000"/>
            <a:headEnd/>
            <a:tailEnd/>
          </a:ln>
        </p:spPr>
      </p:pic>
      <p:sp>
        <p:nvSpPr>
          <p:cNvPr id="1285124" name="Rectangle 1028"/>
          <p:cNvSpPr>
            <a:spLocks noChangeArrowheads="1"/>
          </p:cNvSpPr>
          <p:nvPr/>
        </p:nvSpPr>
        <p:spPr bwMode="auto">
          <a:xfrm>
            <a:off x="381000" y="1676400"/>
            <a:ext cx="8534400" cy="1800225"/>
          </a:xfrm>
          <a:prstGeom prst="rect">
            <a:avLst/>
          </a:prstGeom>
          <a:noFill/>
          <a:ln w="9525">
            <a:noFill/>
            <a:miter lim="800000"/>
            <a:headEnd/>
            <a:tailEnd/>
          </a:ln>
        </p:spPr>
        <p:txBody>
          <a:bodyPr>
            <a:spAutoFit/>
          </a:bodyPr>
          <a:lstStyle/>
          <a:p>
            <a:r>
              <a:rPr lang="en-US" sz="2800">
                <a:latin typeface="Comic Sans MS" pitchFamily="-64" charset="0"/>
              </a:rPr>
              <a:t>Total momentum:	</a:t>
            </a:r>
          </a:p>
          <a:p>
            <a:r>
              <a:rPr lang="en-US" sz="2800">
                <a:latin typeface="Comic Sans MS" pitchFamily="-64" charset="0"/>
              </a:rPr>
              <a:t>	  </a:t>
            </a:r>
            <a:r>
              <a:rPr lang="en-US" sz="2800">
                <a:solidFill>
                  <a:srgbClr val="FFBF8A"/>
                </a:solidFill>
                <a:latin typeface="Comic Sans MS" pitchFamily="-64" charset="0"/>
              </a:rPr>
              <a:t>p</a:t>
            </a:r>
            <a:r>
              <a:rPr lang="en-US" sz="2800" baseline="-25000">
                <a:solidFill>
                  <a:srgbClr val="FFBF8A"/>
                </a:solidFill>
                <a:latin typeface="Comic Sans MS" pitchFamily="-64" charset="0"/>
              </a:rPr>
              <a:t>total</a:t>
            </a:r>
            <a:r>
              <a:rPr lang="en-US" sz="2800">
                <a:solidFill>
                  <a:srgbClr val="FFBF8A"/>
                </a:solidFill>
                <a:latin typeface="Comic Sans MS" pitchFamily="-64" charset="0"/>
              </a:rPr>
              <a:t> = p</a:t>
            </a:r>
            <a:r>
              <a:rPr lang="en-US" sz="2800" baseline="-25000">
                <a:solidFill>
                  <a:srgbClr val="FFBF8A"/>
                </a:solidFill>
                <a:latin typeface="Comic Sans MS" pitchFamily="-64" charset="0"/>
              </a:rPr>
              <a:t>fullback</a:t>
            </a:r>
            <a:r>
              <a:rPr lang="en-US" sz="2800">
                <a:solidFill>
                  <a:srgbClr val="FFBF8A"/>
                </a:solidFill>
                <a:latin typeface="Comic Sans MS" pitchFamily="-64" charset="0"/>
              </a:rPr>
              <a:t> + p</a:t>
            </a:r>
            <a:r>
              <a:rPr lang="en-US" sz="2800" baseline="-25000">
                <a:solidFill>
                  <a:srgbClr val="FFBF8A"/>
                </a:solidFill>
                <a:latin typeface="Comic Sans MS" pitchFamily="-64" charset="0"/>
              </a:rPr>
              <a:t>defensive back</a:t>
            </a:r>
            <a:endParaRPr lang="en-US" sz="2800">
              <a:solidFill>
                <a:srgbClr val="FFBF8A"/>
              </a:solidFill>
              <a:latin typeface="Comic Sans MS" pitchFamily="-64" charset="0"/>
            </a:endParaRPr>
          </a:p>
          <a:p>
            <a:r>
              <a:rPr lang="en-US" sz="2800">
                <a:solidFill>
                  <a:srgbClr val="FFBF8A"/>
                </a:solidFill>
                <a:latin typeface="Comic Sans MS" pitchFamily="-64" charset="0"/>
              </a:rPr>
              <a:t>		= 500 kg·m/s - 300 kg·m/s</a:t>
            </a:r>
          </a:p>
          <a:p>
            <a:r>
              <a:rPr lang="en-US" sz="2800">
                <a:solidFill>
                  <a:srgbClr val="FFBF8A"/>
                </a:solidFill>
                <a:latin typeface="Comic Sans MS" pitchFamily="-64" charset="0"/>
              </a:rPr>
              <a:t>		= 200 kg·m/s</a:t>
            </a:r>
            <a:endParaRPr lang="en-US" sz="2800" baseline="30000">
              <a:solidFill>
                <a:srgbClr val="FFBF8A"/>
              </a:solidFill>
              <a:latin typeface="Comic Sans MS" pitchFamily="-6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85124"/>
                                        </p:tgtEl>
                                        <p:attrNameLst>
                                          <p:attrName>style.visibility</p:attrName>
                                        </p:attrNameLst>
                                      </p:cBhvr>
                                      <p:to>
                                        <p:strVal val="visible"/>
                                      </p:to>
                                    </p:set>
                                    <p:animEffect transition="in" filter="fade">
                                      <p:cBhvr>
                                        <p:cTn id="7" dur="2000"/>
                                        <p:tgtEl>
                                          <p:spTgt spid="1285124"/>
                                        </p:tgtEl>
                                      </p:cBhvr>
                                    </p:animEffect>
                                    <p:anim calcmode="lin" valueType="num">
                                      <p:cBhvr>
                                        <p:cTn id="8" dur="2000" fill="hold"/>
                                        <p:tgtEl>
                                          <p:spTgt spid="1285124"/>
                                        </p:tgtEl>
                                        <p:attrNameLst>
                                          <p:attrName>style.rotation</p:attrName>
                                        </p:attrNameLst>
                                      </p:cBhvr>
                                      <p:tavLst>
                                        <p:tav tm="0">
                                          <p:val>
                                            <p:fltVal val="720"/>
                                          </p:val>
                                        </p:tav>
                                        <p:tav tm="100000">
                                          <p:val>
                                            <p:fltVal val="0"/>
                                          </p:val>
                                        </p:tav>
                                      </p:tavLst>
                                    </p:anim>
                                    <p:anim calcmode="lin" valueType="num">
                                      <p:cBhvr>
                                        <p:cTn id="9" dur="2000" fill="hold"/>
                                        <p:tgtEl>
                                          <p:spTgt spid="1285124"/>
                                        </p:tgtEl>
                                        <p:attrNameLst>
                                          <p:attrName>ppt_h</p:attrName>
                                        </p:attrNameLst>
                                      </p:cBhvr>
                                      <p:tavLst>
                                        <p:tav tm="0">
                                          <p:val>
                                            <p:fltVal val="0"/>
                                          </p:val>
                                        </p:tav>
                                        <p:tav tm="100000">
                                          <p:val>
                                            <p:strVal val="#ppt_h"/>
                                          </p:val>
                                        </p:tav>
                                      </p:tavLst>
                                    </p:anim>
                                    <p:anim calcmode="lin" valueType="num">
                                      <p:cBhvr>
                                        <p:cTn id="10" dur="2000" fill="hold"/>
                                        <p:tgtEl>
                                          <p:spTgt spid="12851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51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0" y="138113"/>
            <a:ext cx="9144000" cy="1066800"/>
          </a:xfrm>
        </p:spPr>
        <p:txBody>
          <a:bodyPr/>
          <a:lstStyle/>
          <a:p>
            <a:pPr eaLnBrk="1" hangingPunct="1"/>
            <a:r>
              <a:rPr lang="en-US" sz="3200" smtClean="0">
                <a:solidFill>
                  <a:srgbClr val="EFFF5D"/>
                </a:solidFill>
                <a:latin typeface="Comic Sans MS" pitchFamily="-64" charset="0"/>
              </a:rPr>
              <a:t>What is the velocity of the two players immediately after the collision?</a:t>
            </a:r>
            <a:endParaRPr lang="en-US" smtClean="0"/>
          </a:p>
        </p:txBody>
      </p:sp>
      <p:sp>
        <p:nvSpPr>
          <p:cNvPr id="1274886" name="Rectangle 1030"/>
          <p:cNvSpPr>
            <a:spLocks noChangeArrowheads="1"/>
          </p:cNvSpPr>
          <p:nvPr/>
        </p:nvSpPr>
        <p:spPr bwMode="auto">
          <a:xfrm>
            <a:off x="228600" y="2133600"/>
            <a:ext cx="3886200" cy="1373188"/>
          </a:xfrm>
          <a:prstGeom prst="rect">
            <a:avLst/>
          </a:prstGeom>
          <a:noFill/>
          <a:ln w="9525">
            <a:noFill/>
            <a:miter lim="800000"/>
            <a:headEnd/>
            <a:tailEnd/>
          </a:ln>
        </p:spPr>
        <p:txBody>
          <a:bodyPr>
            <a:spAutoFit/>
          </a:bodyPr>
          <a:lstStyle/>
          <a:p>
            <a:r>
              <a:rPr lang="en-US" sz="2800">
                <a:latin typeface="Comic Sans MS" pitchFamily="-64" charset="0"/>
              </a:rPr>
              <a:t>Total mass:	</a:t>
            </a:r>
          </a:p>
          <a:p>
            <a:r>
              <a:rPr lang="en-US" sz="2800">
                <a:solidFill>
                  <a:srgbClr val="FFBF8A"/>
                </a:solidFill>
                <a:latin typeface="Comic Sans MS" pitchFamily="-64" charset="0"/>
              </a:rPr>
              <a:t>     m = 100 kg + 75 kg</a:t>
            </a:r>
          </a:p>
          <a:p>
            <a:r>
              <a:rPr lang="en-US" sz="2800">
                <a:solidFill>
                  <a:srgbClr val="FFBF8A"/>
                </a:solidFill>
                <a:latin typeface="Comic Sans MS" pitchFamily="-64" charset="0"/>
              </a:rPr>
              <a:t>	= 175 kg</a:t>
            </a:r>
            <a:endParaRPr lang="en-US" sz="2800" baseline="30000">
              <a:solidFill>
                <a:srgbClr val="FFBF8A"/>
              </a:solidFill>
              <a:latin typeface="Comic Sans MS" pitchFamily="-64" charset="0"/>
            </a:endParaRPr>
          </a:p>
        </p:txBody>
      </p:sp>
      <p:sp>
        <p:nvSpPr>
          <p:cNvPr id="1274887" name="Rectangle 1031"/>
          <p:cNvSpPr>
            <a:spLocks noChangeArrowheads="1"/>
          </p:cNvSpPr>
          <p:nvPr/>
        </p:nvSpPr>
        <p:spPr bwMode="auto">
          <a:xfrm>
            <a:off x="152400" y="4495800"/>
            <a:ext cx="5257800" cy="1800225"/>
          </a:xfrm>
          <a:prstGeom prst="rect">
            <a:avLst/>
          </a:prstGeom>
          <a:noFill/>
          <a:ln w="9525">
            <a:noFill/>
            <a:miter lim="800000"/>
            <a:headEnd/>
            <a:tailEnd/>
          </a:ln>
        </p:spPr>
        <p:txBody>
          <a:bodyPr>
            <a:spAutoFit/>
          </a:bodyPr>
          <a:lstStyle/>
          <a:p>
            <a:r>
              <a:rPr lang="en-US" sz="2800">
                <a:latin typeface="Comic Sans MS" pitchFamily="-64" charset="0"/>
              </a:rPr>
              <a:t>Velocity of both:	</a:t>
            </a:r>
          </a:p>
          <a:p>
            <a:r>
              <a:rPr lang="en-US" sz="2800">
                <a:solidFill>
                  <a:srgbClr val="FFBF8A"/>
                </a:solidFill>
                <a:latin typeface="Comic Sans MS" pitchFamily="-64" charset="0"/>
              </a:rPr>
              <a:t>     v = p</a:t>
            </a:r>
            <a:r>
              <a:rPr lang="en-US" sz="2800" baseline="-25000">
                <a:solidFill>
                  <a:srgbClr val="FFBF8A"/>
                </a:solidFill>
                <a:latin typeface="Comic Sans MS" pitchFamily="-64" charset="0"/>
              </a:rPr>
              <a:t>total</a:t>
            </a:r>
            <a:r>
              <a:rPr lang="en-US" sz="2800">
                <a:solidFill>
                  <a:srgbClr val="FFBF8A"/>
                </a:solidFill>
                <a:latin typeface="Comic Sans MS" pitchFamily="-64" charset="0"/>
              </a:rPr>
              <a:t> / m</a:t>
            </a:r>
          </a:p>
          <a:p>
            <a:r>
              <a:rPr lang="en-US" sz="2800">
                <a:solidFill>
                  <a:srgbClr val="FFBF8A"/>
                </a:solidFill>
                <a:latin typeface="Comic Sans MS" pitchFamily="-64" charset="0"/>
              </a:rPr>
              <a:t>	= (200 kg·m/s) / 175 kg</a:t>
            </a:r>
          </a:p>
          <a:p>
            <a:r>
              <a:rPr lang="en-US" sz="2800">
                <a:solidFill>
                  <a:srgbClr val="FFBF8A"/>
                </a:solidFill>
                <a:latin typeface="Comic Sans MS" pitchFamily="-64" charset="0"/>
              </a:rPr>
              <a:t>	= 1.14 m/s</a:t>
            </a:r>
          </a:p>
        </p:txBody>
      </p:sp>
      <p:pic>
        <p:nvPicPr>
          <p:cNvPr id="17413" name="Picture 1032" descr="07_09"/>
          <p:cNvPicPr>
            <a:picLocks noChangeAspect="1" noChangeArrowheads="1"/>
          </p:cNvPicPr>
          <p:nvPr/>
        </p:nvPicPr>
        <p:blipFill>
          <a:blip r:embed="rId3" cstate="print"/>
          <a:srcRect/>
          <a:stretch>
            <a:fillRect/>
          </a:stretch>
        </p:blipFill>
        <p:spPr bwMode="auto">
          <a:xfrm>
            <a:off x="4800600" y="1447800"/>
            <a:ext cx="4191000" cy="3960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274886"/>
                                        </p:tgtEl>
                                        <p:attrNameLst>
                                          <p:attrName>style.visibility</p:attrName>
                                        </p:attrNameLst>
                                      </p:cBhvr>
                                      <p:to>
                                        <p:strVal val="visible"/>
                                      </p:to>
                                    </p:set>
                                    <p:animScale>
                                      <p:cBhvr>
                                        <p:cTn id="7" dur="1000" decel="50000" fill="hold">
                                          <p:stCondLst>
                                            <p:cond delay="0"/>
                                          </p:stCondLst>
                                        </p:cTn>
                                        <p:tgtEl>
                                          <p:spTgt spid="12748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74886"/>
                                        </p:tgtEl>
                                        <p:attrNameLst>
                                          <p:attrName>ppt_x</p:attrName>
                                          <p:attrName>ppt_y</p:attrName>
                                        </p:attrNameLst>
                                      </p:cBhvr>
                                    </p:animMotion>
                                    <p:animEffect transition="in" filter="fade">
                                      <p:cBhvr>
                                        <p:cTn id="9" dur="1000"/>
                                        <p:tgtEl>
                                          <p:spTgt spid="127488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274887"/>
                                        </p:tgtEl>
                                        <p:attrNameLst>
                                          <p:attrName>style.visibility</p:attrName>
                                        </p:attrNameLst>
                                      </p:cBhvr>
                                      <p:to>
                                        <p:strVal val="visible"/>
                                      </p:to>
                                    </p:set>
                                    <p:animScale>
                                      <p:cBhvr>
                                        <p:cTn id="14" dur="1000" decel="50000" fill="hold">
                                          <p:stCondLst>
                                            <p:cond delay="0"/>
                                          </p:stCondLst>
                                        </p:cTn>
                                        <p:tgtEl>
                                          <p:spTgt spid="12748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74887"/>
                                        </p:tgtEl>
                                        <p:attrNameLst>
                                          <p:attrName>ppt_x</p:attrName>
                                          <p:attrName>ppt_y</p:attrName>
                                        </p:attrNameLst>
                                      </p:cBhvr>
                                    </p:animMotion>
                                    <p:animEffect transition="in" filter="fade">
                                      <p:cBhvr>
                                        <p:cTn id="16" dur="1000"/>
                                        <p:tgtEl>
                                          <p:spTgt spid="1274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4886" grpId="0"/>
      <p:bldP spid="12748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800100"/>
            <a:ext cx="7772400" cy="762000"/>
          </a:xfrm>
        </p:spPr>
        <p:txBody>
          <a:bodyPr/>
          <a:lstStyle/>
          <a:p>
            <a:pPr eaLnBrk="1" hangingPunct="1"/>
            <a:r>
              <a:rPr lang="en-US" smtClean="0"/>
              <a:t>Recoil</a:t>
            </a:r>
          </a:p>
        </p:txBody>
      </p:sp>
      <p:sp>
        <p:nvSpPr>
          <p:cNvPr id="1145859" name="Rectangle 3"/>
          <p:cNvSpPr>
            <a:spLocks noGrp="1" noChangeArrowheads="1"/>
          </p:cNvSpPr>
          <p:nvPr>
            <p:ph type="body" idx="1"/>
          </p:nvPr>
        </p:nvSpPr>
        <p:spPr>
          <a:xfrm>
            <a:off x="685800" y="1981200"/>
            <a:ext cx="7696200" cy="4114800"/>
          </a:xfrm>
        </p:spPr>
        <p:txBody>
          <a:bodyPr/>
          <a:lstStyle/>
          <a:p>
            <a:pPr eaLnBrk="1" hangingPunct="1">
              <a:buFont typeface="Wingdings" pitchFamily="-64" charset="2"/>
              <a:buChar char="Ø"/>
            </a:pPr>
            <a:r>
              <a:rPr lang="en-US" sz="3600" smtClean="0"/>
              <a:t>Why does a shotgun slam against your shoulder when fired, sometimes painfully?</a:t>
            </a:r>
          </a:p>
          <a:p>
            <a:pPr eaLnBrk="1" hangingPunct="1">
              <a:buFont typeface="Wingdings" pitchFamily="-64" charset="2"/>
              <a:buChar char="Ø"/>
            </a:pPr>
            <a:r>
              <a:rPr lang="en-US" sz="3600" smtClean="0"/>
              <a:t>How can a rocket accelerate in empty space when there is nothing there to push against except itself?</a:t>
            </a:r>
          </a:p>
          <a:p>
            <a:pPr eaLnBrk="1" hangingPunct="1">
              <a:buFont typeface="Wingdings" pitchFamily="-64" charset="2"/>
              <a:buNone/>
            </a:pPr>
            <a:endParaRPr lang="en-US" sz="3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5859">
                                            <p:txEl>
                                              <p:pRg st="0" end="0"/>
                                            </p:txEl>
                                          </p:spTgt>
                                        </p:tgtEl>
                                        <p:attrNameLst>
                                          <p:attrName>style.visibility</p:attrName>
                                        </p:attrNameLst>
                                      </p:cBhvr>
                                      <p:to>
                                        <p:strVal val="visible"/>
                                      </p:to>
                                    </p:set>
                                    <p:animEffect transition="in" filter="fade">
                                      <p:cBhvr>
                                        <p:cTn id="7" dur="1000"/>
                                        <p:tgtEl>
                                          <p:spTgt spid="1145859">
                                            <p:txEl>
                                              <p:pRg st="0" end="0"/>
                                            </p:txEl>
                                          </p:spTgt>
                                        </p:tgtEl>
                                      </p:cBhvr>
                                    </p:animEffect>
                                    <p:anim calcmode="lin" valueType="num">
                                      <p:cBhvr>
                                        <p:cTn id="8" dur="1000" fill="hold"/>
                                        <p:tgtEl>
                                          <p:spTgt spid="1145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45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45859">
                                            <p:txEl>
                                              <p:pRg st="1" end="1"/>
                                            </p:txEl>
                                          </p:spTgt>
                                        </p:tgtEl>
                                        <p:attrNameLst>
                                          <p:attrName>style.visibility</p:attrName>
                                        </p:attrNameLst>
                                      </p:cBhvr>
                                      <p:to>
                                        <p:strVal val="visible"/>
                                      </p:to>
                                    </p:set>
                                    <p:animEffect transition="in" filter="fade">
                                      <p:cBhvr>
                                        <p:cTn id="14" dur="1000"/>
                                        <p:tgtEl>
                                          <p:spTgt spid="1145859">
                                            <p:txEl>
                                              <p:pRg st="1" end="1"/>
                                            </p:txEl>
                                          </p:spTgt>
                                        </p:tgtEl>
                                      </p:cBhvr>
                                    </p:animEffect>
                                    <p:anim calcmode="lin" valueType="num">
                                      <p:cBhvr>
                                        <p:cTn id="15" dur="1000" fill="hold"/>
                                        <p:tgtEl>
                                          <p:spTgt spid="11458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458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5859"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81000"/>
            <a:ext cx="9144000" cy="1554163"/>
          </a:xfrm>
        </p:spPr>
        <p:txBody>
          <a:bodyPr/>
          <a:lstStyle/>
          <a:p>
            <a:pPr eaLnBrk="1" hangingPunct="1"/>
            <a:r>
              <a:rPr lang="en-US" sz="3200" smtClean="0">
                <a:solidFill>
                  <a:srgbClr val="EFFF5D"/>
                </a:solidFill>
                <a:latin typeface="Comic Sans MS" pitchFamily="-64" charset="0"/>
              </a:rPr>
              <a:t>Two skaters of different masses prepare to push off against one another.  Which one will gain the larger velocity?</a:t>
            </a:r>
            <a:endParaRPr lang="en-US" smtClean="0"/>
          </a:p>
        </p:txBody>
      </p:sp>
      <p:sp>
        <p:nvSpPr>
          <p:cNvPr id="19459" name="Rectangle 3"/>
          <p:cNvSpPr>
            <a:spLocks noGrp="1" noChangeArrowheads="1"/>
          </p:cNvSpPr>
          <p:nvPr>
            <p:ph type="body" idx="1"/>
          </p:nvPr>
        </p:nvSpPr>
        <p:spPr>
          <a:xfrm>
            <a:off x="152400" y="1905000"/>
            <a:ext cx="5105400" cy="1524000"/>
          </a:xfrm>
        </p:spPr>
        <p:txBody>
          <a:bodyPr/>
          <a:lstStyle/>
          <a:p>
            <a:pPr marL="609600" indent="-609600" eaLnBrk="1" hangingPunct="1">
              <a:lnSpc>
                <a:spcPct val="80000"/>
              </a:lnSpc>
              <a:buClr>
                <a:schemeClr val="tx2"/>
              </a:buClr>
              <a:buFont typeface="Arial" charset="0"/>
              <a:buAutoNum type="alphaLcParenR"/>
            </a:pPr>
            <a:r>
              <a:rPr lang="en-US" sz="2400" smtClean="0">
                <a:latin typeface="Comic Sans MS" pitchFamily="-64" charset="0"/>
              </a:rPr>
              <a:t>The more massive one</a:t>
            </a:r>
          </a:p>
          <a:p>
            <a:pPr marL="609600" indent="-609600" eaLnBrk="1" hangingPunct="1">
              <a:lnSpc>
                <a:spcPct val="80000"/>
              </a:lnSpc>
              <a:buClr>
                <a:schemeClr val="tx2"/>
              </a:buClr>
              <a:buFont typeface="Arial" charset="0"/>
              <a:buAutoNum type="alphaLcParenR"/>
            </a:pPr>
            <a:r>
              <a:rPr lang="en-US" sz="2400" smtClean="0">
                <a:latin typeface="Comic Sans MS" pitchFamily="-64" charset="0"/>
              </a:rPr>
              <a:t>The less massive one</a:t>
            </a:r>
          </a:p>
          <a:p>
            <a:pPr marL="609600" indent="-609600" eaLnBrk="1" hangingPunct="1">
              <a:lnSpc>
                <a:spcPct val="80000"/>
              </a:lnSpc>
              <a:buClr>
                <a:schemeClr val="tx2"/>
              </a:buClr>
              <a:buFont typeface="Arial" charset="0"/>
              <a:buAutoNum type="alphaLcParenR"/>
            </a:pPr>
            <a:r>
              <a:rPr lang="en-US" sz="2400" smtClean="0">
                <a:latin typeface="Comic Sans MS" pitchFamily="-64" charset="0"/>
              </a:rPr>
              <a:t>They will each have equal but opposite velocities.</a:t>
            </a:r>
          </a:p>
          <a:p>
            <a:pPr marL="609600" indent="-609600" eaLnBrk="1" hangingPunct="1">
              <a:lnSpc>
                <a:spcPct val="80000"/>
              </a:lnSpc>
              <a:buFont typeface="Arial" charset="0"/>
              <a:buNone/>
            </a:pPr>
            <a:endParaRPr lang="en-US" sz="2400" smtClean="0">
              <a:latin typeface="Comic Sans MS" pitchFamily="-64" charset="0"/>
            </a:endParaRPr>
          </a:p>
        </p:txBody>
      </p:sp>
      <p:sp>
        <p:nvSpPr>
          <p:cNvPr id="779268" name="Text Box 4"/>
          <p:cNvSpPr txBox="1">
            <a:spLocks noChangeArrowheads="1"/>
          </p:cNvSpPr>
          <p:nvPr/>
        </p:nvSpPr>
        <p:spPr bwMode="auto">
          <a:xfrm>
            <a:off x="0" y="3276600"/>
            <a:ext cx="5257800" cy="2801938"/>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startAt="2"/>
            </a:pPr>
            <a:r>
              <a:rPr lang="en-US">
                <a:latin typeface="Arial" charset="0"/>
              </a:rPr>
              <a:t>The less massive one!</a:t>
            </a:r>
          </a:p>
          <a:p>
            <a:pPr marL="457200" indent="-457200">
              <a:buClr>
                <a:schemeClr val="tx2"/>
              </a:buClr>
              <a:buFont typeface="Wingdings" pitchFamily="-64" charset="2"/>
              <a:buChar char="§"/>
            </a:pPr>
            <a:r>
              <a:rPr lang="en-US" sz="2200">
                <a:latin typeface="Arial" charset="0"/>
              </a:rPr>
              <a:t>The net external force acting on the system is zero, so conservation of momentum applies.</a:t>
            </a:r>
          </a:p>
          <a:p>
            <a:pPr marL="457200" indent="-457200">
              <a:buClr>
                <a:schemeClr val="tx2"/>
              </a:buClr>
              <a:buFont typeface="Wingdings" pitchFamily="-64" charset="2"/>
              <a:buChar char="§"/>
            </a:pPr>
            <a:r>
              <a:rPr lang="en-US" sz="2200">
                <a:latin typeface="Arial" charset="0"/>
              </a:rPr>
              <a:t>Before the push-off, the total initial momentum is zero.</a:t>
            </a:r>
          </a:p>
          <a:p>
            <a:pPr marL="457200" indent="-457200">
              <a:buClr>
                <a:schemeClr val="tx2"/>
              </a:buClr>
              <a:buFont typeface="Wingdings" pitchFamily="-64" charset="2"/>
              <a:buChar char="§"/>
            </a:pPr>
            <a:r>
              <a:rPr lang="en-US" sz="2200">
                <a:latin typeface="Arial" charset="0"/>
              </a:rPr>
              <a:t>The total momentum after the push-off should also be zero.</a:t>
            </a:r>
            <a:endParaRPr lang="en-US">
              <a:latin typeface="Arial" charset="0"/>
            </a:endParaRPr>
          </a:p>
        </p:txBody>
      </p:sp>
      <p:pic>
        <p:nvPicPr>
          <p:cNvPr id="19461" name="Picture 7" descr="07_10"/>
          <p:cNvPicPr>
            <a:picLocks noChangeAspect="1" noChangeArrowheads="1"/>
          </p:cNvPicPr>
          <p:nvPr/>
        </p:nvPicPr>
        <p:blipFill>
          <a:blip r:embed="rId3" cstate="print"/>
          <a:srcRect/>
          <a:stretch>
            <a:fillRect/>
          </a:stretch>
        </p:blipFill>
        <p:spPr bwMode="auto">
          <a:xfrm>
            <a:off x="5270500" y="2362200"/>
            <a:ext cx="3873500"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79268">
                                            <p:txEl>
                                              <p:pRg st="0" end="0"/>
                                            </p:txEl>
                                          </p:spTgt>
                                        </p:tgtEl>
                                        <p:attrNameLst>
                                          <p:attrName>style.visibility</p:attrName>
                                        </p:attrNameLst>
                                      </p:cBhvr>
                                      <p:to>
                                        <p:strVal val="visible"/>
                                      </p:to>
                                    </p:set>
                                    <p:animEffect transition="in" filter="fade">
                                      <p:cBhvr>
                                        <p:cTn id="7" dur="1000"/>
                                        <p:tgtEl>
                                          <p:spTgt spid="779268">
                                            <p:txEl>
                                              <p:pRg st="0" end="0"/>
                                            </p:txEl>
                                          </p:spTgt>
                                        </p:tgtEl>
                                      </p:cBhvr>
                                    </p:animEffect>
                                    <p:anim calcmode="lin" valueType="num">
                                      <p:cBhvr>
                                        <p:cTn id="8" dur="1000" fill="hold"/>
                                        <p:tgtEl>
                                          <p:spTgt spid="77926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7926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7926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79268">
                                            <p:txEl>
                                              <p:pRg st="1" end="1"/>
                                            </p:txEl>
                                          </p:spTgt>
                                        </p:tgtEl>
                                        <p:attrNameLst>
                                          <p:attrName>style.visibility</p:attrName>
                                        </p:attrNameLst>
                                      </p:cBhvr>
                                      <p:to>
                                        <p:strVal val="visible"/>
                                      </p:to>
                                    </p:set>
                                    <p:animEffect transition="in" filter="fade">
                                      <p:cBhvr>
                                        <p:cTn id="15" dur="1000"/>
                                        <p:tgtEl>
                                          <p:spTgt spid="779268">
                                            <p:txEl>
                                              <p:pRg st="1" end="1"/>
                                            </p:txEl>
                                          </p:spTgt>
                                        </p:tgtEl>
                                      </p:cBhvr>
                                    </p:animEffect>
                                    <p:anim calcmode="lin" valueType="num">
                                      <p:cBhvr>
                                        <p:cTn id="16" dur="1000" fill="hold"/>
                                        <p:tgtEl>
                                          <p:spTgt spid="779268">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79268">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7926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79268">
                                            <p:txEl>
                                              <p:pRg st="2" end="2"/>
                                            </p:txEl>
                                          </p:spTgt>
                                        </p:tgtEl>
                                        <p:attrNameLst>
                                          <p:attrName>style.visibility</p:attrName>
                                        </p:attrNameLst>
                                      </p:cBhvr>
                                      <p:to>
                                        <p:strVal val="visible"/>
                                      </p:to>
                                    </p:set>
                                    <p:animEffect transition="in" filter="fade">
                                      <p:cBhvr>
                                        <p:cTn id="23" dur="1000"/>
                                        <p:tgtEl>
                                          <p:spTgt spid="779268">
                                            <p:txEl>
                                              <p:pRg st="2" end="2"/>
                                            </p:txEl>
                                          </p:spTgt>
                                        </p:tgtEl>
                                      </p:cBhvr>
                                    </p:animEffect>
                                    <p:anim calcmode="lin" valueType="num">
                                      <p:cBhvr>
                                        <p:cTn id="24" dur="1000" fill="hold"/>
                                        <p:tgtEl>
                                          <p:spTgt spid="779268">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79268">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7926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79268">
                                            <p:txEl>
                                              <p:pRg st="3" end="3"/>
                                            </p:txEl>
                                          </p:spTgt>
                                        </p:tgtEl>
                                        <p:attrNameLst>
                                          <p:attrName>style.visibility</p:attrName>
                                        </p:attrNameLst>
                                      </p:cBhvr>
                                      <p:to>
                                        <p:strVal val="visible"/>
                                      </p:to>
                                    </p:set>
                                    <p:animEffect transition="in" filter="fade">
                                      <p:cBhvr>
                                        <p:cTn id="31" dur="1000"/>
                                        <p:tgtEl>
                                          <p:spTgt spid="779268">
                                            <p:txEl>
                                              <p:pRg st="3" end="3"/>
                                            </p:txEl>
                                          </p:spTgt>
                                        </p:tgtEl>
                                      </p:cBhvr>
                                    </p:animEffect>
                                    <p:anim calcmode="lin" valueType="num">
                                      <p:cBhvr>
                                        <p:cTn id="32" dur="1000" fill="hold"/>
                                        <p:tgtEl>
                                          <p:spTgt spid="779268">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79268">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79268">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0" y="625475"/>
            <a:ext cx="9144000" cy="1066800"/>
          </a:xfrm>
        </p:spPr>
        <p:txBody>
          <a:bodyPr/>
          <a:lstStyle/>
          <a:p>
            <a:pPr eaLnBrk="1" hangingPunct="1"/>
            <a:r>
              <a:rPr lang="en-US" sz="3200" smtClean="0">
                <a:solidFill>
                  <a:srgbClr val="EFFF5D"/>
                </a:solidFill>
                <a:latin typeface="Comic Sans MS" pitchFamily="-64" charset="0"/>
              </a:rPr>
              <a:t>How can the total momentum be zero when at least one of the skaters is moving?</a:t>
            </a:r>
            <a:endParaRPr lang="en-US" smtClean="0"/>
          </a:p>
        </p:txBody>
      </p:sp>
      <p:sp>
        <p:nvSpPr>
          <p:cNvPr id="1283076" name="Text Box 1028"/>
          <p:cNvSpPr txBox="1">
            <a:spLocks noChangeArrowheads="1"/>
          </p:cNvSpPr>
          <p:nvPr/>
        </p:nvSpPr>
        <p:spPr bwMode="auto">
          <a:xfrm>
            <a:off x="0" y="1828800"/>
            <a:ext cx="4114800" cy="4473575"/>
          </a:xfrm>
          <a:prstGeom prst="rect">
            <a:avLst/>
          </a:prstGeom>
          <a:noFill/>
          <a:ln w="9525">
            <a:noFill/>
            <a:miter lim="800000"/>
            <a:headEnd/>
            <a:tailEnd/>
          </a:ln>
        </p:spPr>
        <p:txBody>
          <a:bodyPr>
            <a:spAutoFit/>
          </a:bodyPr>
          <a:lstStyle/>
          <a:p>
            <a:pPr>
              <a:buClr>
                <a:schemeClr val="tx2"/>
              </a:buClr>
              <a:buFont typeface="Wingdings" pitchFamily="-64" charset="2"/>
              <a:buChar char="§"/>
            </a:pPr>
            <a:r>
              <a:rPr lang="en-US">
                <a:latin typeface="Arial" charset="0"/>
              </a:rPr>
              <a:t>Both must move with momentum values equal in magnitude but opposite in direction:  </a:t>
            </a:r>
            <a:r>
              <a:rPr lang="en-US" b="1">
                <a:solidFill>
                  <a:srgbClr val="FAA368"/>
                </a:solidFill>
                <a:latin typeface="Arial" charset="0"/>
              </a:rPr>
              <a:t>p</a:t>
            </a:r>
            <a:r>
              <a:rPr lang="en-US" b="1" baseline="-25000">
                <a:solidFill>
                  <a:srgbClr val="FAA368"/>
                </a:solidFill>
                <a:latin typeface="Arial" charset="0"/>
              </a:rPr>
              <a:t>2 </a:t>
            </a:r>
            <a:r>
              <a:rPr lang="en-US" b="1">
                <a:solidFill>
                  <a:srgbClr val="FAA368"/>
                </a:solidFill>
                <a:latin typeface="Arial" charset="0"/>
              </a:rPr>
              <a:t>= </a:t>
            </a:r>
            <a:r>
              <a:rPr lang="en-US" b="1">
                <a:solidFill>
                  <a:srgbClr val="FAA368"/>
                </a:solidFill>
                <a:latin typeface="Arial" charset="0"/>
                <a:sym typeface="Symbol" pitchFamily="28" charset="2"/>
              </a:rPr>
              <a:t></a:t>
            </a:r>
            <a:r>
              <a:rPr lang="en-US" b="1">
                <a:solidFill>
                  <a:srgbClr val="FAA368"/>
                </a:solidFill>
                <a:latin typeface="Arial" charset="0"/>
              </a:rPr>
              <a:t>p</a:t>
            </a:r>
            <a:r>
              <a:rPr lang="en-US" b="1" baseline="-25000">
                <a:solidFill>
                  <a:srgbClr val="FAA368"/>
                </a:solidFill>
                <a:latin typeface="Arial" charset="0"/>
              </a:rPr>
              <a:t>1</a:t>
            </a:r>
            <a:endParaRPr lang="en-US">
              <a:latin typeface="Arial" charset="0"/>
            </a:endParaRPr>
          </a:p>
          <a:p>
            <a:pPr>
              <a:buClr>
                <a:schemeClr val="tx2"/>
              </a:buClr>
              <a:buFont typeface="Wingdings" pitchFamily="-64" charset="2"/>
              <a:buChar char="§"/>
            </a:pPr>
            <a:r>
              <a:rPr lang="en-US">
                <a:latin typeface="Arial" charset="0"/>
              </a:rPr>
              <a:t>When added together, the total final momentum of the system is then zero.</a:t>
            </a:r>
          </a:p>
          <a:p>
            <a:pPr>
              <a:buClr>
                <a:schemeClr val="tx2"/>
              </a:buClr>
              <a:buFont typeface="Wingdings" pitchFamily="-64" charset="2"/>
              <a:buChar char="§"/>
            </a:pPr>
            <a:r>
              <a:rPr lang="en-US">
                <a:latin typeface="Arial" charset="0"/>
              </a:rPr>
              <a:t>Since momentum is mass times velocity  </a:t>
            </a:r>
            <a:r>
              <a:rPr lang="en-US" b="1">
                <a:solidFill>
                  <a:srgbClr val="FAA368"/>
                </a:solidFill>
                <a:latin typeface="Arial" charset="0"/>
              </a:rPr>
              <a:t>p = mv</a:t>
            </a:r>
            <a:r>
              <a:rPr lang="en-US">
                <a:latin typeface="Arial" charset="0"/>
              </a:rPr>
              <a:t>, the skater with the smaller mass must have the larger velocity:   </a:t>
            </a:r>
            <a:r>
              <a:rPr lang="en-US" b="1">
                <a:solidFill>
                  <a:srgbClr val="FAA368"/>
                </a:solidFill>
                <a:latin typeface="Arial" charset="0"/>
              </a:rPr>
              <a:t>m</a:t>
            </a:r>
            <a:r>
              <a:rPr lang="en-US" b="1" baseline="-25000">
                <a:solidFill>
                  <a:srgbClr val="FAA368"/>
                </a:solidFill>
                <a:latin typeface="Arial" charset="0"/>
              </a:rPr>
              <a:t>1</a:t>
            </a:r>
            <a:r>
              <a:rPr lang="en-US" b="1">
                <a:solidFill>
                  <a:srgbClr val="FAA368"/>
                </a:solidFill>
                <a:latin typeface="Arial" charset="0"/>
              </a:rPr>
              <a:t>v</a:t>
            </a:r>
            <a:r>
              <a:rPr lang="en-US" b="1" baseline="-25000">
                <a:solidFill>
                  <a:srgbClr val="FAA368"/>
                </a:solidFill>
                <a:latin typeface="Arial" charset="0"/>
              </a:rPr>
              <a:t>1</a:t>
            </a:r>
            <a:r>
              <a:rPr lang="en-US" b="1">
                <a:solidFill>
                  <a:srgbClr val="FAA368"/>
                </a:solidFill>
                <a:latin typeface="Arial" charset="0"/>
              </a:rPr>
              <a:t> = m</a:t>
            </a:r>
            <a:r>
              <a:rPr lang="en-US" b="1" baseline="-25000">
                <a:solidFill>
                  <a:srgbClr val="FAA368"/>
                </a:solidFill>
                <a:latin typeface="Arial" charset="0"/>
              </a:rPr>
              <a:t>2</a:t>
            </a:r>
            <a:r>
              <a:rPr lang="en-US" b="1">
                <a:solidFill>
                  <a:srgbClr val="FAA368"/>
                </a:solidFill>
                <a:latin typeface="Arial" charset="0"/>
              </a:rPr>
              <a:t>v</a:t>
            </a:r>
            <a:r>
              <a:rPr lang="en-US" b="1" baseline="-25000">
                <a:solidFill>
                  <a:srgbClr val="FAA368"/>
                </a:solidFill>
                <a:latin typeface="Arial" charset="0"/>
              </a:rPr>
              <a:t>2</a:t>
            </a:r>
            <a:endParaRPr lang="en-US">
              <a:latin typeface="Arial" charset="0"/>
            </a:endParaRPr>
          </a:p>
        </p:txBody>
      </p:sp>
      <p:pic>
        <p:nvPicPr>
          <p:cNvPr id="20484" name="Picture 1030" descr="07_11"/>
          <p:cNvPicPr>
            <a:picLocks noChangeAspect="1" noChangeArrowheads="1"/>
          </p:cNvPicPr>
          <p:nvPr/>
        </p:nvPicPr>
        <p:blipFill>
          <a:blip r:embed="rId3" cstate="print"/>
          <a:srcRect/>
          <a:stretch>
            <a:fillRect/>
          </a:stretch>
        </p:blipFill>
        <p:spPr bwMode="auto">
          <a:xfrm>
            <a:off x="3962400" y="2362200"/>
            <a:ext cx="5181600" cy="391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83076">
                                            <p:txEl>
                                              <p:pRg st="0" end="0"/>
                                            </p:txEl>
                                          </p:spTgt>
                                        </p:tgtEl>
                                        <p:attrNameLst>
                                          <p:attrName>style.visibility</p:attrName>
                                        </p:attrNameLst>
                                      </p:cBhvr>
                                      <p:to>
                                        <p:strVal val="visible"/>
                                      </p:to>
                                    </p:set>
                                    <p:animEffect transition="in" filter="fade">
                                      <p:cBhvr>
                                        <p:cTn id="7" dur="1000"/>
                                        <p:tgtEl>
                                          <p:spTgt spid="1283076">
                                            <p:txEl>
                                              <p:pRg st="0" end="0"/>
                                            </p:txEl>
                                          </p:spTgt>
                                        </p:tgtEl>
                                      </p:cBhvr>
                                    </p:animEffect>
                                    <p:anim calcmode="lin" valueType="num">
                                      <p:cBhvr>
                                        <p:cTn id="8" dur="1000" fill="hold"/>
                                        <p:tgtEl>
                                          <p:spTgt spid="128307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8307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8307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83076">
                                            <p:txEl>
                                              <p:pRg st="1" end="1"/>
                                            </p:txEl>
                                          </p:spTgt>
                                        </p:tgtEl>
                                        <p:attrNameLst>
                                          <p:attrName>style.visibility</p:attrName>
                                        </p:attrNameLst>
                                      </p:cBhvr>
                                      <p:to>
                                        <p:strVal val="visible"/>
                                      </p:to>
                                    </p:set>
                                    <p:animEffect transition="in" filter="fade">
                                      <p:cBhvr>
                                        <p:cTn id="15" dur="1000"/>
                                        <p:tgtEl>
                                          <p:spTgt spid="1283076">
                                            <p:txEl>
                                              <p:pRg st="1" end="1"/>
                                            </p:txEl>
                                          </p:spTgt>
                                        </p:tgtEl>
                                      </p:cBhvr>
                                    </p:animEffect>
                                    <p:anim calcmode="lin" valueType="num">
                                      <p:cBhvr>
                                        <p:cTn id="16" dur="1000" fill="hold"/>
                                        <p:tgtEl>
                                          <p:spTgt spid="128307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28307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8307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283076">
                                            <p:txEl>
                                              <p:pRg st="2" end="2"/>
                                            </p:txEl>
                                          </p:spTgt>
                                        </p:tgtEl>
                                        <p:attrNameLst>
                                          <p:attrName>style.visibility</p:attrName>
                                        </p:attrNameLst>
                                      </p:cBhvr>
                                      <p:to>
                                        <p:strVal val="visible"/>
                                      </p:to>
                                    </p:set>
                                    <p:animEffect transition="in" filter="fade">
                                      <p:cBhvr>
                                        <p:cTn id="23" dur="1000"/>
                                        <p:tgtEl>
                                          <p:spTgt spid="1283076">
                                            <p:txEl>
                                              <p:pRg st="2" end="2"/>
                                            </p:txEl>
                                          </p:spTgt>
                                        </p:tgtEl>
                                      </p:cBhvr>
                                    </p:animEffect>
                                    <p:anim calcmode="lin" valueType="num">
                                      <p:cBhvr>
                                        <p:cTn id="24" dur="1000" fill="hold"/>
                                        <p:tgtEl>
                                          <p:spTgt spid="128307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28307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8307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307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7" name="Rectangle 3"/>
          <p:cNvSpPr>
            <a:spLocks noGrp="1" noChangeArrowheads="1"/>
          </p:cNvSpPr>
          <p:nvPr>
            <p:ph type="body" idx="1"/>
          </p:nvPr>
        </p:nvSpPr>
        <p:spPr>
          <a:xfrm>
            <a:off x="152400" y="2438400"/>
            <a:ext cx="3810000" cy="3886200"/>
          </a:xfrm>
        </p:spPr>
        <p:txBody>
          <a:bodyPr/>
          <a:lstStyle/>
          <a:p>
            <a:pPr eaLnBrk="1" hangingPunct="1">
              <a:lnSpc>
                <a:spcPct val="80000"/>
              </a:lnSpc>
            </a:pPr>
            <a:r>
              <a:rPr lang="en-US" sz="2800" smtClean="0">
                <a:solidFill>
                  <a:srgbClr val="FFEBC7"/>
                </a:solidFill>
              </a:rPr>
              <a:t>The lighter object attains the larger velocity to equalize the magnitudes of the momentums of the two objects.</a:t>
            </a:r>
          </a:p>
          <a:p>
            <a:pPr eaLnBrk="1" hangingPunct="1">
              <a:lnSpc>
                <a:spcPct val="80000"/>
              </a:lnSpc>
            </a:pPr>
            <a:r>
              <a:rPr lang="en-US" sz="2800" smtClean="0">
                <a:solidFill>
                  <a:srgbClr val="FFEBC7"/>
                </a:solidFill>
              </a:rPr>
              <a:t>The total momentum of the system is conserved and does not change.</a:t>
            </a:r>
          </a:p>
        </p:txBody>
      </p:sp>
      <p:pic>
        <p:nvPicPr>
          <p:cNvPr id="21507" name="Picture 7" descr="07_11"/>
          <p:cNvPicPr>
            <a:picLocks noChangeAspect="1" noChangeArrowheads="1"/>
          </p:cNvPicPr>
          <p:nvPr/>
        </p:nvPicPr>
        <p:blipFill>
          <a:blip r:embed="rId3" cstate="print"/>
          <a:srcRect/>
          <a:stretch>
            <a:fillRect/>
          </a:stretch>
        </p:blipFill>
        <p:spPr bwMode="auto">
          <a:xfrm>
            <a:off x="3959225" y="2362200"/>
            <a:ext cx="5181600" cy="3914775"/>
          </a:xfrm>
          <a:prstGeom prst="rect">
            <a:avLst/>
          </a:prstGeom>
          <a:noFill/>
          <a:ln w="9525">
            <a:noFill/>
            <a:miter lim="800000"/>
            <a:headEnd/>
            <a:tailEnd/>
          </a:ln>
        </p:spPr>
      </p:pic>
      <p:sp>
        <p:nvSpPr>
          <p:cNvPr id="21508" name="Rectangle 8"/>
          <p:cNvSpPr>
            <a:spLocks noGrp="1" noChangeArrowheads="1"/>
          </p:cNvSpPr>
          <p:nvPr>
            <p:ph type="title"/>
          </p:nvPr>
        </p:nvSpPr>
        <p:spPr>
          <a:xfrm>
            <a:off x="0" y="311150"/>
            <a:ext cx="9144000" cy="1739900"/>
          </a:xfrm>
        </p:spPr>
        <p:txBody>
          <a:bodyPr/>
          <a:lstStyle/>
          <a:p>
            <a:pPr eaLnBrk="1" hangingPunct="1"/>
            <a:r>
              <a:rPr lang="en-US" sz="3600" b="1" i="1" smtClean="0">
                <a:solidFill>
                  <a:schemeClr val="accent1"/>
                </a:solidFill>
                <a:latin typeface="Arial" charset="0"/>
              </a:rPr>
              <a:t>Recoil</a:t>
            </a:r>
            <a:r>
              <a:rPr lang="en-US" sz="3600" smtClean="0">
                <a:solidFill>
                  <a:schemeClr val="tx1"/>
                </a:solidFill>
                <a:latin typeface="Arial" charset="0"/>
              </a:rPr>
              <a:t> is what happens when a brief force between two objects causes the objects to move in opposite directions.</a:t>
            </a:r>
            <a:endParaRPr lang="en-US" sz="4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1027">
                                            <p:txEl>
                                              <p:pRg st="0" end="0"/>
                                            </p:txEl>
                                          </p:spTgt>
                                        </p:tgtEl>
                                        <p:attrNameLst>
                                          <p:attrName>style.visibility</p:attrName>
                                        </p:attrNameLst>
                                      </p:cBhvr>
                                      <p:to>
                                        <p:strVal val="visible"/>
                                      </p:to>
                                    </p:set>
                                    <p:animEffect transition="in" filter="fade">
                                      <p:cBhvr>
                                        <p:cTn id="7" dur="1000"/>
                                        <p:tgtEl>
                                          <p:spTgt spid="1281027">
                                            <p:txEl>
                                              <p:pRg st="0" end="0"/>
                                            </p:txEl>
                                          </p:spTgt>
                                        </p:tgtEl>
                                      </p:cBhvr>
                                    </p:animEffect>
                                    <p:anim calcmode="lin" valueType="num">
                                      <p:cBhvr>
                                        <p:cTn id="8" dur="1000" fill="hold"/>
                                        <p:tgtEl>
                                          <p:spTgt spid="128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810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81027">
                                            <p:txEl>
                                              <p:pRg st="1" end="1"/>
                                            </p:txEl>
                                          </p:spTgt>
                                        </p:tgtEl>
                                        <p:attrNameLst>
                                          <p:attrName>style.visibility</p:attrName>
                                        </p:attrNameLst>
                                      </p:cBhvr>
                                      <p:to>
                                        <p:strVal val="visible"/>
                                      </p:to>
                                    </p:set>
                                    <p:animEffect transition="in" filter="fade">
                                      <p:cBhvr>
                                        <p:cTn id="14" dur="1000"/>
                                        <p:tgtEl>
                                          <p:spTgt spid="1281027">
                                            <p:txEl>
                                              <p:pRg st="1" end="1"/>
                                            </p:txEl>
                                          </p:spTgt>
                                        </p:tgtEl>
                                      </p:cBhvr>
                                    </p:animEffect>
                                    <p:anim calcmode="lin" valueType="num">
                                      <p:cBhvr>
                                        <p:cTn id="15" dur="1000" fill="hold"/>
                                        <p:tgtEl>
                                          <p:spTgt spid="12810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8102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027"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800100"/>
            <a:ext cx="7772400" cy="762000"/>
          </a:xfrm>
        </p:spPr>
        <p:txBody>
          <a:bodyPr/>
          <a:lstStyle/>
          <a:p>
            <a:pPr eaLnBrk="1" hangingPunct="1"/>
            <a:r>
              <a:rPr lang="en-US" smtClean="0"/>
              <a:t>Collisions</a:t>
            </a:r>
          </a:p>
        </p:txBody>
      </p:sp>
      <p:sp>
        <p:nvSpPr>
          <p:cNvPr id="1248259" name="Rectangle 3"/>
          <p:cNvSpPr>
            <a:spLocks noGrp="1" noChangeArrowheads="1"/>
          </p:cNvSpPr>
          <p:nvPr>
            <p:ph type="body" idx="1"/>
          </p:nvPr>
        </p:nvSpPr>
        <p:spPr/>
        <p:txBody>
          <a:bodyPr/>
          <a:lstStyle/>
          <a:p>
            <a:pPr eaLnBrk="1" hangingPunct="1">
              <a:lnSpc>
                <a:spcPct val="80000"/>
              </a:lnSpc>
              <a:buFont typeface="Wingdings" pitchFamily="-64" charset="2"/>
              <a:buChar char="Ø"/>
            </a:pPr>
            <a:r>
              <a:rPr lang="en-US" sz="2800" smtClean="0"/>
              <a:t>How can we describe the change in velocities of colliding football players, or balls colliding with bats?</a:t>
            </a:r>
          </a:p>
          <a:p>
            <a:pPr eaLnBrk="1" hangingPunct="1">
              <a:lnSpc>
                <a:spcPct val="80000"/>
              </a:lnSpc>
              <a:buFont typeface="Wingdings" pitchFamily="-64" charset="2"/>
              <a:buChar char="Ø"/>
            </a:pPr>
            <a:r>
              <a:rPr lang="en-US" sz="2800" smtClean="0"/>
              <a:t>How does a strong force applied for a very short time affect the motion?</a:t>
            </a:r>
          </a:p>
          <a:p>
            <a:pPr eaLnBrk="1" hangingPunct="1">
              <a:lnSpc>
                <a:spcPct val="80000"/>
              </a:lnSpc>
              <a:buFont typeface="Wingdings" pitchFamily="-64" charset="2"/>
              <a:buChar char="Ø"/>
            </a:pPr>
            <a:r>
              <a:rPr lang="en-US" sz="2800" smtClean="0"/>
              <a:t>Can we apply Newton’s Laws to collisions?</a:t>
            </a:r>
          </a:p>
          <a:p>
            <a:pPr eaLnBrk="1" hangingPunct="1">
              <a:lnSpc>
                <a:spcPct val="80000"/>
              </a:lnSpc>
              <a:buFont typeface="Wingdings" pitchFamily="-64" charset="2"/>
              <a:buChar char="Ø"/>
            </a:pPr>
            <a:r>
              <a:rPr lang="en-US" sz="2800" smtClean="0"/>
              <a:t>What exactly is </a:t>
            </a:r>
            <a:r>
              <a:rPr lang="en-US" sz="2800" b="1" i="1" smtClean="0">
                <a:solidFill>
                  <a:schemeClr val="accent1"/>
                </a:solidFill>
              </a:rPr>
              <a:t>momentum</a:t>
            </a:r>
            <a:r>
              <a:rPr lang="en-US" sz="2800" smtClean="0"/>
              <a:t>?  How is it different from force or energy?</a:t>
            </a:r>
          </a:p>
          <a:p>
            <a:pPr eaLnBrk="1" hangingPunct="1">
              <a:lnSpc>
                <a:spcPct val="80000"/>
              </a:lnSpc>
              <a:buFont typeface="Wingdings" pitchFamily="-64" charset="2"/>
              <a:buChar char="Ø"/>
            </a:pPr>
            <a:r>
              <a:rPr lang="en-US" sz="2800" smtClean="0"/>
              <a:t>What does “</a:t>
            </a:r>
            <a:r>
              <a:rPr lang="en-US" sz="2800" b="1" i="1" smtClean="0">
                <a:solidFill>
                  <a:schemeClr val="accent1"/>
                </a:solidFill>
              </a:rPr>
              <a:t>Conservation of Momentum</a:t>
            </a:r>
            <a:r>
              <a:rPr lang="en-US" sz="2800" smtClean="0"/>
              <a:t>”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8259">
                                            <p:txEl>
                                              <p:pRg st="0" end="0"/>
                                            </p:txEl>
                                          </p:spTgt>
                                        </p:tgtEl>
                                        <p:attrNameLst>
                                          <p:attrName>style.visibility</p:attrName>
                                        </p:attrNameLst>
                                      </p:cBhvr>
                                      <p:to>
                                        <p:strVal val="visible"/>
                                      </p:to>
                                    </p:set>
                                    <p:animEffect transition="in" filter="fade">
                                      <p:cBhvr>
                                        <p:cTn id="7" dur="1000"/>
                                        <p:tgtEl>
                                          <p:spTgt spid="1248259">
                                            <p:txEl>
                                              <p:pRg st="0" end="0"/>
                                            </p:txEl>
                                          </p:spTgt>
                                        </p:tgtEl>
                                      </p:cBhvr>
                                    </p:animEffect>
                                    <p:anim calcmode="lin" valueType="num">
                                      <p:cBhvr>
                                        <p:cTn id="8" dur="1000" fill="hold"/>
                                        <p:tgtEl>
                                          <p:spTgt spid="1248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482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48259">
                                            <p:txEl>
                                              <p:pRg st="1" end="1"/>
                                            </p:txEl>
                                          </p:spTgt>
                                        </p:tgtEl>
                                        <p:attrNameLst>
                                          <p:attrName>style.visibility</p:attrName>
                                        </p:attrNameLst>
                                      </p:cBhvr>
                                      <p:to>
                                        <p:strVal val="visible"/>
                                      </p:to>
                                    </p:set>
                                    <p:animEffect transition="in" filter="fade">
                                      <p:cBhvr>
                                        <p:cTn id="14" dur="1000"/>
                                        <p:tgtEl>
                                          <p:spTgt spid="1248259">
                                            <p:txEl>
                                              <p:pRg st="1" end="1"/>
                                            </p:txEl>
                                          </p:spTgt>
                                        </p:tgtEl>
                                      </p:cBhvr>
                                    </p:animEffect>
                                    <p:anim calcmode="lin" valueType="num">
                                      <p:cBhvr>
                                        <p:cTn id="15" dur="1000" fill="hold"/>
                                        <p:tgtEl>
                                          <p:spTgt spid="12482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482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48259">
                                            <p:txEl>
                                              <p:pRg st="2" end="2"/>
                                            </p:txEl>
                                          </p:spTgt>
                                        </p:tgtEl>
                                        <p:attrNameLst>
                                          <p:attrName>style.visibility</p:attrName>
                                        </p:attrNameLst>
                                      </p:cBhvr>
                                      <p:to>
                                        <p:strVal val="visible"/>
                                      </p:to>
                                    </p:set>
                                    <p:animEffect transition="in" filter="fade">
                                      <p:cBhvr>
                                        <p:cTn id="21" dur="1000"/>
                                        <p:tgtEl>
                                          <p:spTgt spid="1248259">
                                            <p:txEl>
                                              <p:pRg st="2" end="2"/>
                                            </p:txEl>
                                          </p:spTgt>
                                        </p:tgtEl>
                                      </p:cBhvr>
                                    </p:animEffect>
                                    <p:anim calcmode="lin" valueType="num">
                                      <p:cBhvr>
                                        <p:cTn id="22" dur="1000" fill="hold"/>
                                        <p:tgtEl>
                                          <p:spTgt spid="12482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482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48259">
                                            <p:txEl>
                                              <p:pRg st="3" end="3"/>
                                            </p:txEl>
                                          </p:spTgt>
                                        </p:tgtEl>
                                        <p:attrNameLst>
                                          <p:attrName>style.visibility</p:attrName>
                                        </p:attrNameLst>
                                      </p:cBhvr>
                                      <p:to>
                                        <p:strVal val="visible"/>
                                      </p:to>
                                    </p:set>
                                    <p:animEffect transition="in" filter="fade">
                                      <p:cBhvr>
                                        <p:cTn id="28" dur="1000"/>
                                        <p:tgtEl>
                                          <p:spTgt spid="1248259">
                                            <p:txEl>
                                              <p:pRg st="3" end="3"/>
                                            </p:txEl>
                                          </p:spTgt>
                                        </p:tgtEl>
                                      </p:cBhvr>
                                    </p:animEffect>
                                    <p:anim calcmode="lin" valueType="num">
                                      <p:cBhvr>
                                        <p:cTn id="29" dur="1000" fill="hold"/>
                                        <p:tgtEl>
                                          <p:spTgt spid="124825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482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48259">
                                            <p:txEl>
                                              <p:pRg st="4" end="4"/>
                                            </p:txEl>
                                          </p:spTgt>
                                        </p:tgtEl>
                                        <p:attrNameLst>
                                          <p:attrName>style.visibility</p:attrName>
                                        </p:attrNameLst>
                                      </p:cBhvr>
                                      <p:to>
                                        <p:strVal val="visible"/>
                                      </p:to>
                                    </p:set>
                                    <p:animEffect transition="in" filter="fade">
                                      <p:cBhvr>
                                        <p:cTn id="35" dur="1000"/>
                                        <p:tgtEl>
                                          <p:spTgt spid="1248259">
                                            <p:txEl>
                                              <p:pRg st="4" end="4"/>
                                            </p:txEl>
                                          </p:spTgt>
                                        </p:tgtEl>
                                      </p:cBhvr>
                                    </p:animEffect>
                                    <p:anim calcmode="lin" valueType="num">
                                      <p:cBhvr>
                                        <p:cTn id="36" dur="1000" fill="hold"/>
                                        <p:tgtEl>
                                          <p:spTgt spid="124825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482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59"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38113"/>
            <a:ext cx="9144000" cy="1066800"/>
          </a:xfrm>
        </p:spPr>
        <p:txBody>
          <a:bodyPr/>
          <a:lstStyle/>
          <a:p>
            <a:pPr eaLnBrk="1" hangingPunct="1"/>
            <a:r>
              <a:rPr lang="en-US" sz="3200" smtClean="0">
                <a:solidFill>
                  <a:srgbClr val="EFFF5D"/>
                </a:solidFill>
                <a:latin typeface="Comic Sans MS" pitchFamily="-64" charset="0"/>
              </a:rPr>
              <a:t>Is momentum conserved when shooting a shotgun?</a:t>
            </a:r>
            <a:endParaRPr lang="en-US" smtClean="0"/>
          </a:p>
        </p:txBody>
      </p:sp>
      <p:pic>
        <p:nvPicPr>
          <p:cNvPr id="22531" name="Picture 9" descr="07_12"/>
          <p:cNvPicPr>
            <a:picLocks noChangeAspect="1" noChangeArrowheads="1"/>
          </p:cNvPicPr>
          <p:nvPr/>
        </p:nvPicPr>
        <p:blipFill>
          <a:blip r:embed="rId3" cstate="print"/>
          <a:srcRect/>
          <a:stretch>
            <a:fillRect/>
          </a:stretch>
        </p:blipFill>
        <p:spPr bwMode="auto">
          <a:xfrm>
            <a:off x="609600" y="3168650"/>
            <a:ext cx="7924800" cy="3100388"/>
          </a:xfrm>
          <a:prstGeom prst="rect">
            <a:avLst/>
          </a:prstGeom>
          <a:noFill/>
          <a:ln w="9525">
            <a:noFill/>
            <a:miter lim="800000"/>
            <a:headEnd/>
            <a:tailEnd/>
          </a:ln>
        </p:spPr>
      </p:pic>
      <p:sp>
        <p:nvSpPr>
          <p:cNvPr id="1270794" name="Rectangle 10"/>
          <p:cNvSpPr>
            <a:spLocks noGrp="1" noChangeArrowheads="1"/>
          </p:cNvSpPr>
          <p:nvPr>
            <p:ph type="body" idx="1"/>
          </p:nvPr>
        </p:nvSpPr>
        <p:spPr>
          <a:xfrm>
            <a:off x="152400" y="1295400"/>
            <a:ext cx="8763000" cy="5257800"/>
          </a:xfrm>
          <a:noFill/>
        </p:spPr>
        <p:txBody>
          <a:bodyPr/>
          <a:lstStyle/>
          <a:p>
            <a:pPr eaLnBrk="1" hangingPunct="1">
              <a:lnSpc>
                <a:spcPct val="80000"/>
              </a:lnSpc>
            </a:pPr>
            <a:r>
              <a:rPr lang="en-US" sz="2800" smtClean="0">
                <a:solidFill>
                  <a:srgbClr val="FFEBC7"/>
                </a:solidFill>
              </a:rPr>
              <a:t>The explosion of the powder causes the shot to move very rapidly forward.</a:t>
            </a:r>
          </a:p>
          <a:p>
            <a:pPr eaLnBrk="1" hangingPunct="1">
              <a:lnSpc>
                <a:spcPct val="80000"/>
              </a:lnSpc>
            </a:pPr>
            <a:r>
              <a:rPr lang="en-US" sz="2800" smtClean="0">
                <a:solidFill>
                  <a:srgbClr val="FFEBC7"/>
                </a:solidFill>
              </a:rPr>
              <a:t>If the gun is free to move, it will recoil backward with a momentum equal in magnitude to the momentum of the shot.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0794">
                                            <p:txEl>
                                              <p:pRg st="0" end="0"/>
                                            </p:txEl>
                                          </p:spTgt>
                                        </p:tgtEl>
                                        <p:attrNameLst>
                                          <p:attrName>style.visibility</p:attrName>
                                        </p:attrNameLst>
                                      </p:cBhvr>
                                      <p:to>
                                        <p:strVal val="visible"/>
                                      </p:to>
                                    </p:set>
                                    <p:animEffect transition="in" filter="fade">
                                      <p:cBhvr>
                                        <p:cTn id="7" dur="1000"/>
                                        <p:tgtEl>
                                          <p:spTgt spid="1270794">
                                            <p:txEl>
                                              <p:pRg st="0" end="0"/>
                                            </p:txEl>
                                          </p:spTgt>
                                        </p:tgtEl>
                                      </p:cBhvr>
                                    </p:animEffect>
                                    <p:anim calcmode="lin" valueType="num">
                                      <p:cBhvr>
                                        <p:cTn id="8" dur="1000" fill="hold"/>
                                        <p:tgtEl>
                                          <p:spTgt spid="12707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70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70794">
                                            <p:txEl>
                                              <p:pRg st="1" end="1"/>
                                            </p:txEl>
                                          </p:spTgt>
                                        </p:tgtEl>
                                        <p:attrNameLst>
                                          <p:attrName>style.visibility</p:attrName>
                                        </p:attrNameLst>
                                      </p:cBhvr>
                                      <p:to>
                                        <p:strVal val="visible"/>
                                      </p:to>
                                    </p:set>
                                    <p:animEffect transition="in" filter="fade">
                                      <p:cBhvr>
                                        <p:cTn id="14" dur="1000"/>
                                        <p:tgtEl>
                                          <p:spTgt spid="1270794">
                                            <p:txEl>
                                              <p:pRg st="1" end="1"/>
                                            </p:txEl>
                                          </p:spTgt>
                                        </p:tgtEl>
                                      </p:cBhvr>
                                    </p:animEffect>
                                    <p:anim calcmode="lin" valueType="num">
                                      <p:cBhvr>
                                        <p:cTn id="15" dur="1000" fill="hold"/>
                                        <p:tgtEl>
                                          <p:spTgt spid="127079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7079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94"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07_12"/>
          <p:cNvPicPr>
            <a:picLocks noChangeAspect="1" noChangeArrowheads="1"/>
          </p:cNvPicPr>
          <p:nvPr/>
        </p:nvPicPr>
        <p:blipFill>
          <a:blip r:embed="rId3" cstate="print"/>
          <a:srcRect/>
          <a:stretch>
            <a:fillRect/>
          </a:stretch>
        </p:blipFill>
        <p:spPr bwMode="auto">
          <a:xfrm>
            <a:off x="609600" y="3168650"/>
            <a:ext cx="7924800" cy="3100388"/>
          </a:xfrm>
          <a:prstGeom prst="rect">
            <a:avLst/>
          </a:prstGeom>
          <a:noFill/>
          <a:ln w="9525">
            <a:noFill/>
            <a:miter lim="800000"/>
            <a:headEnd/>
            <a:tailEnd/>
          </a:ln>
        </p:spPr>
      </p:pic>
      <p:sp>
        <p:nvSpPr>
          <p:cNvPr id="1287172" name="Rectangle 4"/>
          <p:cNvSpPr>
            <a:spLocks noGrp="1" noChangeArrowheads="1"/>
          </p:cNvSpPr>
          <p:nvPr>
            <p:ph type="body" idx="1"/>
          </p:nvPr>
        </p:nvSpPr>
        <p:spPr>
          <a:xfrm>
            <a:off x="152400" y="381000"/>
            <a:ext cx="8763000" cy="5257800"/>
          </a:xfrm>
          <a:noFill/>
        </p:spPr>
        <p:txBody>
          <a:bodyPr/>
          <a:lstStyle/>
          <a:p>
            <a:pPr eaLnBrk="1" hangingPunct="1">
              <a:lnSpc>
                <a:spcPct val="80000"/>
              </a:lnSpc>
            </a:pPr>
            <a:r>
              <a:rPr lang="en-US" sz="2800" smtClean="0">
                <a:solidFill>
                  <a:srgbClr val="FFEBC7"/>
                </a:solidFill>
              </a:rPr>
              <a:t>Even though the mass of the shot is small, its momentum is large due to its large velocity.</a:t>
            </a:r>
          </a:p>
          <a:p>
            <a:pPr eaLnBrk="1" hangingPunct="1">
              <a:lnSpc>
                <a:spcPct val="80000"/>
              </a:lnSpc>
            </a:pPr>
            <a:r>
              <a:rPr lang="en-US" sz="2800" smtClean="0">
                <a:solidFill>
                  <a:srgbClr val="FFEBC7"/>
                </a:solidFill>
              </a:rPr>
              <a:t>The shotgun recoils with a momentum equal in magnitude to the momentum of the shot.</a:t>
            </a:r>
          </a:p>
          <a:p>
            <a:pPr eaLnBrk="1" hangingPunct="1">
              <a:lnSpc>
                <a:spcPct val="80000"/>
              </a:lnSpc>
            </a:pPr>
            <a:r>
              <a:rPr lang="en-US" sz="2800" smtClean="0">
                <a:solidFill>
                  <a:srgbClr val="FFEBC7"/>
                </a:solidFill>
              </a:rPr>
              <a:t>The recoil velocity of the shotgun will be smaller than the shot’s velocity because the shotgun has more mass, but it can still be sizeable.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7172">
                                            <p:txEl>
                                              <p:pRg st="0" end="0"/>
                                            </p:txEl>
                                          </p:spTgt>
                                        </p:tgtEl>
                                        <p:attrNameLst>
                                          <p:attrName>style.visibility</p:attrName>
                                        </p:attrNameLst>
                                      </p:cBhvr>
                                      <p:to>
                                        <p:strVal val="visible"/>
                                      </p:to>
                                    </p:set>
                                    <p:animEffect transition="in" filter="fade">
                                      <p:cBhvr>
                                        <p:cTn id="7" dur="1000"/>
                                        <p:tgtEl>
                                          <p:spTgt spid="1287172">
                                            <p:txEl>
                                              <p:pRg st="0" end="0"/>
                                            </p:txEl>
                                          </p:spTgt>
                                        </p:tgtEl>
                                      </p:cBhvr>
                                    </p:animEffect>
                                    <p:anim calcmode="lin" valueType="num">
                                      <p:cBhvr>
                                        <p:cTn id="8" dur="1000" fill="hold"/>
                                        <p:tgtEl>
                                          <p:spTgt spid="128717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871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87172">
                                            <p:txEl>
                                              <p:pRg st="1" end="1"/>
                                            </p:txEl>
                                          </p:spTgt>
                                        </p:tgtEl>
                                        <p:attrNameLst>
                                          <p:attrName>style.visibility</p:attrName>
                                        </p:attrNameLst>
                                      </p:cBhvr>
                                      <p:to>
                                        <p:strVal val="visible"/>
                                      </p:to>
                                    </p:set>
                                    <p:animEffect transition="in" filter="fade">
                                      <p:cBhvr>
                                        <p:cTn id="14" dur="1000"/>
                                        <p:tgtEl>
                                          <p:spTgt spid="1287172">
                                            <p:txEl>
                                              <p:pRg st="1" end="1"/>
                                            </p:txEl>
                                          </p:spTgt>
                                        </p:tgtEl>
                                      </p:cBhvr>
                                    </p:animEffect>
                                    <p:anim calcmode="lin" valueType="num">
                                      <p:cBhvr>
                                        <p:cTn id="15" dur="1000" fill="hold"/>
                                        <p:tgtEl>
                                          <p:spTgt spid="128717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871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87172">
                                            <p:txEl>
                                              <p:pRg st="2" end="2"/>
                                            </p:txEl>
                                          </p:spTgt>
                                        </p:tgtEl>
                                        <p:attrNameLst>
                                          <p:attrName>style.visibility</p:attrName>
                                        </p:attrNameLst>
                                      </p:cBhvr>
                                      <p:to>
                                        <p:strVal val="visible"/>
                                      </p:to>
                                    </p:set>
                                    <p:animEffect transition="in" filter="fade">
                                      <p:cBhvr>
                                        <p:cTn id="21" dur="1000"/>
                                        <p:tgtEl>
                                          <p:spTgt spid="1287172">
                                            <p:txEl>
                                              <p:pRg st="2" end="2"/>
                                            </p:txEl>
                                          </p:spTgt>
                                        </p:tgtEl>
                                      </p:cBhvr>
                                    </p:animEffect>
                                    <p:anim calcmode="lin" valueType="num">
                                      <p:cBhvr>
                                        <p:cTn id="22" dur="1000" fill="hold"/>
                                        <p:tgtEl>
                                          <p:spTgt spid="128717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8717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2"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81000"/>
            <a:ext cx="9144000" cy="579438"/>
          </a:xfrm>
        </p:spPr>
        <p:txBody>
          <a:bodyPr/>
          <a:lstStyle/>
          <a:p>
            <a:pPr eaLnBrk="1" hangingPunct="1"/>
            <a:r>
              <a:rPr lang="en-US" sz="3200" smtClean="0">
                <a:solidFill>
                  <a:srgbClr val="EFFF5D"/>
                </a:solidFill>
                <a:latin typeface="Comic Sans MS" pitchFamily="-64" charset="0"/>
              </a:rPr>
              <a:t>How can you avoid a bruised shoulder?</a:t>
            </a:r>
            <a:endParaRPr lang="en-US" smtClean="0"/>
          </a:p>
        </p:txBody>
      </p:sp>
      <p:pic>
        <p:nvPicPr>
          <p:cNvPr id="24579" name="Picture 3" descr="07_12"/>
          <p:cNvPicPr>
            <a:picLocks noChangeAspect="1" noChangeArrowheads="1"/>
          </p:cNvPicPr>
          <p:nvPr/>
        </p:nvPicPr>
        <p:blipFill>
          <a:blip r:embed="rId3" cstate="print"/>
          <a:srcRect/>
          <a:stretch>
            <a:fillRect/>
          </a:stretch>
        </p:blipFill>
        <p:spPr bwMode="auto">
          <a:xfrm>
            <a:off x="609600" y="3168650"/>
            <a:ext cx="7924800" cy="3100388"/>
          </a:xfrm>
          <a:prstGeom prst="rect">
            <a:avLst/>
          </a:prstGeom>
          <a:noFill/>
          <a:ln w="9525">
            <a:noFill/>
            <a:miter lim="800000"/>
            <a:headEnd/>
            <a:tailEnd/>
          </a:ln>
        </p:spPr>
      </p:pic>
      <p:sp>
        <p:nvSpPr>
          <p:cNvPr id="1289220" name="Rectangle 4"/>
          <p:cNvSpPr>
            <a:spLocks noGrp="1" noChangeArrowheads="1"/>
          </p:cNvSpPr>
          <p:nvPr>
            <p:ph type="body" idx="1"/>
          </p:nvPr>
        </p:nvSpPr>
        <p:spPr>
          <a:xfrm>
            <a:off x="152400" y="1295400"/>
            <a:ext cx="8763000" cy="5257800"/>
          </a:xfrm>
          <a:noFill/>
        </p:spPr>
        <p:txBody>
          <a:bodyPr/>
          <a:lstStyle/>
          <a:p>
            <a:pPr eaLnBrk="1" hangingPunct="1">
              <a:lnSpc>
                <a:spcPct val="80000"/>
              </a:lnSpc>
            </a:pPr>
            <a:r>
              <a:rPr lang="en-US" sz="2800" smtClean="0">
                <a:solidFill>
                  <a:srgbClr val="FFEBC7"/>
                </a:solidFill>
              </a:rPr>
              <a:t>If the shotgun is held firmly against your shoulder, it doesn’t hurt as much.</a:t>
            </a:r>
          </a:p>
          <a:p>
            <a:pPr eaLnBrk="1" hangingPunct="1">
              <a:lnSpc>
                <a:spcPct val="80000"/>
              </a:lnSpc>
            </a:pPr>
            <a:endParaRPr lang="en-US" sz="2800" smtClean="0">
              <a:solidFill>
                <a:srgbClr val="FFEBC7"/>
              </a:solidFill>
            </a:endParaRPr>
          </a:p>
          <a:p>
            <a:pPr lvl="3" eaLnBrk="1" hangingPunct="1">
              <a:lnSpc>
                <a:spcPct val="80000"/>
              </a:lnSpc>
              <a:buFont typeface="Wingdings" pitchFamily="-64" charset="2"/>
              <a:buNone/>
            </a:pPr>
            <a:r>
              <a:rPr lang="en-US" sz="3600" i="1" smtClean="0">
                <a:solidFill>
                  <a:srgbClr val="FF0000"/>
                </a:solidFill>
                <a:latin typeface="Comic Sans MS" pitchFamily="-64" charset="0"/>
              </a:rPr>
              <a:t>		WHY?</a:t>
            </a:r>
            <a:endParaRPr lang="en-US" sz="180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9220">
                                            <p:txEl>
                                              <p:pRg st="0" end="0"/>
                                            </p:txEl>
                                          </p:spTgt>
                                        </p:tgtEl>
                                        <p:attrNameLst>
                                          <p:attrName>style.visibility</p:attrName>
                                        </p:attrNameLst>
                                      </p:cBhvr>
                                      <p:to>
                                        <p:strVal val="visible"/>
                                      </p:to>
                                    </p:set>
                                    <p:animEffect transition="in" filter="fade">
                                      <p:cBhvr>
                                        <p:cTn id="7" dur="1000"/>
                                        <p:tgtEl>
                                          <p:spTgt spid="1289220">
                                            <p:txEl>
                                              <p:pRg st="0" end="0"/>
                                            </p:txEl>
                                          </p:spTgt>
                                        </p:tgtEl>
                                      </p:cBhvr>
                                    </p:animEffect>
                                    <p:anim calcmode="lin" valueType="num">
                                      <p:cBhvr>
                                        <p:cTn id="8" dur="1000" fill="hold"/>
                                        <p:tgtEl>
                                          <p:spTgt spid="12892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89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10000"/>
                                  </p:iterate>
                                  <p:childTnLst>
                                    <p:set>
                                      <p:cBhvr>
                                        <p:cTn id="13" dur="1" fill="hold">
                                          <p:stCondLst>
                                            <p:cond delay="0"/>
                                          </p:stCondLst>
                                        </p:cTn>
                                        <p:tgtEl>
                                          <p:spTgt spid="1289220">
                                            <p:txEl>
                                              <p:pRg st="2" end="2"/>
                                            </p:txEl>
                                          </p:spTgt>
                                        </p:tgtEl>
                                        <p:attrNameLst>
                                          <p:attrName>style.visibility</p:attrName>
                                        </p:attrNameLst>
                                      </p:cBhvr>
                                      <p:to>
                                        <p:strVal val="visible"/>
                                      </p:to>
                                    </p:set>
                                    <p:animEffect transition="in" filter="fade">
                                      <p:cBhvr>
                                        <p:cTn id="14" dur="1000"/>
                                        <p:tgtEl>
                                          <p:spTgt spid="1289220">
                                            <p:txEl>
                                              <p:pRg st="2" end="2"/>
                                            </p:txEl>
                                          </p:spTgt>
                                        </p:tgtEl>
                                      </p:cBhvr>
                                    </p:animEffect>
                                    <p:anim calcmode="lin" valueType="num">
                                      <p:cBhvr>
                                        <p:cTn id="15" dur="1000" fill="hold"/>
                                        <p:tgtEl>
                                          <p:spTgt spid="128922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892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20"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07_12"/>
          <p:cNvPicPr>
            <a:picLocks noChangeAspect="1" noChangeArrowheads="1"/>
          </p:cNvPicPr>
          <p:nvPr/>
        </p:nvPicPr>
        <p:blipFill>
          <a:blip r:embed="rId3" cstate="print"/>
          <a:srcRect/>
          <a:stretch>
            <a:fillRect/>
          </a:stretch>
        </p:blipFill>
        <p:spPr bwMode="auto">
          <a:xfrm>
            <a:off x="609600" y="3168650"/>
            <a:ext cx="7924800" cy="3100388"/>
          </a:xfrm>
          <a:prstGeom prst="rect">
            <a:avLst/>
          </a:prstGeom>
          <a:noFill/>
          <a:ln w="9525">
            <a:noFill/>
            <a:miter lim="800000"/>
            <a:headEnd/>
            <a:tailEnd/>
          </a:ln>
        </p:spPr>
      </p:pic>
      <p:sp>
        <p:nvSpPr>
          <p:cNvPr id="1291268" name="Rectangle 4"/>
          <p:cNvSpPr>
            <a:spLocks noGrp="1" noChangeArrowheads="1"/>
          </p:cNvSpPr>
          <p:nvPr>
            <p:ph type="body" idx="1"/>
          </p:nvPr>
        </p:nvSpPr>
        <p:spPr>
          <a:xfrm>
            <a:off x="152400" y="609600"/>
            <a:ext cx="8763000" cy="5943600"/>
          </a:xfrm>
          <a:noFill/>
        </p:spPr>
        <p:txBody>
          <a:bodyPr/>
          <a:lstStyle/>
          <a:p>
            <a:pPr eaLnBrk="1" hangingPunct="1">
              <a:lnSpc>
                <a:spcPct val="80000"/>
              </a:lnSpc>
            </a:pPr>
            <a:r>
              <a:rPr lang="en-US" sz="2800" smtClean="0">
                <a:solidFill>
                  <a:srgbClr val="FFEBC7"/>
                </a:solidFill>
              </a:rPr>
              <a:t>If you think of the system as just the shotgun and the pellets, then your shoulder applies a strong external force to the system.</a:t>
            </a:r>
          </a:p>
          <a:p>
            <a:pPr eaLnBrk="1" hangingPunct="1">
              <a:lnSpc>
                <a:spcPct val="80000"/>
              </a:lnSpc>
            </a:pPr>
            <a:r>
              <a:rPr lang="en-US" sz="2800" smtClean="0">
                <a:solidFill>
                  <a:srgbClr val="FFEBC7"/>
                </a:solidFill>
              </a:rPr>
              <a:t>Since conservation of momentum requires the external force to be zero, the momentum of this system is not conserved.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1268">
                                            <p:txEl>
                                              <p:pRg st="0" end="0"/>
                                            </p:txEl>
                                          </p:spTgt>
                                        </p:tgtEl>
                                        <p:attrNameLst>
                                          <p:attrName>style.visibility</p:attrName>
                                        </p:attrNameLst>
                                      </p:cBhvr>
                                      <p:to>
                                        <p:strVal val="visible"/>
                                      </p:to>
                                    </p:set>
                                    <p:animEffect transition="in" filter="fade">
                                      <p:cBhvr>
                                        <p:cTn id="7" dur="1000"/>
                                        <p:tgtEl>
                                          <p:spTgt spid="1291268">
                                            <p:txEl>
                                              <p:pRg st="0" end="0"/>
                                            </p:txEl>
                                          </p:spTgt>
                                        </p:tgtEl>
                                      </p:cBhvr>
                                    </p:animEffect>
                                    <p:anim calcmode="lin" valueType="num">
                                      <p:cBhvr>
                                        <p:cTn id="8" dur="1000" fill="hold"/>
                                        <p:tgtEl>
                                          <p:spTgt spid="129126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91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91268">
                                            <p:txEl>
                                              <p:pRg st="1" end="1"/>
                                            </p:txEl>
                                          </p:spTgt>
                                        </p:tgtEl>
                                        <p:attrNameLst>
                                          <p:attrName>style.visibility</p:attrName>
                                        </p:attrNameLst>
                                      </p:cBhvr>
                                      <p:to>
                                        <p:strVal val="visible"/>
                                      </p:to>
                                    </p:set>
                                    <p:animEffect transition="in" filter="fade">
                                      <p:cBhvr>
                                        <p:cTn id="14" dur="1000"/>
                                        <p:tgtEl>
                                          <p:spTgt spid="1291268">
                                            <p:txEl>
                                              <p:pRg st="1" end="1"/>
                                            </p:txEl>
                                          </p:spTgt>
                                        </p:tgtEl>
                                      </p:cBhvr>
                                    </p:animEffect>
                                    <p:anim calcmode="lin" valueType="num">
                                      <p:cBhvr>
                                        <p:cTn id="15" dur="1000" fill="hold"/>
                                        <p:tgtEl>
                                          <p:spTgt spid="129126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9126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268"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26" descr="07_12"/>
          <p:cNvPicPr>
            <a:picLocks noChangeAspect="1" noChangeArrowheads="1"/>
          </p:cNvPicPr>
          <p:nvPr/>
        </p:nvPicPr>
        <p:blipFill>
          <a:blip r:embed="rId3" cstate="print"/>
          <a:srcRect/>
          <a:stretch>
            <a:fillRect/>
          </a:stretch>
        </p:blipFill>
        <p:spPr bwMode="auto">
          <a:xfrm>
            <a:off x="609600" y="3168650"/>
            <a:ext cx="7924800" cy="3100388"/>
          </a:xfrm>
          <a:prstGeom prst="rect">
            <a:avLst/>
          </a:prstGeom>
          <a:noFill/>
          <a:ln w="9525">
            <a:noFill/>
            <a:miter lim="800000"/>
            <a:headEnd/>
            <a:tailEnd/>
          </a:ln>
        </p:spPr>
      </p:pic>
      <p:sp>
        <p:nvSpPr>
          <p:cNvPr id="1295363" name="Rectangle 1027"/>
          <p:cNvSpPr>
            <a:spLocks noGrp="1" noChangeArrowheads="1"/>
          </p:cNvSpPr>
          <p:nvPr>
            <p:ph type="body" idx="1"/>
          </p:nvPr>
        </p:nvSpPr>
        <p:spPr>
          <a:xfrm>
            <a:off x="152400" y="609600"/>
            <a:ext cx="8763000" cy="5943600"/>
          </a:xfrm>
          <a:noFill/>
        </p:spPr>
        <p:txBody>
          <a:bodyPr/>
          <a:lstStyle/>
          <a:p>
            <a:pPr eaLnBrk="1" hangingPunct="1">
              <a:lnSpc>
                <a:spcPct val="80000"/>
              </a:lnSpc>
            </a:pPr>
            <a:r>
              <a:rPr lang="en-US" sz="2800" smtClean="0">
                <a:solidFill>
                  <a:srgbClr val="FFEBC7"/>
                </a:solidFill>
              </a:rPr>
              <a:t>If you think of the system as including yourself with your shoulder against the shotgun, then momentum is conserved because all the forces involved are internal to this system (except possibly friction between your feet and the earth).</a:t>
            </a:r>
          </a:p>
          <a:p>
            <a:pPr eaLnBrk="1" hangingPunct="1">
              <a:lnSpc>
                <a:spcPct val="80000"/>
              </a:lnSpc>
            </a:pPr>
            <a:r>
              <a:rPr lang="en-US" sz="2800" smtClean="0">
                <a:solidFill>
                  <a:srgbClr val="FFEBC7"/>
                </a:solidFill>
              </a:rPr>
              <a:t>With your mass added to the system, the recoil velocity is smaller.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5363">
                                            <p:txEl>
                                              <p:pRg st="0" end="0"/>
                                            </p:txEl>
                                          </p:spTgt>
                                        </p:tgtEl>
                                        <p:attrNameLst>
                                          <p:attrName>style.visibility</p:attrName>
                                        </p:attrNameLst>
                                      </p:cBhvr>
                                      <p:to>
                                        <p:strVal val="visible"/>
                                      </p:to>
                                    </p:set>
                                    <p:animEffect transition="in" filter="fade">
                                      <p:cBhvr>
                                        <p:cTn id="7" dur="1000"/>
                                        <p:tgtEl>
                                          <p:spTgt spid="1295363">
                                            <p:txEl>
                                              <p:pRg st="0" end="0"/>
                                            </p:txEl>
                                          </p:spTgt>
                                        </p:tgtEl>
                                      </p:cBhvr>
                                    </p:animEffect>
                                    <p:anim calcmode="lin" valueType="num">
                                      <p:cBhvr>
                                        <p:cTn id="8" dur="1000" fill="hold"/>
                                        <p:tgtEl>
                                          <p:spTgt spid="129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9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95363">
                                            <p:txEl>
                                              <p:pRg st="1" end="1"/>
                                            </p:txEl>
                                          </p:spTgt>
                                        </p:tgtEl>
                                        <p:attrNameLst>
                                          <p:attrName>style.visibility</p:attrName>
                                        </p:attrNameLst>
                                      </p:cBhvr>
                                      <p:to>
                                        <p:strVal val="visible"/>
                                      </p:to>
                                    </p:set>
                                    <p:animEffect transition="in" filter="fade">
                                      <p:cBhvr>
                                        <p:cTn id="14" dur="1000"/>
                                        <p:tgtEl>
                                          <p:spTgt spid="1295363">
                                            <p:txEl>
                                              <p:pRg st="1" end="1"/>
                                            </p:txEl>
                                          </p:spTgt>
                                        </p:tgtEl>
                                      </p:cBhvr>
                                    </p:animEffect>
                                    <p:anim calcmode="lin" valueType="num">
                                      <p:cBhvr>
                                        <p:cTn id="15" dur="1000" fill="hold"/>
                                        <p:tgtEl>
                                          <p:spTgt spid="129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9536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36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6" descr="07_12"/>
          <p:cNvPicPr>
            <a:picLocks noChangeAspect="1" noChangeArrowheads="1"/>
          </p:cNvPicPr>
          <p:nvPr/>
        </p:nvPicPr>
        <p:blipFill>
          <a:blip r:embed="rId3" cstate="print"/>
          <a:srcRect/>
          <a:stretch>
            <a:fillRect/>
          </a:stretch>
        </p:blipFill>
        <p:spPr bwMode="auto">
          <a:xfrm>
            <a:off x="609600" y="3168650"/>
            <a:ext cx="7924800" cy="3100388"/>
          </a:xfrm>
          <a:prstGeom prst="rect">
            <a:avLst/>
          </a:prstGeom>
          <a:noFill/>
          <a:ln w="9525">
            <a:noFill/>
            <a:miter lim="800000"/>
            <a:headEnd/>
            <a:tailEnd/>
          </a:ln>
        </p:spPr>
      </p:pic>
      <p:sp>
        <p:nvSpPr>
          <p:cNvPr id="1297411" name="Rectangle 1027"/>
          <p:cNvSpPr>
            <a:spLocks noGrp="1" noChangeArrowheads="1"/>
          </p:cNvSpPr>
          <p:nvPr>
            <p:ph type="body" idx="1"/>
          </p:nvPr>
        </p:nvSpPr>
        <p:spPr>
          <a:xfrm>
            <a:off x="152400" y="609600"/>
            <a:ext cx="8763000" cy="5943600"/>
          </a:xfrm>
          <a:noFill/>
        </p:spPr>
        <p:txBody>
          <a:bodyPr/>
          <a:lstStyle/>
          <a:p>
            <a:pPr eaLnBrk="1" hangingPunct="1">
              <a:lnSpc>
                <a:spcPct val="80000"/>
              </a:lnSpc>
            </a:pPr>
            <a:r>
              <a:rPr lang="en-US" sz="2800" smtClean="0">
                <a:solidFill>
                  <a:srgbClr val="FFEBC7"/>
                </a:solidFill>
              </a:rPr>
              <a:t>If you think of the system as including yourself and the earth, then momentum is conserved because all the forces involved are internal to this system.</a:t>
            </a:r>
          </a:p>
          <a:p>
            <a:pPr eaLnBrk="1" hangingPunct="1">
              <a:lnSpc>
                <a:spcPct val="80000"/>
              </a:lnSpc>
            </a:pPr>
            <a:r>
              <a:rPr lang="en-US" sz="2800" smtClean="0">
                <a:solidFill>
                  <a:srgbClr val="FFEBC7"/>
                </a:solidFill>
              </a:rPr>
              <a:t>The large mass of the earth means that the change in momentum of the earth would be imperceptible.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7411">
                                            <p:txEl>
                                              <p:pRg st="0" end="0"/>
                                            </p:txEl>
                                          </p:spTgt>
                                        </p:tgtEl>
                                        <p:attrNameLst>
                                          <p:attrName>style.visibility</p:attrName>
                                        </p:attrNameLst>
                                      </p:cBhvr>
                                      <p:to>
                                        <p:strVal val="visible"/>
                                      </p:to>
                                    </p:set>
                                    <p:animEffect transition="in" filter="fade">
                                      <p:cBhvr>
                                        <p:cTn id="7" dur="1000"/>
                                        <p:tgtEl>
                                          <p:spTgt spid="1297411">
                                            <p:txEl>
                                              <p:pRg st="0" end="0"/>
                                            </p:txEl>
                                          </p:spTgt>
                                        </p:tgtEl>
                                      </p:cBhvr>
                                    </p:animEffect>
                                    <p:anim calcmode="lin" valueType="num">
                                      <p:cBhvr>
                                        <p:cTn id="8" dur="1000" fill="hold"/>
                                        <p:tgtEl>
                                          <p:spTgt spid="129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9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97411">
                                            <p:txEl>
                                              <p:pRg st="1" end="1"/>
                                            </p:txEl>
                                          </p:spTgt>
                                        </p:tgtEl>
                                        <p:attrNameLst>
                                          <p:attrName>style.visibility</p:attrName>
                                        </p:attrNameLst>
                                      </p:cBhvr>
                                      <p:to>
                                        <p:strVal val="visible"/>
                                      </p:to>
                                    </p:set>
                                    <p:animEffect transition="in" filter="fade">
                                      <p:cBhvr>
                                        <p:cTn id="14" dur="1000"/>
                                        <p:tgtEl>
                                          <p:spTgt spid="1297411">
                                            <p:txEl>
                                              <p:pRg st="1" end="1"/>
                                            </p:txEl>
                                          </p:spTgt>
                                        </p:tgtEl>
                                      </p:cBhvr>
                                    </p:animEffect>
                                    <p:anim calcmode="lin" valueType="num">
                                      <p:cBhvr>
                                        <p:cTn id="15" dur="1000" fill="hold"/>
                                        <p:tgtEl>
                                          <p:spTgt spid="129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974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7411"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38113"/>
            <a:ext cx="9144000" cy="1066800"/>
          </a:xfrm>
        </p:spPr>
        <p:txBody>
          <a:bodyPr/>
          <a:lstStyle/>
          <a:p>
            <a:pPr eaLnBrk="1" hangingPunct="1"/>
            <a:r>
              <a:rPr lang="en-US" sz="3200" smtClean="0">
                <a:solidFill>
                  <a:srgbClr val="EFFF5D"/>
                </a:solidFill>
                <a:latin typeface="Comic Sans MS" pitchFamily="-64" charset="0"/>
              </a:rPr>
              <a:t>How does a rocket accelerate in empty space when there is nothing to push against?</a:t>
            </a:r>
            <a:endParaRPr lang="en-US" smtClean="0"/>
          </a:p>
        </p:txBody>
      </p:sp>
      <p:sp>
        <p:nvSpPr>
          <p:cNvPr id="1293316" name="Rectangle 4"/>
          <p:cNvSpPr>
            <a:spLocks noGrp="1" noChangeArrowheads="1"/>
          </p:cNvSpPr>
          <p:nvPr>
            <p:ph type="body" idx="1"/>
          </p:nvPr>
        </p:nvSpPr>
        <p:spPr>
          <a:xfrm>
            <a:off x="152400" y="1295400"/>
            <a:ext cx="8763000" cy="5257800"/>
          </a:xfrm>
          <a:noFill/>
        </p:spPr>
        <p:txBody>
          <a:bodyPr/>
          <a:lstStyle/>
          <a:p>
            <a:pPr eaLnBrk="1" hangingPunct="1">
              <a:lnSpc>
                <a:spcPct val="80000"/>
              </a:lnSpc>
            </a:pPr>
            <a:r>
              <a:rPr lang="en-US" sz="2800" smtClean="0">
                <a:solidFill>
                  <a:srgbClr val="FFEBC7"/>
                </a:solidFill>
              </a:rPr>
              <a:t>The exhaust gases rushing out of the tail of the rocket have both mass and velocity and, therefore, momentum.</a:t>
            </a:r>
          </a:p>
          <a:p>
            <a:pPr eaLnBrk="1" hangingPunct="1">
              <a:lnSpc>
                <a:spcPct val="80000"/>
              </a:lnSpc>
            </a:pPr>
            <a:r>
              <a:rPr lang="en-US" sz="2800" smtClean="0">
                <a:solidFill>
                  <a:srgbClr val="FFEBC7"/>
                </a:solidFill>
              </a:rPr>
              <a:t>The momentum gained by the rocket in the forward direction is equal to the momentum of the exhaust gases in the opposite direction.</a:t>
            </a:r>
          </a:p>
          <a:p>
            <a:pPr eaLnBrk="1" hangingPunct="1">
              <a:lnSpc>
                <a:spcPct val="80000"/>
              </a:lnSpc>
            </a:pPr>
            <a:r>
              <a:rPr lang="en-US" sz="2800" smtClean="0">
                <a:solidFill>
                  <a:srgbClr val="FFEBC7"/>
                </a:solidFill>
              </a:rPr>
              <a:t>The rocket and the exhaust gases push against each other.</a:t>
            </a:r>
          </a:p>
          <a:p>
            <a:pPr eaLnBrk="1" hangingPunct="1">
              <a:lnSpc>
                <a:spcPct val="80000"/>
              </a:lnSpc>
            </a:pPr>
            <a:r>
              <a:rPr lang="en-US" sz="2800" smtClean="0">
                <a:solidFill>
                  <a:srgbClr val="FFEBC7"/>
                </a:solidFill>
              </a:rPr>
              <a:t>Newton’s third law applies.</a:t>
            </a:r>
          </a:p>
        </p:txBody>
      </p:sp>
      <p:pic>
        <p:nvPicPr>
          <p:cNvPr id="28676" name="Picture 5" descr="07_13"/>
          <p:cNvPicPr>
            <a:picLocks noChangeAspect="1" noChangeArrowheads="1"/>
          </p:cNvPicPr>
          <p:nvPr/>
        </p:nvPicPr>
        <p:blipFill>
          <a:blip r:embed="rId3" cstate="print"/>
          <a:srcRect/>
          <a:stretch>
            <a:fillRect/>
          </a:stretch>
        </p:blipFill>
        <p:spPr bwMode="auto">
          <a:xfrm>
            <a:off x="152400" y="4724400"/>
            <a:ext cx="8856663" cy="1479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3316">
                                            <p:txEl>
                                              <p:pRg st="0" end="0"/>
                                            </p:txEl>
                                          </p:spTgt>
                                        </p:tgtEl>
                                        <p:attrNameLst>
                                          <p:attrName>style.visibility</p:attrName>
                                        </p:attrNameLst>
                                      </p:cBhvr>
                                      <p:to>
                                        <p:strVal val="visible"/>
                                      </p:to>
                                    </p:set>
                                    <p:animEffect transition="in" filter="fade">
                                      <p:cBhvr>
                                        <p:cTn id="7" dur="1000"/>
                                        <p:tgtEl>
                                          <p:spTgt spid="1293316">
                                            <p:txEl>
                                              <p:pRg st="0" end="0"/>
                                            </p:txEl>
                                          </p:spTgt>
                                        </p:tgtEl>
                                      </p:cBhvr>
                                    </p:animEffect>
                                    <p:anim calcmode="lin" valueType="num">
                                      <p:cBhvr>
                                        <p:cTn id="8" dur="1000" fill="hold"/>
                                        <p:tgtEl>
                                          <p:spTgt spid="12933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933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93316">
                                            <p:txEl>
                                              <p:pRg st="1" end="1"/>
                                            </p:txEl>
                                          </p:spTgt>
                                        </p:tgtEl>
                                        <p:attrNameLst>
                                          <p:attrName>style.visibility</p:attrName>
                                        </p:attrNameLst>
                                      </p:cBhvr>
                                      <p:to>
                                        <p:strVal val="visible"/>
                                      </p:to>
                                    </p:set>
                                    <p:animEffect transition="in" filter="fade">
                                      <p:cBhvr>
                                        <p:cTn id="14" dur="1000"/>
                                        <p:tgtEl>
                                          <p:spTgt spid="1293316">
                                            <p:txEl>
                                              <p:pRg st="1" end="1"/>
                                            </p:txEl>
                                          </p:spTgt>
                                        </p:tgtEl>
                                      </p:cBhvr>
                                    </p:animEffect>
                                    <p:anim calcmode="lin" valueType="num">
                                      <p:cBhvr>
                                        <p:cTn id="15" dur="1000" fill="hold"/>
                                        <p:tgtEl>
                                          <p:spTgt spid="12933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933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93316">
                                            <p:txEl>
                                              <p:pRg st="2" end="2"/>
                                            </p:txEl>
                                          </p:spTgt>
                                        </p:tgtEl>
                                        <p:attrNameLst>
                                          <p:attrName>style.visibility</p:attrName>
                                        </p:attrNameLst>
                                      </p:cBhvr>
                                      <p:to>
                                        <p:strVal val="visible"/>
                                      </p:to>
                                    </p:set>
                                    <p:animEffect transition="in" filter="fade">
                                      <p:cBhvr>
                                        <p:cTn id="21" dur="1000"/>
                                        <p:tgtEl>
                                          <p:spTgt spid="1293316">
                                            <p:txEl>
                                              <p:pRg st="2" end="2"/>
                                            </p:txEl>
                                          </p:spTgt>
                                        </p:tgtEl>
                                      </p:cBhvr>
                                    </p:animEffect>
                                    <p:anim calcmode="lin" valueType="num">
                                      <p:cBhvr>
                                        <p:cTn id="22" dur="1000" fill="hold"/>
                                        <p:tgtEl>
                                          <p:spTgt spid="12933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933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93316">
                                            <p:txEl>
                                              <p:pRg st="3" end="3"/>
                                            </p:txEl>
                                          </p:spTgt>
                                        </p:tgtEl>
                                        <p:attrNameLst>
                                          <p:attrName>style.visibility</p:attrName>
                                        </p:attrNameLst>
                                      </p:cBhvr>
                                      <p:to>
                                        <p:strVal val="visible"/>
                                      </p:to>
                                    </p:set>
                                    <p:animEffect transition="in" filter="fade">
                                      <p:cBhvr>
                                        <p:cTn id="28" dur="1000"/>
                                        <p:tgtEl>
                                          <p:spTgt spid="1293316">
                                            <p:txEl>
                                              <p:pRg st="3" end="3"/>
                                            </p:txEl>
                                          </p:spTgt>
                                        </p:tgtEl>
                                      </p:cBhvr>
                                    </p:animEffect>
                                    <p:anim calcmode="lin" valueType="num">
                                      <p:cBhvr>
                                        <p:cTn id="29" dur="1000" fill="hold"/>
                                        <p:tgtEl>
                                          <p:spTgt spid="12933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933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16"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304800"/>
            <a:ext cx="9144000" cy="1431925"/>
          </a:xfrm>
        </p:spPr>
        <p:txBody>
          <a:bodyPr/>
          <a:lstStyle/>
          <a:p>
            <a:pPr eaLnBrk="1" hangingPunct="1"/>
            <a:r>
              <a:rPr lang="en-US" smtClean="0"/>
              <a:t>Elastic and Inelastic Collisions</a:t>
            </a:r>
          </a:p>
        </p:txBody>
      </p:sp>
      <p:sp>
        <p:nvSpPr>
          <p:cNvPr id="1147907" name="Rectangle 3"/>
          <p:cNvSpPr>
            <a:spLocks noGrp="1" noChangeArrowheads="1"/>
          </p:cNvSpPr>
          <p:nvPr>
            <p:ph type="body" idx="1"/>
          </p:nvPr>
        </p:nvSpPr>
        <p:spPr>
          <a:xfrm>
            <a:off x="0" y="1828800"/>
            <a:ext cx="5181600" cy="4572000"/>
          </a:xfrm>
        </p:spPr>
        <p:txBody>
          <a:bodyPr/>
          <a:lstStyle/>
          <a:p>
            <a:pPr eaLnBrk="1" hangingPunct="1"/>
            <a:r>
              <a:rPr lang="en-US" sz="2800" smtClean="0">
                <a:solidFill>
                  <a:srgbClr val="FFEBC7"/>
                </a:solidFill>
              </a:rPr>
              <a:t>Different kinds of collisions produce different results.</a:t>
            </a:r>
          </a:p>
          <a:p>
            <a:pPr lvl="1" eaLnBrk="1" hangingPunct="1"/>
            <a:r>
              <a:rPr lang="en-US" sz="2400" smtClean="0">
                <a:solidFill>
                  <a:srgbClr val="FFEBC7"/>
                </a:solidFill>
              </a:rPr>
              <a:t>Sometimes the objects stick together.</a:t>
            </a:r>
          </a:p>
          <a:p>
            <a:pPr lvl="1" eaLnBrk="1" hangingPunct="1"/>
            <a:r>
              <a:rPr lang="en-US" sz="2400" smtClean="0">
                <a:solidFill>
                  <a:srgbClr val="FFEBC7"/>
                </a:solidFill>
              </a:rPr>
              <a:t>Sometimes the objects bounce apart.</a:t>
            </a:r>
          </a:p>
          <a:p>
            <a:pPr eaLnBrk="1" hangingPunct="1">
              <a:buFont typeface="Wingdings" pitchFamily="-64" charset="2"/>
              <a:buChar char="Ø"/>
            </a:pPr>
            <a:r>
              <a:rPr lang="en-US" sz="2800" smtClean="0">
                <a:solidFill>
                  <a:srgbClr val="FFEBC7"/>
                </a:solidFill>
              </a:rPr>
              <a:t>What is the difference between these types of collisions?</a:t>
            </a:r>
          </a:p>
          <a:p>
            <a:pPr eaLnBrk="1" hangingPunct="1">
              <a:buFont typeface="Wingdings" pitchFamily="-64" charset="2"/>
              <a:buChar char="Ø"/>
            </a:pPr>
            <a:r>
              <a:rPr lang="en-US" sz="2800" smtClean="0">
                <a:solidFill>
                  <a:srgbClr val="FFEBC7"/>
                </a:solidFill>
              </a:rPr>
              <a:t>Is energy conserved as well as momentum?</a:t>
            </a:r>
          </a:p>
        </p:txBody>
      </p:sp>
      <p:pic>
        <p:nvPicPr>
          <p:cNvPr id="29700" name="Picture 6" descr="07_14"/>
          <p:cNvPicPr>
            <a:picLocks noChangeAspect="1" noChangeArrowheads="1"/>
          </p:cNvPicPr>
          <p:nvPr/>
        </p:nvPicPr>
        <p:blipFill>
          <a:blip r:embed="rId3" cstate="print"/>
          <a:srcRect/>
          <a:stretch>
            <a:fillRect/>
          </a:stretch>
        </p:blipFill>
        <p:spPr bwMode="auto">
          <a:xfrm>
            <a:off x="5200650" y="1676400"/>
            <a:ext cx="394335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7907">
                                            <p:txEl>
                                              <p:pRg st="0" end="0"/>
                                            </p:txEl>
                                          </p:spTgt>
                                        </p:tgtEl>
                                        <p:attrNameLst>
                                          <p:attrName>style.visibility</p:attrName>
                                        </p:attrNameLst>
                                      </p:cBhvr>
                                      <p:to>
                                        <p:strVal val="visible"/>
                                      </p:to>
                                    </p:set>
                                    <p:animEffect transition="in" filter="fade">
                                      <p:cBhvr>
                                        <p:cTn id="7" dur="1000"/>
                                        <p:tgtEl>
                                          <p:spTgt spid="1147907">
                                            <p:txEl>
                                              <p:pRg st="0" end="0"/>
                                            </p:txEl>
                                          </p:spTgt>
                                        </p:tgtEl>
                                      </p:cBhvr>
                                    </p:animEffect>
                                    <p:anim calcmode="lin" valueType="num">
                                      <p:cBhvr>
                                        <p:cTn id="8" dur="1000" fill="hold"/>
                                        <p:tgtEl>
                                          <p:spTgt spid="11479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479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47907">
                                            <p:txEl>
                                              <p:pRg st="1" end="1"/>
                                            </p:txEl>
                                          </p:spTgt>
                                        </p:tgtEl>
                                        <p:attrNameLst>
                                          <p:attrName>style.visibility</p:attrName>
                                        </p:attrNameLst>
                                      </p:cBhvr>
                                      <p:to>
                                        <p:strVal val="visible"/>
                                      </p:to>
                                    </p:set>
                                    <p:animEffect transition="in" filter="fade">
                                      <p:cBhvr>
                                        <p:cTn id="14" dur="1000"/>
                                        <p:tgtEl>
                                          <p:spTgt spid="1147907">
                                            <p:txEl>
                                              <p:pRg st="1" end="1"/>
                                            </p:txEl>
                                          </p:spTgt>
                                        </p:tgtEl>
                                      </p:cBhvr>
                                    </p:animEffect>
                                    <p:anim calcmode="lin" valueType="num">
                                      <p:cBhvr>
                                        <p:cTn id="15" dur="1000" fill="hold"/>
                                        <p:tgtEl>
                                          <p:spTgt spid="11479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479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47907">
                                            <p:txEl>
                                              <p:pRg st="2" end="2"/>
                                            </p:txEl>
                                          </p:spTgt>
                                        </p:tgtEl>
                                        <p:attrNameLst>
                                          <p:attrName>style.visibility</p:attrName>
                                        </p:attrNameLst>
                                      </p:cBhvr>
                                      <p:to>
                                        <p:strVal val="visible"/>
                                      </p:to>
                                    </p:set>
                                    <p:animEffect transition="in" filter="fade">
                                      <p:cBhvr>
                                        <p:cTn id="21" dur="1000"/>
                                        <p:tgtEl>
                                          <p:spTgt spid="1147907">
                                            <p:txEl>
                                              <p:pRg st="2" end="2"/>
                                            </p:txEl>
                                          </p:spTgt>
                                        </p:tgtEl>
                                      </p:cBhvr>
                                    </p:animEffect>
                                    <p:anim calcmode="lin" valueType="num">
                                      <p:cBhvr>
                                        <p:cTn id="22" dur="1000" fill="hold"/>
                                        <p:tgtEl>
                                          <p:spTgt spid="11479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479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47907">
                                            <p:txEl>
                                              <p:pRg st="3" end="3"/>
                                            </p:txEl>
                                          </p:spTgt>
                                        </p:tgtEl>
                                        <p:attrNameLst>
                                          <p:attrName>style.visibility</p:attrName>
                                        </p:attrNameLst>
                                      </p:cBhvr>
                                      <p:to>
                                        <p:strVal val="visible"/>
                                      </p:to>
                                    </p:set>
                                    <p:animEffect transition="in" filter="fade">
                                      <p:cBhvr>
                                        <p:cTn id="28" dur="1000"/>
                                        <p:tgtEl>
                                          <p:spTgt spid="1147907">
                                            <p:txEl>
                                              <p:pRg st="3" end="3"/>
                                            </p:txEl>
                                          </p:spTgt>
                                        </p:tgtEl>
                                      </p:cBhvr>
                                    </p:animEffect>
                                    <p:anim calcmode="lin" valueType="num">
                                      <p:cBhvr>
                                        <p:cTn id="29" dur="1000" fill="hold"/>
                                        <p:tgtEl>
                                          <p:spTgt spid="11479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479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47907">
                                            <p:txEl>
                                              <p:pRg st="4" end="4"/>
                                            </p:txEl>
                                          </p:spTgt>
                                        </p:tgtEl>
                                        <p:attrNameLst>
                                          <p:attrName>style.visibility</p:attrName>
                                        </p:attrNameLst>
                                      </p:cBhvr>
                                      <p:to>
                                        <p:strVal val="visible"/>
                                      </p:to>
                                    </p:set>
                                    <p:animEffect transition="in" filter="fade">
                                      <p:cBhvr>
                                        <p:cTn id="35" dur="1000"/>
                                        <p:tgtEl>
                                          <p:spTgt spid="1147907">
                                            <p:txEl>
                                              <p:pRg st="4" end="4"/>
                                            </p:txEl>
                                          </p:spTgt>
                                        </p:tgtEl>
                                      </p:cBhvr>
                                    </p:animEffect>
                                    <p:anim calcmode="lin" valueType="num">
                                      <p:cBhvr>
                                        <p:cTn id="36" dur="1000" fill="hold"/>
                                        <p:tgtEl>
                                          <p:spTgt spid="114790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479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907"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04800"/>
            <a:ext cx="9144000" cy="1431925"/>
          </a:xfrm>
        </p:spPr>
        <p:txBody>
          <a:bodyPr/>
          <a:lstStyle/>
          <a:p>
            <a:pPr eaLnBrk="1" hangingPunct="1"/>
            <a:r>
              <a:rPr lang="en-US" smtClean="0"/>
              <a:t>Elastic and Inelastic Collisions</a:t>
            </a:r>
          </a:p>
        </p:txBody>
      </p:sp>
      <p:sp>
        <p:nvSpPr>
          <p:cNvPr id="1299459" name="Rectangle 3"/>
          <p:cNvSpPr>
            <a:spLocks noGrp="1" noChangeArrowheads="1"/>
          </p:cNvSpPr>
          <p:nvPr>
            <p:ph type="body" idx="1"/>
          </p:nvPr>
        </p:nvSpPr>
        <p:spPr>
          <a:xfrm>
            <a:off x="0" y="1828800"/>
            <a:ext cx="9144000" cy="3429000"/>
          </a:xfrm>
        </p:spPr>
        <p:txBody>
          <a:bodyPr/>
          <a:lstStyle/>
          <a:p>
            <a:pPr eaLnBrk="1" hangingPunct="1">
              <a:lnSpc>
                <a:spcPct val="80000"/>
              </a:lnSpc>
            </a:pPr>
            <a:r>
              <a:rPr lang="en-US" sz="2800" smtClean="0">
                <a:solidFill>
                  <a:srgbClr val="FFEBC7"/>
                </a:solidFill>
              </a:rPr>
              <a:t>A collision in which the objects stick together after collision is called a </a:t>
            </a:r>
            <a:r>
              <a:rPr lang="en-US" sz="2800" b="1" i="1" smtClean="0">
                <a:solidFill>
                  <a:schemeClr val="accent1"/>
                </a:solidFill>
              </a:rPr>
              <a:t>perfectly inelastic collision</a:t>
            </a:r>
            <a:r>
              <a:rPr lang="en-US" sz="2800" smtClean="0">
                <a:solidFill>
                  <a:srgbClr val="FFEBC7"/>
                </a:solidFill>
              </a:rPr>
              <a:t>.</a:t>
            </a:r>
          </a:p>
          <a:p>
            <a:pPr lvl="1" eaLnBrk="1" hangingPunct="1">
              <a:lnSpc>
                <a:spcPct val="80000"/>
              </a:lnSpc>
            </a:pPr>
            <a:r>
              <a:rPr lang="en-US" sz="2400" smtClean="0">
                <a:solidFill>
                  <a:srgbClr val="FFEBC7"/>
                </a:solidFill>
              </a:rPr>
              <a:t>The objects do not bounce at all.</a:t>
            </a:r>
          </a:p>
          <a:p>
            <a:pPr lvl="1" eaLnBrk="1" hangingPunct="1">
              <a:lnSpc>
                <a:spcPct val="80000"/>
              </a:lnSpc>
            </a:pPr>
            <a:r>
              <a:rPr lang="en-US" sz="2400" smtClean="0">
                <a:solidFill>
                  <a:srgbClr val="FFEBC7"/>
                </a:solidFill>
              </a:rPr>
              <a:t>If we know the total momentum before the collision, we can calculate the final momentum and velocity of the now-joined objects.</a:t>
            </a:r>
          </a:p>
          <a:p>
            <a:pPr eaLnBrk="1" hangingPunct="1">
              <a:lnSpc>
                <a:spcPct val="80000"/>
              </a:lnSpc>
            </a:pPr>
            <a:r>
              <a:rPr lang="en-US" sz="2800" smtClean="0">
                <a:solidFill>
                  <a:srgbClr val="FFEBC7"/>
                </a:solidFill>
              </a:rPr>
              <a:t>For example:</a:t>
            </a:r>
          </a:p>
          <a:p>
            <a:pPr lvl="1" eaLnBrk="1" hangingPunct="1">
              <a:lnSpc>
                <a:spcPct val="80000"/>
              </a:lnSpc>
            </a:pPr>
            <a:r>
              <a:rPr lang="en-US" sz="2400" smtClean="0">
                <a:solidFill>
                  <a:srgbClr val="FFEBC7"/>
                </a:solidFill>
              </a:rPr>
              <a:t>The football players who stay together after colliding.</a:t>
            </a:r>
          </a:p>
          <a:p>
            <a:pPr lvl="1" eaLnBrk="1" hangingPunct="1">
              <a:lnSpc>
                <a:spcPct val="80000"/>
              </a:lnSpc>
            </a:pPr>
            <a:r>
              <a:rPr lang="en-US" sz="2400" smtClean="0">
                <a:solidFill>
                  <a:srgbClr val="FFEBC7"/>
                </a:solidFill>
              </a:rPr>
              <a:t>Coupling railroad cars.</a:t>
            </a:r>
          </a:p>
        </p:txBody>
      </p:sp>
      <p:pic>
        <p:nvPicPr>
          <p:cNvPr id="30724" name="Picture 5" descr="07_p131a"/>
          <p:cNvPicPr>
            <a:picLocks noChangeAspect="1" noChangeArrowheads="1"/>
          </p:cNvPicPr>
          <p:nvPr/>
        </p:nvPicPr>
        <p:blipFill>
          <a:blip r:embed="rId3" cstate="print"/>
          <a:srcRect/>
          <a:stretch>
            <a:fillRect/>
          </a:stretch>
        </p:blipFill>
        <p:spPr bwMode="auto">
          <a:xfrm>
            <a:off x="152400" y="5327650"/>
            <a:ext cx="8839200" cy="912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9459">
                                            <p:txEl>
                                              <p:pRg st="0" end="0"/>
                                            </p:txEl>
                                          </p:spTgt>
                                        </p:tgtEl>
                                        <p:attrNameLst>
                                          <p:attrName>style.visibility</p:attrName>
                                        </p:attrNameLst>
                                      </p:cBhvr>
                                      <p:to>
                                        <p:strVal val="visible"/>
                                      </p:to>
                                    </p:set>
                                    <p:animEffect transition="in" filter="fade">
                                      <p:cBhvr>
                                        <p:cTn id="7" dur="1000"/>
                                        <p:tgtEl>
                                          <p:spTgt spid="1299459">
                                            <p:txEl>
                                              <p:pRg st="0" end="0"/>
                                            </p:txEl>
                                          </p:spTgt>
                                        </p:tgtEl>
                                      </p:cBhvr>
                                    </p:animEffect>
                                    <p:anim calcmode="lin" valueType="num">
                                      <p:cBhvr>
                                        <p:cTn id="8" dur="1000" fill="hold"/>
                                        <p:tgtEl>
                                          <p:spTgt spid="129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9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99459">
                                            <p:txEl>
                                              <p:pRg st="1" end="1"/>
                                            </p:txEl>
                                          </p:spTgt>
                                        </p:tgtEl>
                                        <p:attrNameLst>
                                          <p:attrName>style.visibility</p:attrName>
                                        </p:attrNameLst>
                                      </p:cBhvr>
                                      <p:to>
                                        <p:strVal val="visible"/>
                                      </p:to>
                                    </p:set>
                                    <p:animEffect transition="in" filter="fade">
                                      <p:cBhvr>
                                        <p:cTn id="14" dur="1000"/>
                                        <p:tgtEl>
                                          <p:spTgt spid="1299459">
                                            <p:txEl>
                                              <p:pRg st="1" end="1"/>
                                            </p:txEl>
                                          </p:spTgt>
                                        </p:tgtEl>
                                      </p:cBhvr>
                                    </p:animEffect>
                                    <p:anim calcmode="lin" valueType="num">
                                      <p:cBhvr>
                                        <p:cTn id="15" dur="1000" fill="hold"/>
                                        <p:tgtEl>
                                          <p:spTgt spid="1299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9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99459">
                                            <p:txEl>
                                              <p:pRg st="2" end="2"/>
                                            </p:txEl>
                                          </p:spTgt>
                                        </p:tgtEl>
                                        <p:attrNameLst>
                                          <p:attrName>style.visibility</p:attrName>
                                        </p:attrNameLst>
                                      </p:cBhvr>
                                      <p:to>
                                        <p:strVal val="visible"/>
                                      </p:to>
                                    </p:set>
                                    <p:animEffect transition="in" filter="fade">
                                      <p:cBhvr>
                                        <p:cTn id="21" dur="1000"/>
                                        <p:tgtEl>
                                          <p:spTgt spid="1299459">
                                            <p:txEl>
                                              <p:pRg st="2" end="2"/>
                                            </p:txEl>
                                          </p:spTgt>
                                        </p:tgtEl>
                                      </p:cBhvr>
                                    </p:animEffect>
                                    <p:anim calcmode="lin" valueType="num">
                                      <p:cBhvr>
                                        <p:cTn id="22" dur="1000" fill="hold"/>
                                        <p:tgtEl>
                                          <p:spTgt spid="12994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9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99459">
                                            <p:txEl>
                                              <p:pRg st="3" end="3"/>
                                            </p:txEl>
                                          </p:spTgt>
                                        </p:tgtEl>
                                        <p:attrNameLst>
                                          <p:attrName>style.visibility</p:attrName>
                                        </p:attrNameLst>
                                      </p:cBhvr>
                                      <p:to>
                                        <p:strVal val="visible"/>
                                      </p:to>
                                    </p:set>
                                    <p:animEffect transition="in" filter="fade">
                                      <p:cBhvr>
                                        <p:cTn id="28" dur="1000"/>
                                        <p:tgtEl>
                                          <p:spTgt spid="1299459">
                                            <p:txEl>
                                              <p:pRg st="3" end="3"/>
                                            </p:txEl>
                                          </p:spTgt>
                                        </p:tgtEl>
                                      </p:cBhvr>
                                    </p:animEffect>
                                    <p:anim calcmode="lin" valueType="num">
                                      <p:cBhvr>
                                        <p:cTn id="29" dur="1000" fill="hold"/>
                                        <p:tgtEl>
                                          <p:spTgt spid="129945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99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99459">
                                            <p:txEl>
                                              <p:pRg st="4" end="4"/>
                                            </p:txEl>
                                          </p:spTgt>
                                        </p:tgtEl>
                                        <p:attrNameLst>
                                          <p:attrName>style.visibility</p:attrName>
                                        </p:attrNameLst>
                                      </p:cBhvr>
                                      <p:to>
                                        <p:strVal val="visible"/>
                                      </p:to>
                                    </p:set>
                                    <p:animEffect transition="in" filter="fade">
                                      <p:cBhvr>
                                        <p:cTn id="35" dur="1000"/>
                                        <p:tgtEl>
                                          <p:spTgt spid="1299459">
                                            <p:txEl>
                                              <p:pRg st="4" end="4"/>
                                            </p:txEl>
                                          </p:spTgt>
                                        </p:tgtEl>
                                      </p:cBhvr>
                                    </p:animEffect>
                                    <p:anim calcmode="lin" valueType="num">
                                      <p:cBhvr>
                                        <p:cTn id="36" dur="1000" fill="hold"/>
                                        <p:tgtEl>
                                          <p:spTgt spid="129945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994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99459">
                                            <p:txEl>
                                              <p:pRg st="5" end="5"/>
                                            </p:txEl>
                                          </p:spTgt>
                                        </p:tgtEl>
                                        <p:attrNameLst>
                                          <p:attrName>style.visibility</p:attrName>
                                        </p:attrNameLst>
                                      </p:cBhvr>
                                      <p:to>
                                        <p:strVal val="visible"/>
                                      </p:to>
                                    </p:set>
                                    <p:animEffect transition="in" filter="fade">
                                      <p:cBhvr>
                                        <p:cTn id="42" dur="1000"/>
                                        <p:tgtEl>
                                          <p:spTgt spid="1299459">
                                            <p:txEl>
                                              <p:pRg st="5" end="5"/>
                                            </p:txEl>
                                          </p:spTgt>
                                        </p:tgtEl>
                                      </p:cBhvr>
                                    </p:animEffect>
                                    <p:anim calcmode="lin" valueType="num">
                                      <p:cBhvr>
                                        <p:cTn id="43" dur="1000" fill="hold"/>
                                        <p:tgtEl>
                                          <p:spTgt spid="129945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9945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9459"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46063"/>
            <a:ext cx="9144000" cy="3016250"/>
          </a:xfrm>
        </p:spPr>
        <p:txBody>
          <a:bodyPr/>
          <a:lstStyle/>
          <a:p>
            <a:pPr eaLnBrk="1" hangingPunct="1"/>
            <a:r>
              <a:rPr lang="en-US" sz="3200" smtClean="0">
                <a:solidFill>
                  <a:srgbClr val="EFFF5D"/>
                </a:solidFill>
                <a:latin typeface="Comic Sans MS" pitchFamily="-64" charset="0"/>
              </a:rPr>
              <a:t>Four railroad cars, all with the same mass of 20,000 kg, sit on a track.  A fifth car of identical mass approaches them with a velocity of 15 m/s.  This car collides and couples with the other four cars.  What is the initial momentum of the system?</a:t>
            </a:r>
            <a:endParaRPr lang="en-US" smtClean="0"/>
          </a:p>
        </p:txBody>
      </p:sp>
      <p:pic>
        <p:nvPicPr>
          <p:cNvPr id="31747" name="Picture 4" descr="07_p131a"/>
          <p:cNvPicPr>
            <a:picLocks noChangeAspect="1" noChangeArrowheads="1"/>
          </p:cNvPicPr>
          <p:nvPr/>
        </p:nvPicPr>
        <p:blipFill>
          <a:blip r:embed="rId3" cstate="print"/>
          <a:srcRect/>
          <a:stretch>
            <a:fillRect/>
          </a:stretch>
        </p:blipFill>
        <p:spPr bwMode="auto">
          <a:xfrm>
            <a:off x="152400" y="5327650"/>
            <a:ext cx="8839200" cy="912813"/>
          </a:xfrm>
          <a:prstGeom prst="rect">
            <a:avLst/>
          </a:prstGeom>
          <a:noFill/>
          <a:ln w="9525">
            <a:noFill/>
            <a:miter lim="800000"/>
            <a:headEnd/>
            <a:tailEnd/>
          </a:ln>
        </p:spPr>
      </p:pic>
      <p:sp>
        <p:nvSpPr>
          <p:cNvPr id="31748" name="Rectangle 5"/>
          <p:cNvSpPr>
            <a:spLocks noChangeArrowheads="1"/>
          </p:cNvSpPr>
          <p:nvPr/>
        </p:nvSpPr>
        <p:spPr bwMode="auto">
          <a:xfrm>
            <a:off x="381000" y="3505200"/>
            <a:ext cx="3276600" cy="1752600"/>
          </a:xfrm>
          <a:prstGeom prst="rect">
            <a:avLst/>
          </a:prstGeom>
          <a:noFill/>
          <a:ln w="9525">
            <a:noFill/>
            <a:miter lim="800000"/>
            <a:headEnd/>
            <a:tailEnd/>
          </a:ln>
        </p:spPr>
        <p:txBody>
          <a:bodyPr/>
          <a:lstStyle/>
          <a:p>
            <a:pPr marL="609600" indent="-609600">
              <a:lnSpc>
                <a:spcPct val="80000"/>
              </a:lnSpc>
              <a:spcBef>
                <a:spcPct val="20000"/>
              </a:spcBef>
              <a:buClr>
                <a:schemeClr val="tx2"/>
              </a:buClr>
              <a:buSzPct val="85000"/>
              <a:buFont typeface="Arial" charset="0"/>
              <a:buAutoNum type="alphaLcParenR"/>
            </a:pPr>
            <a:r>
              <a:rPr lang="en-US">
                <a:latin typeface="Comic Sans MS" pitchFamily="-64" charset="0"/>
              </a:rPr>
              <a:t>200,000 kg·m/s</a:t>
            </a:r>
            <a:endParaRPr lang="en-US" sz="2000">
              <a:latin typeface="Comic Sans MS" pitchFamily="-64" charset="0"/>
            </a:endParaRPr>
          </a:p>
          <a:p>
            <a:pPr marL="609600" indent="-609600">
              <a:lnSpc>
                <a:spcPct val="80000"/>
              </a:lnSpc>
              <a:spcBef>
                <a:spcPct val="20000"/>
              </a:spcBef>
              <a:buClr>
                <a:schemeClr val="tx2"/>
              </a:buClr>
              <a:buSzPct val="85000"/>
              <a:buFont typeface="Arial" charset="0"/>
              <a:buAutoNum type="alphaLcParenR"/>
            </a:pPr>
            <a:r>
              <a:rPr lang="en-US">
                <a:latin typeface="Comic Sans MS" pitchFamily="-64" charset="0"/>
              </a:rPr>
              <a:t>300,000 kg·m/s</a:t>
            </a:r>
            <a:endParaRPr lang="en-US" sz="2000">
              <a:latin typeface="Comic Sans MS" pitchFamily="-64" charset="0"/>
            </a:endParaRPr>
          </a:p>
          <a:p>
            <a:pPr marL="609600" indent="-609600">
              <a:lnSpc>
                <a:spcPct val="80000"/>
              </a:lnSpc>
              <a:spcBef>
                <a:spcPct val="20000"/>
              </a:spcBef>
              <a:buClr>
                <a:schemeClr val="tx2"/>
              </a:buClr>
              <a:buSzPct val="85000"/>
              <a:buFont typeface="Arial" charset="0"/>
              <a:buAutoNum type="alphaLcParenR"/>
            </a:pPr>
            <a:r>
              <a:rPr lang="en-US">
                <a:latin typeface="Comic Sans MS" pitchFamily="-64" charset="0"/>
              </a:rPr>
              <a:t>600,000 kg·m/s</a:t>
            </a:r>
            <a:endParaRPr lang="en-US" sz="2000">
              <a:latin typeface="Comic Sans MS" pitchFamily="-64" charset="0"/>
            </a:endParaRPr>
          </a:p>
          <a:p>
            <a:pPr marL="609600" indent="-609600">
              <a:lnSpc>
                <a:spcPct val="80000"/>
              </a:lnSpc>
              <a:spcBef>
                <a:spcPct val="20000"/>
              </a:spcBef>
              <a:buClr>
                <a:schemeClr val="tx2"/>
              </a:buClr>
              <a:buSzPct val="85000"/>
              <a:buFont typeface="Arial" charset="0"/>
              <a:buAutoNum type="alphaLcParenR"/>
            </a:pPr>
            <a:r>
              <a:rPr lang="en-US">
                <a:latin typeface="Comic Sans MS" pitchFamily="-64" charset="0"/>
              </a:rPr>
              <a:t>1,200,000 kg·m/s</a:t>
            </a:r>
          </a:p>
        </p:txBody>
      </p:sp>
      <p:sp>
        <p:nvSpPr>
          <p:cNvPr id="1303558" name="Text Box 6"/>
          <p:cNvSpPr txBox="1">
            <a:spLocks noChangeArrowheads="1"/>
          </p:cNvSpPr>
          <p:nvPr/>
        </p:nvSpPr>
        <p:spPr bwMode="auto">
          <a:xfrm>
            <a:off x="3810000" y="3352800"/>
            <a:ext cx="4724400" cy="1917700"/>
          </a:xfrm>
          <a:prstGeom prst="rect">
            <a:avLst/>
          </a:prstGeom>
          <a:noFill/>
          <a:ln w="9525">
            <a:noFill/>
            <a:miter lim="800000"/>
            <a:headEnd/>
            <a:tailEnd/>
          </a:ln>
        </p:spPr>
        <p:txBody>
          <a:bodyPr>
            <a:spAutoFit/>
          </a:bodyPr>
          <a:lstStyle/>
          <a:p>
            <a:pPr marL="457200" indent="-457200">
              <a:buFont typeface="Symbol" pitchFamily="28" charset="2"/>
              <a:buNone/>
            </a:pPr>
            <a:r>
              <a:rPr lang="en-US" i="1"/>
              <a:t>m</a:t>
            </a:r>
            <a:r>
              <a:rPr lang="en-US" baseline="-25000">
                <a:latin typeface="Arial" charset="0"/>
              </a:rPr>
              <a:t>5</a:t>
            </a:r>
            <a:r>
              <a:rPr lang="en-US">
                <a:latin typeface="Arial" charset="0"/>
                <a:sym typeface="Symbol" pitchFamily="28" charset="2"/>
              </a:rPr>
              <a:t> = 20,000 kg</a:t>
            </a:r>
            <a:endParaRPr lang="en-US" baseline="30000">
              <a:latin typeface="Arial" charset="0"/>
              <a:sym typeface="Symbol" pitchFamily="28" charset="2"/>
            </a:endParaRPr>
          </a:p>
          <a:p>
            <a:pPr marL="457200" indent="-457200">
              <a:buFont typeface="Symbol" pitchFamily="28" charset="2"/>
              <a:buNone/>
            </a:pPr>
            <a:r>
              <a:rPr lang="en-US" i="1"/>
              <a:t>v</a:t>
            </a:r>
            <a:r>
              <a:rPr lang="en-US" baseline="-25000">
                <a:latin typeface="Arial" charset="0"/>
              </a:rPr>
              <a:t>5</a:t>
            </a:r>
            <a:r>
              <a:rPr lang="en-US">
                <a:latin typeface="Arial" charset="0"/>
                <a:sym typeface="Symbol" pitchFamily="28" charset="2"/>
              </a:rPr>
              <a:t> = 15 m/s</a:t>
            </a:r>
          </a:p>
          <a:p>
            <a:pPr marL="457200" indent="-457200">
              <a:buClr>
                <a:schemeClr val="tx2"/>
              </a:buClr>
              <a:buSzPct val="85000"/>
              <a:buFont typeface="Arial" charset="0"/>
              <a:buAutoNum type="alphaLcParenR" startAt="2"/>
            </a:pPr>
            <a:r>
              <a:rPr lang="en-US" i="1"/>
              <a:t>p</a:t>
            </a:r>
            <a:r>
              <a:rPr lang="en-US" baseline="-25000">
                <a:latin typeface="Arial" charset="0"/>
              </a:rPr>
              <a:t>initial</a:t>
            </a:r>
            <a:r>
              <a:rPr lang="en-US" i="1">
                <a:latin typeface="Arial" charset="0"/>
              </a:rPr>
              <a:t> </a:t>
            </a:r>
            <a:r>
              <a:rPr lang="en-US">
                <a:latin typeface="Arial" charset="0"/>
              </a:rPr>
              <a:t>= </a:t>
            </a:r>
            <a:r>
              <a:rPr lang="en-US" i="1"/>
              <a:t>m</a:t>
            </a:r>
            <a:r>
              <a:rPr lang="en-US" baseline="-25000">
                <a:latin typeface="Arial" charset="0"/>
              </a:rPr>
              <a:t>5</a:t>
            </a:r>
            <a:r>
              <a:rPr lang="en-US" i="1"/>
              <a:t>v</a:t>
            </a:r>
            <a:r>
              <a:rPr lang="en-US" baseline="-25000">
                <a:latin typeface="Arial" charset="0"/>
              </a:rPr>
              <a:t>5</a:t>
            </a:r>
            <a:endParaRPr lang="en-US">
              <a:latin typeface="Arial" charset="0"/>
            </a:endParaRPr>
          </a:p>
          <a:p>
            <a:pPr marL="457200" indent="-457200">
              <a:buFont typeface="Symbol" pitchFamily="28" charset="2"/>
              <a:buNone/>
            </a:pPr>
            <a:r>
              <a:rPr lang="en-US">
                <a:latin typeface="Arial" charset="0"/>
              </a:rPr>
              <a:t>	= (20,000 kg)(15 m/s)</a:t>
            </a:r>
          </a:p>
          <a:p>
            <a:pPr marL="457200" indent="-457200">
              <a:buFont typeface="Symbol" pitchFamily="28" charset="2"/>
              <a:buNone/>
            </a:pPr>
            <a:r>
              <a:rPr lang="en-US">
                <a:latin typeface="Arial" charset="0"/>
              </a:rPr>
              <a:t>	= </a:t>
            </a:r>
            <a:r>
              <a:rPr lang="en-US">
                <a:solidFill>
                  <a:srgbClr val="FA4F9F"/>
                </a:solidFill>
                <a:latin typeface="Arial" charset="0"/>
              </a:rPr>
              <a:t>300,000 kg·m/s</a:t>
            </a: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03558"/>
                                        </p:tgtEl>
                                        <p:attrNameLst>
                                          <p:attrName>style.visibility</p:attrName>
                                        </p:attrNameLst>
                                      </p:cBhvr>
                                      <p:to>
                                        <p:strVal val="visible"/>
                                      </p:to>
                                    </p:set>
                                    <p:anim from="(-#ppt_w/2)" to="(#ppt_x)" calcmode="lin" valueType="num">
                                      <p:cBhvr>
                                        <p:cTn id="7" dur="600" fill="hold">
                                          <p:stCondLst>
                                            <p:cond delay="0"/>
                                          </p:stCondLst>
                                        </p:cTn>
                                        <p:tgtEl>
                                          <p:spTgt spid="1303558"/>
                                        </p:tgtEl>
                                        <p:attrNameLst>
                                          <p:attrName>ppt_x</p:attrName>
                                        </p:attrNameLst>
                                      </p:cBhvr>
                                    </p:anim>
                                    <p:anim from="0" to="-1.0" calcmode="lin" valueType="num">
                                      <p:cBhvr>
                                        <p:cTn id="8" dur="200" decel="50000" autoRev="1" fill="hold">
                                          <p:stCondLst>
                                            <p:cond delay="600"/>
                                          </p:stCondLst>
                                        </p:cTn>
                                        <p:tgtEl>
                                          <p:spTgt spid="1303558"/>
                                        </p:tgtEl>
                                        <p:attrNameLst>
                                          <p:attrName>xshear</p:attrName>
                                        </p:attrNameLst>
                                      </p:cBhvr>
                                    </p:anim>
                                    <p:animScale>
                                      <p:cBhvr>
                                        <p:cTn id="9" dur="200" decel="100000" autoRev="1" fill="hold">
                                          <p:stCondLst>
                                            <p:cond delay="600"/>
                                          </p:stCondLst>
                                        </p:cTn>
                                        <p:tgtEl>
                                          <p:spTgt spid="1303558"/>
                                        </p:tgtEl>
                                      </p:cBhvr>
                                      <p:from x="100000" y="100000"/>
                                      <p:to x="80000" y="100000"/>
                                    </p:animScale>
                                    <p:anim by="(#ppt_h/3+#ppt_w*0.1)" calcmode="lin" valueType="num">
                                      <p:cBhvr additive="sum">
                                        <p:cTn id="10" dur="200" decel="100000" autoRev="1" fill="hold">
                                          <p:stCondLst>
                                            <p:cond delay="600"/>
                                          </p:stCondLst>
                                        </p:cTn>
                                        <p:tgtEl>
                                          <p:spTgt spid="130355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5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5089525" y="4624388"/>
            <a:ext cx="184150" cy="457200"/>
          </a:xfrm>
          <a:prstGeom prst="rect">
            <a:avLst/>
          </a:prstGeom>
          <a:noFill/>
          <a:ln w="9525">
            <a:noFill/>
            <a:miter lim="800000"/>
            <a:headEnd/>
            <a:tailEnd/>
          </a:ln>
        </p:spPr>
        <p:txBody>
          <a:bodyPr wrap="none">
            <a:spAutoFit/>
          </a:bodyPr>
          <a:lstStyle/>
          <a:p>
            <a:endParaRPr lang="en-US"/>
          </a:p>
        </p:txBody>
      </p:sp>
      <p:sp>
        <p:nvSpPr>
          <p:cNvPr id="8195" name="Rectangle 4"/>
          <p:cNvSpPr>
            <a:spLocks noGrp="1" noChangeArrowheads="1"/>
          </p:cNvSpPr>
          <p:nvPr>
            <p:ph type="title"/>
          </p:nvPr>
        </p:nvSpPr>
        <p:spPr>
          <a:xfrm>
            <a:off x="0" y="304800"/>
            <a:ext cx="9144000" cy="701675"/>
          </a:xfrm>
          <a:noFill/>
        </p:spPr>
        <p:txBody>
          <a:bodyPr/>
          <a:lstStyle/>
          <a:p>
            <a:pPr eaLnBrk="1" hangingPunct="1"/>
            <a:r>
              <a:rPr lang="en-US" sz="4000" smtClean="0">
                <a:solidFill>
                  <a:srgbClr val="EFFF5D"/>
                </a:solidFill>
                <a:latin typeface="Comic Sans MS" pitchFamily="-64" charset="0"/>
              </a:rPr>
              <a:t>What happens when a ball bounces?</a:t>
            </a:r>
            <a:endParaRPr lang="en-US" sz="4000" smtClean="0">
              <a:solidFill>
                <a:schemeClr val="tx1"/>
              </a:solidFill>
              <a:latin typeface="Arial" charset="0"/>
            </a:endParaRPr>
          </a:p>
        </p:txBody>
      </p:sp>
      <p:pic>
        <p:nvPicPr>
          <p:cNvPr id="8196" name="Picture 5" descr="07_02"/>
          <p:cNvPicPr>
            <a:picLocks noChangeAspect="1" noChangeArrowheads="1"/>
          </p:cNvPicPr>
          <p:nvPr/>
        </p:nvPicPr>
        <p:blipFill>
          <a:blip r:embed="rId3" cstate="print"/>
          <a:srcRect/>
          <a:stretch>
            <a:fillRect/>
          </a:stretch>
        </p:blipFill>
        <p:spPr bwMode="auto">
          <a:xfrm>
            <a:off x="4570413" y="1190625"/>
            <a:ext cx="4406900" cy="5057775"/>
          </a:xfrm>
          <a:prstGeom prst="rect">
            <a:avLst/>
          </a:prstGeom>
          <a:noFill/>
          <a:ln w="9525">
            <a:noFill/>
            <a:miter lim="800000"/>
            <a:headEnd/>
            <a:tailEnd/>
          </a:ln>
        </p:spPr>
      </p:pic>
      <p:sp>
        <p:nvSpPr>
          <p:cNvPr id="1250310" name="Rectangle 6"/>
          <p:cNvSpPr>
            <a:spLocks noChangeArrowheads="1"/>
          </p:cNvSpPr>
          <p:nvPr/>
        </p:nvSpPr>
        <p:spPr bwMode="auto">
          <a:xfrm>
            <a:off x="152400" y="1295400"/>
            <a:ext cx="4419600" cy="4473575"/>
          </a:xfrm>
          <a:prstGeom prst="rect">
            <a:avLst/>
          </a:prstGeom>
          <a:noFill/>
          <a:ln w="9525">
            <a:noFill/>
            <a:miter lim="800000"/>
            <a:headEnd/>
            <a:tailEnd/>
          </a:ln>
        </p:spPr>
        <p:txBody>
          <a:bodyPr>
            <a:spAutoFit/>
          </a:bodyPr>
          <a:lstStyle/>
          <a:p>
            <a:pPr>
              <a:buClr>
                <a:schemeClr val="folHlink"/>
              </a:buClr>
              <a:buFont typeface="Wingdings" pitchFamily="-64" charset="2"/>
              <a:buChar char="v"/>
            </a:pPr>
            <a:r>
              <a:rPr lang="en-US">
                <a:latin typeface="Comic Sans MS" pitchFamily="-64" charset="0"/>
              </a:rPr>
              <a:t>When it reaches the floor, its velocity quickly changes direction.</a:t>
            </a:r>
          </a:p>
          <a:p>
            <a:pPr>
              <a:buClr>
                <a:schemeClr val="folHlink"/>
              </a:buClr>
              <a:buFont typeface="Wingdings" pitchFamily="-64" charset="2"/>
              <a:buChar char="v"/>
            </a:pPr>
            <a:r>
              <a:rPr lang="en-US">
                <a:latin typeface="Comic Sans MS" pitchFamily="-64" charset="0"/>
              </a:rPr>
              <a:t>There must be a strong force exerted on the ball by the floor during the short time they are in contact.</a:t>
            </a:r>
          </a:p>
          <a:p>
            <a:pPr>
              <a:buClr>
                <a:schemeClr val="folHlink"/>
              </a:buClr>
              <a:buFont typeface="Wingdings" pitchFamily="-64" charset="2"/>
              <a:buChar char="v"/>
            </a:pPr>
            <a:r>
              <a:rPr lang="en-US">
                <a:latin typeface="Comic Sans MS" pitchFamily="-64" charset="0"/>
              </a:rPr>
              <a:t>This force provides the upward acceleration necessary to change the direction of the ball’s velocity.</a:t>
            </a: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0310">
                                            <p:txEl>
                                              <p:pRg st="0" end="0"/>
                                            </p:txEl>
                                          </p:spTgt>
                                        </p:tgtEl>
                                        <p:attrNameLst>
                                          <p:attrName>style.visibility</p:attrName>
                                        </p:attrNameLst>
                                      </p:cBhvr>
                                      <p:to>
                                        <p:strVal val="visible"/>
                                      </p:to>
                                    </p:set>
                                    <p:animEffect transition="in" filter="blinds(horizontal)">
                                      <p:cBhvr>
                                        <p:cTn id="7" dur="500"/>
                                        <p:tgtEl>
                                          <p:spTgt spid="1250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0310">
                                            <p:txEl>
                                              <p:pRg st="1" end="1"/>
                                            </p:txEl>
                                          </p:spTgt>
                                        </p:tgtEl>
                                        <p:attrNameLst>
                                          <p:attrName>style.visibility</p:attrName>
                                        </p:attrNameLst>
                                      </p:cBhvr>
                                      <p:to>
                                        <p:strVal val="visible"/>
                                      </p:to>
                                    </p:set>
                                    <p:animEffect transition="in" filter="blinds(horizontal)">
                                      <p:cBhvr>
                                        <p:cTn id="12" dur="500"/>
                                        <p:tgtEl>
                                          <p:spTgt spid="12503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50310">
                                            <p:txEl>
                                              <p:pRg st="2" end="2"/>
                                            </p:txEl>
                                          </p:spTgt>
                                        </p:tgtEl>
                                        <p:attrNameLst>
                                          <p:attrName>style.visibility</p:attrName>
                                        </p:attrNameLst>
                                      </p:cBhvr>
                                      <p:to>
                                        <p:strVal val="visible"/>
                                      </p:to>
                                    </p:set>
                                    <p:animEffect transition="in" filter="blinds(horizontal)">
                                      <p:cBhvr>
                                        <p:cTn id="17" dur="500"/>
                                        <p:tgtEl>
                                          <p:spTgt spid="12503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609600"/>
            <a:ext cx="9144000" cy="1066800"/>
          </a:xfrm>
        </p:spPr>
        <p:txBody>
          <a:bodyPr/>
          <a:lstStyle/>
          <a:p>
            <a:pPr eaLnBrk="1" hangingPunct="1"/>
            <a:r>
              <a:rPr lang="en-US" sz="3200" smtClean="0">
                <a:solidFill>
                  <a:srgbClr val="EFFF5D"/>
                </a:solidFill>
                <a:latin typeface="Comic Sans MS" pitchFamily="-64" charset="0"/>
              </a:rPr>
              <a:t>What is the velocity of the five coupled cars after the collision?</a:t>
            </a:r>
            <a:endParaRPr lang="en-US" smtClean="0"/>
          </a:p>
        </p:txBody>
      </p:sp>
      <p:pic>
        <p:nvPicPr>
          <p:cNvPr id="32771" name="Picture 3" descr="07_p131a"/>
          <p:cNvPicPr>
            <a:picLocks noChangeAspect="1" noChangeArrowheads="1"/>
          </p:cNvPicPr>
          <p:nvPr/>
        </p:nvPicPr>
        <p:blipFill>
          <a:blip r:embed="rId3" cstate="print"/>
          <a:srcRect/>
          <a:stretch>
            <a:fillRect/>
          </a:stretch>
        </p:blipFill>
        <p:spPr bwMode="auto">
          <a:xfrm>
            <a:off x="152400" y="5327650"/>
            <a:ext cx="8839200" cy="912813"/>
          </a:xfrm>
          <a:prstGeom prst="rect">
            <a:avLst/>
          </a:prstGeom>
          <a:noFill/>
          <a:ln w="9525">
            <a:noFill/>
            <a:miter lim="800000"/>
            <a:headEnd/>
            <a:tailEnd/>
          </a:ln>
        </p:spPr>
      </p:pic>
      <p:sp>
        <p:nvSpPr>
          <p:cNvPr id="32772" name="Rectangle 4"/>
          <p:cNvSpPr>
            <a:spLocks noChangeArrowheads="1"/>
          </p:cNvSpPr>
          <p:nvPr/>
        </p:nvSpPr>
        <p:spPr bwMode="auto">
          <a:xfrm>
            <a:off x="381000" y="2590800"/>
            <a:ext cx="3276600" cy="1752600"/>
          </a:xfrm>
          <a:prstGeom prst="rect">
            <a:avLst/>
          </a:prstGeom>
          <a:noFill/>
          <a:ln w="9525">
            <a:noFill/>
            <a:miter lim="800000"/>
            <a:headEnd/>
            <a:tailEnd/>
          </a:ln>
        </p:spPr>
        <p:txBody>
          <a:bodyPr/>
          <a:lstStyle/>
          <a:p>
            <a:pPr marL="609600" indent="-609600">
              <a:lnSpc>
                <a:spcPct val="80000"/>
              </a:lnSpc>
              <a:spcBef>
                <a:spcPct val="20000"/>
              </a:spcBef>
              <a:buClr>
                <a:schemeClr val="tx2"/>
              </a:buClr>
              <a:buSzPct val="85000"/>
              <a:buFont typeface="Arial" charset="0"/>
              <a:buAutoNum type="alphaLcParenR"/>
            </a:pPr>
            <a:r>
              <a:rPr lang="en-US">
                <a:latin typeface="Comic Sans MS" pitchFamily="-64" charset="0"/>
              </a:rPr>
              <a:t>1 m/s</a:t>
            </a:r>
            <a:endParaRPr lang="en-US" sz="2000">
              <a:latin typeface="Comic Sans MS" pitchFamily="-64" charset="0"/>
            </a:endParaRPr>
          </a:p>
          <a:p>
            <a:pPr marL="609600" indent="-609600">
              <a:lnSpc>
                <a:spcPct val="80000"/>
              </a:lnSpc>
              <a:spcBef>
                <a:spcPct val="20000"/>
              </a:spcBef>
              <a:buClr>
                <a:schemeClr val="tx2"/>
              </a:buClr>
              <a:buSzPct val="85000"/>
              <a:buFont typeface="Arial" charset="0"/>
              <a:buAutoNum type="alphaLcParenR"/>
            </a:pPr>
            <a:r>
              <a:rPr lang="en-US">
                <a:latin typeface="Comic Sans MS" pitchFamily="-64" charset="0"/>
              </a:rPr>
              <a:t>3 m/s</a:t>
            </a:r>
            <a:endParaRPr lang="en-US" sz="2000">
              <a:latin typeface="Comic Sans MS" pitchFamily="-64" charset="0"/>
            </a:endParaRPr>
          </a:p>
          <a:p>
            <a:pPr marL="609600" indent="-609600">
              <a:lnSpc>
                <a:spcPct val="80000"/>
              </a:lnSpc>
              <a:spcBef>
                <a:spcPct val="20000"/>
              </a:spcBef>
              <a:buClr>
                <a:schemeClr val="tx2"/>
              </a:buClr>
              <a:buSzPct val="85000"/>
              <a:buFont typeface="Arial" charset="0"/>
              <a:buAutoNum type="alphaLcParenR"/>
            </a:pPr>
            <a:r>
              <a:rPr lang="en-US">
                <a:latin typeface="Comic Sans MS" pitchFamily="-64" charset="0"/>
              </a:rPr>
              <a:t>5 m/s</a:t>
            </a:r>
            <a:endParaRPr lang="en-US" sz="2000">
              <a:latin typeface="Comic Sans MS" pitchFamily="-64" charset="0"/>
            </a:endParaRPr>
          </a:p>
          <a:p>
            <a:pPr marL="609600" indent="-609600">
              <a:lnSpc>
                <a:spcPct val="80000"/>
              </a:lnSpc>
              <a:spcBef>
                <a:spcPct val="20000"/>
              </a:spcBef>
              <a:buClr>
                <a:schemeClr val="tx2"/>
              </a:buClr>
              <a:buSzPct val="85000"/>
              <a:buFont typeface="Arial" charset="0"/>
              <a:buAutoNum type="alphaLcParenR"/>
            </a:pPr>
            <a:r>
              <a:rPr lang="en-US">
                <a:latin typeface="Comic Sans MS" pitchFamily="-64" charset="0"/>
              </a:rPr>
              <a:t>10 m/s</a:t>
            </a:r>
            <a:endParaRPr lang="en-US">
              <a:latin typeface="Arial" charset="0"/>
            </a:endParaRPr>
          </a:p>
        </p:txBody>
      </p:sp>
      <p:sp>
        <p:nvSpPr>
          <p:cNvPr id="1305605" name="Text Box 5"/>
          <p:cNvSpPr txBox="1">
            <a:spLocks noChangeArrowheads="1"/>
          </p:cNvSpPr>
          <p:nvPr/>
        </p:nvSpPr>
        <p:spPr bwMode="auto">
          <a:xfrm>
            <a:off x="3657600" y="2514600"/>
            <a:ext cx="5486400" cy="1917700"/>
          </a:xfrm>
          <a:prstGeom prst="rect">
            <a:avLst/>
          </a:prstGeom>
          <a:noFill/>
          <a:ln w="9525">
            <a:noFill/>
            <a:miter lim="800000"/>
            <a:headEnd/>
            <a:tailEnd/>
          </a:ln>
        </p:spPr>
        <p:txBody>
          <a:bodyPr>
            <a:spAutoFit/>
          </a:bodyPr>
          <a:lstStyle/>
          <a:p>
            <a:pPr marL="457200" indent="-457200">
              <a:buFont typeface="Symbol" pitchFamily="28" charset="2"/>
              <a:buNone/>
            </a:pPr>
            <a:r>
              <a:rPr lang="en-US" i="1"/>
              <a:t>m</a:t>
            </a:r>
            <a:r>
              <a:rPr lang="en-US" baseline="-25000">
                <a:latin typeface="Arial" charset="0"/>
              </a:rPr>
              <a:t>total</a:t>
            </a:r>
            <a:r>
              <a:rPr lang="en-US">
                <a:latin typeface="Arial" charset="0"/>
                <a:sym typeface="Symbol" pitchFamily="28" charset="2"/>
              </a:rPr>
              <a:t>  	= 100,000 kg</a:t>
            </a:r>
          </a:p>
          <a:p>
            <a:pPr marL="457200" indent="-457200">
              <a:buFont typeface="Symbol" pitchFamily="28" charset="2"/>
              <a:buNone/>
            </a:pPr>
            <a:r>
              <a:rPr lang="en-US" i="1"/>
              <a:t>p</a:t>
            </a:r>
            <a:r>
              <a:rPr lang="en-US" baseline="-25000">
                <a:latin typeface="Arial" charset="0"/>
              </a:rPr>
              <a:t>final	</a:t>
            </a:r>
            <a:r>
              <a:rPr lang="en-US">
                <a:latin typeface="Arial" charset="0"/>
              </a:rPr>
              <a:t>= </a:t>
            </a:r>
            <a:r>
              <a:rPr lang="en-US" i="1"/>
              <a:t>p</a:t>
            </a:r>
            <a:r>
              <a:rPr lang="en-US" baseline="-25000">
                <a:latin typeface="Arial" charset="0"/>
              </a:rPr>
              <a:t>initial</a:t>
            </a:r>
            <a:endParaRPr lang="en-US" baseline="30000">
              <a:latin typeface="Arial" charset="0"/>
              <a:sym typeface="Symbol" pitchFamily="28" charset="2"/>
            </a:endParaRPr>
          </a:p>
          <a:p>
            <a:pPr marL="457200" indent="-457200">
              <a:buClr>
                <a:schemeClr val="tx2"/>
              </a:buClr>
              <a:buSzPct val="85000"/>
              <a:buFont typeface="Arial" charset="0"/>
              <a:buAutoNum type="alphaLcParenR" startAt="2"/>
            </a:pPr>
            <a:r>
              <a:rPr lang="en-US" i="1"/>
              <a:t>v</a:t>
            </a:r>
            <a:r>
              <a:rPr lang="en-US" baseline="-25000">
                <a:latin typeface="Arial" charset="0"/>
              </a:rPr>
              <a:t>final</a:t>
            </a:r>
            <a:r>
              <a:rPr lang="en-US">
                <a:latin typeface="Arial" charset="0"/>
                <a:sym typeface="Symbol" pitchFamily="28" charset="2"/>
              </a:rPr>
              <a:t> = </a:t>
            </a:r>
            <a:r>
              <a:rPr lang="en-US" i="1"/>
              <a:t>p</a:t>
            </a:r>
            <a:r>
              <a:rPr lang="en-US" baseline="-25000">
                <a:latin typeface="Arial" charset="0"/>
              </a:rPr>
              <a:t>final</a:t>
            </a:r>
            <a:r>
              <a:rPr lang="en-US">
                <a:latin typeface="Arial" charset="0"/>
              </a:rPr>
              <a:t> / </a:t>
            </a:r>
            <a:r>
              <a:rPr lang="en-US" i="1"/>
              <a:t>m</a:t>
            </a:r>
            <a:r>
              <a:rPr lang="en-US" baseline="-25000">
                <a:latin typeface="Arial" charset="0"/>
              </a:rPr>
              <a:t>total</a:t>
            </a:r>
            <a:endParaRPr lang="en-US">
              <a:latin typeface="Arial" charset="0"/>
              <a:sym typeface="Symbol" pitchFamily="28" charset="2"/>
            </a:endParaRPr>
          </a:p>
          <a:p>
            <a:pPr marL="457200" indent="-457200">
              <a:buFont typeface="Symbol" pitchFamily="28" charset="2"/>
              <a:buNone/>
            </a:pPr>
            <a:r>
              <a:rPr lang="en-US">
                <a:latin typeface="Arial" charset="0"/>
              </a:rPr>
              <a:t>	= (300,000 kg·m/s)/(100,000 kg)</a:t>
            </a:r>
          </a:p>
          <a:p>
            <a:pPr marL="457200" indent="-457200">
              <a:buFont typeface="Symbol" pitchFamily="28" charset="2"/>
              <a:buNone/>
            </a:pPr>
            <a:r>
              <a:rPr lang="en-US">
                <a:latin typeface="Arial" charset="0"/>
              </a:rPr>
              <a:t>	= </a:t>
            </a:r>
            <a:r>
              <a:rPr lang="en-US">
                <a:solidFill>
                  <a:srgbClr val="FA4F9F"/>
                </a:solidFill>
                <a:latin typeface="Arial" charset="0"/>
              </a:rPr>
              <a:t>3 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05605"/>
                                        </p:tgtEl>
                                        <p:attrNameLst>
                                          <p:attrName>style.visibility</p:attrName>
                                        </p:attrNameLst>
                                      </p:cBhvr>
                                      <p:to>
                                        <p:strVal val="visible"/>
                                      </p:to>
                                    </p:set>
                                    <p:anim from="(-#ppt_w/2)" to="(#ppt_x)" calcmode="lin" valueType="num">
                                      <p:cBhvr>
                                        <p:cTn id="7" dur="600" fill="hold">
                                          <p:stCondLst>
                                            <p:cond delay="0"/>
                                          </p:stCondLst>
                                        </p:cTn>
                                        <p:tgtEl>
                                          <p:spTgt spid="1305605"/>
                                        </p:tgtEl>
                                        <p:attrNameLst>
                                          <p:attrName>ppt_x</p:attrName>
                                        </p:attrNameLst>
                                      </p:cBhvr>
                                    </p:anim>
                                    <p:anim from="0" to="-1.0" calcmode="lin" valueType="num">
                                      <p:cBhvr>
                                        <p:cTn id="8" dur="200" decel="50000" autoRev="1" fill="hold">
                                          <p:stCondLst>
                                            <p:cond delay="600"/>
                                          </p:stCondLst>
                                        </p:cTn>
                                        <p:tgtEl>
                                          <p:spTgt spid="1305605"/>
                                        </p:tgtEl>
                                        <p:attrNameLst>
                                          <p:attrName>xshear</p:attrName>
                                        </p:attrNameLst>
                                      </p:cBhvr>
                                    </p:anim>
                                    <p:animScale>
                                      <p:cBhvr>
                                        <p:cTn id="9" dur="200" decel="100000" autoRev="1" fill="hold">
                                          <p:stCondLst>
                                            <p:cond delay="600"/>
                                          </p:stCondLst>
                                        </p:cTn>
                                        <p:tgtEl>
                                          <p:spTgt spid="1305605"/>
                                        </p:tgtEl>
                                      </p:cBhvr>
                                      <p:from x="100000" y="100000"/>
                                      <p:to x="80000" y="100000"/>
                                    </p:animScale>
                                    <p:anim by="(#ppt_h/3+#ppt_w*0.1)" calcmode="lin" valueType="num">
                                      <p:cBhvr additive="sum">
                                        <p:cTn id="10" dur="200" decel="100000" autoRev="1" fill="hold">
                                          <p:stCondLst>
                                            <p:cond delay="600"/>
                                          </p:stCondLst>
                                        </p:cTn>
                                        <p:tgtEl>
                                          <p:spTgt spid="130560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56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609600"/>
            <a:ext cx="9144000" cy="1554163"/>
          </a:xfrm>
        </p:spPr>
        <p:txBody>
          <a:bodyPr/>
          <a:lstStyle/>
          <a:p>
            <a:pPr eaLnBrk="1" hangingPunct="1"/>
            <a:r>
              <a:rPr lang="en-US" sz="3200" smtClean="0">
                <a:solidFill>
                  <a:srgbClr val="EFFF5D"/>
                </a:solidFill>
                <a:latin typeface="Comic Sans MS" pitchFamily="-64" charset="0"/>
              </a:rPr>
              <a:t>Is the kinetic energy after the railroad cars collide equal to the original kinetic energy of car 5?</a:t>
            </a:r>
            <a:endParaRPr lang="en-US" smtClean="0">
              <a:solidFill>
                <a:srgbClr val="FFEBC7"/>
              </a:solidFill>
            </a:endParaRPr>
          </a:p>
        </p:txBody>
      </p:sp>
      <p:pic>
        <p:nvPicPr>
          <p:cNvPr id="33795" name="Picture 3" descr="07_p131a"/>
          <p:cNvPicPr>
            <a:picLocks noChangeAspect="1" noChangeArrowheads="1"/>
          </p:cNvPicPr>
          <p:nvPr/>
        </p:nvPicPr>
        <p:blipFill>
          <a:blip r:embed="rId3" cstate="print"/>
          <a:srcRect/>
          <a:stretch>
            <a:fillRect/>
          </a:stretch>
        </p:blipFill>
        <p:spPr bwMode="auto">
          <a:xfrm>
            <a:off x="152400" y="5327650"/>
            <a:ext cx="8839200" cy="912813"/>
          </a:xfrm>
          <a:prstGeom prst="rect">
            <a:avLst/>
          </a:prstGeom>
          <a:noFill/>
          <a:ln w="9525">
            <a:noFill/>
            <a:miter lim="800000"/>
            <a:headEnd/>
            <a:tailEnd/>
          </a:ln>
        </p:spPr>
      </p:pic>
      <p:sp>
        <p:nvSpPr>
          <p:cNvPr id="33796" name="Rectangle 4"/>
          <p:cNvSpPr>
            <a:spLocks noChangeArrowheads="1"/>
          </p:cNvSpPr>
          <p:nvPr/>
        </p:nvSpPr>
        <p:spPr bwMode="auto">
          <a:xfrm>
            <a:off x="381000" y="2590800"/>
            <a:ext cx="3276600" cy="1752600"/>
          </a:xfrm>
          <a:prstGeom prst="rect">
            <a:avLst/>
          </a:prstGeom>
          <a:noFill/>
          <a:ln w="9525">
            <a:noFill/>
            <a:miter lim="800000"/>
            <a:headEnd/>
            <a:tailEnd/>
          </a:ln>
        </p:spPr>
        <p:txBody>
          <a:bodyPr/>
          <a:lstStyle/>
          <a:p>
            <a:pPr marL="609600" indent="-609600">
              <a:lnSpc>
                <a:spcPct val="80000"/>
              </a:lnSpc>
              <a:spcBef>
                <a:spcPct val="20000"/>
              </a:spcBef>
              <a:buClr>
                <a:schemeClr val="tx2"/>
              </a:buClr>
              <a:buSzPct val="85000"/>
              <a:buFont typeface="Arial" charset="0"/>
              <a:buAutoNum type="alphaLcParenR"/>
            </a:pPr>
            <a:r>
              <a:rPr lang="en-US">
                <a:latin typeface="Comic Sans MS" pitchFamily="-64" charset="0"/>
              </a:rPr>
              <a:t>yes</a:t>
            </a:r>
            <a:endParaRPr lang="en-US" sz="2000">
              <a:latin typeface="Comic Sans MS" pitchFamily="-64" charset="0"/>
            </a:endParaRPr>
          </a:p>
          <a:p>
            <a:pPr marL="609600" indent="-609600">
              <a:lnSpc>
                <a:spcPct val="80000"/>
              </a:lnSpc>
              <a:spcBef>
                <a:spcPct val="20000"/>
              </a:spcBef>
              <a:buClr>
                <a:schemeClr val="tx2"/>
              </a:buClr>
              <a:buSzPct val="85000"/>
              <a:buFont typeface="Arial" charset="0"/>
              <a:buAutoNum type="alphaLcParenR"/>
            </a:pPr>
            <a:r>
              <a:rPr lang="en-US">
                <a:latin typeface="Comic Sans MS" pitchFamily="-64" charset="0"/>
              </a:rPr>
              <a:t>no</a:t>
            </a:r>
            <a:endParaRPr lang="en-US" sz="2000">
              <a:latin typeface="Comic Sans MS" pitchFamily="-64" charset="0"/>
            </a:endParaRPr>
          </a:p>
          <a:p>
            <a:pPr marL="609600" indent="-609600">
              <a:lnSpc>
                <a:spcPct val="80000"/>
              </a:lnSpc>
              <a:spcBef>
                <a:spcPct val="20000"/>
              </a:spcBef>
              <a:buClr>
                <a:schemeClr val="tx2"/>
              </a:buClr>
              <a:buSzPct val="85000"/>
              <a:buFont typeface="Arial" charset="0"/>
              <a:buAutoNum type="alphaLcParenR"/>
            </a:pPr>
            <a:r>
              <a:rPr lang="en-US">
                <a:latin typeface="Comic Sans MS" pitchFamily="-64" charset="0"/>
              </a:rPr>
              <a:t>It depends.</a:t>
            </a:r>
          </a:p>
        </p:txBody>
      </p:sp>
      <p:sp>
        <p:nvSpPr>
          <p:cNvPr id="1307653" name="Text Box 5"/>
          <p:cNvSpPr txBox="1">
            <a:spLocks noChangeArrowheads="1"/>
          </p:cNvSpPr>
          <p:nvPr/>
        </p:nvSpPr>
        <p:spPr bwMode="auto">
          <a:xfrm>
            <a:off x="4267200" y="2438400"/>
            <a:ext cx="4876800" cy="3013075"/>
          </a:xfrm>
          <a:prstGeom prst="rect">
            <a:avLst/>
          </a:prstGeom>
          <a:noFill/>
          <a:ln w="9525">
            <a:noFill/>
            <a:miter lim="800000"/>
            <a:headEnd/>
            <a:tailEnd/>
          </a:ln>
        </p:spPr>
        <p:txBody>
          <a:bodyPr>
            <a:spAutoFit/>
          </a:bodyPr>
          <a:lstStyle/>
          <a:p>
            <a:pPr>
              <a:buFont typeface="Symbol" pitchFamily="28" charset="2"/>
              <a:buNone/>
            </a:pPr>
            <a:r>
              <a:rPr lang="en-US" i="1"/>
              <a:t>KE</a:t>
            </a:r>
            <a:r>
              <a:rPr lang="en-US" baseline="-25000"/>
              <a:t>initial</a:t>
            </a:r>
            <a:r>
              <a:rPr lang="en-US"/>
              <a:t> </a:t>
            </a:r>
            <a:r>
              <a:rPr lang="en-US">
                <a:latin typeface="Arial" charset="0"/>
              </a:rPr>
              <a:t>= 1/2</a:t>
            </a:r>
            <a:r>
              <a:rPr lang="en-US" i="1"/>
              <a:t> m</a:t>
            </a:r>
            <a:r>
              <a:rPr lang="en-US" baseline="-25000">
                <a:latin typeface="Arial" charset="0"/>
              </a:rPr>
              <a:t>5</a:t>
            </a:r>
            <a:r>
              <a:rPr lang="en-US" i="1"/>
              <a:t> v</a:t>
            </a:r>
            <a:r>
              <a:rPr lang="en-US" baseline="-25000">
                <a:latin typeface="Arial" charset="0"/>
              </a:rPr>
              <a:t>5</a:t>
            </a:r>
            <a:r>
              <a:rPr lang="en-US" baseline="30000">
                <a:latin typeface="Arial" charset="0"/>
              </a:rPr>
              <a:t>2</a:t>
            </a:r>
            <a:r>
              <a:rPr lang="en-US">
                <a:latin typeface="Arial" charset="0"/>
                <a:sym typeface="Symbol" pitchFamily="28" charset="2"/>
              </a:rPr>
              <a:t>  	</a:t>
            </a:r>
          </a:p>
          <a:p>
            <a:pPr>
              <a:buFont typeface="Symbol" pitchFamily="28" charset="2"/>
              <a:buNone/>
            </a:pPr>
            <a:r>
              <a:rPr lang="en-US">
                <a:latin typeface="Arial" charset="0"/>
                <a:sym typeface="Symbol" pitchFamily="28" charset="2"/>
              </a:rPr>
              <a:t>	= 1/2 (20,000 kg)(15 m/s)</a:t>
            </a:r>
            <a:r>
              <a:rPr lang="en-US" baseline="30000">
                <a:latin typeface="Arial" charset="0"/>
                <a:sym typeface="Symbol" pitchFamily="28" charset="2"/>
              </a:rPr>
              <a:t>2</a:t>
            </a:r>
            <a:r>
              <a:rPr lang="en-US">
                <a:latin typeface="Arial" charset="0"/>
                <a:sym typeface="Symbol" pitchFamily="28" charset="2"/>
              </a:rPr>
              <a:t> </a:t>
            </a:r>
          </a:p>
          <a:p>
            <a:pPr>
              <a:buFont typeface="Symbol" pitchFamily="28" charset="2"/>
              <a:buNone/>
            </a:pPr>
            <a:r>
              <a:rPr lang="en-US">
                <a:latin typeface="Arial" charset="0"/>
                <a:sym typeface="Symbol" pitchFamily="28" charset="2"/>
              </a:rPr>
              <a:t>	= </a:t>
            </a:r>
            <a:r>
              <a:rPr lang="en-US">
                <a:solidFill>
                  <a:srgbClr val="FA4F9F"/>
                </a:solidFill>
                <a:latin typeface="Arial" charset="0"/>
                <a:sym typeface="Symbol" pitchFamily="28" charset="2"/>
              </a:rPr>
              <a:t>2250 kJ</a:t>
            </a:r>
            <a:endParaRPr lang="en-US">
              <a:latin typeface="Arial" charset="0"/>
              <a:sym typeface="Symbol" pitchFamily="28" charset="2"/>
            </a:endParaRPr>
          </a:p>
          <a:p>
            <a:pPr>
              <a:buFont typeface="Symbol" pitchFamily="28" charset="2"/>
              <a:buNone/>
            </a:pPr>
            <a:r>
              <a:rPr lang="en-US" i="1"/>
              <a:t>KE</a:t>
            </a:r>
            <a:r>
              <a:rPr lang="en-US" baseline="-25000"/>
              <a:t>final</a:t>
            </a:r>
            <a:r>
              <a:rPr lang="en-US"/>
              <a:t> 	</a:t>
            </a:r>
            <a:r>
              <a:rPr lang="en-US">
                <a:latin typeface="Arial" charset="0"/>
              </a:rPr>
              <a:t>= 1/2</a:t>
            </a:r>
            <a:r>
              <a:rPr lang="en-US" i="1"/>
              <a:t> m</a:t>
            </a:r>
            <a:r>
              <a:rPr lang="en-US" baseline="-25000">
                <a:latin typeface="Arial" charset="0"/>
              </a:rPr>
              <a:t>total</a:t>
            </a:r>
            <a:r>
              <a:rPr lang="en-US" i="1"/>
              <a:t> v</a:t>
            </a:r>
            <a:r>
              <a:rPr lang="en-US" baseline="-25000">
                <a:latin typeface="Arial" charset="0"/>
              </a:rPr>
              <a:t>final</a:t>
            </a:r>
            <a:r>
              <a:rPr lang="en-US" baseline="30000">
                <a:latin typeface="Arial" charset="0"/>
              </a:rPr>
              <a:t>2</a:t>
            </a:r>
            <a:r>
              <a:rPr lang="en-US">
                <a:latin typeface="Arial" charset="0"/>
                <a:sym typeface="Symbol" pitchFamily="28" charset="2"/>
              </a:rPr>
              <a:t>  	</a:t>
            </a:r>
          </a:p>
          <a:p>
            <a:pPr>
              <a:buFont typeface="Symbol" pitchFamily="28" charset="2"/>
              <a:buNone/>
            </a:pPr>
            <a:r>
              <a:rPr lang="en-US">
                <a:latin typeface="Arial" charset="0"/>
                <a:sym typeface="Symbol" pitchFamily="28" charset="2"/>
              </a:rPr>
              <a:t>	= 1/2 (100,000 kg)(3 m/s)</a:t>
            </a:r>
            <a:r>
              <a:rPr lang="en-US" baseline="30000">
                <a:latin typeface="Arial" charset="0"/>
                <a:sym typeface="Symbol" pitchFamily="28" charset="2"/>
              </a:rPr>
              <a:t>2</a:t>
            </a:r>
            <a:r>
              <a:rPr lang="en-US">
                <a:latin typeface="Arial" charset="0"/>
                <a:sym typeface="Symbol" pitchFamily="28" charset="2"/>
              </a:rPr>
              <a:t> </a:t>
            </a:r>
          </a:p>
          <a:p>
            <a:pPr>
              <a:buFont typeface="Symbol" pitchFamily="28" charset="2"/>
              <a:buNone/>
            </a:pPr>
            <a:r>
              <a:rPr lang="en-US">
                <a:latin typeface="Arial" charset="0"/>
                <a:sym typeface="Symbol" pitchFamily="28" charset="2"/>
              </a:rPr>
              <a:t>	= </a:t>
            </a:r>
            <a:r>
              <a:rPr lang="en-US">
                <a:solidFill>
                  <a:srgbClr val="FA4F9F"/>
                </a:solidFill>
                <a:latin typeface="Arial" charset="0"/>
                <a:sym typeface="Symbol" pitchFamily="28" charset="2"/>
              </a:rPr>
              <a:t>450 kJ</a:t>
            </a:r>
          </a:p>
          <a:p>
            <a:pPr>
              <a:buFont typeface="Symbol" pitchFamily="28" charset="2"/>
              <a:buNone/>
            </a:pPr>
            <a:r>
              <a:rPr lang="en-US" i="1">
                <a:solidFill>
                  <a:srgbClr val="FA4F9F"/>
                </a:solidFill>
              </a:rPr>
              <a:t>KE</a:t>
            </a:r>
            <a:r>
              <a:rPr lang="en-US" baseline="-25000">
                <a:solidFill>
                  <a:srgbClr val="FA4F9F"/>
                </a:solidFill>
              </a:rPr>
              <a:t>final</a:t>
            </a:r>
            <a:r>
              <a:rPr lang="en-US">
                <a:solidFill>
                  <a:srgbClr val="FA4F9F"/>
                </a:solidFill>
                <a:latin typeface="Arial" charset="0"/>
                <a:sym typeface="Symbol" pitchFamily="28" charset="2"/>
              </a:rPr>
              <a:t> 	≠ </a:t>
            </a:r>
            <a:r>
              <a:rPr lang="en-US" i="1">
                <a:solidFill>
                  <a:srgbClr val="FA4F9F"/>
                </a:solidFill>
              </a:rPr>
              <a:t>KE</a:t>
            </a:r>
            <a:r>
              <a:rPr lang="en-US" baseline="-25000">
                <a:solidFill>
                  <a:srgbClr val="FA4F9F"/>
                </a:solidFill>
              </a:rPr>
              <a:t>initial</a:t>
            </a:r>
            <a:endParaRPr lang="en-US">
              <a:solidFill>
                <a:srgbClr val="FA4F9F"/>
              </a:solidFill>
              <a:latin typeface="Arial" charset="0"/>
              <a:sym typeface="Symbol" pitchFamily="28" charset="2"/>
            </a:endParaRPr>
          </a:p>
          <a:p>
            <a:pPr>
              <a:buFont typeface="Symbol" pitchFamily="28" charset="2"/>
              <a:buNone/>
            </a:pPr>
            <a:endParaRPr lang="en-US">
              <a:latin typeface="Arial" charset="0"/>
              <a:sym typeface="Symbol" pitchFamily="28" charset="2"/>
            </a:endParaRPr>
          </a:p>
        </p:txBody>
      </p:sp>
      <p:sp>
        <p:nvSpPr>
          <p:cNvPr id="2" name="Text Box 5"/>
          <p:cNvSpPr txBox="1">
            <a:spLocks noChangeArrowheads="1"/>
          </p:cNvSpPr>
          <p:nvPr/>
        </p:nvSpPr>
        <p:spPr bwMode="auto">
          <a:xfrm>
            <a:off x="152400" y="3733800"/>
            <a:ext cx="3886200" cy="1552575"/>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startAt="2"/>
            </a:pPr>
            <a:r>
              <a:rPr lang="en-US">
                <a:latin typeface="Arial" charset="0"/>
                <a:sym typeface="Symbol" pitchFamily="28" charset="2"/>
              </a:rPr>
              <a:t>No, in fact it is substantially less than the initial kinetic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307653"/>
                                        </p:tgtEl>
                                        <p:attrNameLst>
                                          <p:attrName>style.visibility</p:attrName>
                                        </p:attrNameLst>
                                      </p:cBhvr>
                                      <p:to>
                                        <p:strVal val="visible"/>
                                      </p:to>
                                    </p:set>
                                    <p:anim from="(-#ppt_w/2)" to="(#ppt_x)" calcmode="lin" valueType="num">
                                      <p:cBhvr>
                                        <p:cTn id="15" dur="600" fill="hold">
                                          <p:stCondLst>
                                            <p:cond delay="0"/>
                                          </p:stCondLst>
                                        </p:cTn>
                                        <p:tgtEl>
                                          <p:spTgt spid="1307653"/>
                                        </p:tgtEl>
                                        <p:attrNameLst>
                                          <p:attrName>ppt_x</p:attrName>
                                        </p:attrNameLst>
                                      </p:cBhvr>
                                    </p:anim>
                                    <p:anim from="0" to="-1.0" calcmode="lin" valueType="num">
                                      <p:cBhvr>
                                        <p:cTn id="16" dur="200" decel="50000" autoRev="1" fill="hold">
                                          <p:stCondLst>
                                            <p:cond delay="600"/>
                                          </p:stCondLst>
                                        </p:cTn>
                                        <p:tgtEl>
                                          <p:spTgt spid="1307653"/>
                                        </p:tgtEl>
                                        <p:attrNameLst>
                                          <p:attrName>xshear</p:attrName>
                                        </p:attrNameLst>
                                      </p:cBhvr>
                                    </p:anim>
                                    <p:animScale>
                                      <p:cBhvr>
                                        <p:cTn id="17" dur="200" decel="100000" autoRev="1" fill="hold">
                                          <p:stCondLst>
                                            <p:cond delay="600"/>
                                          </p:stCondLst>
                                        </p:cTn>
                                        <p:tgtEl>
                                          <p:spTgt spid="1307653"/>
                                        </p:tgtEl>
                                      </p:cBhvr>
                                      <p:from x="100000" y="100000"/>
                                      <p:to x="80000" y="100000"/>
                                    </p:animScale>
                                    <p:anim by="(#ppt_h/3+#ppt_w*0.1)" calcmode="lin" valueType="num">
                                      <p:cBhvr additive="sum">
                                        <p:cTn id="18" dur="200" decel="100000" autoRev="1" fill="hold">
                                          <p:stCondLst>
                                            <p:cond delay="600"/>
                                          </p:stCondLst>
                                        </p:cTn>
                                        <p:tgtEl>
                                          <p:spTgt spid="130765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7653"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304800"/>
            <a:ext cx="9144000" cy="1431925"/>
          </a:xfrm>
        </p:spPr>
        <p:txBody>
          <a:bodyPr/>
          <a:lstStyle/>
          <a:p>
            <a:pPr eaLnBrk="1" hangingPunct="1"/>
            <a:r>
              <a:rPr lang="en-US" smtClean="0"/>
              <a:t>Elastic and Inelastic Collisions</a:t>
            </a:r>
          </a:p>
        </p:txBody>
      </p:sp>
      <p:sp>
        <p:nvSpPr>
          <p:cNvPr id="1309699" name="Rectangle 3"/>
          <p:cNvSpPr>
            <a:spLocks noGrp="1" noChangeArrowheads="1"/>
          </p:cNvSpPr>
          <p:nvPr>
            <p:ph type="body" idx="1"/>
          </p:nvPr>
        </p:nvSpPr>
        <p:spPr>
          <a:xfrm>
            <a:off x="0" y="1981200"/>
            <a:ext cx="9144000" cy="4419600"/>
          </a:xfrm>
        </p:spPr>
        <p:txBody>
          <a:bodyPr/>
          <a:lstStyle/>
          <a:p>
            <a:pPr eaLnBrk="1" hangingPunct="1">
              <a:lnSpc>
                <a:spcPct val="80000"/>
              </a:lnSpc>
            </a:pPr>
            <a:r>
              <a:rPr lang="en-US" sz="2800" smtClean="0">
                <a:solidFill>
                  <a:srgbClr val="FFEBC7"/>
                </a:solidFill>
              </a:rPr>
              <a:t>Energy is not conserved in a </a:t>
            </a:r>
            <a:r>
              <a:rPr lang="en-US" sz="2800" b="1" i="1" smtClean="0">
                <a:solidFill>
                  <a:schemeClr val="accent1"/>
                </a:solidFill>
              </a:rPr>
              <a:t>perfectly inelastic collision</a:t>
            </a:r>
            <a:r>
              <a:rPr lang="en-US" sz="2800" smtClean="0">
                <a:solidFill>
                  <a:srgbClr val="FFEBC7"/>
                </a:solidFill>
              </a:rPr>
              <a:t>.</a:t>
            </a:r>
          </a:p>
          <a:p>
            <a:pPr eaLnBrk="1" hangingPunct="1">
              <a:lnSpc>
                <a:spcPct val="80000"/>
              </a:lnSpc>
            </a:pPr>
            <a:r>
              <a:rPr lang="en-US" sz="2800" smtClean="0">
                <a:solidFill>
                  <a:srgbClr val="FFEBC7"/>
                </a:solidFill>
              </a:rPr>
              <a:t>If the objects bounce apart instead of sticking together, the collision is either </a:t>
            </a:r>
            <a:r>
              <a:rPr lang="en-US" sz="2800" b="1" i="1" smtClean="0">
                <a:solidFill>
                  <a:schemeClr val="accent1"/>
                </a:solidFill>
              </a:rPr>
              <a:t>elastic</a:t>
            </a:r>
            <a:r>
              <a:rPr lang="en-US" sz="2800" smtClean="0">
                <a:solidFill>
                  <a:srgbClr val="FFEBC7"/>
                </a:solidFill>
              </a:rPr>
              <a:t> or </a:t>
            </a:r>
            <a:r>
              <a:rPr lang="en-US" sz="2800" b="1" i="1" smtClean="0">
                <a:solidFill>
                  <a:schemeClr val="accent1"/>
                </a:solidFill>
              </a:rPr>
              <a:t>partially inelastic</a:t>
            </a:r>
            <a:r>
              <a:rPr lang="en-US" sz="2800" smtClean="0">
                <a:solidFill>
                  <a:srgbClr val="FFEBC7"/>
                </a:solidFill>
              </a:rPr>
              <a:t>.</a:t>
            </a:r>
          </a:p>
          <a:p>
            <a:pPr lvl="1" eaLnBrk="1" hangingPunct="1">
              <a:lnSpc>
                <a:spcPct val="80000"/>
              </a:lnSpc>
            </a:pPr>
            <a:r>
              <a:rPr lang="en-US" sz="2400" smtClean="0">
                <a:solidFill>
                  <a:srgbClr val="FFEBC7"/>
                </a:solidFill>
              </a:rPr>
              <a:t>An </a:t>
            </a:r>
            <a:r>
              <a:rPr lang="en-US" sz="2400" b="1" i="1" smtClean="0">
                <a:solidFill>
                  <a:schemeClr val="accent1"/>
                </a:solidFill>
              </a:rPr>
              <a:t>elastic collision</a:t>
            </a:r>
            <a:r>
              <a:rPr lang="en-US" sz="2400" smtClean="0">
                <a:solidFill>
                  <a:srgbClr val="FFEBC7"/>
                </a:solidFill>
              </a:rPr>
              <a:t> is one in which </a:t>
            </a:r>
            <a:r>
              <a:rPr lang="en-US" sz="2400" b="1" i="1" smtClean="0">
                <a:solidFill>
                  <a:srgbClr val="FFBF8A"/>
                </a:solidFill>
              </a:rPr>
              <a:t>no energy is lost</a:t>
            </a:r>
            <a:r>
              <a:rPr lang="en-US" sz="2400" smtClean="0">
                <a:solidFill>
                  <a:srgbClr val="FFEBC7"/>
                </a:solidFill>
              </a:rPr>
              <a:t>.</a:t>
            </a:r>
          </a:p>
          <a:p>
            <a:pPr lvl="1" eaLnBrk="1" hangingPunct="1">
              <a:lnSpc>
                <a:spcPct val="80000"/>
              </a:lnSpc>
            </a:pPr>
            <a:r>
              <a:rPr lang="en-US" sz="2400" smtClean="0">
                <a:solidFill>
                  <a:srgbClr val="FFEBC7"/>
                </a:solidFill>
              </a:rPr>
              <a:t>A </a:t>
            </a:r>
            <a:r>
              <a:rPr lang="en-US" sz="2400" b="1" i="1" smtClean="0">
                <a:solidFill>
                  <a:schemeClr val="accent1"/>
                </a:solidFill>
              </a:rPr>
              <a:t>partially inelastic collision</a:t>
            </a:r>
            <a:r>
              <a:rPr lang="en-US" sz="2400" smtClean="0">
                <a:solidFill>
                  <a:srgbClr val="FFEBC7"/>
                </a:solidFill>
              </a:rPr>
              <a:t> is one in which </a:t>
            </a:r>
            <a:r>
              <a:rPr lang="en-US" sz="2400" b="1" i="1" smtClean="0">
                <a:solidFill>
                  <a:srgbClr val="FFBF8A"/>
                </a:solidFill>
              </a:rPr>
              <a:t>some energy is lost</a:t>
            </a:r>
            <a:r>
              <a:rPr lang="en-US" sz="2400" smtClean="0">
                <a:solidFill>
                  <a:srgbClr val="FFEBC7"/>
                </a:solidFill>
              </a:rPr>
              <a:t>, but the objects do not stick together.</a:t>
            </a:r>
          </a:p>
          <a:p>
            <a:pPr lvl="1" eaLnBrk="1" hangingPunct="1">
              <a:lnSpc>
                <a:spcPct val="80000"/>
              </a:lnSpc>
            </a:pPr>
            <a:r>
              <a:rPr lang="en-US" sz="2400" smtClean="0">
                <a:solidFill>
                  <a:srgbClr val="FFEBC7"/>
                </a:solidFill>
              </a:rPr>
              <a:t>The </a:t>
            </a:r>
            <a:r>
              <a:rPr lang="en-US" sz="2400" b="1" i="1" smtClean="0">
                <a:solidFill>
                  <a:srgbClr val="FFBF8A"/>
                </a:solidFill>
              </a:rPr>
              <a:t>greatest portion of energy is lost</a:t>
            </a:r>
            <a:r>
              <a:rPr lang="en-US" sz="2400" smtClean="0">
                <a:solidFill>
                  <a:srgbClr val="FFEBC7"/>
                </a:solidFill>
              </a:rPr>
              <a:t> in the </a:t>
            </a:r>
            <a:r>
              <a:rPr lang="en-US" sz="2400" b="1" i="1" smtClean="0">
                <a:solidFill>
                  <a:schemeClr val="accent1"/>
                </a:solidFill>
              </a:rPr>
              <a:t>perfectly inelastic collision</a:t>
            </a:r>
            <a:r>
              <a:rPr lang="en-US" sz="2400" smtClean="0">
                <a:solidFill>
                  <a:srgbClr val="FFEBC7"/>
                </a:solidFill>
              </a:rPr>
              <a:t>, when the objects stick.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9699">
                                            <p:txEl>
                                              <p:pRg st="0" end="0"/>
                                            </p:txEl>
                                          </p:spTgt>
                                        </p:tgtEl>
                                        <p:attrNameLst>
                                          <p:attrName>style.visibility</p:attrName>
                                        </p:attrNameLst>
                                      </p:cBhvr>
                                      <p:to>
                                        <p:strVal val="visible"/>
                                      </p:to>
                                    </p:set>
                                    <p:animEffect transition="in" filter="fade">
                                      <p:cBhvr>
                                        <p:cTn id="7" dur="1000"/>
                                        <p:tgtEl>
                                          <p:spTgt spid="1309699">
                                            <p:txEl>
                                              <p:pRg st="0" end="0"/>
                                            </p:txEl>
                                          </p:spTgt>
                                        </p:tgtEl>
                                      </p:cBhvr>
                                    </p:animEffect>
                                    <p:anim calcmode="lin" valueType="num">
                                      <p:cBhvr>
                                        <p:cTn id="8" dur="1000" fill="hold"/>
                                        <p:tgtEl>
                                          <p:spTgt spid="130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0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09699">
                                            <p:txEl>
                                              <p:pRg st="1" end="1"/>
                                            </p:txEl>
                                          </p:spTgt>
                                        </p:tgtEl>
                                        <p:attrNameLst>
                                          <p:attrName>style.visibility</p:attrName>
                                        </p:attrNameLst>
                                      </p:cBhvr>
                                      <p:to>
                                        <p:strVal val="visible"/>
                                      </p:to>
                                    </p:set>
                                    <p:animEffect transition="in" filter="fade">
                                      <p:cBhvr>
                                        <p:cTn id="14" dur="1000"/>
                                        <p:tgtEl>
                                          <p:spTgt spid="1309699">
                                            <p:txEl>
                                              <p:pRg st="1" end="1"/>
                                            </p:txEl>
                                          </p:spTgt>
                                        </p:tgtEl>
                                      </p:cBhvr>
                                    </p:animEffect>
                                    <p:anim calcmode="lin" valueType="num">
                                      <p:cBhvr>
                                        <p:cTn id="15" dur="1000" fill="hold"/>
                                        <p:tgtEl>
                                          <p:spTgt spid="130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0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09699">
                                            <p:txEl>
                                              <p:pRg st="2" end="2"/>
                                            </p:txEl>
                                          </p:spTgt>
                                        </p:tgtEl>
                                        <p:attrNameLst>
                                          <p:attrName>style.visibility</p:attrName>
                                        </p:attrNameLst>
                                      </p:cBhvr>
                                      <p:to>
                                        <p:strVal val="visible"/>
                                      </p:to>
                                    </p:set>
                                    <p:animEffect transition="in" filter="fade">
                                      <p:cBhvr>
                                        <p:cTn id="21" dur="1000"/>
                                        <p:tgtEl>
                                          <p:spTgt spid="1309699">
                                            <p:txEl>
                                              <p:pRg st="2" end="2"/>
                                            </p:txEl>
                                          </p:spTgt>
                                        </p:tgtEl>
                                      </p:cBhvr>
                                    </p:animEffect>
                                    <p:anim calcmode="lin" valueType="num">
                                      <p:cBhvr>
                                        <p:cTn id="22" dur="1000" fill="hold"/>
                                        <p:tgtEl>
                                          <p:spTgt spid="13096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0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09699">
                                            <p:txEl>
                                              <p:pRg st="3" end="3"/>
                                            </p:txEl>
                                          </p:spTgt>
                                        </p:tgtEl>
                                        <p:attrNameLst>
                                          <p:attrName>style.visibility</p:attrName>
                                        </p:attrNameLst>
                                      </p:cBhvr>
                                      <p:to>
                                        <p:strVal val="visible"/>
                                      </p:to>
                                    </p:set>
                                    <p:animEffect transition="in" filter="fade">
                                      <p:cBhvr>
                                        <p:cTn id="28" dur="1000"/>
                                        <p:tgtEl>
                                          <p:spTgt spid="1309699">
                                            <p:txEl>
                                              <p:pRg st="3" end="3"/>
                                            </p:txEl>
                                          </p:spTgt>
                                        </p:tgtEl>
                                      </p:cBhvr>
                                    </p:animEffect>
                                    <p:anim calcmode="lin" valueType="num">
                                      <p:cBhvr>
                                        <p:cTn id="29" dur="1000" fill="hold"/>
                                        <p:tgtEl>
                                          <p:spTgt spid="13096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09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09699">
                                            <p:txEl>
                                              <p:pRg st="4" end="4"/>
                                            </p:txEl>
                                          </p:spTgt>
                                        </p:tgtEl>
                                        <p:attrNameLst>
                                          <p:attrName>style.visibility</p:attrName>
                                        </p:attrNameLst>
                                      </p:cBhvr>
                                      <p:to>
                                        <p:strVal val="visible"/>
                                      </p:to>
                                    </p:set>
                                    <p:animEffect transition="in" filter="fade">
                                      <p:cBhvr>
                                        <p:cTn id="35" dur="1000"/>
                                        <p:tgtEl>
                                          <p:spTgt spid="1309699">
                                            <p:txEl>
                                              <p:pRg st="4" end="4"/>
                                            </p:txEl>
                                          </p:spTgt>
                                        </p:tgtEl>
                                      </p:cBhvr>
                                    </p:animEffect>
                                    <p:anim calcmode="lin" valueType="num">
                                      <p:cBhvr>
                                        <p:cTn id="36" dur="1000" fill="hold"/>
                                        <p:tgtEl>
                                          <p:spTgt spid="13096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096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9699"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7" name="Rectangle 3"/>
          <p:cNvSpPr>
            <a:spLocks noGrp="1" noChangeArrowheads="1"/>
          </p:cNvSpPr>
          <p:nvPr>
            <p:ph type="body" idx="1"/>
          </p:nvPr>
        </p:nvSpPr>
        <p:spPr>
          <a:xfrm>
            <a:off x="0" y="609600"/>
            <a:ext cx="9144000" cy="6248400"/>
          </a:xfrm>
        </p:spPr>
        <p:txBody>
          <a:bodyPr/>
          <a:lstStyle/>
          <a:p>
            <a:pPr eaLnBrk="1" hangingPunct="1">
              <a:lnSpc>
                <a:spcPct val="80000"/>
              </a:lnSpc>
            </a:pPr>
            <a:r>
              <a:rPr lang="en-US" sz="2800" smtClean="0">
                <a:solidFill>
                  <a:srgbClr val="FFEBC7"/>
                </a:solidFill>
              </a:rPr>
              <a:t>A ball bouncing off a floor or wall with no decrease in the magnitude of its velocity is an </a:t>
            </a:r>
            <a:r>
              <a:rPr lang="en-US" sz="2800" b="1" i="1" smtClean="0">
                <a:solidFill>
                  <a:schemeClr val="accent1"/>
                </a:solidFill>
              </a:rPr>
              <a:t>elastic collision</a:t>
            </a:r>
            <a:r>
              <a:rPr lang="en-US" sz="2800" smtClean="0">
                <a:solidFill>
                  <a:srgbClr val="FFEBC7"/>
                </a:solidFill>
              </a:rPr>
              <a:t>.</a:t>
            </a:r>
          </a:p>
          <a:p>
            <a:pPr lvl="1" eaLnBrk="1" hangingPunct="1">
              <a:lnSpc>
                <a:spcPct val="80000"/>
              </a:lnSpc>
            </a:pPr>
            <a:r>
              <a:rPr lang="en-US" sz="2400" smtClean="0">
                <a:solidFill>
                  <a:srgbClr val="FFEBC7"/>
                </a:solidFill>
              </a:rPr>
              <a:t>The kinetic energy does not decrease.</a:t>
            </a:r>
          </a:p>
          <a:p>
            <a:pPr lvl="1" eaLnBrk="1" hangingPunct="1">
              <a:lnSpc>
                <a:spcPct val="80000"/>
              </a:lnSpc>
            </a:pPr>
            <a:r>
              <a:rPr lang="en-US" sz="2400" smtClean="0">
                <a:solidFill>
                  <a:srgbClr val="FFEBC7"/>
                </a:solidFill>
              </a:rPr>
              <a:t>No energy has been lost.</a:t>
            </a:r>
          </a:p>
          <a:p>
            <a:pPr eaLnBrk="1" hangingPunct="1">
              <a:lnSpc>
                <a:spcPct val="80000"/>
              </a:lnSpc>
            </a:pPr>
            <a:r>
              <a:rPr lang="en-US" sz="2800" smtClean="0">
                <a:solidFill>
                  <a:srgbClr val="FFEBC7"/>
                </a:solidFill>
              </a:rPr>
              <a:t>A ball sticking to the wall is a </a:t>
            </a:r>
            <a:r>
              <a:rPr lang="en-US" sz="2800" b="1" i="1" smtClean="0">
                <a:solidFill>
                  <a:schemeClr val="accent1"/>
                </a:solidFill>
              </a:rPr>
              <a:t>perfectly inelastic collision</a:t>
            </a:r>
            <a:r>
              <a:rPr lang="en-US" sz="2800" smtClean="0">
                <a:solidFill>
                  <a:srgbClr val="FFEBC7"/>
                </a:solidFill>
              </a:rPr>
              <a:t>.</a:t>
            </a:r>
          </a:p>
          <a:p>
            <a:pPr lvl="1" eaLnBrk="1" hangingPunct="1">
              <a:lnSpc>
                <a:spcPct val="80000"/>
              </a:lnSpc>
            </a:pPr>
            <a:r>
              <a:rPr lang="en-US" sz="2400" smtClean="0">
                <a:solidFill>
                  <a:srgbClr val="FFEBC7"/>
                </a:solidFill>
              </a:rPr>
              <a:t>The velocity of the ball after the collision is zero.</a:t>
            </a:r>
          </a:p>
          <a:p>
            <a:pPr lvl="1" eaLnBrk="1" hangingPunct="1">
              <a:lnSpc>
                <a:spcPct val="80000"/>
              </a:lnSpc>
            </a:pPr>
            <a:r>
              <a:rPr lang="en-US" sz="2400" smtClean="0">
                <a:solidFill>
                  <a:srgbClr val="FFEBC7"/>
                </a:solidFill>
              </a:rPr>
              <a:t>Its kinetic energy is then zero.</a:t>
            </a:r>
          </a:p>
          <a:p>
            <a:pPr lvl="1" eaLnBrk="1" hangingPunct="1">
              <a:lnSpc>
                <a:spcPct val="80000"/>
              </a:lnSpc>
            </a:pPr>
            <a:r>
              <a:rPr lang="en-US" sz="2400" smtClean="0">
                <a:solidFill>
                  <a:srgbClr val="FFEBC7"/>
                </a:solidFill>
              </a:rPr>
              <a:t>All of the kinetic energy has been lost.</a:t>
            </a:r>
          </a:p>
          <a:p>
            <a:pPr eaLnBrk="1" hangingPunct="1">
              <a:lnSpc>
                <a:spcPct val="80000"/>
              </a:lnSpc>
            </a:pPr>
            <a:r>
              <a:rPr lang="en-US" sz="2800" smtClean="0">
                <a:solidFill>
                  <a:srgbClr val="FFEBC7"/>
                </a:solidFill>
              </a:rPr>
              <a:t>Most collisions involve some energy loss, even if the objects do not stick, because the collisions are not perfectly elastic.</a:t>
            </a:r>
          </a:p>
          <a:p>
            <a:pPr lvl="1" eaLnBrk="1" hangingPunct="1">
              <a:lnSpc>
                <a:spcPct val="80000"/>
              </a:lnSpc>
            </a:pPr>
            <a:r>
              <a:rPr lang="en-US" sz="2400" smtClean="0">
                <a:solidFill>
                  <a:srgbClr val="FFEBC7"/>
                </a:solidFill>
              </a:rPr>
              <a:t>Heat is generated, the objects may be deformed, and sound waves are created.</a:t>
            </a:r>
          </a:p>
          <a:p>
            <a:pPr lvl="1" eaLnBrk="1" hangingPunct="1">
              <a:lnSpc>
                <a:spcPct val="80000"/>
              </a:lnSpc>
            </a:pPr>
            <a:r>
              <a:rPr lang="en-US" sz="2400" smtClean="0">
                <a:solidFill>
                  <a:srgbClr val="FFEBC7"/>
                </a:solidFill>
              </a:rPr>
              <a:t>These would be </a:t>
            </a:r>
            <a:r>
              <a:rPr lang="en-US" sz="2400" b="1" i="1" smtClean="0">
                <a:solidFill>
                  <a:schemeClr val="accent1"/>
                </a:solidFill>
              </a:rPr>
              <a:t>partially inelastic collisions</a:t>
            </a:r>
            <a:r>
              <a:rPr lang="en-US" sz="2400" smtClean="0">
                <a:solidFill>
                  <a:srgbClr val="FFEBC7"/>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11747">
                                            <p:txEl>
                                              <p:pRg st="0" end="0"/>
                                            </p:txEl>
                                          </p:spTgt>
                                        </p:tgtEl>
                                        <p:attrNameLst>
                                          <p:attrName>style.visibility</p:attrName>
                                        </p:attrNameLst>
                                      </p:cBhvr>
                                      <p:to>
                                        <p:strVal val="visible"/>
                                      </p:to>
                                    </p:set>
                                    <p:animEffect transition="in" filter="fade">
                                      <p:cBhvr>
                                        <p:cTn id="7" dur="1000"/>
                                        <p:tgtEl>
                                          <p:spTgt spid="1311747">
                                            <p:txEl>
                                              <p:pRg st="0" end="0"/>
                                            </p:txEl>
                                          </p:spTgt>
                                        </p:tgtEl>
                                      </p:cBhvr>
                                    </p:animEffect>
                                    <p:anim calcmode="lin" valueType="num">
                                      <p:cBhvr>
                                        <p:cTn id="8" dur="1000" fill="hold"/>
                                        <p:tgtEl>
                                          <p:spTgt spid="131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1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11747">
                                            <p:txEl>
                                              <p:pRg st="1" end="1"/>
                                            </p:txEl>
                                          </p:spTgt>
                                        </p:tgtEl>
                                        <p:attrNameLst>
                                          <p:attrName>style.visibility</p:attrName>
                                        </p:attrNameLst>
                                      </p:cBhvr>
                                      <p:to>
                                        <p:strVal val="visible"/>
                                      </p:to>
                                    </p:set>
                                    <p:animEffect transition="in" filter="fade">
                                      <p:cBhvr>
                                        <p:cTn id="14" dur="1000"/>
                                        <p:tgtEl>
                                          <p:spTgt spid="1311747">
                                            <p:txEl>
                                              <p:pRg st="1" end="1"/>
                                            </p:txEl>
                                          </p:spTgt>
                                        </p:tgtEl>
                                      </p:cBhvr>
                                    </p:animEffect>
                                    <p:anim calcmode="lin" valueType="num">
                                      <p:cBhvr>
                                        <p:cTn id="15" dur="1000" fill="hold"/>
                                        <p:tgtEl>
                                          <p:spTgt spid="13117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1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11747">
                                            <p:txEl>
                                              <p:pRg st="2" end="2"/>
                                            </p:txEl>
                                          </p:spTgt>
                                        </p:tgtEl>
                                        <p:attrNameLst>
                                          <p:attrName>style.visibility</p:attrName>
                                        </p:attrNameLst>
                                      </p:cBhvr>
                                      <p:to>
                                        <p:strVal val="visible"/>
                                      </p:to>
                                    </p:set>
                                    <p:animEffect transition="in" filter="fade">
                                      <p:cBhvr>
                                        <p:cTn id="21" dur="1000"/>
                                        <p:tgtEl>
                                          <p:spTgt spid="1311747">
                                            <p:txEl>
                                              <p:pRg st="2" end="2"/>
                                            </p:txEl>
                                          </p:spTgt>
                                        </p:tgtEl>
                                      </p:cBhvr>
                                    </p:animEffect>
                                    <p:anim calcmode="lin" valueType="num">
                                      <p:cBhvr>
                                        <p:cTn id="22" dur="1000" fill="hold"/>
                                        <p:tgtEl>
                                          <p:spTgt spid="13117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11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11747">
                                            <p:txEl>
                                              <p:pRg st="3" end="3"/>
                                            </p:txEl>
                                          </p:spTgt>
                                        </p:tgtEl>
                                        <p:attrNameLst>
                                          <p:attrName>style.visibility</p:attrName>
                                        </p:attrNameLst>
                                      </p:cBhvr>
                                      <p:to>
                                        <p:strVal val="visible"/>
                                      </p:to>
                                    </p:set>
                                    <p:animEffect transition="in" filter="fade">
                                      <p:cBhvr>
                                        <p:cTn id="28" dur="1000"/>
                                        <p:tgtEl>
                                          <p:spTgt spid="1311747">
                                            <p:txEl>
                                              <p:pRg st="3" end="3"/>
                                            </p:txEl>
                                          </p:spTgt>
                                        </p:tgtEl>
                                      </p:cBhvr>
                                    </p:animEffect>
                                    <p:anim calcmode="lin" valueType="num">
                                      <p:cBhvr>
                                        <p:cTn id="29" dur="1000" fill="hold"/>
                                        <p:tgtEl>
                                          <p:spTgt spid="13117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117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11747">
                                            <p:txEl>
                                              <p:pRg st="4" end="4"/>
                                            </p:txEl>
                                          </p:spTgt>
                                        </p:tgtEl>
                                        <p:attrNameLst>
                                          <p:attrName>style.visibility</p:attrName>
                                        </p:attrNameLst>
                                      </p:cBhvr>
                                      <p:to>
                                        <p:strVal val="visible"/>
                                      </p:to>
                                    </p:set>
                                    <p:animEffect transition="in" filter="fade">
                                      <p:cBhvr>
                                        <p:cTn id="35" dur="1000"/>
                                        <p:tgtEl>
                                          <p:spTgt spid="1311747">
                                            <p:txEl>
                                              <p:pRg st="4" end="4"/>
                                            </p:txEl>
                                          </p:spTgt>
                                        </p:tgtEl>
                                      </p:cBhvr>
                                    </p:animEffect>
                                    <p:anim calcmode="lin" valueType="num">
                                      <p:cBhvr>
                                        <p:cTn id="36" dur="1000" fill="hold"/>
                                        <p:tgtEl>
                                          <p:spTgt spid="13117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117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11747">
                                            <p:txEl>
                                              <p:pRg st="5" end="5"/>
                                            </p:txEl>
                                          </p:spTgt>
                                        </p:tgtEl>
                                        <p:attrNameLst>
                                          <p:attrName>style.visibility</p:attrName>
                                        </p:attrNameLst>
                                      </p:cBhvr>
                                      <p:to>
                                        <p:strVal val="visible"/>
                                      </p:to>
                                    </p:set>
                                    <p:animEffect transition="in" filter="fade">
                                      <p:cBhvr>
                                        <p:cTn id="42" dur="1000"/>
                                        <p:tgtEl>
                                          <p:spTgt spid="1311747">
                                            <p:txEl>
                                              <p:pRg st="5" end="5"/>
                                            </p:txEl>
                                          </p:spTgt>
                                        </p:tgtEl>
                                      </p:cBhvr>
                                    </p:animEffect>
                                    <p:anim calcmode="lin" valueType="num">
                                      <p:cBhvr>
                                        <p:cTn id="43" dur="1000" fill="hold"/>
                                        <p:tgtEl>
                                          <p:spTgt spid="131174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117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11747">
                                            <p:txEl>
                                              <p:pRg st="6" end="6"/>
                                            </p:txEl>
                                          </p:spTgt>
                                        </p:tgtEl>
                                        <p:attrNameLst>
                                          <p:attrName>style.visibility</p:attrName>
                                        </p:attrNameLst>
                                      </p:cBhvr>
                                      <p:to>
                                        <p:strVal val="visible"/>
                                      </p:to>
                                    </p:set>
                                    <p:animEffect transition="in" filter="fade">
                                      <p:cBhvr>
                                        <p:cTn id="49" dur="1000"/>
                                        <p:tgtEl>
                                          <p:spTgt spid="1311747">
                                            <p:txEl>
                                              <p:pRg st="6" end="6"/>
                                            </p:txEl>
                                          </p:spTgt>
                                        </p:tgtEl>
                                      </p:cBhvr>
                                    </p:animEffect>
                                    <p:anim calcmode="lin" valueType="num">
                                      <p:cBhvr>
                                        <p:cTn id="50" dur="1000" fill="hold"/>
                                        <p:tgtEl>
                                          <p:spTgt spid="131174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1174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11747">
                                            <p:txEl>
                                              <p:pRg st="7" end="7"/>
                                            </p:txEl>
                                          </p:spTgt>
                                        </p:tgtEl>
                                        <p:attrNameLst>
                                          <p:attrName>style.visibility</p:attrName>
                                        </p:attrNameLst>
                                      </p:cBhvr>
                                      <p:to>
                                        <p:strVal val="visible"/>
                                      </p:to>
                                    </p:set>
                                    <p:animEffect transition="in" filter="fade">
                                      <p:cBhvr>
                                        <p:cTn id="56" dur="1000"/>
                                        <p:tgtEl>
                                          <p:spTgt spid="1311747">
                                            <p:txEl>
                                              <p:pRg st="7" end="7"/>
                                            </p:txEl>
                                          </p:spTgt>
                                        </p:tgtEl>
                                      </p:cBhvr>
                                    </p:animEffect>
                                    <p:anim calcmode="lin" valueType="num">
                                      <p:cBhvr>
                                        <p:cTn id="57" dur="1000" fill="hold"/>
                                        <p:tgtEl>
                                          <p:spTgt spid="131174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31174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11747">
                                            <p:txEl>
                                              <p:pRg st="8" end="8"/>
                                            </p:txEl>
                                          </p:spTgt>
                                        </p:tgtEl>
                                        <p:attrNameLst>
                                          <p:attrName>style.visibility</p:attrName>
                                        </p:attrNameLst>
                                      </p:cBhvr>
                                      <p:to>
                                        <p:strVal val="visible"/>
                                      </p:to>
                                    </p:set>
                                    <p:animEffect transition="in" filter="fade">
                                      <p:cBhvr>
                                        <p:cTn id="63" dur="1000"/>
                                        <p:tgtEl>
                                          <p:spTgt spid="1311747">
                                            <p:txEl>
                                              <p:pRg st="8" end="8"/>
                                            </p:txEl>
                                          </p:spTgt>
                                        </p:tgtEl>
                                      </p:cBhvr>
                                    </p:animEffect>
                                    <p:anim calcmode="lin" valueType="num">
                                      <p:cBhvr>
                                        <p:cTn id="64" dur="1000" fill="hold"/>
                                        <p:tgtEl>
                                          <p:spTgt spid="131174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31174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11747">
                                            <p:txEl>
                                              <p:pRg st="9" end="9"/>
                                            </p:txEl>
                                          </p:spTgt>
                                        </p:tgtEl>
                                        <p:attrNameLst>
                                          <p:attrName>style.visibility</p:attrName>
                                        </p:attrNameLst>
                                      </p:cBhvr>
                                      <p:to>
                                        <p:strVal val="visible"/>
                                      </p:to>
                                    </p:set>
                                    <p:animEffect transition="in" filter="fade">
                                      <p:cBhvr>
                                        <p:cTn id="70" dur="1000"/>
                                        <p:tgtEl>
                                          <p:spTgt spid="1311747">
                                            <p:txEl>
                                              <p:pRg st="9" end="9"/>
                                            </p:txEl>
                                          </p:spTgt>
                                        </p:tgtEl>
                                      </p:cBhvr>
                                    </p:animEffect>
                                    <p:anim calcmode="lin" valueType="num">
                                      <p:cBhvr>
                                        <p:cTn id="71" dur="1000" fill="hold"/>
                                        <p:tgtEl>
                                          <p:spTgt spid="131174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31174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747"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81000"/>
            <a:ext cx="9144000" cy="579438"/>
          </a:xfrm>
        </p:spPr>
        <p:txBody>
          <a:bodyPr/>
          <a:lstStyle/>
          <a:p>
            <a:pPr eaLnBrk="1" hangingPunct="1"/>
            <a:r>
              <a:rPr lang="en-US" sz="3200" smtClean="0">
                <a:solidFill>
                  <a:srgbClr val="EFFF5D"/>
                </a:solidFill>
                <a:latin typeface="Comic Sans MS" pitchFamily="-64" charset="0"/>
              </a:rPr>
              <a:t>What happens when billiard balls bounce?</a:t>
            </a:r>
            <a:endParaRPr lang="en-US" smtClean="0"/>
          </a:p>
        </p:txBody>
      </p:sp>
      <p:sp>
        <p:nvSpPr>
          <p:cNvPr id="1315843" name="Rectangle 3"/>
          <p:cNvSpPr>
            <a:spLocks noGrp="1" noChangeArrowheads="1"/>
          </p:cNvSpPr>
          <p:nvPr>
            <p:ph type="body" idx="1"/>
          </p:nvPr>
        </p:nvSpPr>
        <p:spPr>
          <a:xfrm>
            <a:off x="152400" y="1295400"/>
            <a:ext cx="8763000" cy="5257800"/>
          </a:xfrm>
          <a:noFill/>
        </p:spPr>
        <p:txBody>
          <a:bodyPr/>
          <a:lstStyle/>
          <a:p>
            <a:pPr eaLnBrk="1" hangingPunct="1">
              <a:lnSpc>
                <a:spcPct val="80000"/>
              </a:lnSpc>
            </a:pPr>
            <a:r>
              <a:rPr lang="en-US" sz="2800" smtClean="0">
                <a:solidFill>
                  <a:srgbClr val="FFEBC7"/>
                </a:solidFill>
              </a:rPr>
              <a:t>Simplest case: a head-on collision between the white cue ball and the eleven ball initially at rest.</a:t>
            </a:r>
          </a:p>
          <a:p>
            <a:pPr lvl="1" eaLnBrk="1" hangingPunct="1">
              <a:lnSpc>
                <a:spcPct val="80000"/>
              </a:lnSpc>
            </a:pPr>
            <a:r>
              <a:rPr lang="en-US" sz="2400" smtClean="0">
                <a:solidFill>
                  <a:srgbClr val="FFEBC7"/>
                </a:solidFill>
              </a:rPr>
              <a:t>If spin is not a factor, the cue ball stops and the eleven ball moves forward with a velocity equal to the initial velocity of the cue ball.</a:t>
            </a:r>
          </a:p>
          <a:p>
            <a:pPr lvl="1" eaLnBrk="1" hangingPunct="1">
              <a:lnSpc>
                <a:spcPct val="80000"/>
              </a:lnSpc>
            </a:pPr>
            <a:r>
              <a:rPr lang="en-US" sz="2400" smtClean="0">
                <a:solidFill>
                  <a:srgbClr val="FFEBC7"/>
                </a:solidFill>
              </a:rPr>
              <a:t>The eleven ball’s final momentum is equal to the cue ball’s initial momentum.</a:t>
            </a:r>
          </a:p>
          <a:p>
            <a:pPr lvl="1" eaLnBrk="1" hangingPunct="1">
              <a:lnSpc>
                <a:spcPct val="80000"/>
              </a:lnSpc>
            </a:pPr>
            <a:r>
              <a:rPr lang="en-US" sz="2400" smtClean="0">
                <a:solidFill>
                  <a:srgbClr val="FFEBC7"/>
                </a:solidFill>
              </a:rPr>
              <a:t>Momentum is conserved.</a:t>
            </a:r>
          </a:p>
          <a:p>
            <a:pPr lvl="1" eaLnBrk="1" hangingPunct="1">
              <a:lnSpc>
                <a:spcPct val="80000"/>
              </a:lnSpc>
            </a:pPr>
            <a:r>
              <a:rPr lang="en-US" sz="2400" smtClean="0">
                <a:solidFill>
                  <a:srgbClr val="FFEBC7"/>
                </a:solidFill>
              </a:rPr>
              <a:t>The eleven ball also has </a:t>
            </a:r>
          </a:p>
          <a:p>
            <a:pPr lvl="1" eaLnBrk="1" hangingPunct="1">
              <a:lnSpc>
                <a:spcPct val="80000"/>
              </a:lnSpc>
              <a:spcBef>
                <a:spcPct val="0"/>
              </a:spcBef>
              <a:buFont typeface="Wingdings" pitchFamily="-64" charset="2"/>
              <a:buNone/>
            </a:pPr>
            <a:r>
              <a:rPr lang="en-US" sz="2400" smtClean="0">
                <a:solidFill>
                  <a:srgbClr val="FFEBC7"/>
                </a:solidFill>
              </a:rPr>
              <a:t>	a final kinetic energy </a:t>
            </a:r>
          </a:p>
          <a:p>
            <a:pPr lvl="1" eaLnBrk="1" hangingPunct="1">
              <a:lnSpc>
                <a:spcPct val="80000"/>
              </a:lnSpc>
              <a:spcBef>
                <a:spcPct val="0"/>
              </a:spcBef>
              <a:buFont typeface="Wingdings" pitchFamily="-64" charset="2"/>
              <a:buNone/>
            </a:pPr>
            <a:r>
              <a:rPr lang="en-US" sz="2400" smtClean="0">
                <a:solidFill>
                  <a:srgbClr val="FFEBC7"/>
                </a:solidFill>
              </a:rPr>
              <a:t>	equal to the cue ball’s </a:t>
            </a:r>
          </a:p>
          <a:p>
            <a:pPr lvl="1" eaLnBrk="1" hangingPunct="1">
              <a:lnSpc>
                <a:spcPct val="80000"/>
              </a:lnSpc>
              <a:spcBef>
                <a:spcPct val="0"/>
              </a:spcBef>
              <a:buFont typeface="Wingdings" pitchFamily="-64" charset="2"/>
              <a:buNone/>
            </a:pPr>
            <a:r>
              <a:rPr lang="en-US" sz="2400" smtClean="0">
                <a:solidFill>
                  <a:srgbClr val="FFEBC7"/>
                </a:solidFill>
              </a:rPr>
              <a:t>	initial kinetic energy.</a:t>
            </a:r>
          </a:p>
          <a:p>
            <a:pPr lvl="1" eaLnBrk="1" hangingPunct="1">
              <a:lnSpc>
                <a:spcPct val="80000"/>
              </a:lnSpc>
            </a:pPr>
            <a:r>
              <a:rPr lang="en-US" sz="2400" smtClean="0">
                <a:solidFill>
                  <a:srgbClr val="FFEBC7"/>
                </a:solidFill>
              </a:rPr>
              <a:t>Energy is conserved.</a:t>
            </a:r>
          </a:p>
        </p:txBody>
      </p:sp>
      <p:pic>
        <p:nvPicPr>
          <p:cNvPr id="36868" name="Picture 5" descr="07_15"/>
          <p:cNvPicPr>
            <a:picLocks noChangeAspect="1" noChangeArrowheads="1"/>
          </p:cNvPicPr>
          <p:nvPr/>
        </p:nvPicPr>
        <p:blipFill>
          <a:blip r:embed="rId3" cstate="print"/>
          <a:srcRect/>
          <a:stretch>
            <a:fillRect/>
          </a:stretch>
        </p:blipFill>
        <p:spPr bwMode="auto">
          <a:xfrm>
            <a:off x="4495800" y="3381375"/>
            <a:ext cx="4581525" cy="2832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15843">
                                            <p:txEl>
                                              <p:pRg st="0" end="0"/>
                                            </p:txEl>
                                          </p:spTgt>
                                        </p:tgtEl>
                                        <p:attrNameLst>
                                          <p:attrName>style.visibility</p:attrName>
                                        </p:attrNameLst>
                                      </p:cBhvr>
                                      <p:to>
                                        <p:strVal val="visible"/>
                                      </p:to>
                                    </p:set>
                                    <p:animEffect transition="in" filter="fade">
                                      <p:cBhvr>
                                        <p:cTn id="7" dur="1000"/>
                                        <p:tgtEl>
                                          <p:spTgt spid="1315843">
                                            <p:txEl>
                                              <p:pRg st="0" end="0"/>
                                            </p:txEl>
                                          </p:spTgt>
                                        </p:tgtEl>
                                      </p:cBhvr>
                                    </p:animEffect>
                                    <p:anim calcmode="lin" valueType="num">
                                      <p:cBhvr>
                                        <p:cTn id="8" dur="1000" fill="hold"/>
                                        <p:tgtEl>
                                          <p:spTgt spid="1315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1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15843">
                                            <p:txEl>
                                              <p:pRg st="1" end="1"/>
                                            </p:txEl>
                                          </p:spTgt>
                                        </p:tgtEl>
                                        <p:attrNameLst>
                                          <p:attrName>style.visibility</p:attrName>
                                        </p:attrNameLst>
                                      </p:cBhvr>
                                      <p:to>
                                        <p:strVal val="visible"/>
                                      </p:to>
                                    </p:set>
                                    <p:animEffect transition="in" filter="fade">
                                      <p:cBhvr>
                                        <p:cTn id="14" dur="1000"/>
                                        <p:tgtEl>
                                          <p:spTgt spid="1315843">
                                            <p:txEl>
                                              <p:pRg st="1" end="1"/>
                                            </p:txEl>
                                          </p:spTgt>
                                        </p:tgtEl>
                                      </p:cBhvr>
                                    </p:animEffect>
                                    <p:anim calcmode="lin" valueType="num">
                                      <p:cBhvr>
                                        <p:cTn id="15" dur="1000" fill="hold"/>
                                        <p:tgtEl>
                                          <p:spTgt spid="13158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1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15843">
                                            <p:txEl>
                                              <p:pRg st="2" end="2"/>
                                            </p:txEl>
                                          </p:spTgt>
                                        </p:tgtEl>
                                        <p:attrNameLst>
                                          <p:attrName>style.visibility</p:attrName>
                                        </p:attrNameLst>
                                      </p:cBhvr>
                                      <p:to>
                                        <p:strVal val="visible"/>
                                      </p:to>
                                    </p:set>
                                    <p:animEffect transition="in" filter="fade">
                                      <p:cBhvr>
                                        <p:cTn id="21" dur="1000"/>
                                        <p:tgtEl>
                                          <p:spTgt spid="1315843">
                                            <p:txEl>
                                              <p:pRg st="2" end="2"/>
                                            </p:txEl>
                                          </p:spTgt>
                                        </p:tgtEl>
                                      </p:cBhvr>
                                    </p:animEffect>
                                    <p:anim calcmode="lin" valueType="num">
                                      <p:cBhvr>
                                        <p:cTn id="22" dur="1000" fill="hold"/>
                                        <p:tgtEl>
                                          <p:spTgt spid="13158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1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15843">
                                            <p:txEl>
                                              <p:pRg st="3" end="3"/>
                                            </p:txEl>
                                          </p:spTgt>
                                        </p:tgtEl>
                                        <p:attrNameLst>
                                          <p:attrName>style.visibility</p:attrName>
                                        </p:attrNameLst>
                                      </p:cBhvr>
                                      <p:to>
                                        <p:strVal val="visible"/>
                                      </p:to>
                                    </p:set>
                                    <p:animEffect transition="in" filter="fade">
                                      <p:cBhvr>
                                        <p:cTn id="28" dur="1000"/>
                                        <p:tgtEl>
                                          <p:spTgt spid="1315843">
                                            <p:txEl>
                                              <p:pRg st="3" end="3"/>
                                            </p:txEl>
                                          </p:spTgt>
                                        </p:tgtEl>
                                      </p:cBhvr>
                                    </p:animEffect>
                                    <p:anim calcmode="lin" valueType="num">
                                      <p:cBhvr>
                                        <p:cTn id="29" dur="1000" fill="hold"/>
                                        <p:tgtEl>
                                          <p:spTgt spid="13158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158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15843">
                                            <p:txEl>
                                              <p:pRg st="4" end="4"/>
                                            </p:txEl>
                                          </p:spTgt>
                                        </p:tgtEl>
                                        <p:attrNameLst>
                                          <p:attrName>style.visibility</p:attrName>
                                        </p:attrNameLst>
                                      </p:cBhvr>
                                      <p:to>
                                        <p:strVal val="visible"/>
                                      </p:to>
                                    </p:set>
                                    <p:animEffect transition="in" filter="fade">
                                      <p:cBhvr>
                                        <p:cTn id="35" dur="1000"/>
                                        <p:tgtEl>
                                          <p:spTgt spid="1315843">
                                            <p:txEl>
                                              <p:pRg st="4" end="4"/>
                                            </p:txEl>
                                          </p:spTgt>
                                        </p:tgtEl>
                                      </p:cBhvr>
                                    </p:animEffect>
                                    <p:anim calcmode="lin" valueType="num">
                                      <p:cBhvr>
                                        <p:cTn id="36" dur="1000" fill="hold"/>
                                        <p:tgtEl>
                                          <p:spTgt spid="13158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1584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15843">
                                            <p:txEl>
                                              <p:pRg st="5" end="5"/>
                                            </p:txEl>
                                          </p:spTgt>
                                        </p:tgtEl>
                                        <p:attrNameLst>
                                          <p:attrName>style.visibility</p:attrName>
                                        </p:attrNameLst>
                                      </p:cBhvr>
                                      <p:to>
                                        <p:strVal val="visible"/>
                                      </p:to>
                                    </p:set>
                                    <p:animEffect transition="in" filter="fade">
                                      <p:cBhvr>
                                        <p:cTn id="40" dur="1000"/>
                                        <p:tgtEl>
                                          <p:spTgt spid="1315843">
                                            <p:txEl>
                                              <p:pRg st="5" end="5"/>
                                            </p:txEl>
                                          </p:spTgt>
                                        </p:tgtEl>
                                      </p:cBhvr>
                                    </p:animEffect>
                                    <p:anim calcmode="lin" valueType="num">
                                      <p:cBhvr>
                                        <p:cTn id="41" dur="1000" fill="hold"/>
                                        <p:tgtEl>
                                          <p:spTgt spid="131584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31584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15843">
                                            <p:txEl>
                                              <p:pRg st="6" end="6"/>
                                            </p:txEl>
                                          </p:spTgt>
                                        </p:tgtEl>
                                        <p:attrNameLst>
                                          <p:attrName>style.visibility</p:attrName>
                                        </p:attrNameLst>
                                      </p:cBhvr>
                                      <p:to>
                                        <p:strVal val="visible"/>
                                      </p:to>
                                    </p:set>
                                    <p:animEffect transition="in" filter="fade">
                                      <p:cBhvr>
                                        <p:cTn id="45" dur="1000"/>
                                        <p:tgtEl>
                                          <p:spTgt spid="1315843">
                                            <p:txEl>
                                              <p:pRg st="6" end="6"/>
                                            </p:txEl>
                                          </p:spTgt>
                                        </p:tgtEl>
                                      </p:cBhvr>
                                    </p:animEffect>
                                    <p:anim calcmode="lin" valueType="num">
                                      <p:cBhvr>
                                        <p:cTn id="46" dur="1000" fill="hold"/>
                                        <p:tgtEl>
                                          <p:spTgt spid="131584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31584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15843">
                                            <p:txEl>
                                              <p:pRg st="7" end="7"/>
                                            </p:txEl>
                                          </p:spTgt>
                                        </p:tgtEl>
                                        <p:attrNameLst>
                                          <p:attrName>style.visibility</p:attrName>
                                        </p:attrNameLst>
                                      </p:cBhvr>
                                      <p:to>
                                        <p:strVal val="visible"/>
                                      </p:to>
                                    </p:set>
                                    <p:animEffect transition="in" filter="fade">
                                      <p:cBhvr>
                                        <p:cTn id="50" dur="1000"/>
                                        <p:tgtEl>
                                          <p:spTgt spid="1315843">
                                            <p:txEl>
                                              <p:pRg st="7" end="7"/>
                                            </p:txEl>
                                          </p:spTgt>
                                        </p:tgtEl>
                                      </p:cBhvr>
                                    </p:animEffect>
                                    <p:anim calcmode="lin" valueType="num">
                                      <p:cBhvr>
                                        <p:cTn id="51" dur="1000" fill="hold"/>
                                        <p:tgtEl>
                                          <p:spTgt spid="131584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131584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15843">
                                            <p:txEl>
                                              <p:pRg st="8" end="8"/>
                                            </p:txEl>
                                          </p:spTgt>
                                        </p:tgtEl>
                                        <p:attrNameLst>
                                          <p:attrName>style.visibility</p:attrName>
                                        </p:attrNameLst>
                                      </p:cBhvr>
                                      <p:to>
                                        <p:strVal val="visible"/>
                                      </p:to>
                                    </p:set>
                                    <p:animEffect transition="in" filter="fade">
                                      <p:cBhvr>
                                        <p:cTn id="57" dur="1000"/>
                                        <p:tgtEl>
                                          <p:spTgt spid="1315843">
                                            <p:txEl>
                                              <p:pRg st="8" end="8"/>
                                            </p:txEl>
                                          </p:spTgt>
                                        </p:tgtEl>
                                      </p:cBhvr>
                                    </p:animEffect>
                                    <p:anim calcmode="lin" valueType="num">
                                      <p:cBhvr>
                                        <p:cTn id="58" dur="1000" fill="hold"/>
                                        <p:tgtEl>
                                          <p:spTgt spid="131584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131584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81000"/>
            <a:ext cx="9144000" cy="579438"/>
          </a:xfrm>
        </p:spPr>
        <p:txBody>
          <a:bodyPr/>
          <a:lstStyle/>
          <a:p>
            <a:pPr eaLnBrk="1" hangingPunct="1"/>
            <a:r>
              <a:rPr lang="en-US" sz="3200" smtClean="0">
                <a:solidFill>
                  <a:srgbClr val="EFFF5D"/>
                </a:solidFill>
                <a:latin typeface="Comic Sans MS" pitchFamily="-64" charset="0"/>
              </a:rPr>
              <a:t>What happens when billiard balls bounce?</a:t>
            </a:r>
            <a:endParaRPr lang="en-US" smtClean="0"/>
          </a:p>
        </p:txBody>
      </p:sp>
      <p:sp>
        <p:nvSpPr>
          <p:cNvPr id="1319939" name="Rectangle 3"/>
          <p:cNvSpPr>
            <a:spLocks noGrp="1" noChangeArrowheads="1"/>
          </p:cNvSpPr>
          <p:nvPr>
            <p:ph type="body" idx="1"/>
          </p:nvPr>
        </p:nvSpPr>
        <p:spPr>
          <a:xfrm>
            <a:off x="152400" y="1295400"/>
            <a:ext cx="8763000" cy="5257800"/>
          </a:xfrm>
          <a:noFill/>
        </p:spPr>
        <p:txBody>
          <a:bodyPr/>
          <a:lstStyle/>
          <a:p>
            <a:pPr eaLnBrk="1" hangingPunct="1">
              <a:lnSpc>
                <a:spcPct val="80000"/>
              </a:lnSpc>
            </a:pPr>
            <a:r>
              <a:rPr lang="en-US" sz="2400" dirty="0" smtClean="0">
                <a:solidFill>
                  <a:srgbClr val="FFEBC7"/>
                </a:solidFill>
              </a:rPr>
              <a:t>For equal masses, the only way for momentum and energy to both be conserved is for the cue ball to stop and the eleven ball to move forward with all the velocity.</a:t>
            </a:r>
          </a:p>
          <a:p>
            <a:pPr eaLnBrk="1" hangingPunct="1">
              <a:lnSpc>
                <a:spcPct val="80000"/>
              </a:lnSpc>
            </a:pPr>
            <a:r>
              <a:rPr lang="en-US" sz="2400" dirty="0" smtClean="0">
                <a:solidFill>
                  <a:srgbClr val="FFEBC7"/>
                </a:solidFill>
              </a:rPr>
              <a:t>Another example is the familiar swinging-ball toy with a row of steel balls hanging by threads from a frame.</a:t>
            </a:r>
          </a:p>
          <a:p>
            <a:pPr lvl="1" eaLnBrk="1" hangingPunct="1">
              <a:lnSpc>
                <a:spcPct val="80000"/>
              </a:lnSpc>
              <a:spcBef>
                <a:spcPct val="0"/>
              </a:spcBef>
            </a:pPr>
            <a:r>
              <a:rPr lang="en-US" sz="1800" dirty="0" smtClean="0">
                <a:solidFill>
                  <a:srgbClr val="FFEBC7"/>
                </a:solidFill>
              </a:rPr>
              <a:t>If one ball is pulled back and released, the collision with the other balls results in a single ball from the other end flying off with the same velocity as the first ball just </a:t>
            </a:r>
          </a:p>
          <a:p>
            <a:pPr lvl="1" eaLnBrk="1" hangingPunct="1">
              <a:lnSpc>
                <a:spcPct val="80000"/>
              </a:lnSpc>
              <a:spcBef>
                <a:spcPct val="0"/>
              </a:spcBef>
              <a:buFont typeface="Wingdings" pitchFamily="-64" charset="2"/>
              <a:buNone/>
            </a:pPr>
            <a:r>
              <a:rPr lang="en-US" sz="1800" dirty="0" smtClean="0">
                <a:solidFill>
                  <a:srgbClr val="FFEBC7"/>
                </a:solidFill>
              </a:rPr>
              <a:t>	before the collision.</a:t>
            </a:r>
          </a:p>
          <a:p>
            <a:pPr lvl="1" eaLnBrk="1" hangingPunct="1">
              <a:lnSpc>
                <a:spcPct val="80000"/>
              </a:lnSpc>
              <a:spcBef>
                <a:spcPct val="0"/>
              </a:spcBef>
            </a:pPr>
            <a:r>
              <a:rPr lang="en-US" sz="1800" dirty="0" smtClean="0">
                <a:solidFill>
                  <a:srgbClr val="FFEBC7"/>
                </a:solidFill>
              </a:rPr>
              <a:t>Both momentum and kinetic </a:t>
            </a:r>
          </a:p>
          <a:p>
            <a:pPr lvl="1" eaLnBrk="1" hangingPunct="1">
              <a:lnSpc>
                <a:spcPct val="80000"/>
              </a:lnSpc>
              <a:spcBef>
                <a:spcPct val="0"/>
              </a:spcBef>
              <a:buFont typeface="Wingdings" pitchFamily="-64" charset="2"/>
              <a:buNone/>
            </a:pPr>
            <a:r>
              <a:rPr lang="en-US" sz="1800" dirty="0" smtClean="0">
                <a:solidFill>
                  <a:srgbClr val="FFEBC7"/>
                </a:solidFill>
              </a:rPr>
              <a:t>	energy are conserved.</a:t>
            </a:r>
          </a:p>
          <a:p>
            <a:pPr lvl="1" eaLnBrk="1" hangingPunct="1">
              <a:lnSpc>
                <a:spcPct val="80000"/>
              </a:lnSpc>
              <a:spcBef>
                <a:spcPct val="0"/>
              </a:spcBef>
            </a:pPr>
            <a:r>
              <a:rPr lang="en-US" sz="1800" dirty="0" smtClean="0">
                <a:solidFill>
                  <a:srgbClr val="FFEBC7"/>
                </a:solidFill>
              </a:rPr>
              <a:t>If two balls on one side are </a:t>
            </a:r>
          </a:p>
          <a:p>
            <a:pPr lvl="1" eaLnBrk="1" hangingPunct="1">
              <a:lnSpc>
                <a:spcPct val="80000"/>
              </a:lnSpc>
              <a:spcBef>
                <a:spcPct val="0"/>
              </a:spcBef>
              <a:buFont typeface="Wingdings" pitchFamily="-64" charset="2"/>
              <a:buNone/>
            </a:pPr>
            <a:r>
              <a:rPr lang="en-US" sz="1800" dirty="0" smtClean="0">
                <a:solidFill>
                  <a:srgbClr val="FFEBC7"/>
                </a:solidFill>
              </a:rPr>
              <a:t>	pulled back and released, two </a:t>
            </a:r>
          </a:p>
          <a:p>
            <a:pPr lvl="1" eaLnBrk="1" hangingPunct="1">
              <a:lnSpc>
                <a:spcPct val="80000"/>
              </a:lnSpc>
              <a:spcBef>
                <a:spcPct val="0"/>
              </a:spcBef>
              <a:buFont typeface="Wingdings" pitchFamily="-64" charset="2"/>
              <a:buNone/>
            </a:pPr>
            <a:r>
              <a:rPr lang="en-US" sz="1800" dirty="0" smtClean="0">
                <a:solidFill>
                  <a:srgbClr val="FFEBC7"/>
                </a:solidFill>
              </a:rPr>
              <a:t>	balls fly off from the opposite </a:t>
            </a:r>
          </a:p>
          <a:p>
            <a:pPr lvl="1" eaLnBrk="1" hangingPunct="1">
              <a:lnSpc>
                <a:spcPct val="80000"/>
              </a:lnSpc>
              <a:spcBef>
                <a:spcPct val="0"/>
              </a:spcBef>
              <a:buFont typeface="Wingdings" pitchFamily="-64" charset="2"/>
              <a:buNone/>
            </a:pPr>
            <a:r>
              <a:rPr lang="en-US" sz="1800" dirty="0" smtClean="0">
                <a:solidFill>
                  <a:srgbClr val="FFEBC7"/>
                </a:solidFill>
              </a:rPr>
              <a:t>	side.</a:t>
            </a:r>
          </a:p>
          <a:p>
            <a:pPr eaLnBrk="1" hangingPunct="1">
              <a:lnSpc>
                <a:spcPct val="80000"/>
              </a:lnSpc>
              <a:spcBef>
                <a:spcPct val="0"/>
              </a:spcBef>
              <a:buFont typeface="Wingdings" pitchFamily="-64" charset="2"/>
              <a:buChar char="Ø"/>
            </a:pPr>
            <a:r>
              <a:rPr lang="en-US" sz="2800" dirty="0" smtClean="0">
                <a:solidFill>
                  <a:srgbClr val="EFFF5D"/>
                </a:solidFill>
                <a:latin typeface="Comic Sans MS" pitchFamily="-64" charset="0"/>
              </a:rPr>
              <a:t>Why doesn’t one ball </a:t>
            </a:r>
          </a:p>
          <a:p>
            <a:pPr eaLnBrk="1" hangingPunct="1">
              <a:lnSpc>
                <a:spcPct val="80000"/>
              </a:lnSpc>
              <a:spcBef>
                <a:spcPct val="0"/>
              </a:spcBef>
              <a:buFont typeface="Wingdings" pitchFamily="-64" charset="2"/>
              <a:buNone/>
            </a:pPr>
            <a:r>
              <a:rPr lang="en-US" sz="2800" dirty="0" smtClean="0">
                <a:solidFill>
                  <a:srgbClr val="EFFF5D"/>
                </a:solidFill>
                <a:latin typeface="Comic Sans MS" pitchFamily="-64" charset="0"/>
              </a:rPr>
              <a:t>	fly off with twice the </a:t>
            </a:r>
          </a:p>
          <a:p>
            <a:pPr eaLnBrk="1" hangingPunct="1">
              <a:lnSpc>
                <a:spcPct val="80000"/>
              </a:lnSpc>
              <a:spcBef>
                <a:spcPct val="0"/>
              </a:spcBef>
              <a:buFont typeface="Wingdings" pitchFamily="-64" charset="2"/>
              <a:buNone/>
            </a:pPr>
            <a:r>
              <a:rPr lang="en-US" sz="2800" dirty="0" smtClean="0">
                <a:solidFill>
                  <a:srgbClr val="EFFF5D"/>
                </a:solidFill>
                <a:latin typeface="Comic Sans MS" pitchFamily="-64" charset="0"/>
              </a:rPr>
              <a:t>	velocity?</a:t>
            </a:r>
          </a:p>
        </p:txBody>
      </p:sp>
      <p:pic>
        <p:nvPicPr>
          <p:cNvPr id="37892" name="Picture 5"/>
          <p:cNvPicPr>
            <a:picLocks noChangeAspect="1" noChangeArrowheads="1"/>
          </p:cNvPicPr>
          <p:nvPr/>
        </p:nvPicPr>
        <p:blipFill>
          <a:blip r:embed="rId3" cstate="print"/>
          <a:srcRect/>
          <a:stretch>
            <a:fillRect/>
          </a:stretch>
        </p:blipFill>
        <p:spPr bwMode="auto">
          <a:xfrm>
            <a:off x="4343400" y="3429000"/>
            <a:ext cx="4495800" cy="3317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19939">
                                            <p:txEl>
                                              <p:pRg st="0" end="0"/>
                                            </p:txEl>
                                          </p:spTgt>
                                        </p:tgtEl>
                                        <p:attrNameLst>
                                          <p:attrName>style.visibility</p:attrName>
                                        </p:attrNameLst>
                                      </p:cBhvr>
                                      <p:to>
                                        <p:strVal val="visible"/>
                                      </p:to>
                                    </p:set>
                                    <p:animEffect transition="in" filter="fade">
                                      <p:cBhvr>
                                        <p:cTn id="7" dur="1000"/>
                                        <p:tgtEl>
                                          <p:spTgt spid="1319939">
                                            <p:txEl>
                                              <p:pRg st="0" end="0"/>
                                            </p:txEl>
                                          </p:spTgt>
                                        </p:tgtEl>
                                      </p:cBhvr>
                                    </p:animEffect>
                                    <p:anim calcmode="lin" valueType="num">
                                      <p:cBhvr>
                                        <p:cTn id="8" dur="1000" fill="hold"/>
                                        <p:tgtEl>
                                          <p:spTgt spid="131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1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19939">
                                            <p:txEl>
                                              <p:pRg st="1" end="1"/>
                                            </p:txEl>
                                          </p:spTgt>
                                        </p:tgtEl>
                                        <p:attrNameLst>
                                          <p:attrName>style.visibility</p:attrName>
                                        </p:attrNameLst>
                                      </p:cBhvr>
                                      <p:to>
                                        <p:strVal val="visible"/>
                                      </p:to>
                                    </p:set>
                                    <p:animEffect transition="in" filter="fade">
                                      <p:cBhvr>
                                        <p:cTn id="14" dur="1000"/>
                                        <p:tgtEl>
                                          <p:spTgt spid="1319939">
                                            <p:txEl>
                                              <p:pRg st="1" end="1"/>
                                            </p:txEl>
                                          </p:spTgt>
                                        </p:tgtEl>
                                      </p:cBhvr>
                                    </p:animEffect>
                                    <p:anim calcmode="lin" valueType="num">
                                      <p:cBhvr>
                                        <p:cTn id="15" dur="1000" fill="hold"/>
                                        <p:tgtEl>
                                          <p:spTgt spid="13199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1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19939">
                                            <p:txEl>
                                              <p:pRg st="2" end="2"/>
                                            </p:txEl>
                                          </p:spTgt>
                                        </p:tgtEl>
                                        <p:attrNameLst>
                                          <p:attrName>style.visibility</p:attrName>
                                        </p:attrNameLst>
                                      </p:cBhvr>
                                      <p:to>
                                        <p:strVal val="visible"/>
                                      </p:to>
                                    </p:set>
                                    <p:animEffect transition="in" filter="fade">
                                      <p:cBhvr>
                                        <p:cTn id="21" dur="1000"/>
                                        <p:tgtEl>
                                          <p:spTgt spid="1319939">
                                            <p:txEl>
                                              <p:pRg st="2" end="2"/>
                                            </p:txEl>
                                          </p:spTgt>
                                        </p:tgtEl>
                                      </p:cBhvr>
                                    </p:animEffect>
                                    <p:anim calcmode="lin" valueType="num">
                                      <p:cBhvr>
                                        <p:cTn id="22" dur="1000" fill="hold"/>
                                        <p:tgtEl>
                                          <p:spTgt spid="13199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1993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19939">
                                            <p:txEl>
                                              <p:pRg st="3" end="3"/>
                                            </p:txEl>
                                          </p:spTgt>
                                        </p:tgtEl>
                                        <p:attrNameLst>
                                          <p:attrName>style.visibility</p:attrName>
                                        </p:attrNameLst>
                                      </p:cBhvr>
                                      <p:to>
                                        <p:strVal val="visible"/>
                                      </p:to>
                                    </p:set>
                                    <p:animEffect transition="in" filter="fade">
                                      <p:cBhvr>
                                        <p:cTn id="26" dur="1000"/>
                                        <p:tgtEl>
                                          <p:spTgt spid="1319939">
                                            <p:txEl>
                                              <p:pRg st="3" end="3"/>
                                            </p:txEl>
                                          </p:spTgt>
                                        </p:tgtEl>
                                      </p:cBhvr>
                                    </p:animEffect>
                                    <p:anim calcmode="lin" valueType="num">
                                      <p:cBhvr>
                                        <p:cTn id="27" dur="1000" fill="hold"/>
                                        <p:tgtEl>
                                          <p:spTgt spid="131993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199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19939">
                                            <p:txEl>
                                              <p:pRg st="4" end="4"/>
                                            </p:txEl>
                                          </p:spTgt>
                                        </p:tgtEl>
                                        <p:attrNameLst>
                                          <p:attrName>style.visibility</p:attrName>
                                        </p:attrNameLst>
                                      </p:cBhvr>
                                      <p:to>
                                        <p:strVal val="visible"/>
                                      </p:to>
                                    </p:set>
                                    <p:animEffect transition="in" filter="fade">
                                      <p:cBhvr>
                                        <p:cTn id="33" dur="1000"/>
                                        <p:tgtEl>
                                          <p:spTgt spid="1319939">
                                            <p:txEl>
                                              <p:pRg st="4" end="4"/>
                                            </p:txEl>
                                          </p:spTgt>
                                        </p:tgtEl>
                                      </p:cBhvr>
                                    </p:animEffect>
                                    <p:anim calcmode="lin" valueType="num">
                                      <p:cBhvr>
                                        <p:cTn id="34" dur="1000" fill="hold"/>
                                        <p:tgtEl>
                                          <p:spTgt spid="131993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319939">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19939">
                                            <p:txEl>
                                              <p:pRg st="5" end="5"/>
                                            </p:txEl>
                                          </p:spTgt>
                                        </p:tgtEl>
                                        <p:attrNameLst>
                                          <p:attrName>style.visibility</p:attrName>
                                        </p:attrNameLst>
                                      </p:cBhvr>
                                      <p:to>
                                        <p:strVal val="visible"/>
                                      </p:to>
                                    </p:set>
                                    <p:animEffect transition="in" filter="fade">
                                      <p:cBhvr>
                                        <p:cTn id="38" dur="1000"/>
                                        <p:tgtEl>
                                          <p:spTgt spid="1319939">
                                            <p:txEl>
                                              <p:pRg st="5" end="5"/>
                                            </p:txEl>
                                          </p:spTgt>
                                        </p:tgtEl>
                                      </p:cBhvr>
                                    </p:animEffect>
                                    <p:anim calcmode="lin" valueType="num">
                                      <p:cBhvr>
                                        <p:cTn id="39" dur="1000" fill="hold"/>
                                        <p:tgtEl>
                                          <p:spTgt spid="131993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3199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19939">
                                            <p:txEl>
                                              <p:pRg st="6" end="6"/>
                                            </p:txEl>
                                          </p:spTgt>
                                        </p:tgtEl>
                                        <p:attrNameLst>
                                          <p:attrName>style.visibility</p:attrName>
                                        </p:attrNameLst>
                                      </p:cBhvr>
                                      <p:to>
                                        <p:strVal val="visible"/>
                                      </p:to>
                                    </p:set>
                                    <p:animEffect transition="in" filter="fade">
                                      <p:cBhvr>
                                        <p:cTn id="45" dur="1000"/>
                                        <p:tgtEl>
                                          <p:spTgt spid="1319939">
                                            <p:txEl>
                                              <p:pRg st="6" end="6"/>
                                            </p:txEl>
                                          </p:spTgt>
                                        </p:tgtEl>
                                      </p:cBhvr>
                                    </p:animEffect>
                                    <p:anim calcmode="lin" valueType="num">
                                      <p:cBhvr>
                                        <p:cTn id="46" dur="1000" fill="hold"/>
                                        <p:tgtEl>
                                          <p:spTgt spid="1319939">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319939">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19939">
                                            <p:txEl>
                                              <p:pRg st="7" end="7"/>
                                            </p:txEl>
                                          </p:spTgt>
                                        </p:tgtEl>
                                        <p:attrNameLst>
                                          <p:attrName>style.visibility</p:attrName>
                                        </p:attrNameLst>
                                      </p:cBhvr>
                                      <p:to>
                                        <p:strVal val="visible"/>
                                      </p:to>
                                    </p:set>
                                    <p:animEffect transition="in" filter="fade">
                                      <p:cBhvr>
                                        <p:cTn id="50" dur="1000"/>
                                        <p:tgtEl>
                                          <p:spTgt spid="1319939">
                                            <p:txEl>
                                              <p:pRg st="7" end="7"/>
                                            </p:txEl>
                                          </p:spTgt>
                                        </p:tgtEl>
                                      </p:cBhvr>
                                    </p:animEffect>
                                    <p:anim calcmode="lin" valueType="num">
                                      <p:cBhvr>
                                        <p:cTn id="51" dur="1000" fill="hold"/>
                                        <p:tgtEl>
                                          <p:spTgt spid="1319939">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1319939">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19939">
                                            <p:txEl>
                                              <p:pRg st="8" end="8"/>
                                            </p:txEl>
                                          </p:spTgt>
                                        </p:tgtEl>
                                        <p:attrNameLst>
                                          <p:attrName>style.visibility</p:attrName>
                                        </p:attrNameLst>
                                      </p:cBhvr>
                                      <p:to>
                                        <p:strVal val="visible"/>
                                      </p:to>
                                    </p:set>
                                    <p:animEffect transition="in" filter="fade">
                                      <p:cBhvr>
                                        <p:cTn id="55" dur="1000"/>
                                        <p:tgtEl>
                                          <p:spTgt spid="1319939">
                                            <p:txEl>
                                              <p:pRg st="8" end="8"/>
                                            </p:txEl>
                                          </p:spTgt>
                                        </p:tgtEl>
                                      </p:cBhvr>
                                    </p:animEffect>
                                    <p:anim calcmode="lin" valueType="num">
                                      <p:cBhvr>
                                        <p:cTn id="56" dur="1000" fill="hold"/>
                                        <p:tgtEl>
                                          <p:spTgt spid="1319939">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1319939">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19939">
                                            <p:txEl>
                                              <p:pRg st="9" end="9"/>
                                            </p:txEl>
                                          </p:spTgt>
                                        </p:tgtEl>
                                        <p:attrNameLst>
                                          <p:attrName>style.visibility</p:attrName>
                                        </p:attrNameLst>
                                      </p:cBhvr>
                                      <p:to>
                                        <p:strVal val="visible"/>
                                      </p:to>
                                    </p:set>
                                    <p:animEffect transition="in" filter="fade">
                                      <p:cBhvr>
                                        <p:cTn id="60" dur="1000"/>
                                        <p:tgtEl>
                                          <p:spTgt spid="1319939">
                                            <p:txEl>
                                              <p:pRg st="9" end="9"/>
                                            </p:txEl>
                                          </p:spTgt>
                                        </p:tgtEl>
                                      </p:cBhvr>
                                    </p:animEffect>
                                    <p:anim calcmode="lin" valueType="num">
                                      <p:cBhvr>
                                        <p:cTn id="61" dur="1000" fill="hold"/>
                                        <p:tgtEl>
                                          <p:spTgt spid="1319939">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131993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319939">
                                            <p:txEl>
                                              <p:pRg st="10" end="10"/>
                                            </p:txEl>
                                          </p:spTgt>
                                        </p:tgtEl>
                                        <p:attrNameLst>
                                          <p:attrName>style.visibility</p:attrName>
                                        </p:attrNameLst>
                                      </p:cBhvr>
                                      <p:to>
                                        <p:strVal val="visible"/>
                                      </p:to>
                                    </p:set>
                                    <p:animEffect transition="in" filter="fade">
                                      <p:cBhvr>
                                        <p:cTn id="67" dur="1000"/>
                                        <p:tgtEl>
                                          <p:spTgt spid="1319939">
                                            <p:txEl>
                                              <p:pRg st="10" end="10"/>
                                            </p:txEl>
                                          </p:spTgt>
                                        </p:tgtEl>
                                      </p:cBhvr>
                                    </p:animEffect>
                                    <p:anim calcmode="lin" valueType="num">
                                      <p:cBhvr>
                                        <p:cTn id="68" dur="1000" fill="hold"/>
                                        <p:tgtEl>
                                          <p:spTgt spid="1319939">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1319939">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19939">
                                            <p:txEl>
                                              <p:pRg st="11" end="11"/>
                                            </p:txEl>
                                          </p:spTgt>
                                        </p:tgtEl>
                                        <p:attrNameLst>
                                          <p:attrName>style.visibility</p:attrName>
                                        </p:attrNameLst>
                                      </p:cBhvr>
                                      <p:to>
                                        <p:strVal val="visible"/>
                                      </p:to>
                                    </p:set>
                                    <p:animEffect transition="in" filter="fade">
                                      <p:cBhvr>
                                        <p:cTn id="72" dur="1000"/>
                                        <p:tgtEl>
                                          <p:spTgt spid="1319939">
                                            <p:txEl>
                                              <p:pRg st="11" end="11"/>
                                            </p:txEl>
                                          </p:spTgt>
                                        </p:tgtEl>
                                      </p:cBhvr>
                                    </p:animEffect>
                                    <p:anim calcmode="lin" valueType="num">
                                      <p:cBhvr>
                                        <p:cTn id="73" dur="1000" fill="hold"/>
                                        <p:tgtEl>
                                          <p:spTgt spid="1319939">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1319939">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319939">
                                            <p:txEl>
                                              <p:pRg st="12" end="12"/>
                                            </p:txEl>
                                          </p:spTgt>
                                        </p:tgtEl>
                                        <p:attrNameLst>
                                          <p:attrName>style.visibility</p:attrName>
                                        </p:attrNameLst>
                                      </p:cBhvr>
                                      <p:to>
                                        <p:strVal val="visible"/>
                                      </p:to>
                                    </p:set>
                                    <p:animEffect transition="in" filter="fade">
                                      <p:cBhvr>
                                        <p:cTn id="77" dur="1000"/>
                                        <p:tgtEl>
                                          <p:spTgt spid="1319939">
                                            <p:txEl>
                                              <p:pRg st="12" end="12"/>
                                            </p:txEl>
                                          </p:spTgt>
                                        </p:tgtEl>
                                      </p:cBhvr>
                                    </p:animEffect>
                                    <p:anim calcmode="lin" valueType="num">
                                      <p:cBhvr>
                                        <p:cTn id="78" dur="1000" fill="hold"/>
                                        <p:tgtEl>
                                          <p:spTgt spid="1319939">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131993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9939"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800100"/>
            <a:ext cx="7772400" cy="762000"/>
          </a:xfrm>
        </p:spPr>
        <p:txBody>
          <a:bodyPr/>
          <a:lstStyle/>
          <a:p>
            <a:pPr eaLnBrk="1" hangingPunct="1"/>
            <a:r>
              <a:rPr lang="en-US" smtClean="0"/>
              <a:t>Collisions at an Angle</a:t>
            </a:r>
          </a:p>
        </p:txBody>
      </p:sp>
      <p:sp>
        <p:nvSpPr>
          <p:cNvPr id="1326083" name="Rectangle 3"/>
          <p:cNvSpPr>
            <a:spLocks noGrp="1" noChangeArrowheads="1"/>
          </p:cNvSpPr>
          <p:nvPr>
            <p:ph type="body" idx="1"/>
          </p:nvPr>
        </p:nvSpPr>
        <p:spPr/>
        <p:txBody>
          <a:bodyPr/>
          <a:lstStyle/>
          <a:p>
            <a:pPr eaLnBrk="1" hangingPunct="1"/>
            <a:r>
              <a:rPr lang="en-US" sz="2800" smtClean="0"/>
              <a:t>Two football players traveling at right angles to one another collide and stick together.</a:t>
            </a:r>
          </a:p>
          <a:p>
            <a:pPr lvl="1" eaLnBrk="1" hangingPunct="1">
              <a:buFont typeface="Wingdings" pitchFamily="-64" charset="2"/>
              <a:buChar char="Ø"/>
            </a:pPr>
            <a:r>
              <a:rPr lang="en-US" sz="2400" smtClean="0"/>
              <a:t>What will be their direction of motion after the 					collision?</a:t>
            </a:r>
          </a:p>
        </p:txBody>
      </p:sp>
      <p:sp>
        <p:nvSpPr>
          <p:cNvPr id="1326084" name="Text Box 4"/>
          <p:cNvSpPr txBox="1">
            <a:spLocks noChangeArrowheads="1"/>
          </p:cNvSpPr>
          <p:nvPr/>
        </p:nvSpPr>
        <p:spPr bwMode="auto">
          <a:xfrm>
            <a:off x="4267200" y="3657600"/>
            <a:ext cx="4648200" cy="2647950"/>
          </a:xfrm>
          <a:prstGeom prst="rect">
            <a:avLst/>
          </a:prstGeom>
          <a:noFill/>
          <a:ln w="9525">
            <a:noFill/>
            <a:miter lim="800000"/>
            <a:headEnd/>
            <a:tailEnd/>
          </a:ln>
        </p:spPr>
        <p:txBody>
          <a:bodyPr>
            <a:spAutoFit/>
          </a:bodyPr>
          <a:lstStyle/>
          <a:p>
            <a:pPr>
              <a:buClr>
                <a:srgbClr val="66FF66"/>
              </a:buClr>
              <a:buFont typeface="Wingdings" pitchFamily="-64" charset="2"/>
              <a:buChar char="§"/>
            </a:pPr>
            <a:r>
              <a:rPr lang="en-US">
                <a:latin typeface="Arial" charset="0"/>
              </a:rPr>
              <a:t>Add the individual momentum vectors to get the total momentum of the system before the collision.</a:t>
            </a:r>
          </a:p>
          <a:p>
            <a:pPr>
              <a:buClr>
                <a:srgbClr val="66FF66"/>
              </a:buClr>
              <a:buFont typeface="Wingdings" pitchFamily="-64" charset="2"/>
              <a:buChar char="§"/>
            </a:pPr>
            <a:r>
              <a:rPr lang="en-US">
                <a:latin typeface="Arial" charset="0"/>
              </a:rPr>
              <a:t>The final momentum of the two players stuck together is equal to the total initial momentum.</a:t>
            </a:r>
          </a:p>
        </p:txBody>
      </p:sp>
      <p:pic>
        <p:nvPicPr>
          <p:cNvPr id="38917" name="Picture 5" descr="07_17"/>
          <p:cNvPicPr>
            <a:picLocks noChangeAspect="1" noChangeArrowheads="1"/>
          </p:cNvPicPr>
          <p:nvPr/>
        </p:nvPicPr>
        <p:blipFill>
          <a:blip r:embed="rId3" cstate="print"/>
          <a:srcRect/>
          <a:stretch>
            <a:fillRect/>
          </a:stretch>
        </p:blipFill>
        <p:spPr bwMode="auto">
          <a:xfrm>
            <a:off x="0" y="3263900"/>
            <a:ext cx="4049713" cy="3594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6083">
                                            <p:txEl>
                                              <p:pRg st="0" end="0"/>
                                            </p:txEl>
                                          </p:spTgt>
                                        </p:tgtEl>
                                        <p:attrNameLst>
                                          <p:attrName>style.visibility</p:attrName>
                                        </p:attrNameLst>
                                      </p:cBhvr>
                                      <p:to>
                                        <p:strVal val="visible"/>
                                      </p:to>
                                    </p:set>
                                    <p:animEffect transition="in" filter="fade">
                                      <p:cBhvr>
                                        <p:cTn id="7" dur="1000"/>
                                        <p:tgtEl>
                                          <p:spTgt spid="1326083">
                                            <p:txEl>
                                              <p:pRg st="0" end="0"/>
                                            </p:txEl>
                                          </p:spTgt>
                                        </p:tgtEl>
                                      </p:cBhvr>
                                    </p:animEffect>
                                    <p:anim calcmode="lin" valueType="num">
                                      <p:cBhvr>
                                        <p:cTn id="8" dur="1000" fill="hold"/>
                                        <p:tgtEl>
                                          <p:spTgt spid="1326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26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26083">
                                            <p:txEl>
                                              <p:pRg st="1" end="1"/>
                                            </p:txEl>
                                          </p:spTgt>
                                        </p:tgtEl>
                                        <p:attrNameLst>
                                          <p:attrName>style.visibility</p:attrName>
                                        </p:attrNameLst>
                                      </p:cBhvr>
                                      <p:to>
                                        <p:strVal val="visible"/>
                                      </p:to>
                                    </p:set>
                                    <p:animEffect transition="in" filter="fade">
                                      <p:cBhvr>
                                        <p:cTn id="14" dur="1000"/>
                                        <p:tgtEl>
                                          <p:spTgt spid="1326083">
                                            <p:txEl>
                                              <p:pRg st="1" end="1"/>
                                            </p:txEl>
                                          </p:spTgt>
                                        </p:tgtEl>
                                      </p:cBhvr>
                                    </p:animEffect>
                                    <p:anim calcmode="lin" valueType="num">
                                      <p:cBhvr>
                                        <p:cTn id="15" dur="1000" fill="hold"/>
                                        <p:tgtEl>
                                          <p:spTgt spid="13260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260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26084">
                                            <p:txEl>
                                              <p:pRg st="0" end="0"/>
                                            </p:txEl>
                                          </p:spTgt>
                                        </p:tgtEl>
                                        <p:attrNameLst>
                                          <p:attrName>style.visibility</p:attrName>
                                        </p:attrNameLst>
                                      </p:cBhvr>
                                      <p:to>
                                        <p:strVal val="visible"/>
                                      </p:to>
                                    </p:set>
                                    <p:animEffect transition="in" filter="blinds(horizontal)">
                                      <p:cBhvr>
                                        <p:cTn id="21" dur="500"/>
                                        <p:tgtEl>
                                          <p:spTgt spid="132608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26084">
                                            <p:txEl>
                                              <p:pRg st="1" end="1"/>
                                            </p:txEl>
                                          </p:spTgt>
                                        </p:tgtEl>
                                        <p:attrNameLst>
                                          <p:attrName>style.visibility</p:attrName>
                                        </p:attrNameLst>
                                      </p:cBhvr>
                                      <p:to>
                                        <p:strVal val="visible"/>
                                      </p:to>
                                    </p:set>
                                    <p:animEffect transition="in" filter="blinds(horizontal)">
                                      <p:cBhvr>
                                        <p:cTn id="26" dur="500"/>
                                        <p:tgtEl>
                                          <p:spTgt spid="13260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6083" grpId="0" build="p" bldLvl="2"/>
      <p:bldP spid="132608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800100"/>
            <a:ext cx="7772400" cy="762000"/>
          </a:xfrm>
        </p:spPr>
        <p:txBody>
          <a:bodyPr/>
          <a:lstStyle/>
          <a:p>
            <a:pPr eaLnBrk="1" hangingPunct="1"/>
            <a:r>
              <a:rPr lang="en-US" smtClean="0"/>
              <a:t>Collisions at an Angle</a:t>
            </a:r>
          </a:p>
        </p:txBody>
      </p:sp>
      <p:sp>
        <p:nvSpPr>
          <p:cNvPr id="1324035" name="Rectangle 3"/>
          <p:cNvSpPr>
            <a:spLocks noGrp="1" noChangeArrowheads="1"/>
          </p:cNvSpPr>
          <p:nvPr>
            <p:ph type="body" idx="1"/>
          </p:nvPr>
        </p:nvSpPr>
        <p:spPr/>
        <p:txBody>
          <a:bodyPr/>
          <a:lstStyle/>
          <a:p>
            <a:pPr eaLnBrk="1" hangingPunct="1"/>
            <a:r>
              <a:rPr lang="en-US" sz="2800" smtClean="0"/>
              <a:t>The total momentum of the two football players prior to the collision is the vector sum of their individual momentums.</a:t>
            </a:r>
          </a:p>
          <a:p>
            <a:pPr lvl="1" eaLnBrk="1" hangingPunct="1">
              <a:buFont typeface="Wingdings" pitchFamily="-64" charset="2"/>
              <a:buNone/>
            </a:pPr>
            <a:r>
              <a:rPr lang="en-US" sz="2400" smtClean="0"/>
              <a:t>					The larger initial momentum 				has a larger effect on the 					final direction of motion.</a:t>
            </a:r>
          </a:p>
        </p:txBody>
      </p:sp>
      <p:pic>
        <p:nvPicPr>
          <p:cNvPr id="39940" name="Picture 5" descr="07_17"/>
          <p:cNvPicPr>
            <a:picLocks noChangeAspect="1" noChangeArrowheads="1"/>
          </p:cNvPicPr>
          <p:nvPr/>
        </p:nvPicPr>
        <p:blipFill>
          <a:blip r:embed="rId3" cstate="print"/>
          <a:srcRect/>
          <a:stretch>
            <a:fillRect/>
          </a:stretch>
        </p:blipFill>
        <p:spPr bwMode="auto">
          <a:xfrm>
            <a:off x="0" y="3263900"/>
            <a:ext cx="4049713" cy="3594100"/>
          </a:xfrm>
          <a:prstGeom prst="rect">
            <a:avLst/>
          </a:prstGeom>
          <a:noFill/>
          <a:ln w="9525">
            <a:noFill/>
            <a:miter lim="800000"/>
            <a:headEnd/>
            <a:tailEnd/>
          </a:ln>
        </p:spPr>
      </p:pic>
      <p:pic>
        <p:nvPicPr>
          <p:cNvPr id="39941" name="Picture 7" descr="07_18"/>
          <p:cNvPicPr>
            <a:picLocks noChangeAspect="1" noChangeArrowheads="1"/>
          </p:cNvPicPr>
          <p:nvPr/>
        </p:nvPicPr>
        <p:blipFill>
          <a:blip r:embed="rId4" cstate="print"/>
          <a:srcRect/>
          <a:stretch>
            <a:fillRect/>
          </a:stretch>
        </p:blipFill>
        <p:spPr bwMode="auto">
          <a:xfrm>
            <a:off x="3962400" y="4573588"/>
            <a:ext cx="5181600" cy="2284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4035">
                                            <p:txEl>
                                              <p:pRg st="0" end="0"/>
                                            </p:txEl>
                                          </p:spTgt>
                                        </p:tgtEl>
                                        <p:attrNameLst>
                                          <p:attrName>style.visibility</p:attrName>
                                        </p:attrNameLst>
                                      </p:cBhvr>
                                      <p:to>
                                        <p:strVal val="visible"/>
                                      </p:to>
                                    </p:set>
                                    <p:animEffect transition="in" filter="fade">
                                      <p:cBhvr>
                                        <p:cTn id="7" dur="1000"/>
                                        <p:tgtEl>
                                          <p:spTgt spid="1324035">
                                            <p:txEl>
                                              <p:pRg st="0" end="0"/>
                                            </p:txEl>
                                          </p:spTgt>
                                        </p:tgtEl>
                                      </p:cBhvr>
                                    </p:animEffect>
                                    <p:anim calcmode="lin" valueType="num">
                                      <p:cBhvr>
                                        <p:cTn id="8" dur="1000" fill="hold"/>
                                        <p:tgtEl>
                                          <p:spTgt spid="13240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24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24035">
                                            <p:txEl>
                                              <p:pRg st="1" end="1"/>
                                            </p:txEl>
                                          </p:spTgt>
                                        </p:tgtEl>
                                        <p:attrNameLst>
                                          <p:attrName>style.visibility</p:attrName>
                                        </p:attrNameLst>
                                      </p:cBhvr>
                                      <p:to>
                                        <p:strVal val="visible"/>
                                      </p:to>
                                    </p:set>
                                    <p:animEffect transition="in" filter="fade">
                                      <p:cBhvr>
                                        <p:cTn id="14" dur="1000"/>
                                        <p:tgtEl>
                                          <p:spTgt spid="1324035">
                                            <p:txEl>
                                              <p:pRg st="1" end="1"/>
                                            </p:txEl>
                                          </p:spTgt>
                                        </p:tgtEl>
                                      </p:cBhvr>
                                    </p:animEffect>
                                    <p:anim calcmode="lin" valueType="num">
                                      <p:cBhvr>
                                        <p:cTn id="15" dur="1000" fill="hold"/>
                                        <p:tgtEl>
                                          <p:spTgt spid="13240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240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4035"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2528888"/>
          </a:xfrm>
        </p:spPr>
        <p:txBody>
          <a:bodyPr/>
          <a:lstStyle/>
          <a:p>
            <a:pPr eaLnBrk="1" hangingPunct="1"/>
            <a:r>
              <a:rPr lang="en-US" sz="3200" smtClean="0">
                <a:solidFill>
                  <a:srgbClr val="EFFF5D"/>
                </a:solidFill>
                <a:latin typeface="Comic Sans MS" pitchFamily="-64" charset="0"/>
              </a:rPr>
              <a:t>Two lumps of clay of equal mass are traveling at right angles with equal speeds as shown, when they collide and stick together.  Is it possible that their final velocity vector is in the direction shown?</a:t>
            </a:r>
            <a:endParaRPr lang="en-US" sz="4000" smtClean="0">
              <a:solidFill>
                <a:srgbClr val="EFFF5D"/>
              </a:solidFill>
              <a:latin typeface="Comic Sans MS" pitchFamily="-64" charset="0"/>
            </a:endParaRPr>
          </a:p>
        </p:txBody>
      </p:sp>
      <p:sp>
        <p:nvSpPr>
          <p:cNvPr id="40963" name="Rectangle 3"/>
          <p:cNvSpPr>
            <a:spLocks noGrp="1" noChangeArrowheads="1"/>
          </p:cNvSpPr>
          <p:nvPr>
            <p:ph type="body" idx="1"/>
          </p:nvPr>
        </p:nvSpPr>
        <p:spPr>
          <a:xfrm>
            <a:off x="304800" y="2667000"/>
            <a:ext cx="3505200" cy="2286000"/>
          </a:xfrm>
        </p:spPr>
        <p:txBody>
          <a:bodyPr/>
          <a:lstStyle/>
          <a:p>
            <a:pPr marL="609600" indent="-609600" eaLnBrk="1" hangingPunct="1">
              <a:lnSpc>
                <a:spcPct val="80000"/>
              </a:lnSpc>
              <a:buClr>
                <a:schemeClr val="tx2"/>
              </a:buClr>
              <a:buFont typeface="Arial" charset="0"/>
              <a:buAutoNum type="alphaLcParenR"/>
            </a:pPr>
            <a:r>
              <a:rPr lang="en-US" sz="2000" smtClean="0">
                <a:latin typeface="Comic Sans MS" pitchFamily="-64" charset="0"/>
              </a:rPr>
              <a:t>yes</a:t>
            </a:r>
          </a:p>
          <a:p>
            <a:pPr marL="609600" indent="-609600" eaLnBrk="1" hangingPunct="1">
              <a:lnSpc>
                <a:spcPct val="80000"/>
              </a:lnSpc>
              <a:buClr>
                <a:schemeClr val="tx2"/>
              </a:buClr>
              <a:buFont typeface="Arial" charset="0"/>
              <a:buAutoNum type="alphaLcParenR"/>
            </a:pPr>
            <a:r>
              <a:rPr lang="en-US" sz="2000" smtClean="0">
                <a:latin typeface="Comic Sans MS" pitchFamily="-64" charset="0"/>
              </a:rPr>
              <a:t>no</a:t>
            </a:r>
          </a:p>
          <a:p>
            <a:pPr marL="609600" indent="-609600" eaLnBrk="1" hangingPunct="1">
              <a:lnSpc>
                <a:spcPct val="80000"/>
              </a:lnSpc>
              <a:buClr>
                <a:schemeClr val="tx2"/>
              </a:buClr>
              <a:buFont typeface="Arial" charset="0"/>
              <a:buAutoNum type="alphaLcParenR"/>
            </a:pPr>
            <a:r>
              <a:rPr lang="en-US" sz="2000" smtClean="0">
                <a:latin typeface="Comic Sans MS" pitchFamily="-64" charset="0"/>
              </a:rPr>
              <a:t>unable to tell </a:t>
            </a:r>
          </a:p>
          <a:p>
            <a:pPr marL="609600" indent="-609600" eaLnBrk="1" hangingPunct="1">
              <a:lnSpc>
                <a:spcPct val="80000"/>
              </a:lnSpc>
              <a:buFont typeface="Arial" charset="0"/>
              <a:buNone/>
            </a:pPr>
            <a:r>
              <a:rPr lang="en-US" sz="2000" smtClean="0">
                <a:latin typeface="Comic Sans MS" pitchFamily="-64" charset="0"/>
              </a:rPr>
              <a:t>	from this graph</a:t>
            </a:r>
          </a:p>
        </p:txBody>
      </p:sp>
      <p:sp>
        <p:nvSpPr>
          <p:cNvPr id="1129476" name="Text Box 4"/>
          <p:cNvSpPr txBox="1">
            <a:spLocks noChangeArrowheads="1"/>
          </p:cNvSpPr>
          <p:nvPr/>
        </p:nvSpPr>
        <p:spPr bwMode="auto">
          <a:xfrm>
            <a:off x="0" y="4114800"/>
            <a:ext cx="4343400" cy="1917700"/>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startAt="2"/>
            </a:pPr>
            <a:r>
              <a:rPr lang="en-US">
                <a:latin typeface="Arial" charset="0"/>
              </a:rPr>
              <a:t>The final momentum will be in a direction making a 45</a:t>
            </a:r>
            <a:r>
              <a:rPr lang="en-US" baseline="30000">
                <a:latin typeface="Arial" charset="0"/>
              </a:rPr>
              <a:t>o</a:t>
            </a:r>
            <a:r>
              <a:rPr lang="en-US">
                <a:latin typeface="Arial" charset="0"/>
              </a:rPr>
              <a:t> degree angle with respect to each of the initial momentum vectors.</a:t>
            </a:r>
          </a:p>
        </p:txBody>
      </p:sp>
      <p:pic>
        <p:nvPicPr>
          <p:cNvPr id="40965" name="Picture 7" descr="07_p138b"/>
          <p:cNvPicPr>
            <a:picLocks noChangeAspect="1" noChangeArrowheads="1"/>
          </p:cNvPicPr>
          <p:nvPr/>
        </p:nvPicPr>
        <p:blipFill>
          <a:blip r:embed="rId3" cstate="print"/>
          <a:srcRect/>
          <a:stretch>
            <a:fillRect/>
          </a:stretch>
        </p:blipFill>
        <p:spPr bwMode="auto">
          <a:xfrm>
            <a:off x="4267200" y="2549525"/>
            <a:ext cx="4876800" cy="365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29476"/>
                                        </p:tgtEl>
                                        <p:attrNameLst>
                                          <p:attrName>style.visibility</p:attrName>
                                        </p:attrNameLst>
                                      </p:cBhvr>
                                      <p:to>
                                        <p:strVal val="visible"/>
                                      </p:to>
                                    </p:set>
                                    <p:animEffect transition="in" filter="fade">
                                      <p:cBhvr>
                                        <p:cTn id="7" dur="1000"/>
                                        <p:tgtEl>
                                          <p:spTgt spid="1129476"/>
                                        </p:tgtEl>
                                      </p:cBhvr>
                                    </p:animEffect>
                                    <p:anim calcmode="lin" valueType="num">
                                      <p:cBhvr>
                                        <p:cTn id="8" dur="1000" fill="hold"/>
                                        <p:tgtEl>
                                          <p:spTgt spid="1129476"/>
                                        </p:tgtEl>
                                        <p:attrNameLst>
                                          <p:attrName>ppt_x</p:attrName>
                                        </p:attrNameLst>
                                      </p:cBhvr>
                                      <p:tavLst>
                                        <p:tav tm="0">
                                          <p:val>
                                            <p:strVal val="#ppt_x"/>
                                          </p:val>
                                        </p:tav>
                                        <p:tav tm="100000">
                                          <p:val>
                                            <p:strVal val="#ppt_x"/>
                                          </p:val>
                                        </p:tav>
                                      </p:tavLst>
                                    </p:anim>
                                    <p:anim calcmode="lin" valueType="num">
                                      <p:cBhvr>
                                        <p:cTn id="9" dur="900" decel="100000" fill="hold"/>
                                        <p:tgtEl>
                                          <p:spTgt spid="112947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94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588"/>
            <a:ext cx="9144000" cy="2528887"/>
          </a:xfrm>
        </p:spPr>
        <p:txBody>
          <a:bodyPr/>
          <a:lstStyle/>
          <a:p>
            <a:pPr eaLnBrk="1" hangingPunct="1"/>
            <a:r>
              <a:rPr lang="en-US" sz="3200" smtClean="0">
                <a:solidFill>
                  <a:srgbClr val="EFFF5D"/>
                </a:solidFill>
                <a:latin typeface="Comic Sans MS" pitchFamily="-64" charset="0"/>
              </a:rPr>
              <a:t>Two cars of equal mass Collide at right angles to one another in an intersection.  Their direction of motion after the collision is as shown.  Which car had the greater velocity before the collision? </a:t>
            </a:r>
            <a:endParaRPr lang="en-US" sz="4000" smtClean="0">
              <a:solidFill>
                <a:srgbClr val="EFFF5D"/>
              </a:solidFill>
              <a:latin typeface="Comic Sans MS" pitchFamily="-64" charset="0"/>
            </a:endParaRPr>
          </a:p>
        </p:txBody>
      </p:sp>
      <p:sp>
        <p:nvSpPr>
          <p:cNvPr id="41987" name="Rectangle 3"/>
          <p:cNvSpPr>
            <a:spLocks noGrp="1" noChangeArrowheads="1"/>
          </p:cNvSpPr>
          <p:nvPr>
            <p:ph type="body" idx="1"/>
          </p:nvPr>
        </p:nvSpPr>
        <p:spPr>
          <a:xfrm>
            <a:off x="304800" y="2362200"/>
            <a:ext cx="3505200" cy="1752600"/>
          </a:xfrm>
        </p:spPr>
        <p:txBody>
          <a:bodyPr/>
          <a:lstStyle/>
          <a:p>
            <a:pPr marL="609600" indent="-609600" eaLnBrk="1" hangingPunct="1">
              <a:lnSpc>
                <a:spcPct val="80000"/>
              </a:lnSpc>
              <a:buClr>
                <a:schemeClr val="tx2"/>
              </a:buClr>
              <a:buFont typeface="Arial" charset="0"/>
              <a:buAutoNum type="alphaLcParenR"/>
            </a:pPr>
            <a:r>
              <a:rPr lang="en-US" sz="2000" smtClean="0">
                <a:latin typeface="Comic Sans MS" pitchFamily="-64" charset="0"/>
              </a:rPr>
              <a:t>Car A</a:t>
            </a:r>
          </a:p>
          <a:p>
            <a:pPr marL="609600" indent="-609600" eaLnBrk="1" hangingPunct="1">
              <a:lnSpc>
                <a:spcPct val="80000"/>
              </a:lnSpc>
              <a:buClr>
                <a:schemeClr val="tx2"/>
              </a:buClr>
              <a:buFont typeface="Arial" charset="0"/>
              <a:buAutoNum type="alphaLcParenR"/>
            </a:pPr>
            <a:r>
              <a:rPr lang="en-US" sz="2000" smtClean="0">
                <a:latin typeface="Comic Sans MS" pitchFamily="-64" charset="0"/>
              </a:rPr>
              <a:t>Car B</a:t>
            </a:r>
          </a:p>
          <a:p>
            <a:pPr marL="609600" indent="-609600" eaLnBrk="1" hangingPunct="1">
              <a:lnSpc>
                <a:spcPct val="80000"/>
              </a:lnSpc>
              <a:buClr>
                <a:schemeClr val="tx2"/>
              </a:buClr>
              <a:buFont typeface="Arial" charset="0"/>
              <a:buAutoNum type="alphaLcParenR"/>
            </a:pPr>
            <a:r>
              <a:rPr lang="en-US" sz="2000" smtClean="0">
                <a:latin typeface="Comic Sans MS" pitchFamily="-64" charset="0"/>
              </a:rPr>
              <a:t>Their velocities were equal in magnitude.</a:t>
            </a:r>
          </a:p>
          <a:p>
            <a:pPr marL="609600" indent="-609600" eaLnBrk="1" hangingPunct="1">
              <a:lnSpc>
                <a:spcPct val="80000"/>
              </a:lnSpc>
              <a:buClr>
                <a:schemeClr val="tx2"/>
              </a:buClr>
              <a:buFont typeface="Arial" charset="0"/>
              <a:buAutoNum type="alphaLcParenR"/>
            </a:pPr>
            <a:r>
              <a:rPr lang="en-US" sz="2000" smtClean="0">
                <a:latin typeface="Comic Sans MS" pitchFamily="-64" charset="0"/>
              </a:rPr>
              <a:t>It is impossible to tell </a:t>
            </a:r>
          </a:p>
          <a:p>
            <a:pPr marL="609600" indent="-609600" eaLnBrk="1" hangingPunct="1">
              <a:lnSpc>
                <a:spcPct val="80000"/>
              </a:lnSpc>
              <a:buFont typeface="Arial" charset="0"/>
              <a:buNone/>
            </a:pPr>
            <a:r>
              <a:rPr lang="en-US" sz="2000" smtClean="0">
                <a:latin typeface="Comic Sans MS" pitchFamily="-64" charset="0"/>
              </a:rPr>
              <a:t>	from this graph.</a:t>
            </a:r>
          </a:p>
        </p:txBody>
      </p:sp>
      <p:sp>
        <p:nvSpPr>
          <p:cNvPr id="1244164" name="Text Box 4"/>
          <p:cNvSpPr txBox="1">
            <a:spLocks noChangeArrowheads="1"/>
          </p:cNvSpPr>
          <p:nvPr/>
        </p:nvSpPr>
        <p:spPr bwMode="auto">
          <a:xfrm>
            <a:off x="0" y="4343400"/>
            <a:ext cx="4343400" cy="1766888"/>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a:pPr>
            <a:r>
              <a:rPr lang="en-US" sz="2200">
                <a:latin typeface="Arial" charset="0"/>
              </a:rPr>
              <a:t>Since the angle with respect to the original direction of A is smaller than 45º, car A must have had a larger momentum and thus was traveling faster.</a:t>
            </a:r>
            <a:endParaRPr lang="en-US">
              <a:latin typeface="Arial" charset="0"/>
            </a:endParaRPr>
          </a:p>
        </p:txBody>
      </p:sp>
      <p:pic>
        <p:nvPicPr>
          <p:cNvPr id="41989" name="Picture 6" descr="07_p138c"/>
          <p:cNvPicPr>
            <a:picLocks noChangeAspect="1" noChangeArrowheads="1"/>
          </p:cNvPicPr>
          <p:nvPr/>
        </p:nvPicPr>
        <p:blipFill>
          <a:blip r:embed="rId3" cstate="print"/>
          <a:srcRect/>
          <a:stretch>
            <a:fillRect/>
          </a:stretch>
        </p:blipFill>
        <p:spPr bwMode="auto">
          <a:xfrm>
            <a:off x="4343400" y="3303588"/>
            <a:ext cx="4733925" cy="2581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44164"/>
                                        </p:tgtEl>
                                        <p:attrNameLst>
                                          <p:attrName>style.visibility</p:attrName>
                                        </p:attrNameLst>
                                      </p:cBhvr>
                                      <p:to>
                                        <p:strVal val="visible"/>
                                      </p:to>
                                    </p:set>
                                    <p:animEffect transition="in" filter="fade">
                                      <p:cBhvr>
                                        <p:cTn id="7" dur="1000"/>
                                        <p:tgtEl>
                                          <p:spTgt spid="1244164"/>
                                        </p:tgtEl>
                                      </p:cBhvr>
                                    </p:animEffect>
                                    <p:anim calcmode="lin" valueType="num">
                                      <p:cBhvr>
                                        <p:cTn id="8" dur="1000" fill="hold"/>
                                        <p:tgtEl>
                                          <p:spTgt spid="1244164"/>
                                        </p:tgtEl>
                                        <p:attrNameLst>
                                          <p:attrName>ppt_x</p:attrName>
                                        </p:attrNameLst>
                                      </p:cBhvr>
                                      <p:tavLst>
                                        <p:tav tm="0">
                                          <p:val>
                                            <p:strVal val="#ppt_x"/>
                                          </p:val>
                                        </p:tav>
                                        <p:tav tm="100000">
                                          <p:val>
                                            <p:strVal val="#ppt_x"/>
                                          </p:val>
                                        </p:tav>
                                      </p:tavLst>
                                    </p:anim>
                                    <p:anim calcmode="lin" valueType="num">
                                      <p:cBhvr>
                                        <p:cTn id="9" dur="900" decel="100000" fill="hold"/>
                                        <p:tgtEl>
                                          <p:spTgt spid="124416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441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026"/>
          <p:cNvSpPr txBox="1">
            <a:spLocks noChangeArrowheads="1"/>
          </p:cNvSpPr>
          <p:nvPr/>
        </p:nvSpPr>
        <p:spPr bwMode="auto">
          <a:xfrm>
            <a:off x="5089525" y="4624388"/>
            <a:ext cx="184150" cy="457200"/>
          </a:xfrm>
          <a:prstGeom prst="rect">
            <a:avLst/>
          </a:prstGeom>
          <a:noFill/>
          <a:ln w="9525">
            <a:noFill/>
            <a:miter lim="800000"/>
            <a:headEnd/>
            <a:tailEnd/>
          </a:ln>
        </p:spPr>
        <p:txBody>
          <a:bodyPr wrap="none">
            <a:spAutoFit/>
          </a:bodyPr>
          <a:lstStyle/>
          <a:p>
            <a:endParaRPr lang="en-US"/>
          </a:p>
        </p:txBody>
      </p:sp>
      <p:sp>
        <p:nvSpPr>
          <p:cNvPr id="1028" name="Rectangle 1027"/>
          <p:cNvSpPr>
            <a:spLocks noGrp="1" noChangeArrowheads="1"/>
          </p:cNvSpPr>
          <p:nvPr>
            <p:ph type="title"/>
          </p:nvPr>
        </p:nvSpPr>
        <p:spPr>
          <a:xfrm>
            <a:off x="0" y="304800"/>
            <a:ext cx="9144000" cy="701675"/>
          </a:xfrm>
          <a:noFill/>
        </p:spPr>
        <p:txBody>
          <a:bodyPr/>
          <a:lstStyle/>
          <a:p>
            <a:pPr eaLnBrk="1" hangingPunct="1"/>
            <a:r>
              <a:rPr lang="en-US" sz="4000" smtClean="0">
                <a:solidFill>
                  <a:srgbClr val="EFFF5D"/>
                </a:solidFill>
                <a:latin typeface="Comic Sans MS" pitchFamily="-64" charset="0"/>
              </a:rPr>
              <a:t>What happens when a ball bounces?</a:t>
            </a:r>
            <a:endParaRPr lang="en-US" sz="4000" smtClean="0">
              <a:solidFill>
                <a:schemeClr val="tx1"/>
              </a:solidFill>
              <a:latin typeface="Arial" charset="0"/>
            </a:endParaRPr>
          </a:p>
        </p:txBody>
      </p:sp>
      <p:pic>
        <p:nvPicPr>
          <p:cNvPr id="1029" name="Picture 1028" descr="07_02"/>
          <p:cNvPicPr>
            <a:picLocks noChangeAspect="1" noChangeArrowheads="1"/>
          </p:cNvPicPr>
          <p:nvPr/>
        </p:nvPicPr>
        <p:blipFill>
          <a:blip r:embed="rId4" cstate="print"/>
          <a:srcRect/>
          <a:stretch>
            <a:fillRect/>
          </a:stretch>
        </p:blipFill>
        <p:spPr bwMode="auto">
          <a:xfrm>
            <a:off x="4570413" y="1190625"/>
            <a:ext cx="4406900" cy="5057775"/>
          </a:xfrm>
          <a:prstGeom prst="rect">
            <a:avLst/>
          </a:prstGeom>
          <a:noFill/>
          <a:ln w="9525">
            <a:noFill/>
            <a:miter lim="800000"/>
            <a:headEnd/>
            <a:tailEnd/>
          </a:ln>
        </p:spPr>
      </p:pic>
      <p:sp>
        <p:nvSpPr>
          <p:cNvPr id="1252357" name="Rectangle 1029"/>
          <p:cNvSpPr>
            <a:spLocks noChangeArrowheads="1"/>
          </p:cNvSpPr>
          <p:nvPr/>
        </p:nvSpPr>
        <p:spPr bwMode="auto">
          <a:xfrm>
            <a:off x="152400" y="1143000"/>
            <a:ext cx="4495800" cy="4108450"/>
          </a:xfrm>
          <a:prstGeom prst="rect">
            <a:avLst/>
          </a:prstGeom>
          <a:noFill/>
          <a:ln w="9525">
            <a:noFill/>
            <a:miter lim="800000"/>
            <a:headEnd/>
            <a:tailEnd/>
          </a:ln>
        </p:spPr>
        <p:txBody>
          <a:bodyPr>
            <a:spAutoFit/>
          </a:bodyPr>
          <a:lstStyle/>
          <a:p>
            <a:pPr>
              <a:buClr>
                <a:schemeClr val="folHlink"/>
              </a:buClr>
              <a:buFont typeface="Wingdings" pitchFamily="-64" charset="2"/>
              <a:buChar char="v"/>
            </a:pPr>
            <a:r>
              <a:rPr lang="en-US">
                <a:latin typeface="Comic Sans MS" pitchFamily="-64" charset="0"/>
              </a:rPr>
              <a:t>Forces like this are difficult to analyze:</a:t>
            </a:r>
          </a:p>
          <a:p>
            <a:pPr lvl="1">
              <a:buClr>
                <a:schemeClr val="tx2"/>
              </a:buClr>
              <a:buFont typeface="Wingdings" pitchFamily="-64" charset="2"/>
              <a:buChar char="§"/>
            </a:pPr>
            <a:r>
              <a:rPr lang="en-US">
                <a:latin typeface="Comic Sans MS" pitchFamily="-64" charset="0"/>
              </a:rPr>
              <a:t>Strong forces that act for a very short time.</a:t>
            </a:r>
          </a:p>
          <a:p>
            <a:pPr lvl="1">
              <a:buClr>
                <a:schemeClr val="tx2"/>
              </a:buClr>
              <a:buFont typeface="Wingdings" pitchFamily="-64" charset="2"/>
              <a:buChar char="§"/>
            </a:pPr>
            <a:r>
              <a:rPr lang="en-US">
                <a:latin typeface="Comic Sans MS" pitchFamily="-64" charset="0"/>
              </a:rPr>
              <a:t>Forces that may change rapidly during the collision.</a:t>
            </a:r>
          </a:p>
          <a:p>
            <a:pPr>
              <a:buClr>
                <a:schemeClr val="folHlink"/>
              </a:buClr>
              <a:buFont typeface="Wingdings" pitchFamily="-64" charset="2"/>
              <a:buChar char="v"/>
            </a:pPr>
            <a:r>
              <a:rPr lang="en-US">
                <a:latin typeface="Comic Sans MS" pitchFamily="-64" charset="0"/>
              </a:rPr>
              <a:t>It will help to write Newton’s second law in terms of the total change in velocity over time, instead of acceleration:</a:t>
            </a:r>
          </a:p>
        </p:txBody>
      </p:sp>
      <p:graphicFrame>
        <p:nvGraphicFramePr>
          <p:cNvPr id="1334272" name="Object 1024"/>
          <p:cNvGraphicFramePr>
            <a:graphicFrameLocks noChangeAspect="1"/>
          </p:cNvGraphicFramePr>
          <p:nvPr/>
        </p:nvGraphicFramePr>
        <p:xfrm>
          <a:off x="1204913" y="5257800"/>
          <a:ext cx="2757487" cy="957263"/>
        </p:xfrm>
        <a:graphic>
          <a:graphicData uri="http://schemas.openxmlformats.org/presentationml/2006/ole">
            <p:oleObj spid="_x0000_s1026" name="Equation" r:id="rId5" imgW="1168400" imgH="406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2357">
                                            <p:txEl>
                                              <p:pRg st="0" end="0"/>
                                            </p:txEl>
                                          </p:spTgt>
                                        </p:tgtEl>
                                        <p:attrNameLst>
                                          <p:attrName>style.visibility</p:attrName>
                                        </p:attrNameLst>
                                      </p:cBhvr>
                                      <p:to>
                                        <p:strVal val="visible"/>
                                      </p:to>
                                    </p:set>
                                    <p:animEffect transition="in" filter="blinds(horizontal)">
                                      <p:cBhvr>
                                        <p:cTn id="7" dur="500"/>
                                        <p:tgtEl>
                                          <p:spTgt spid="12523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2357">
                                            <p:txEl>
                                              <p:pRg st="1" end="1"/>
                                            </p:txEl>
                                          </p:spTgt>
                                        </p:tgtEl>
                                        <p:attrNameLst>
                                          <p:attrName>style.visibility</p:attrName>
                                        </p:attrNameLst>
                                      </p:cBhvr>
                                      <p:to>
                                        <p:strVal val="visible"/>
                                      </p:to>
                                    </p:set>
                                    <p:animEffect transition="in" filter="blinds(horizontal)">
                                      <p:cBhvr>
                                        <p:cTn id="12" dur="500"/>
                                        <p:tgtEl>
                                          <p:spTgt spid="12523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52357">
                                            <p:txEl>
                                              <p:pRg st="2" end="2"/>
                                            </p:txEl>
                                          </p:spTgt>
                                        </p:tgtEl>
                                        <p:attrNameLst>
                                          <p:attrName>style.visibility</p:attrName>
                                        </p:attrNameLst>
                                      </p:cBhvr>
                                      <p:to>
                                        <p:strVal val="visible"/>
                                      </p:to>
                                    </p:set>
                                    <p:animEffect transition="in" filter="blinds(horizontal)">
                                      <p:cBhvr>
                                        <p:cTn id="17" dur="500"/>
                                        <p:tgtEl>
                                          <p:spTgt spid="12523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52357">
                                            <p:txEl>
                                              <p:pRg st="3" end="3"/>
                                            </p:txEl>
                                          </p:spTgt>
                                        </p:tgtEl>
                                        <p:attrNameLst>
                                          <p:attrName>style.visibility</p:attrName>
                                        </p:attrNameLst>
                                      </p:cBhvr>
                                      <p:to>
                                        <p:strVal val="visible"/>
                                      </p:to>
                                    </p:set>
                                    <p:animEffect transition="in" filter="blinds(horizontal)">
                                      <p:cBhvr>
                                        <p:cTn id="22" dur="500"/>
                                        <p:tgtEl>
                                          <p:spTgt spid="12523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34272"/>
                                        </p:tgtEl>
                                        <p:attrNameLst>
                                          <p:attrName>style.visibility</p:attrName>
                                        </p:attrNameLst>
                                      </p:cBhvr>
                                      <p:to>
                                        <p:strVal val="visible"/>
                                      </p:to>
                                    </p:set>
                                    <p:animEffect transition="in" filter="fade">
                                      <p:cBhvr>
                                        <p:cTn id="27" dur="1000"/>
                                        <p:tgtEl>
                                          <p:spTgt spid="1334272"/>
                                        </p:tgtEl>
                                      </p:cBhvr>
                                    </p:animEffect>
                                    <p:anim calcmode="lin" valueType="num">
                                      <p:cBhvr>
                                        <p:cTn id="28" dur="1000" fill="hold"/>
                                        <p:tgtEl>
                                          <p:spTgt spid="1334272"/>
                                        </p:tgtEl>
                                        <p:attrNameLst>
                                          <p:attrName>ppt_x</p:attrName>
                                        </p:attrNameLst>
                                      </p:cBhvr>
                                      <p:tavLst>
                                        <p:tav tm="0">
                                          <p:val>
                                            <p:strVal val="#ppt_x"/>
                                          </p:val>
                                        </p:tav>
                                        <p:tav tm="100000">
                                          <p:val>
                                            <p:strVal val="#ppt_x"/>
                                          </p:val>
                                        </p:tav>
                                      </p:tavLst>
                                    </p:anim>
                                    <p:anim calcmode="lin" valueType="num">
                                      <p:cBhvr>
                                        <p:cTn id="29" dur="1000" fill="hold"/>
                                        <p:tgtEl>
                                          <p:spTgt spid="1334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7"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4763"/>
            <a:ext cx="9144000" cy="2528887"/>
          </a:xfrm>
        </p:spPr>
        <p:txBody>
          <a:bodyPr/>
          <a:lstStyle/>
          <a:p>
            <a:pPr eaLnBrk="1" hangingPunct="1"/>
            <a:r>
              <a:rPr lang="en-US" sz="3200" smtClean="0">
                <a:solidFill>
                  <a:srgbClr val="EFFF5D"/>
                </a:solidFill>
                <a:latin typeface="Comic Sans MS" pitchFamily="-64" charset="0"/>
              </a:rPr>
              <a:t>On a perfectly still day, a sailboat enthusiast brings a battery-operated fan to provide an air current for his sail.  What are the directions of the change in momentum of the air at the fan and at the sail?</a:t>
            </a:r>
            <a:endParaRPr lang="en-US" sz="4000" smtClean="0">
              <a:solidFill>
                <a:srgbClr val="EFFF5D"/>
              </a:solidFill>
              <a:latin typeface="Comic Sans MS" pitchFamily="-64" charset="0"/>
            </a:endParaRPr>
          </a:p>
        </p:txBody>
      </p:sp>
      <p:sp>
        <p:nvSpPr>
          <p:cNvPr id="43011" name="Rectangle 3"/>
          <p:cNvSpPr>
            <a:spLocks noGrp="1" noChangeArrowheads="1"/>
          </p:cNvSpPr>
          <p:nvPr>
            <p:ph type="body" idx="1"/>
          </p:nvPr>
        </p:nvSpPr>
        <p:spPr>
          <a:xfrm>
            <a:off x="304800" y="2590800"/>
            <a:ext cx="3505200" cy="1600200"/>
          </a:xfrm>
        </p:spPr>
        <p:txBody>
          <a:bodyPr/>
          <a:lstStyle/>
          <a:p>
            <a:pPr marL="609600" indent="-609600" eaLnBrk="1" hangingPunct="1">
              <a:buClr>
                <a:schemeClr val="tx2"/>
              </a:buClr>
              <a:buFont typeface="Arial" charset="0"/>
              <a:buAutoNum type="alphaLcParenR"/>
            </a:pPr>
            <a:r>
              <a:rPr lang="en-US" sz="2000" smtClean="0">
                <a:latin typeface="Comic Sans MS" pitchFamily="-64" charset="0"/>
              </a:rPr>
              <a:t>Fan, left; sail, right</a:t>
            </a:r>
          </a:p>
          <a:p>
            <a:pPr marL="609600" indent="-609600" eaLnBrk="1" hangingPunct="1">
              <a:buClr>
                <a:schemeClr val="tx2"/>
              </a:buClr>
              <a:buFont typeface="Arial" charset="0"/>
              <a:buAutoNum type="alphaLcParenR"/>
            </a:pPr>
            <a:r>
              <a:rPr lang="en-US" sz="2000" smtClean="0">
                <a:latin typeface="Comic Sans MS" pitchFamily="-64" charset="0"/>
              </a:rPr>
              <a:t>Fan, left; sail, left</a:t>
            </a:r>
          </a:p>
          <a:p>
            <a:pPr marL="609600" indent="-609600" eaLnBrk="1" hangingPunct="1">
              <a:buClr>
                <a:schemeClr val="tx2"/>
              </a:buClr>
              <a:buFont typeface="Arial" charset="0"/>
              <a:buAutoNum type="alphaLcParenR"/>
            </a:pPr>
            <a:r>
              <a:rPr lang="en-US" sz="2000" smtClean="0">
                <a:latin typeface="Comic Sans MS" pitchFamily="-64" charset="0"/>
              </a:rPr>
              <a:t>Fan, right; sail, right</a:t>
            </a:r>
          </a:p>
          <a:p>
            <a:pPr marL="609600" indent="-609600" eaLnBrk="1" hangingPunct="1">
              <a:buClr>
                <a:schemeClr val="tx2"/>
              </a:buClr>
              <a:buFont typeface="Arial" charset="0"/>
              <a:buAutoNum type="alphaLcParenR"/>
            </a:pPr>
            <a:r>
              <a:rPr lang="en-US" sz="2000" smtClean="0">
                <a:latin typeface="Comic Sans MS" pitchFamily="-64" charset="0"/>
              </a:rPr>
              <a:t>Fan, right; sail, left</a:t>
            </a:r>
          </a:p>
        </p:txBody>
      </p:sp>
      <p:sp>
        <p:nvSpPr>
          <p:cNvPr id="1330180" name="Text Box 4"/>
          <p:cNvSpPr txBox="1">
            <a:spLocks noChangeArrowheads="1"/>
          </p:cNvSpPr>
          <p:nvPr/>
        </p:nvSpPr>
        <p:spPr bwMode="auto">
          <a:xfrm>
            <a:off x="0" y="4343400"/>
            <a:ext cx="4648200" cy="1766888"/>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startAt="4"/>
            </a:pPr>
            <a:r>
              <a:rPr lang="en-US" sz="2200">
                <a:latin typeface="Arial" charset="0"/>
              </a:rPr>
              <a:t>At the fan, the air’s change in momentum is to the right (initially zero, finally to the right).  At the sail, it is to the left (initially to the right, finally zero).</a:t>
            </a:r>
            <a:endParaRPr lang="en-US">
              <a:latin typeface="Arial" charset="0"/>
            </a:endParaRPr>
          </a:p>
        </p:txBody>
      </p:sp>
      <p:pic>
        <p:nvPicPr>
          <p:cNvPr id="43013" name="Picture 5" descr="07_p139a"/>
          <p:cNvPicPr>
            <a:picLocks noChangeAspect="1" noChangeArrowheads="1"/>
          </p:cNvPicPr>
          <p:nvPr/>
        </p:nvPicPr>
        <p:blipFill>
          <a:blip r:embed="rId3" cstate="print"/>
          <a:srcRect/>
          <a:stretch>
            <a:fillRect/>
          </a:stretch>
        </p:blipFill>
        <p:spPr bwMode="auto">
          <a:xfrm>
            <a:off x="4724400" y="2590800"/>
            <a:ext cx="4267200" cy="3679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30180"/>
                                        </p:tgtEl>
                                        <p:attrNameLst>
                                          <p:attrName>style.visibility</p:attrName>
                                        </p:attrNameLst>
                                      </p:cBhvr>
                                      <p:to>
                                        <p:strVal val="visible"/>
                                      </p:to>
                                    </p:set>
                                    <p:animEffect transition="in" filter="fade">
                                      <p:cBhvr>
                                        <p:cTn id="7" dur="1000"/>
                                        <p:tgtEl>
                                          <p:spTgt spid="1330180"/>
                                        </p:tgtEl>
                                      </p:cBhvr>
                                    </p:animEffect>
                                    <p:anim calcmode="lin" valueType="num">
                                      <p:cBhvr>
                                        <p:cTn id="8" dur="1000" fill="hold"/>
                                        <p:tgtEl>
                                          <p:spTgt spid="1330180"/>
                                        </p:tgtEl>
                                        <p:attrNameLst>
                                          <p:attrName>ppt_x</p:attrName>
                                        </p:attrNameLst>
                                      </p:cBhvr>
                                      <p:tavLst>
                                        <p:tav tm="0">
                                          <p:val>
                                            <p:strVal val="#ppt_x"/>
                                          </p:val>
                                        </p:tav>
                                        <p:tav tm="100000">
                                          <p:val>
                                            <p:strVal val="#ppt_x"/>
                                          </p:val>
                                        </p:tav>
                                      </p:tavLst>
                                    </p:anim>
                                    <p:anim calcmode="lin" valueType="num">
                                      <p:cBhvr>
                                        <p:cTn id="9" dur="900" decel="100000" fill="hold"/>
                                        <p:tgtEl>
                                          <p:spTgt spid="133018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3018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8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493713"/>
            <a:ext cx="9144000" cy="1554162"/>
          </a:xfrm>
        </p:spPr>
        <p:txBody>
          <a:bodyPr/>
          <a:lstStyle/>
          <a:p>
            <a:pPr eaLnBrk="1" hangingPunct="1"/>
            <a:r>
              <a:rPr lang="en-US" sz="3200" smtClean="0">
                <a:solidFill>
                  <a:srgbClr val="EFFF5D"/>
                </a:solidFill>
                <a:latin typeface="Comic Sans MS" pitchFamily="-64" charset="0"/>
              </a:rPr>
              <a:t>What are the directions of the forces acting on the fan and on the sail due to these changes in momentum?</a:t>
            </a:r>
            <a:endParaRPr lang="en-US" sz="4000" smtClean="0">
              <a:solidFill>
                <a:srgbClr val="EFFF5D"/>
              </a:solidFill>
              <a:latin typeface="Comic Sans MS" pitchFamily="-64" charset="0"/>
            </a:endParaRPr>
          </a:p>
        </p:txBody>
      </p:sp>
      <p:sp>
        <p:nvSpPr>
          <p:cNvPr id="44035" name="Rectangle 3"/>
          <p:cNvSpPr>
            <a:spLocks noGrp="1" noChangeArrowheads="1"/>
          </p:cNvSpPr>
          <p:nvPr>
            <p:ph type="body" idx="1"/>
          </p:nvPr>
        </p:nvSpPr>
        <p:spPr>
          <a:xfrm>
            <a:off x="304800" y="2590800"/>
            <a:ext cx="3505200" cy="1600200"/>
          </a:xfrm>
        </p:spPr>
        <p:txBody>
          <a:bodyPr/>
          <a:lstStyle/>
          <a:p>
            <a:pPr marL="609600" indent="-609600" eaLnBrk="1" hangingPunct="1">
              <a:buClr>
                <a:schemeClr val="tx2"/>
              </a:buClr>
              <a:buFont typeface="Arial" charset="0"/>
              <a:buAutoNum type="alphaLcParenR"/>
            </a:pPr>
            <a:r>
              <a:rPr lang="en-US" sz="2000" smtClean="0">
                <a:latin typeface="Comic Sans MS" pitchFamily="-64" charset="0"/>
              </a:rPr>
              <a:t>Fan, left; sail, right</a:t>
            </a:r>
          </a:p>
          <a:p>
            <a:pPr marL="609600" indent="-609600" eaLnBrk="1" hangingPunct="1">
              <a:buClr>
                <a:schemeClr val="tx2"/>
              </a:buClr>
              <a:buFont typeface="Arial" charset="0"/>
              <a:buAutoNum type="alphaLcParenR"/>
            </a:pPr>
            <a:r>
              <a:rPr lang="en-US" sz="2000" smtClean="0">
                <a:latin typeface="Comic Sans MS" pitchFamily="-64" charset="0"/>
              </a:rPr>
              <a:t>Fan, left; sail, left</a:t>
            </a:r>
          </a:p>
          <a:p>
            <a:pPr marL="609600" indent="-609600" eaLnBrk="1" hangingPunct="1">
              <a:buClr>
                <a:schemeClr val="tx2"/>
              </a:buClr>
              <a:buFont typeface="Arial" charset="0"/>
              <a:buAutoNum type="alphaLcParenR"/>
            </a:pPr>
            <a:r>
              <a:rPr lang="en-US" sz="2000" smtClean="0">
                <a:latin typeface="Comic Sans MS" pitchFamily="-64" charset="0"/>
              </a:rPr>
              <a:t>Fan, right; sail, right</a:t>
            </a:r>
          </a:p>
          <a:p>
            <a:pPr marL="609600" indent="-609600" eaLnBrk="1" hangingPunct="1">
              <a:buClr>
                <a:schemeClr val="tx2"/>
              </a:buClr>
              <a:buFont typeface="Arial" charset="0"/>
              <a:buAutoNum type="alphaLcParenR"/>
            </a:pPr>
            <a:r>
              <a:rPr lang="en-US" sz="2000" smtClean="0">
                <a:latin typeface="Comic Sans MS" pitchFamily="-64" charset="0"/>
              </a:rPr>
              <a:t>Fan, right; sail, left</a:t>
            </a:r>
          </a:p>
        </p:txBody>
      </p:sp>
      <p:sp>
        <p:nvSpPr>
          <p:cNvPr id="1246212" name="Text Box 4"/>
          <p:cNvSpPr txBox="1">
            <a:spLocks noChangeArrowheads="1"/>
          </p:cNvSpPr>
          <p:nvPr/>
        </p:nvSpPr>
        <p:spPr bwMode="auto">
          <a:xfrm>
            <a:off x="0" y="4343400"/>
            <a:ext cx="4648200" cy="1766888"/>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a:pPr>
            <a:r>
              <a:rPr lang="en-US" sz="2200">
                <a:latin typeface="Arial" charset="0"/>
              </a:rPr>
              <a:t>The fan pushes the air to the right, so the air pushes the fan to the left.  The sail pushes the air to the left, so the air pushes the sail to the right.</a:t>
            </a:r>
            <a:endParaRPr lang="en-US">
              <a:latin typeface="Arial" charset="0"/>
            </a:endParaRPr>
          </a:p>
        </p:txBody>
      </p:sp>
      <p:pic>
        <p:nvPicPr>
          <p:cNvPr id="44037" name="Picture 7" descr="07_p139a"/>
          <p:cNvPicPr>
            <a:picLocks noChangeAspect="1" noChangeArrowheads="1"/>
          </p:cNvPicPr>
          <p:nvPr/>
        </p:nvPicPr>
        <p:blipFill>
          <a:blip r:embed="rId3" cstate="print"/>
          <a:srcRect/>
          <a:stretch>
            <a:fillRect/>
          </a:stretch>
        </p:blipFill>
        <p:spPr bwMode="auto">
          <a:xfrm>
            <a:off x="4724400" y="2590800"/>
            <a:ext cx="4267200" cy="3679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46212"/>
                                        </p:tgtEl>
                                        <p:attrNameLst>
                                          <p:attrName>style.visibility</p:attrName>
                                        </p:attrNameLst>
                                      </p:cBhvr>
                                      <p:to>
                                        <p:strVal val="visible"/>
                                      </p:to>
                                    </p:set>
                                    <p:animEffect transition="in" filter="fade">
                                      <p:cBhvr>
                                        <p:cTn id="7" dur="1000"/>
                                        <p:tgtEl>
                                          <p:spTgt spid="1246212"/>
                                        </p:tgtEl>
                                      </p:cBhvr>
                                    </p:animEffect>
                                    <p:anim calcmode="lin" valueType="num">
                                      <p:cBhvr>
                                        <p:cTn id="8" dur="1000" fill="hold"/>
                                        <p:tgtEl>
                                          <p:spTgt spid="1246212"/>
                                        </p:tgtEl>
                                        <p:attrNameLst>
                                          <p:attrName>ppt_x</p:attrName>
                                        </p:attrNameLst>
                                      </p:cBhvr>
                                      <p:tavLst>
                                        <p:tav tm="0">
                                          <p:val>
                                            <p:strVal val="#ppt_x"/>
                                          </p:val>
                                        </p:tav>
                                        <p:tav tm="100000">
                                          <p:val>
                                            <p:strVal val="#ppt_x"/>
                                          </p:val>
                                        </p:tav>
                                      </p:tavLst>
                                    </p:anim>
                                    <p:anim calcmode="lin" valueType="num">
                                      <p:cBhvr>
                                        <p:cTn id="9" dur="900" decel="100000" fill="hold"/>
                                        <p:tgtEl>
                                          <p:spTgt spid="12462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462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533400"/>
            <a:ext cx="9144000" cy="1066800"/>
          </a:xfrm>
        </p:spPr>
        <p:txBody>
          <a:bodyPr/>
          <a:lstStyle/>
          <a:p>
            <a:pPr eaLnBrk="1" hangingPunct="1"/>
            <a:r>
              <a:rPr lang="en-US" sz="3200" smtClean="0">
                <a:solidFill>
                  <a:srgbClr val="EFFF5D"/>
                </a:solidFill>
                <a:latin typeface="Comic Sans MS" pitchFamily="-64" charset="0"/>
              </a:rPr>
              <a:t>Would the sailor be better off with the sail furled or unfurled?</a:t>
            </a:r>
            <a:endParaRPr lang="en-US" sz="4000" smtClean="0">
              <a:solidFill>
                <a:srgbClr val="EFFF5D"/>
              </a:solidFill>
              <a:latin typeface="Comic Sans MS" pitchFamily="-64" charset="0"/>
            </a:endParaRPr>
          </a:p>
        </p:txBody>
      </p:sp>
      <p:sp>
        <p:nvSpPr>
          <p:cNvPr id="45059" name="Rectangle 3"/>
          <p:cNvSpPr>
            <a:spLocks noGrp="1" noChangeArrowheads="1"/>
          </p:cNvSpPr>
          <p:nvPr>
            <p:ph type="body" idx="1"/>
          </p:nvPr>
        </p:nvSpPr>
        <p:spPr>
          <a:xfrm>
            <a:off x="304800" y="2209800"/>
            <a:ext cx="3505200" cy="1600200"/>
          </a:xfrm>
        </p:spPr>
        <p:txBody>
          <a:bodyPr/>
          <a:lstStyle/>
          <a:p>
            <a:pPr marL="609600" indent="-609600" eaLnBrk="1" hangingPunct="1">
              <a:buClr>
                <a:schemeClr val="tx2"/>
              </a:buClr>
              <a:buFont typeface="Arial" charset="0"/>
              <a:buAutoNum type="alphaLcParenR"/>
            </a:pPr>
            <a:r>
              <a:rPr lang="en-US" sz="2000" smtClean="0">
                <a:latin typeface="Comic Sans MS" pitchFamily="-64" charset="0"/>
              </a:rPr>
              <a:t>Furled (sail closed)</a:t>
            </a:r>
          </a:p>
          <a:p>
            <a:pPr marL="609600" indent="-609600" eaLnBrk="1" hangingPunct="1">
              <a:buClr>
                <a:schemeClr val="tx2"/>
              </a:buClr>
              <a:buFont typeface="Arial" charset="0"/>
              <a:buAutoNum type="alphaLcParenR"/>
            </a:pPr>
            <a:r>
              <a:rPr lang="en-US" sz="2000" smtClean="0">
                <a:latin typeface="Comic Sans MS" pitchFamily="-64" charset="0"/>
              </a:rPr>
              <a:t>Unfurled (sail open)</a:t>
            </a:r>
          </a:p>
          <a:p>
            <a:pPr marL="609600" indent="-609600" eaLnBrk="1" hangingPunct="1">
              <a:buClr>
                <a:schemeClr val="tx2"/>
              </a:buClr>
              <a:buFont typeface="Arial" charset="0"/>
              <a:buAutoNum type="alphaLcParenR"/>
            </a:pPr>
            <a:r>
              <a:rPr lang="en-US" sz="2000" smtClean="0">
                <a:latin typeface="Comic Sans MS" pitchFamily="-64" charset="0"/>
              </a:rPr>
              <a:t>It doesn’t matter.</a:t>
            </a:r>
          </a:p>
        </p:txBody>
      </p:sp>
      <p:sp>
        <p:nvSpPr>
          <p:cNvPr id="1328132" name="Text Box 4"/>
          <p:cNvSpPr txBox="1">
            <a:spLocks noChangeArrowheads="1"/>
          </p:cNvSpPr>
          <p:nvPr/>
        </p:nvSpPr>
        <p:spPr bwMode="auto">
          <a:xfrm>
            <a:off x="0" y="3429000"/>
            <a:ext cx="4648200" cy="2692400"/>
          </a:xfrm>
          <a:prstGeom prst="rect">
            <a:avLst/>
          </a:prstGeom>
          <a:noFill/>
          <a:ln w="9525">
            <a:noFill/>
            <a:miter lim="800000"/>
            <a:headEnd/>
            <a:tailEnd/>
          </a:ln>
        </p:spPr>
        <p:txBody>
          <a:bodyPr>
            <a:spAutoFit/>
          </a:bodyPr>
          <a:lstStyle/>
          <a:p>
            <a:pPr marL="457200" indent="-457200">
              <a:buClr>
                <a:schemeClr val="tx2"/>
              </a:buClr>
              <a:buFont typeface="Arial" charset="0"/>
              <a:buAutoNum type="alphaLcParenR"/>
            </a:pPr>
            <a:r>
              <a:rPr lang="en-US" sz="1900">
                <a:latin typeface="Arial" charset="0"/>
              </a:rPr>
              <a:t>If he doesn't furl the sail, he won't go anywhere. The fan blowing air against the sail is an example of internal force.  Internal forces do not impart acceleration to a body. With the sail furled he can move opposite the way the fan is blowing. The fan will then be blowing against an external body (the atmosphere).</a:t>
            </a:r>
            <a:endParaRPr lang="en-US" sz="2000">
              <a:latin typeface="Arial" charset="0"/>
            </a:endParaRPr>
          </a:p>
        </p:txBody>
      </p:sp>
      <p:pic>
        <p:nvPicPr>
          <p:cNvPr id="45061" name="Picture 5" descr="07_p139a"/>
          <p:cNvPicPr>
            <a:picLocks noChangeAspect="1" noChangeArrowheads="1"/>
          </p:cNvPicPr>
          <p:nvPr/>
        </p:nvPicPr>
        <p:blipFill>
          <a:blip r:embed="rId3" cstate="print"/>
          <a:srcRect/>
          <a:stretch>
            <a:fillRect/>
          </a:stretch>
        </p:blipFill>
        <p:spPr bwMode="auto">
          <a:xfrm>
            <a:off x="4724400" y="2590800"/>
            <a:ext cx="4267200" cy="3679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28132"/>
                                        </p:tgtEl>
                                        <p:attrNameLst>
                                          <p:attrName>style.visibility</p:attrName>
                                        </p:attrNameLst>
                                      </p:cBhvr>
                                      <p:to>
                                        <p:strVal val="visible"/>
                                      </p:to>
                                    </p:set>
                                    <p:animEffect transition="in" filter="fade">
                                      <p:cBhvr>
                                        <p:cTn id="7" dur="1000"/>
                                        <p:tgtEl>
                                          <p:spTgt spid="1328132"/>
                                        </p:tgtEl>
                                      </p:cBhvr>
                                    </p:animEffect>
                                    <p:anim calcmode="lin" valueType="num">
                                      <p:cBhvr>
                                        <p:cTn id="8" dur="1000" fill="hold"/>
                                        <p:tgtEl>
                                          <p:spTgt spid="1328132"/>
                                        </p:tgtEl>
                                        <p:attrNameLst>
                                          <p:attrName>ppt_x</p:attrName>
                                        </p:attrNameLst>
                                      </p:cBhvr>
                                      <p:tavLst>
                                        <p:tav tm="0">
                                          <p:val>
                                            <p:strVal val="#ppt_x"/>
                                          </p:val>
                                        </p:tav>
                                        <p:tav tm="100000">
                                          <p:val>
                                            <p:strVal val="#ppt_x"/>
                                          </p:val>
                                        </p:tav>
                                      </p:tavLst>
                                    </p:anim>
                                    <p:anim calcmode="lin" valueType="num">
                                      <p:cBhvr>
                                        <p:cTn id="9" dur="900" decel="100000" fill="hold"/>
                                        <p:tgtEl>
                                          <p:spTgt spid="13281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281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81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5089525" y="4624388"/>
            <a:ext cx="184150" cy="457200"/>
          </a:xfrm>
          <a:prstGeom prst="rect">
            <a:avLst/>
          </a:prstGeom>
          <a:noFill/>
          <a:ln w="9525">
            <a:noFill/>
            <a:miter lim="800000"/>
            <a:headEnd/>
            <a:tailEnd/>
          </a:ln>
        </p:spPr>
        <p:txBody>
          <a:bodyPr wrap="none">
            <a:spAutoFit/>
          </a:bodyPr>
          <a:lstStyle/>
          <a:p>
            <a:endParaRPr lang="en-US"/>
          </a:p>
        </p:txBody>
      </p:sp>
      <p:sp>
        <p:nvSpPr>
          <p:cNvPr id="2053" name="Rectangle 5"/>
          <p:cNvSpPr>
            <a:spLocks noGrp="1" noChangeArrowheads="1"/>
          </p:cNvSpPr>
          <p:nvPr>
            <p:ph type="title"/>
          </p:nvPr>
        </p:nvSpPr>
        <p:spPr>
          <a:xfrm>
            <a:off x="685800" y="304800"/>
            <a:ext cx="7772400" cy="762000"/>
          </a:xfrm>
          <a:noFill/>
        </p:spPr>
        <p:txBody>
          <a:bodyPr/>
          <a:lstStyle/>
          <a:p>
            <a:pPr eaLnBrk="1" hangingPunct="1"/>
            <a:r>
              <a:rPr lang="en-US" smtClean="0"/>
              <a:t>Momentum and Impulse</a:t>
            </a:r>
          </a:p>
        </p:txBody>
      </p:sp>
      <p:sp>
        <p:nvSpPr>
          <p:cNvPr id="591881" name="Rectangle 9"/>
          <p:cNvSpPr>
            <a:spLocks noChangeArrowheads="1"/>
          </p:cNvSpPr>
          <p:nvPr/>
        </p:nvSpPr>
        <p:spPr bwMode="auto">
          <a:xfrm>
            <a:off x="152400" y="1295400"/>
            <a:ext cx="8686800" cy="4838700"/>
          </a:xfrm>
          <a:prstGeom prst="rect">
            <a:avLst/>
          </a:prstGeom>
          <a:noFill/>
          <a:ln w="9525">
            <a:noFill/>
            <a:miter lim="800000"/>
            <a:headEnd/>
            <a:tailEnd/>
          </a:ln>
        </p:spPr>
        <p:txBody>
          <a:bodyPr>
            <a:spAutoFit/>
          </a:bodyPr>
          <a:lstStyle/>
          <a:p>
            <a:pPr>
              <a:buClr>
                <a:schemeClr val="folHlink"/>
              </a:buClr>
              <a:buFont typeface="Wingdings" pitchFamily="-64" charset="2"/>
              <a:buChar char="v"/>
            </a:pPr>
            <a:r>
              <a:rPr lang="en-US">
                <a:latin typeface="Arial" charset="0"/>
              </a:rPr>
              <a:t>Multiply both sides of Newton’s second</a:t>
            </a:r>
          </a:p>
          <a:p>
            <a:pPr>
              <a:buClr>
                <a:schemeClr val="folHlink"/>
              </a:buClr>
              <a:buFont typeface="Wingdings" pitchFamily="-64" charset="2"/>
              <a:buNone/>
            </a:pPr>
            <a:r>
              <a:rPr lang="en-US">
                <a:latin typeface="Arial" charset="0"/>
              </a:rPr>
              <a:t>law by the time interval over which the</a:t>
            </a:r>
          </a:p>
          <a:p>
            <a:pPr>
              <a:buClr>
                <a:schemeClr val="folHlink"/>
              </a:buClr>
              <a:buFont typeface="Wingdings" pitchFamily="-64" charset="2"/>
              <a:buNone/>
            </a:pPr>
            <a:r>
              <a:rPr lang="en-US">
                <a:latin typeface="Arial" charset="0"/>
              </a:rPr>
              <a:t>force acts:</a:t>
            </a:r>
          </a:p>
          <a:p>
            <a:pPr>
              <a:buClr>
                <a:schemeClr val="folHlink"/>
              </a:buClr>
              <a:buFont typeface="Wingdings" pitchFamily="-64" charset="2"/>
              <a:buChar char="v"/>
            </a:pPr>
            <a:r>
              <a:rPr lang="en-US">
                <a:latin typeface="Arial" charset="0"/>
              </a:rPr>
              <a:t>The left side of the equation is </a:t>
            </a:r>
            <a:r>
              <a:rPr lang="en-US" b="1" i="1">
                <a:solidFill>
                  <a:schemeClr val="accent1"/>
                </a:solidFill>
                <a:latin typeface="Arial" charset="0"/>
              </a:rPr>
              <a:t>impulse</a:t>
            </a:r>
            <a:r>
              <a:rPr lang="en-US">
                <a:latin typeface="Arial" charset="0"/>
              </a:rPr>
              <a:t>,</a:t>
            </a:r>
          </a:p>
          <a:p>
            <a:pPr>
              <a:buClr>
                <a:schemeClr val="folHlink"/>
              </a:buClr>
              <a:buFont typeface="Wingdings" pitchFamily="-64" charset="2"/>
              <a:buNone/>
            </a:pPr>
            <a:r>
              <a:rPr lang="en-US">
                <a:latin typeface="Arial" charset="0"/>
              </a:rPr>
              <a:t>the (average) force acting on an object</a:t>
            </a:r>
          </a:p>
          <a:p>
            <a:pPr>
              <a:buClr>
                <a:schemeClr val="folHlink"/>
              </a:buClr>
              <a:buFont typeface="Wingdings" pitchFamily="-64" charset="2"/>
              <a:buNone/>
            </a:pPr>
            <a:r>
              <a:rPr lang="en-US">
                <a:latin typeface="Arial" charset="0"/>
              </a:rPr>
              <a:t>multiplied by the time interval over which</a:t>
            </a:r>
          </a:p>
          <a:p>
            <a:pPr>
              <a:buClr>
                <a:schemeClr val="folHlink"/>
              </a:buClr>
              <a:buFont typeface="Wingdings" pitchFamily="-64" charset="2"/>
              <a:buNone/>
            </a:pPr>
            <a:r>
              <a:rPr lang="en-US">
                <a:latin typeface="Arial" charset="0"/>
              </a:rPr>
              <a:t>the force acts.</a:t>
            </a:r>
          </a:p>
          <a:p>
            <a:pPr>
              <a:buClr>
                <a:schemeClr val="folHlink"/>
              </a:buClr>
              <a:buFont typeface="Wingdings" pitchFamily="-64" charset="2"/>
              <a:buChar char="v"/>
            </a:pPr>
            <a:r>
              <a:rPr lang="en-US">
                <a:latin typeface="Arial" charset="0"/>
              </a:rPr>
              <a:t>How a force changes the motion of an object depends on both the size of the force and how long the force acts.</a:t>
            </a:r>
          </a:p>
          <a:p>
            <a:pPr>
              <a:buClr>
                <a:schemeClr val="folHlink"/>
              </a:buClr>
              <a:buFont typeface="Wingdings" pitchFamily="-64" charset="2"/>
              <a:buChar char="v"/>
            </a:pPr>
            <a:r>
              <a:rPr lang="en-US">
                <a:latin typeface="Arial" charset="0"/>
              </a:rPr>
              <a:t>The right side of the equation is the </a:t>
            </a:r>
            <a:r>
              <a:rPr lang="en-US" b="1" i="1">
                <a:solidFill>
                  <a:schemeClr val="accent1"/>
                </a:solidFill>
                <a:latin typeface="Arial" charset="0"/>
              </a:rPr>
              <a:t>change in the momentum</a:t>
            </a:r>
            <a:r>
              <a:rPr lang="en-US">
                <a:latin typeface="Arial" charset="0"/>
              </a:rPr>
              <a:t> of the object.</a:t>
            </a:r>
          </a:p>
          <a:p>
            <a:pPr>
              <a:buClr>
                <a:schemeClr val="folHlink"/>
              </a:buClr>
              <a:buFont typeface="Wingdings" pitchFamily="-64" charset="2"/>
              <a:buChar char="v"/>
            </a:pPr>
            <a:r>
              <a:rPr lang="en-US">
                <a:latin typeface="Arial" charset="0"/>
              </a:rPr>
              <a:t>The </a:t>
            </a:r>
            <a:r>
              <a:rPr lang="en-US" b="1" i="1">
                <a:solidFill>
                  <a:schemeClr val="accent1"/>
                </a:solidFill>
                <a:latin typeface="Arial" charset="0"/>
              </a:rPr>
              <a:t>momentum</a:t>
            </a:r>
            <a:r>
              <a:rPr lang="en-US">
                <a:latin typeface="Arial" charset="0"/>
              </a:rPr>
              <a:t> of the object is the mass of the object times its velocity.</a:t>
            </a:r>
          </a:p>
        </p:txBody>
      </p:sp>
      <p:graphicFrame>
        <p:nvGraphicFramePr>
          <p:cNvPr id="1335296" name="Object 1024"/>
          <p:cNvGraphicFramePr>
            <a:graphicFrameLocks noChangeAspect="1"/>
          </p:cNvGraphicFramePr>
          <p:nvPr/>
        </p:nvGraphicFramePr>
        <p:xfrm>
          <a:off x="6005513" y="1600200"/>
          <a:ext cx="2757487" cy="1795463"/>
        </p:xfrm>
        <a:graphic>
          <a:graphicData uri="http://schemas.openxmlformats.org/presentationml/2006/ole">
            <p:oleObj spid="_x0000_s2050" name="Equation" r:id="rId4" imgW="1168400" imgH="762000" progId="Equation.3">
              <p:embed/>
            </p:oleObj>
          </a:graphicData>
        </a:graphic>
      </p:graphicFrame>
      <p:graphicFrame>
        <p:nvGraphicFramePr>
          <p:cNvPr id="1335297" name="Object 1025"/>
          <p:cNvGraphicFramePr>
            <a:graphicFrameLocks noChangeAspect="1"/>
          </p:cNvGraphicFramePr>
          <p:nvPr/>
        </p:nvGraphicFramePr>
        <p:xfrm>
          <a:off x="3429000" y="5791200"/>
          <a:ext cx="1109663" cy="358775"/>
        </p:xfrm>
        <a:graphic>
          <a:graphicData uri="http://schemas.openxmlformats.org/presentationml/2006/ole">
            <p:oleObj spid="_x0000_s2051" name="Equation" r:id="rId5" imgW="469900" imgH="152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91881">
                                            <p:txEl>
                                              <p:pRg st="0" end="0"/>
                                            </p:txEl>
                                          </p:spTgt>
                                        </p:tgtEl>
                                        <p:attrNameLst>
                                          <p:attrName>style.visibility</p:attrName>
                                        </p:attrNameLst>
                                      </p:cBhvr>
                                      <p:to>
                                        <p:strVal val="visible"/>
                                      </p:to>
                                    </p:set>
                                    <p:anim calcmode="lin" valueType="num">
                                      <p:cBhvr>
                                        <p:cTn id="7" dur="500" fill="hold"/>
                                        <p:tgtEl>
                                          <p:spTgt spid="59188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188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91881">
                                            <p:txEl>
                                              <p:pRg st="1" end="1"/>
                                            </p:txEl>
                                          </p:spTgt>
                                        </p:tgtEl>
                                        <p:attrNameLst>
                                          <p:attrName>style.visibility</p:attrName>
                                        </p:attrNameLst>
                                      </p:cBhvr>
                                      <p:to>
                                        <p:strVal val="visible"/>
                                      </p:to>
                                    </p:set>
                                    <p:anim calcmode="lin" valueType="num">
                                      <p:cBhvr>
                                        <p:cTn id="11" dur="500" fill="hold"/>
                                        <p:tgtEl>
                                          <p:spTgt spid="59188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91881">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91881">
                                            <p:txEl>
                                              <p:pRg st="2" end="2"/>
                                            </p:txEl>
                                          </p:spTgt>
                                        </p:tgtEl>
                                        <p:attrNameLst>
                                          <p:attrName>style.visibility</p:attrName>
                                        </p:attrNameLst>
                                      </p:cBhvr>
                                      <p:to>
                                        <p:strVal val="visible"/>
                                      </p:to>
                                    </p:set>
                                    <p:anim calcmode="lin" valueType="num">
                                      <p:cBhvr>
                                        <p:cTn id="15" dur="500" fill="hold"/>
                                        <p:tgtEl>
                                          <p:spTgt spid="591881">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9188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1335296"/>
                                        </p:tgtEl>
                                        <p:attrNameLst>
                                          <p:attrName>style.visibility</p:attrName>
                                        </p:attrNameLst>
                                      </p:cBhvr>
                                      <p:to>
                                        <p:strVal val="visible"/>
                                      </p:to>
                                    </p:set>
                                    <p:anim calcmode="lin" valueType="num">
                                      <p:cBhvr>
                                        <p:cTn id="21" dur="1000" fill="hold"/>
                                        <p:tgtEl>
                                          <p:spTgt spid="1335296"/>
                                        </p:tgtEl>
                                        <p:attrNameLst>
                                          <p:attrName>ppt_w</p:attrName>
                                        </p:attrNameLst>
                                      </p:cBhvr>
                                      <p:tavLst>
                                        <p:tav tm="0">
                                          <p:val>
                                            <p:fltVal val="0"/>
                                          </p:val>
                                        </p:tav>
                                        <p:tav tm="100000">
                                          <p:val>
                                            <p:strVal val="#ppt_w"/>
                                          </p:val>
                                        </p:tav>
                                      </p:tavLst>
                                    </p:anim>
                                    <p:anim calcmode="lin" valueType="num">
                                      <p:cBhvr>
                                        <p:cTn id="22" dur="1000" fill="hold"/>
                                        <p:tgtEl>
                                          <p:spTgt spid="1335296"/>
                                        </p:tgtEl>
                                        <p:attrNameLst>
                                          <p:attrName>ppt_h</p:attrName>
                                        </p:attrNameLst>
                                      </p:cBhvr>
                                      <p:tavLst>
                                        <p:tav tm="0">
                                          <p:val>
                                            <p:fltVal val="0"/>
                                          </p:val>
                                        </p:tav>
                                        <p:tav tm="100000">
                                          <p:val>
                                            <p:strVal val="#ppt_h"/>
                                          </p:val>
                                        </p:tav>
                                      </p:tavLst>
                                    </p:anim>
                                    <p:anim calcmode="lin" valueType="num">
                                      <p:cBhvr>
                                        <p:cTn id="23" dur="1000" fill="hold"/>
                                        <p:tgtEl>
                                          <p:spTgt spid="1335296"/>
                                        </p:tgtEl>
                                        <p:attrNameLst>
                                          <p:attrName>style.rotation</p:attrName>
                                        </p:attrNameLst>
                                      </p:cBhvr>
                                      <p:tavLst>
                                        <p:tav tm="0">
                                          <p:val>
                                            <p:fltVal val="90"/>
                                          </p:val>
                                        </p:tav>
                                        <p:tav tm="100000">
                                          <p:val>
                                            <p:fltVal val="0"/>
                                          </p:val>
                                        </p:tav>
                                      </p:tavLst>
                                    </p:anim>
                                    <p:animEffect transition="in" filter="fade">
                                      <p:cBhvr>
                                        <p:cTn id="24" dur="1000"/>
                                        <p:tgtEl>
                                          <p:spTgt spid="1335296"/>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591881">
                                            <p:txEl>
                                              <p:pRg st="3" end="3"/>
                                            </p:txEl>
                                          </p:spTgt>
                                        </p:tgtEl>
                                        <p:attrNameLst>
                                          <p:attrName>style.visibility</p:attrName>
                                        </p:attrNameLst>
                                      </p:cBhvr>
                                      <p:to>
                                        <p:strVal val="visible"/>
                                      </p:to>
                                    </p:set>
                                    <p:anim calcmode="lin" valueType="num">
                                      <p:cBhvr>
                                        <p:cTn id="29" dur="500" fill="hold"/>
                                        <p:tgtEl>
                                          <p:spTgt spid="591881">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91881">
                                            <p:txEl>
                                              <p:pRg st="3" end="3"/>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591881">
                                            <p:txEl>
                                              <p:pRg st="4" end="4"/>
                                            </p:txEl>
                                          </p:spTgt>
                                        </p:tgtEl>
                                        <p:attrNameLst>
                                          <p:attrName>style.visibility</p:attrName>
                                        </p:attrNameLst>
                                      </p:cBhvr>
                                      <p:to>
                                        <p:strVal val="visible"/>
                                      </p:to>
                                    </p:set>
                                    <p:anim calcmode="lin" valueType="num">
                                      <p:cBhvr>
                                        <p:cTn id="33" dur="500" fill="hold"/>
                                        <p:tgtEl>
                                          <p:spTgt spid="591881">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591881">
                                            <p:txEl>
                                              <p:pRg st="4" end="4"/>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591881">
                                            <p:txEl>
                                              <p:pRg st="5" end="5"/>
                                            </p:txEl>
                                          </p:spTgt>
                                        </p:tgtEl>
                                        <p:attrNameLst>
                                          <p:attrName>style.visibility</p:attrName>
                                        </p:attrNameLst>
                                      </p:cBhvr>
                                      <p:to>
                                        <p:strVal val="visible"/>
                                      </p:to>
                                    </p:set>
                                    <p:anim calcmode="lin" valueType="num">
                                      <p:cBhvr>
                                        <p:cTn id="37" dur="500" fill="hold"/>
                                        <p:tgtEl>
                                          <p:spTgt spid="59188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91881">
                                            <p:txEl>
                                              <p:pRg st="5" end="5"/>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591881">
                                            <p:txEl>
                                              <p:pRg st="6" end="6"/>
                                            </p:txEl>
                                          </p:spTgt>
                                        </p:tgtEl>
                                        <p:attrNameLst>
                                          <p:attrName>style.visibility</p:attrName>
                                        </p:attrNameLst>
                                      </p:cBhvr>
                                      <p:to>
                                        <p:strVal val="visible"/>
                                      </p:to>
                                    </p:set>
                                    <p:anim calcmode="lin" valueType="num">
                                      <p:cBhvr>
                                        <p:cTn id="41" dur="500" fill="hold"/>
                                        <p:tgtEl>
                                          <p:spTgt spid="591881">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591881">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591881">
                                            <p:txEl>
                                              <p:pRg st="7" end="7"/>
                                            </p:txEl>
                                          </p:spTgt>
                                        </p:tgtEl>
                                        <p:attrNameLst>
                                          <p:attrName>style.visibility</p:attrName>
                                        </p:attrNameLst>
                                      </p:cBhvr>
                                      <p:to>
                                        <p:strVal val="visible"/>
                                      </p:to>
                                    </p:set>
                                    <p:anim calcmode="lin" valueType="num">
                                      <p:cBhvr>
                                        <p:cTn id="47" dur="500" fill="hold"/>
                                        <p:tgtEl>
                                          <p:spTgt spid="591881">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591881">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591881">
                                            <p:txEl>
                                              <p:pRg st="8" end="8"/>
                                            </p:txEl>
                                          </p:spTgt>
                                        </p:tgtEl>
                                        <p:attrNameLst>
                                          <p:attrName>style.visibility</p:attrName>
                                        </p:attrNameLst>
                                      </p:cBhvr>
                                      <p:to>
                                        <p:strVal val="visible"/>
                                      </p:to>
                                    </p:set>
                                    <p:anim calcmode="lin" valueType="num">
                                      <p:cBhvr>
                                        <p:cTn id="53" dur="500" fill="hold"/>
                                        <p:tgtEl>
                                          <p:spTgt spid="591881">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591881">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591881">
                                            <p:txEl>
                                              <p:pRg st="9" end="9"/>
                                            </p:txEl>
                                          </p:spTgt>
                                        </p:tgtEl>
                                        <p:attrNameLst>
                                          <p:attrName>style.visibility</p:attrName>
                                        </p:attrNameLst>
                                      </p:cBhvr>
                                      <p:to>
                                        <p:strVal val="visible"/>
                                      </p:to>
                                    </p:set>
                                    <p:anim calcmode="lin" valueType="num">
                                      <p:cBhvr>
                                        <p:cTn id="59" dur="500" fill="hold"/>
                                        <p:tgtEl>
                                          <p:spTgt spid="591881">
                                            <p:txEl>
                                              <p:pRg st="9" end="9"/>
                                            </p:txEl>
                                          </p:spTgt>
                                        </p:tgtEl>
                                        <p:attrNameLst>
                                          <p:attrName>ppt_w</p:attrName>
                                        </p:attrNameLst>
                                      </p:cBhvr>
                                      <p:tavLst>
                                        <p:tav tm="0">
                                          <p:val>
                                            <p:fltVal val="0"/>
                                          </p:val>
                                        </p:tav>
                                        <p:tav tm="100000">
                                          <p:val>
                                            <p:strVal val="#ppt_w"/>
                                          </p:val>
                                        </p:tav>
                                      </p:tavLst>
                                    </p:anim>
                                    <p:anim calcmode="lin" valueType="num">
                                      <p:cBhvr>
                                        <p:cTn id="60" dur="500" fill="hold"/>
                                        <p:tgtEl>
                                          <p:spTgt spid="591881">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335297"/>
                                        </p:tgtEl>
                                        <p:attrNameLst>
                                          <p:attrName>style.visibility</p:attrName>
                                        </p:attrNameLst>
                                      </p:cBhvr>
                                      <p:to>
                                        <p:strVal val="visible"/>
                                      </p:to>
                                    </p:set>
                                    <p:animEffect transition="in" filter="fade">
                                      <p:cBhvr>
                                        <p:cTn id="65" dur="1000"/>
                                        <p:tgtEl>
                                          <p:spTgt spid="1335297"/>
                                        </p:tgtEl>
                                      </p:cBhvr>
                                    </p:animEffect>
                                    <p:anim calcmode="lin" valueType="num">
                                      <p:cBhvr>
                                        <p:cTn id="66" dur="1000" fill="hold"/>
                                        <p:tgtEl>
                                          <p:spTgt spid="1335297"/>
                                        </p:tgtEl>
                                        <p:attrNameLst>
                                          <p:attrName>ppt_x</p:attrName>
                                        </p:attrNameLst>
                                      </p:cBhvr>
                                      <p:tavLst>
                                        <p:tav tm="0">
                                          <p:val>
                                            <p:strVal val="#ppt_x"/>
                                          </p:val>
                                        </p:tav>
                                        <p:tav tm="100000">
                                          <p:val>
                                            <p:strVal val="#ppt_x"/>
                                          </p:val>
                                        </p:tav>
                                      </p:tavLst>
                                    </p:anim>
                                    <p:anim calcmode="lin" valueType="num">
                                      <p:cBhvr>
                                        <p:cTn id="67" dur="1000" fill="hold"/>
                                        <p:tgtEl>
                                          <p:spTgt spid="1335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089525" y="4624388"/>
            <a:ext cx="184150" cy="457200"/>
          </a:xfrm>
          <a:prstGeom prst="rect">
            <a:avLst/>
          </a:prstGeom>
          <a:noFill/>
          <a:ln w="9525">
            <a:noFill/>
            <a:miter lim="800000"/>
            <a:headEnd/>
            <a:tailEnd/>
          </a:ln>
        </p:spPr>
        <p:txBody>
          <a:bodyPr wrap="none">
            <a:spAutoFit/>
          </a:bodyPr>
          <a:lstStyle/>
          <a:p>
            <a:endParaRPr lang="en-US"/>
          </a:p>
        </p:txBody>
      </p:sp>
      <p:sp>
        <p:nvSpPr>
          <p:cNvPr id="9219" name="Rectangle 3"/>
          <p:cNvSpPr>
            <a:spLocks noGrp="1" noChangeArrowheads="1"/>
          </p:cNvSpPr>
          <p:nvPr>
            <p:ph type="title"/>
          </p:nvPr>
        </p:nvSpPr>
        <p:spPr>
          <a:xfrm>
            <a:off x="685800" y="457200"/>
            <a:ext cx="7772400" cy="762000"/>
          </a:xfrm>
          <a:noFill/>
        </p:spPr>
        <p:txBody>
          <a:bodyPr/>
          <a:lstStyle/>
          <a:p>
            <a:pPr eaLnBrk="1" hangingPunct="1"/>
            <a:r>
              <a:rPr lang="en-US" smtClean="0"/>
              <a:t>Momentum and Impulse</a:t>
            </a:r>
          </a:p>
        </p:txBody>
      </p:sp>
      <p:sp>
        <p:nvSpPr>
          <p:cNvPr id="9220" name="Rectangle 4"/>
          <p:cNvSpPr>
            <a:spLocks noChangeArrowheads="1"/>
          </p:cNvSpPr>
          <p:nvPr/>
        </p:nvSpPr>
        <p:spPr bwMode="auto">
          <a:xfrm>
            <a:off x="304800" y="1676400"/>
            <a:ext cx="8534400" cy="1187450"/>
          </a:xfrm>
          <a:prstGeom prst="rect">
            <a:avLst/>
          </a:prstGeom>
          <a:noFill/>
          <a:ln w="9525">
            <a:noFill/>
            <a:miter lim="800000"/>
            <a:headEnd/>
            <a:tailEnd/>
          </a:ln>
        </p:spPr>
        <p:txBody>
          <a:bodyPr>
            <a:spAutoFit/>
          </a:bodyPr>
          <a:lstStyle/>
          <a:p>
            <a:pPr>
              <a:buClr>
                <a:schemeClr val="folHlink"/>
              </a:buClr>
              <a:buFont typeface="Wingdings" pitchFamily="-64" charset="2"/>
              <a:buNone/>
            </a:pPr>
            <a:r>
              <a:rPr lang="en-US">
                <a:solidFill>
                  <a:srgbClr val="FFEBC7"/>
                </a:solidFill>
                <a:latin typeface="Arial" charset="0"/>
              </a:rPr>
              <a:t>A bowling ball and a tennis ball can have the same momentum, if the tennis ball with its smaller mass has a much larger velocity.</a:t>
            </a:r>
          </a:p>
        </p:txBody>
      </p:sp>
      <p:pic>
        <p:nvPicPr>
          <p:cNvPr id="9221" name="Picture 5" descr="07_04"/>
          <p:cNvPicPr>
            <a:picLocks noChangeAspect="1" noChangeArrowheads="1"/>
          </p:cNvPicPr>
          <p:nvPr/>
        </p:nvPicPr>
        <p:blipFill>
          <a:blip r:embed="rId3" cstate="print"/>
          <a:srcRect/>
          <a:stretch>
            <a:fillRect/>
          </a:stretch>
        </p:blipFill>
        <p:spPr bwMode="auto">
          <a:xfrm>
            <a:off x="0" y="3417888"/>
            <a:ext cx="9144000" cy="2773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089525" y="4624388"/>
            <a:ext cx="184150" cy="457200"/>
          </a:xfrm>
          <a:prstGeom prst="rect">
            <a:avLst/>
          </a:prstGeom>
          <a:noFill/>
          <a:ln w="9525">
            <a:noFill/>
            <a:miter lim="800000"/>
            <a:headEnd/>
            <a:tailEnd/>
          </a:ln>
        </p:spPr>
        <p:txBody>
          <a:bodyPr wrap="none">
            <a:spAutoFit/>
          </a:bodyPr>
          <a:lstStyle/>
          <a:p>
            <a:endParaRPr lang="en-US"/>
          </a:p>
        </p:txBody>
      </p:sp>
      <p:sp>
        <p:nvSpPr>
          <p:cNvPr id="3076" name="Rectangle 3"/>
          <p:cNvSpPr>
            <a:spLocks noGrp="1" noChangeArrowheads="1"/>
          </p:cNvSpPr>
          <p:nvPr>
            <p:ph type="title"/>
          </p:nvPr>
        </p:nvSpPr>
        <p:spPr>
          <a:xfrm>
            <a:off x="685800" y="304800"/>
            <a:ext cx="7772400" cy="1431925"/>
          </a:xfrm>
          <a:noFill/>
        </p:spPr>
        <p:txBody>
          <a:bodyPr/>
          <a:lstStyle/>
          <a:p>
            <a:pPr eaLnBrk="1" hangingPunct="1"/>
            <a:r>
              <a:rPr lang="en-US" smtClean="0"/>
              <a:t>Impulse-Momentum Principle</a:t>
            </a:r>
          </a:p>
        </p:txBody>
      </p:sp>
      <p:sp>
        <p:nvSpPr>
          <p:cNvPr id="3077" name="Rectangle 4"/>
          <p:cNvSpPr>
            <a:spLocks noChangeArrowheads="1"/>
          </p:cNvSpPr>
          <p:nvPr/>
        </p:nvSpPr>
        <p:spPr bwMode="auto">
          <a:xfrm>
            <a:off x="228600" y="2438400"/>
            <a:ext cx="8686800" cy="1373188"/>
          </a:xfrm>
          <a:prstGeom prst="rect">
            <a:avLst/>
          </a:prstGeom>
          <a:noFill/>
          <a:ln w="9525">
            <a:noFill/>
            <a:miter lim="800000"/>
            <a:headEnd/>
            <a:tailEnd/>
          </a:ln>
        </p:spPr>
        <p:txBody>
          <a:bodyPr>
            <a:spAutoFit/>
          </a:bodyPr>
          <a:lstStyle/>
          <a:p>
            <a:pPr algn="ctr">
              <a:buClr>
                <a:schemeClr val="folHlink"/>
              </a:buClr>
              <a:buFont typeface="Wingdings" pitchFamily="-64" charset="2"/>
              <a:buNone/>
            </a:pPr>
            <a:r>
              <a:rPr lang="en-US" sz="2800">
                <a:latin typeface="Arial" charset="0"/>
              </a:rPr>
              <a:t>The impulse acting on an object produces a change in momentum of the object that is equal in both magnitude and direction to the impulse.</a:t>
            </a:r>
          </a:p>
        </p:txBody>
      </p:sp>
      <p:graphicFrame>
        <p:nvGraphicFramePr>
          <p:cNvPr id="1336320" name="Object 1024"/>
          <p:cNvGraphicFramePr>
            <a:graphicFrameLocks noChangeAspect="1"/>
          </p:cNvGraphicFramePr>
          <p:nvPr/>
        </p:nvGraphicFramePr>
        <p:xfrm>
          <a:off x="2209800" y="4343400"/>
          <a:ext cx="4883150" cy="1257300"/>
        </p:xfrm>
        <a:graphic>
          <a:graphicData uri="http://schemas.openxmlformats.org/presentationml/2006/ole">
            <p:oleObj spid="_x0000_s3074" name="Equation" r:id="rId4" imgW="2070100" imgH="533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6320"/>
                                        </p:tgtEl>
                                        <p:attrNameLst>
                                          <p:attrName>style.visibility</p:attrName>
                                        </p:attrNameLst>
                                      </p:cBhvr>
                                      <p:to>
                                        <p:strVal val="visible"/>
                                      </p:to>
                                    </p:set>
                                    <p:animEffect transition="in" filter="fade">
                                      <p:cBhvr>
                                        <p:cTn id="7" dur="1000"/>
                                        <p:tgtEl>
                                          <p:spTgt spid="1336320"/>
                                        </p:tgtEl>
                                      </p:cBhvr>
                                    </p:animEffect>
                                    <p:anim calcmode="lin" valueType="num">
                                      <p:cBhvr>
                                        <p:cTn id="8" dur="1000" fill="hold"/>
                                        <p:tgtEl>
                                          <p:spTgt spid="1336320"/>
                                        </p:tgtEl>
                                        <p:attrNameLst>
                                          <p:attrName>ppt_x</p:attrName>
                                        </p:attrNameLst>
                                      </p:cBhvr>
                                      <p:tavLst>
                                        <p:tav tm="0">
                                          <p:val>
                                            <p:strVal val="#ppt_x"/>
                                          </p:val>
                                        </p:tav>
                                        <p:tav tm="100000">
                                          <p:val>
                                            <p:strVal val="#ppt_x"/>
                                          </p:val>
                                        </p:tav>
                                      </p:tavLst>
                                    </p:anim>
                                    <p:anim calcmode="lin" valueType="num">
                                      <p:cBhvr>
                                        <p:cTn id="9" dur="1000" fill="hold"/>
                                        <p:tgtEl>
                                          <p:spTgt spid="13363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6"/>
          <p:cNvSpPr txBox="1">
            <a:spLocks noChangeArrowheads="1"/>
          </p:cNvSpPr>
          <p:nvPr/>
        </p:nvSpPr>
        <p:spPr bwMode="auto">
          <a:xfrm>
            <a:off x="5089525" y="4624388"/>
            <a:ext cx="184150" cy="457200"/>
          </a:xfrm>
          <a:prstGeom prst="rect">
            <a:avLst/>
          </a:prstGeom>
          <a:noFill/>
          <a:ln w="9525">
            <a:noFill/>
            <a:miter lim="800000"/>
            <a:headEnd/>
            <a:tailEnd/>
          </a:ln>
        </p:spPr>
        <p:txBody>
          <a:bodyPr wrap="none">
            <a:spAutoFit/>
          </a:bodyPr>
          <a:lstStyle/>
          <a:p>
            <a:endParaRPr lang="en-US"/>
          </a:p>
        </p:txBody>
      </p:sp>
      <p:sp>
        <p:nvSpPr>
          <p:cNvPr id="10243" name="Rectangle 1027"/>
          <p:cNvSpPr>
            <a:spLocks noGrp="1" noChangeArrowheads="1"/>
          </p:cNvSpPr>
          <p:nvPr>
            <p:ph type="title"/>
          </p:nvPr>
        </p:nvSpPr>
        <p:spPr>
          <a:xfrm>
            <a:off x="685800" y="304800"/>
            <a:ext cx="7772400" cy="1431925"/>
          </a:xfrm>
          <a:noFill/>
        </p:spPr>
        <p:txBody>
          <a:bodyPr/>
          <a:lstStyle/>
          <a:p>
            <a:pPr eaLnBrk="1" hangingPunct="1"/>
            <a:r>
              <a:rPr lang="en-US" smtClean="0"/>
              <a:t>Impulse-Momentum Principle</a:t>
            </a:r>
          </a:p>
        </p:txBody>
      </p:sp>
      <p:sp>
        <p:nvSpPr>
          <p:cNvPr id="10244" name="Rectangle 1030"/>
          <p:cNvSpPr>
            <a:spLocks noChangeArrowheads="1"/>
          </p:cNvSpPr>
          <p:nvPr/>
        </p:nvSpPr>
        <p:spPr bwMode="auto">
          <a:xfrm>
            <a:off x="152400" y="2209800"/>
            <a:ext cx="3124200" cy="3935413"/>
          </a:xfrm>
          <a:prstGeom prst="rect">
            <a:avLst/>
          </a:prstGeom>
          <a:noFill/>
          <a:ln w="9525">
            <a:noFill/>
            <a:miter lim="800000"/>
            <a:headEnd/>
            <a:tailEnd/>
          </a:ln>
        </p:spPr>
        <p:txBody>
          <a:bodyPr>
            <a:spAutoFit/>
          </a:bodyPr>
          <a:lstStyle/>
          <a:p>
            <a:pPr>
              <a:buClr>
                <a:schemeClr val="folHlink"/>
              </a:buClr>
              <a:buFont typeface="Wingdings" pitchFamily="-64" charset="2"/>
              <a:buNone/>
            </a:pPr>
            <a:r>
              <a:rPr lang="en-US" sz="2800">
                <a:latin typeface="Arial" charset="0"/>
              </a:rPr>
              <a:t>When a ball bounces back with the same speed, the momentum changes from </a:t>
            </a:r>
            <a:r>
              <a:rPr lang="en-US" sz="2800" b="1">
                <a:solidFill>
                  <a:srgbClr val="FFBF8A"/>
                </a:solidFill>
                <a:latin typeface="Arial" charset="0"/>
              </a:rPr>
              <a:t>-mv</a:t>
            </a:r>
            <a:r>
              <a:rPr lang="en-US" sz="2800">
                <a:latin typeface="Arial" charset="0"/>
              </a:rPr>
              <a:t> to </a:t>
            </a:r>
            <a:r>
              <a:rPr lang="en-US" sz="2800" b="1">
                <a:solidFill>
                  <a:srgbClr val="FFBF8A"/>
                </a:solidFill>
                <a:latin typeface="Arial" charset="0"/>
              </a:rPr>
              <a:t>mv</a:t>
            </a:r>
            <a:r>
              <a:rPr lang="en-US" sz="2800">
                <a:latin typeface="Arial" charset="0"/>
              </a:rPr>
              <a:t>, so the change in momentum is </a:t>
            </a:r>
            <a:r>
              <a:rPr lang="en-US" sz="2800" b="1">
                <a:solidFill>
                  <a:srgbClr val="FFBF8A"/>
                </a:solidFill>
                <a:latin typeface="Arial" charset="0"/>
              </a:rPr>
              <a:t>2mv</a:t>
            </a:r>
            <a:r>
              <a:rPr lang="en-US" sz="2800">
                <a:latin typeface="Arial" charset="0"/>
              </a:rPr>
              <a:t>.</a:t>
            </a:r>
          </a:p>
        </p:txBody>
      </p:sp>
      <p:pic>
        <p:nvPicPr>
          <p:cNvPr id="10245" name="Picture 1031" descr="07_06"/>
          <p:cNvPicPr>
            <a:picLocks noChangeAspect="1" noChangeArrowheads="1"/>
          </p:cNvPicPr>
          <p:nvPr/>
        </p:nvPicPr>
        <p:blipFill>
          <a:blip r:embed="rId3" cstate="print"/>
          <a:srcRect/>
          <a:stretch>
            <a:fillRect/>
          </a:stretch>
        </p:blipFill>
        <p:spPr bwMode="auto">
          <a:xfrm>
            <a:off x="3343275" y="2362200"/>
            <a:ext cx="5648325" cy="379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1431925"/>
          </a:xfrm>
        </p:spPr>
        <p:txBody>
          <a:bodyPr/>
          <a:lstStyle/>
          <a:p>
            <a:pPr eaLnBrk="1" hangingPunct="1"/>
            <a:r>
              <a:rPr lang="en-US" smtClean="0"/>
              <a:t>Conservation of Momentum</a:t>
            </a:r>
          </a:p>
        </p:txBody>
      </p:sp>
      <p:sp>
        <p:nvSpPr>
          <p:cNvPr id="852995" name="Rectangle 3"/>
          <p:cNvSpPr>
            <a:spLocks noGrp="1" noChangeArrowheads="1"/>
          </p:cNvSpPr>
          <p:nvPr>
            <p:ph type="body" idx="1"/>
          </p:nvPr>
        </p:nvSpPr>
        <p:spPr>
          <a:xfrm>
            <a:off x="4648200" y="2514600"/>
            <a:ext cx="4495800" cy="3733800"/>
          </a:xfrm>
        </p:spPr>
        <p:txBody>
          <a:bodyPr/>
          <a:lstStyle/>
          <a:p>
            <a:pPr eaLnBrk="1" hangingPunct="1">
              <a:lnSpc>
                <a:spcPct val="80000"/>
              </a:lnSpc>
            </a:pPr>
            <a:r>
              <a:rPr lang="en-US" sz="2800" smtClean="0"/>
              <a:t>Does Newton’s third law still hold?</a:t>
            </a:r>
          </a:p>
          <a:p>
            <a:pPr lvl="1" eaLnBrk="1" hangingPunct="1">
              <a:lnSpc>
                <a:spcPct val="80000"/>
              </a:lnSpc>
            </a:pPr>
            <a:r>
              <a:rPr lang="en-US" sz="2400" smtClean="0"/>
              <a:t>For every action, there is an equal but opposite reaction.</a:t>
            </a:r>
          </a:p>
          <a:p>
            <a:pPr lvl="1" eaLnBrk="1" hangingPunct="1">
              <a:lnSpc>
                <a:spcPct val="80000"/>
              </a:lnSpc>
            </a:pPr>
            <a:r>
              <a:rPr lang="en-US" sz="2400" smtClean="0"/>
              <a:t>The defensive back exerts a force on the fullback, and the fullback exerts an equal but opposite force on the defensive back.</a:t>
            </a:r>
          </a:p>
        </p:txBody>
      </p:sp>
      <p:pic>
        <p:nvPicPr>
          <p:cNvPr id="11268" name="Picture 8" descr="07_07"/>
          <p:cNvPicPr>
            <a:picLocks noChangeAspect="1" noChangeArrowheads="1"/>
          </p:cNvPicPr>
          <p:nvPr/>
        </p:nvPicPr>
        <p:blipFill>
          <a:blip r:embed="rId3" cstate="print"/>
          <a:srcRect/>
          <a:stretch>
            <a:fillRect/>
          </a:stretch>
        </p:blipFill>
        <p:spPr bwMode="auto">
          <a:xfrm>
            <a:off x="0" y="2438400"/>
            <a:ext cx="4572000" cy="379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2995">
                                            <p:txEl>
                                              <p:pRg st="0" end="0"/>
                                            </p:txEl>
                                          </p:spTgt>
                                        </p:tgtEl>
                                        <p:attrNameLst>
                                          <p:attrName>style.visibility</p:attrName>
                                        </p:attrNameLst>
                                      </p:cBhvr>
                                      <p:to>
                                        <p:strVal val="visible"/>
                                      </p:to>
                                    </p:set>
                                    <p:animEffect transition="in" filter="strips(downLeft)">
                                      <p:cBhvr>
                                        <p:cTn id="7" dur="500"/>
                                        <p:tgtEl>
                                          <p:spTgt spid="85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52995">
                                            <p:txEl>
                                              <p:pRg st="1" end="1"/>
                                            </p:txEl>
                                          </p:spTgt>
                                        </p:tgtEl>
                                        <p:attrNameLst>
                                          <p:attrName>style.visibility</p:attrName>
                                        </p:attrNameLst>
                                      </p:cBhvr>
                                      <p:to>
                                        <p:strVal val="visible"/>
                                      </p:to>
                                    </p:set>
                                    <p:animEffect transition="in" filter="strips(downLeft)">
                                      <p:cBhvr>
                                        <p:cTn id="12" dur="500"/>
                                        <p:tgtEl>
                                          <p:spTgt spid="852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52995">
                                            <p:txEl>
                                              <p:pRg st="2" end="2"/>
                                            </p:txEl>
                                          </p:spTgt>
                                        </p:tgtEl>
                                        <p:attrNameLst>
                                          <p:attrName>style.visibility</p:attrName>
                                        </p:attrNameLst>
                                      </p:cBhvr>
                                      <p:to>
                                        <p:strVal val="visible"/>
                                      </p:to>
                                    </p:set>
                                    <p:animEffect transition="in" filter="strips(downLeft)">
                                      <p:cBhvr>
                                        <p:cTn id="17" dur="500"/>
                                        <p:tgtEl>
                                          <p:spTgt spid="852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5" grpId="0" build="p" bldLvl="2"/>
    </p:bldLst>
  </p:timing>
</p:sld>
</file>

<file path=ppt/theme/theme1.xml><?xml version="1.0" encoding="utf-8"?>
<a:theme xmlns:a="http://schemas.openxmlformats.org/drawingml/2006/main" name="arny">
  <a:themeElements>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arn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lnDef>
  </a:objectDefaults>
  <a:extraClrSchemeLst>
    <a:extraClrScheme>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arny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arny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ny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arny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arny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2004:Templates:My Templates:arny.pot</Template>
  <TotalTime>24511</TotalTime>
  <Words>2361</Words>
  <Application>Microsoft Office PowerPoint</Application>
  <PresentationFormat>On-screen Show (4:3)</PresentationFormat>
  <Paragraphs>272</Paragraphs>
  <Slides>42</Slides>
  <Notes>42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Times New Roman</vt:lpstr>
      <vt:lpstr>Arial</vt:lpstr>
      <vt:lpstr>Arial Black</vt:lpstr>
      <vt:lpstr>Wingdings</vt:lpstr>
      <vt:lpstr>Comic Sans MS</vt:lpstr>
      <vt:lpstr>Symbol</vt:lpstr>
      <vt:lpstr>ＭＳ Ｐゴシック</vt:lpstr>
      <vt:lpstr>arny</vt:lpstr>
      <vt:lpstr>Microsoft Equation</vt:lpstr>
      <vt:lpstr>Chapter 7 Momentum and Impulse</vt:lpstr>
      <vt:lpstr>Collisions</vt:lpstr>
      <vt:lpstr>What happens when a ball bounces?</vt:lpstr>
      <vt:lpstr>What happens when a ball bounces?</vt:lpstr>
      <vt:lpstr>Momentum and Impulse</vt:lpstr>
      <vt:lpstr>Momentum and Impulse</vt:lpstr>
      <vt:lpstr>Impulse-Momentum Principle</vt:lpstr>
      <vt:lpstr>Impulse-Momentum Principle</vt:lpstr>
      <vt:lpstr>Conservation of Momentum</vt:lpstr>
      <vt:lpstr>Conservation of Momentum</vt:lpstr>
      <vt:lpstr>Conservation of Momentum</vt:lpstr>
      <vt:lpstr>A 100-kg fullback moving straight downfield collides with a 75-kg defensive back.  The defensive back hangs on to the fullback, and the two players move together after the collision.  What is the initial momentum of each player?</vt:lpstr>
      <vt:lpstr>What is the initial momentum of each player?</vt:lpstr>
      <vt:lpstr>What is the total momentum of the system?</vt:lpstr>
      <vt:lpstr>What is the velocity of the two players immediately after the collision?</vt:lpstr>
      <vt:lpstr>Recoil</vt:lpstr>
      <vt:lpstr>Two skaters of different masses prepare to push off against one another.  Which one will gain the larger velocity?</vt:lpstr>
      <vt:lpstr>How can the total momentum be zero when at least one of the skaters is moving?</vt:lpstr>
      <vt:lpstr>Recoil is what happens when a brief force between two objects causes the objects to move in opposite directions.</vt:lpstr>
      <vt:lpstr>Is momentum conserved when shooting a shotgun?</vt:lpstr>
      <vt:lpstr>Slide 21</vt:lpstr>
      <vt:lpstr>How can you avoid a bruised shoulder?</vt:lpstr>
      <vt:lpstr>Slide 23</vt:lpstr>
      <vt:lpstr>Slide 24</vt:lpstr>
      <vt:lpstr>Slide 25</vt:lpstr>
      <vt:lpstr>How does a rocket accelerate in empty space when there is nothing to push against?</vt:lpstr>
      <vt:lpstr>Elastic and Inelastic Collisions</vt:lpstr>
      <vt:lpstr>Elastic and Inelastic Collisions</vt:lpstr>
      <vt:lpstr>Four railroad cars, all with the same mass of 20,000 kg, sit on a track.  A fifth car of identical mass approaches them with a velocity of 15 m/s.  This car collides and couples with the other four cars.  What is the initial momentum of the system?</vt:lpstr>
      <vt:lpstr>What is the velocity of the five coupled cars after the collision?</vt:lpstr>
      <vt:lpstr>Is the kinetic energy after the railroad cars collide equal to the original kinetic energy of car 5?</vt:lpstr>
      <vt:lpstr>Elastic and Inelastic Collisions</vt:lpstr>
      <vt:lpstr>Slide 33</vt:lpstr>
      <vt:lpstr>What happens when billiard balls bounce?</vt:lpstr>
      <vt:lpstr>What happens when billiard balls bounce?</vt:lpstr>
      <vt:lpstr>Collisions at an Angle</vt:lpstr>
      <vt:lpstr>Collisions at an Angle</vt:lpstr>
      <vt:lpstr>Two lumps of clay of equal mass are traveling at right angles with equal speeds as shown, when they collide and stick together.  Is it possible that their final velocity vector is in the direction shown?</vt:lpstr>
      <vt:lpstr>Two cars of equal mass Collide at right angles to one another in an intersection.  Their direction of motion after the collision is as shown.  Which car had the greater velocity before the collision? </vt:lpstr>
      <vt:lpstr>On a perfectly still day, a sailboat enthusiast brings a battery-operated fan to provide an air current for his sail.  What are the directions of the change in momentum of the air at the fan and at the sail?</vt:lpstr>
      <vt:lpstr>What are the directions of the forces acting on the fan and on the sail due to these changes in momentum?</vt:lpstr>
      <vt:lpstr>Would the sailor be better off with the sail furled or unfurled?</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07</dc:title>
  <dc:subject>Griffith Physics 7th</dc:subject>
  <dc:creator>edited by Brian Carter</dc:creator>
  <cp:lastModifiedBy>mahes</cp:lastModifiedBy>
  <cp:revision>67</cp:revision>
  <cp:lastPrinted>2006-03-07T20:21:09Z</cp:lastPrinted>
  <dcterms:created xsi:type="dcterms:W3CDTF">2006-01-07T22:20:33Z</dcterms:created>
  <dcterms:modified xsi:type="dcterms:W3CDTF">2013-06-25T12:29:01Z</dcterms:modified>
</cp:coreProperties>
</file>