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517" r:id="rId3"/>
    <p:sldId id="450" r:id="rId4"/>
    <p:sldId id="505" r:id="rId5"/>
    <p:sldId id="518" r:id="rId6"/>
    <p:sldId id="519" r:id="rId7"/>
    <p:sldId id="504" r:id="rId8"/>
    <p:sldId id="520" r:id="rId9"/>
    <p:sldId id="524" r:id="rId10"/>
    <p:sldId id="521" r:id="rId11"/>
    <p:sldId id="522" r:id="rId12"/>
    <p:sldId id="523" r:id="rId13"/>
    <p:sldId id="511" r:id="rId14"/>
    <p:sldId id="525" r:id="rId15"/>
    <p:sldId id="508" r:id="rId16"/>
    <p:sldId id="526" r:id="rId17"/>
    <p:sldId id="507" r:id="rId18"/>
    <p:sldId id="527" r:id="rId19"/>
    <p:sldId id="510" r:id="rId20"/>
    <p:sldId id="528" r:id="rId21"/>
    <p:sldId id="509" r:id="rId22"/>
    <p:sldId id="529" r:id="rId23"/>
    <p:sldId id="531" r:id="rId24"/>
    <p:sldId id="532" r:id="rId25"/>
    <p:sldId id="516" r:id="rId26"/>
    <p:sldId id="533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FFF5D"/>
    <a:srgbClr val="FFBF8A"/>
    <a:srgbClr val="FAA3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0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17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091BF0-9007-49B6-886F-F34E018F89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1268C0-A8ED-417B-885A-7193BADBFC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E3EBC-1708-403D-9C3F-2DAE594B2448}" type="slidenum">
              <a:rPr lang="en-US"/>
              <a:pPr/>
              <a:t>1</a:t>
            </a:fld>
            <a:endParaRPr lang="en-US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A3B52-C445-4289-AFEC-749DAD2A5E39}" type="slidenum">
              <a:rPr lang="en-US"/>
              <a:pPr/>
              <a:t>10</a:t>
            </a:fld>
            <a:endParaRPr lang="en-US"/>
          </a:p>
        </p:txBody>
      </p:sp>
      <p:sp>
        <p:nvSpPr>
          <p:cNvPr id="6574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7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175B3-DB24-4B1A-A499-1F77B91626FF}" type="slidenum">
              <a:rPr lang="en-US"/>
              <a:pPr/>
              <a:t>11</a:t>
            </a:fld>
            <a:endParaRPr lang="en-US"/>
          </a:p>
        </p:txBody>
      </p:sp>
      <p:sp>
        <p:nvSpPr>
          <p:cNvPr id="6594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94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88460-2939-4991-8015-EEF6AF5B1CF9}" type="slidenum">
              <a:rPr lang="en-US"/>
              <a:pPr/>
              <a:t>12</a:t>
            </a:fld>
            <a:endParaRPr lang="en-US"/>
          </a:p>
        </p:txBody>
      </p:sp>
      <p:sp>
        <p:nvSpPr>
          <p:cNvPr id="6615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15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DA58D-B3B0-4061-B4DE-54A3D35A3AB0}" type="slidenum">
              <a:rPr lang="en-US"/>
              <a:pPr/>
              <a:t>13</a:t>
            </a:fld>
            <a:endParaRPr lang="en-US"/>
          </a:p>
        </p:txBody>
      </p:sp>
      <p:sp>
        <p:nvSpPr>
          <p:cNvPr id="5806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Fig.1.08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A66B1-96EB-4A6B-B518-6E8919EBD663}" type="slidenum">
              <a:rPr lang="en-US"/>
              <a:pPr/>
              <a:t>14</a:t>
            </a:fld>
            <a:endParaRPr lang="en-US"/>
          </a:p>
        </p:txBody>
      </p:sp>
      <p:sp>
        <p:nvSpPr>
          <p:cNvPr id="6656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C4DB5-2AD4-41A5-BED5-3CB2283B7E2A}" type="slidenum">
              <a:rPr lang="en-US"/>
              <a:pPr/>
              <a:t>15</a:t>
            </a:fld>
            <a:endParaRPr lang="en-US"/>
          </a:p>
        </p:txBody>
      </p:sp>
      <p:sp>
        <p:nvSpPr>
          <p:cNvPr id="5744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Fig.1.05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52356-E9DB-4904-8D04-8C4D18A67624}" type="slidenum">
              <a:rPr lang="en-US"/>
              <a:pPr/>
              <a:t>16</a:t>
            </a:fld>
            <a:endParaRPr lang="en-US"/>
          </a:p>
        </p:txBody>
      </p:sp>
      <p:sp>
        <p:nvSpPr>
          <p:cNvPr id="6676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76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ED051-9017-477F-B01B-3B70949F223A}" type="slidenum">
              <a:rPr lang="en-US"/>
              <a:pPr/>
              <a:t>17</a:t>
            </a:fld>
            <a:endParaRPr lang="en-US"/>
          </a:p>
        </p:txBody>
      </p:sp>
      <p:sp>
        <p:nvSpPr>
          <p:cNvPr id="5724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2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Fig.1.04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39868-D284-4129-8F1E-575D24134A7A}" type="slidenum">
              <a:rPr lang="en-US"/>
              <a:pPr/>
              <a:t>18</a:t>
            </a:fld>
            <a:endParaRPr lang="en-US"/>
          </a:p>
        </p:txBody>
      </p:sp>
      <p:sp>
        <p:nvSpPr>
          <p:cNvPr id="6696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9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2668B-2C14-4605-BEC9-CE0DB25C5EC4}" type="slidenum">
              <a:rPr lang="en-US"/>
              <a:pPr/>
              <a:t>19</a:t>
            </a:fld>
            <a:endParaRPr lang="en-US"/>
          </a:p>
        </p:txBody>
      </p:sp>
      <p:sp>
        <p:nvSpPr>
          <p:cNvPr id="5785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CB331-492E-4377-B8B8-5411AEF1521B}" type="slidenum">
              <a:rPr lang="en-US"/>
              <a:pPr/>
              <a:t>2</a:t>
            </a:fld>
            <a:endParaRPr lang="en-US"/>
          </a:p>
        </p:txBody>
      </p:sp>
      <p:sp>
        <p:nvSpPr>
          <p:cNvPr id="59289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28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Fig.1.01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A656D-AB70-4C32-9AFE-10F56AFCD083}" type="slidenum">
              <a:rPr lang="en-US"/>
              <a:pPr/>
              <a:t>20</a:t>
            </a:fld>
            <a:endParaRPr lang="en-US"/>
          </a:p>
        </p:txBody>
      </p:sp>
      <p:sp>
        <p:nvSpPr>
          <p:cNvPr id="6717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1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9296A-D684-4EB2-8E2F-C36D6A1FB87B}" type="slidenum">
              <a:rPr lang="en-US"/>
              <a:pPr/>
              <a:t>21</a:t>
            </a:fld>
            <a:endParaRPr lang="en-US"/>
          </a:p>
        </p:txBody>
      </p:sp>
      <p:sp>
        <p:nvSpPr>
          <p:cNvPr id="5765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Fig.1.06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464B4-ECCF-4397-A40F-B98D83208984}" type="slidenum">
              <a:rPr lang="en-US"/>
              <a:pPr/>
              <a:t>22</a:t>
            </a:fld>
            <a:endParaRPr lang="en-US"/>
          </a:p>
        </p:txBody>
      </p:sp>
      <p:sp>
        <p:nvSpPr>
          <p:cNvPr id="6737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37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C4338-1FA8-45DA-BB70-A4A10662FDE3}" type="slidenum">
              <a:rPr lang="en-US"/>
              <a:pPr/>
              <a:t>23</a:t>
            </a:fld>
            <a:endParaRPr lang="en-US"/>
          </a:p>
        </p:txBody>
      </p:sp>
      <p:sp>
        <p:nvSpPr>
          <p:cNvPr id="6778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7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54F74-8AD7-4AA6-B2BB-078957E3BAA8}" type="slidenum">
              <a:rPr lang="en-US"/>
              <a:pPr/>
              <a:t>24</a:t>
            </a:fld>
            <a:endParaRPr lang="en-US"/>
          </a:p>
        </p:txBody>
      </p:sp>
      <p:sp>
        <p:nvSpPr>
          <p:cNvPr id="6799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99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E0DEF-5B22-4AB3-9232-64E4DB4276D1}" type="slidenum">
              <a:rPr lang="en-US"/>
              <a:pPr/>
              <a:t>25</a:t>
            </a:fld>
            <a:endParaRPr lang="en-US"/>
          </a:p>
        </p:txBody>
      </p:sp>
      <p:sp>
        <p:nvSpPr>
          <p:cNvPr id="5908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Fig.1.p013b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6237F-54F9-4EC9-A75E-DA986AE25AB0}" type="slidenum">
              <a:rPr lang="en-US"/>
              <a:pPr/>
              <a:t>26</a:t>
            </a:fld>
            <a:endParaRPr lang="en-US"/>
          </a:p>
        </p:txBody>
      </p:sp>
      <p:sp>
        <p:nvSpPr>
          <p:cNvPr id="6819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1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97AC1-5D02-4C8B-A9B2-78F20EC85EDD}" type="slidenum">
              <a:rPr lang="en-US"/>
              <a:pPr/>
              <a:t>3</a:t>
            </a:fld>
            <a:endParaRPr lang="en-US"/>
          </a:p>
        </p:txBody>
      </p:sp>
      <p:sp>
        <p:nvSpPr>
          <p:cNvPr id="604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85289-5044-4FD4-B425-95B8DEDB2E48}" type="slidenum">
              <a:rPr lang="en-US"/>
              <a:pPr/>
              <a:t>4</a:t>
            </a:fld>
            <a:endParaRPr lang="en-US"/>
          </a:p>
        </p:txBody>
      </p:sp>
      <p:sp>
        <p:nvSpPr>
          <p:cNvPr id="568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8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88F4F-651E-47EF-9349-B2268D39049B}" type="slidenum">
              <a:rPr lang="en-US"/>
              <a:pPr/>
              <a:t>5</a:t>
            </a:fld>
            <a:endParaRPr lang="en-US"/>
          </a:p>
        </p:txBody>
      </p:sp>
      <p:sp>
        <p:nvSpPr>
          <p:cNvPr id="5949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49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B42A3-F2E7-4B97-9D9B-50278A40AD50}" type="slidenum">
              <a:rPr lang="en-US"/>
              <a:pPr/>
              <a:t>6</a:t>
            </a:fld>
            <a:endParaRPr lang="en-US"/>
          </a:p>
        </p:txBody>
      </p:sp>
      <p:sp>
        <p:nvSpPr>
          <p:cNvPr id="5969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69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01115-4A6C-4C5B-86FD-E55FAFEAD811}" type="slidenum">
              <a:rPr lang="en-US"/>
              <a:pPr/>
              <a:t>7</a:t>
            </a:fld>
            <a:endParaRPr lang="en-US"/>
          </a:p>
        </p:txBody>
      </p:sp>
      <p:sp>
        <p:nvSpPr>
          <p:cNvPr id="5662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6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/>
              <a:t>Fig.1.02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7CF08-3EDB-43D6-A716-A301F734C0C9}" type="slidenum">
              <a:rPr lang="en-US"/>
              <a:pPr/>
              <a:t>8</a:t>
            </a:fld>
            <a:endParaRPr lang="en-US"/>
          </a:p>
        </p:txBody>
      </p:sp>
      <p:sp>
        <p:nvSpPr>
          <p:cNvPr id="605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9EB87-30E5-43F6-BC1D-87F8287DD369}" type="slidenum">
              <a:rPr lang="en-US"/>
              <a:pPr/>
              <a:t>9</a:t>
            </a:fld>
            <a:endParaRPr lang="en-US"/>
          </a:p>
        </p:txBody>
      </p:sp>
      <p:sp>
        <p:nvSpPr>
          <p:cNvPr id="66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76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617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7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 typeface="Wingdings" pitchFamily="-6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79" name="Rectangle 3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80" name="Rectangle 3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81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9E2B78-31CE-4EE6-BB74-B3CB4DD43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2C69B-B1BC-41D8-B963-875CB41E8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371A-D7E3-4F27-8360-C024EAE20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E370B-83C0-4A2D-9C7E-E93443DD4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BDEB7-37A0-434E-A1DA-FFC0CACFA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AD52A-5773-47C1-A267-980442B12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2FB77-631E-48F8-B25A-9C56922D9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E9092-C958-455A-A7AF-9151BF2B1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EDF16-251A-412B-B22A-87AEF1E0A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D05E5-536E-47B3-90D8-25C71758C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E1FFC-3E42-4D8F-B55C-03F5E7A90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0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203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13488"/>
            <a:ext cx="155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43654CD6-AB40-4D31-8B47-D5203F171B6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-6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-64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64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64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64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Chapter 1</a:t>
            </a:r>
            <a:b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Physics, the Fundamental Science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3" name="Picture 5" descr="Griffith7e12tlm_n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1905000" cy="24384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124200" y="5334000"/>
            <a:ext cx="261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Lecture PowerPoint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000">
                <a:latin typeface="Arial" charset="0"/>
                <a:ea typeface="ＭＳ Ｐゴシック" pitchFamily="-109" charset="-128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Scope of Physics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752600"/>
          </a:xfrm>
        </p:spPr>
        <p:txBody>
          <a:bodyPr/>
          <a:lstStyle/>
          <a:p>
            <a:r>
              <a:rPr lang="en-US" sz="2800"/>
              <a:t>The study of the basic nature of matter</a:t>
            </a:r>
          </a:p>
          <a:p>
            <a:r>
              <a:rPr lang="en-US" sz="2800"/>
              <a:t>The most fundamental science</a:t>
            </a:r>
          </a:p>
          <a:p>
            <a:pPr lvl="1"/>
            <a:r>
              <a:rPr lang="en-US" sz="2400"/>
              <a:t>Explains fundamental interactions of chemistry, biology, etc. at the atomic or molecular level</a:t>
            </a:r>
          </a:p>
        </p:txBody>
      </p:sp>
      <p:sp>
        <p:nvSpPr>
          <p:cNvPr id="656388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39020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>
                <a:latin typeface="Arial" charset="0"/>
              </a:rPr>
              <a:t>Life Sciences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Ø"/>
            </a:pPr>
            <a:r>
              <a:rPr lang="en-US" sz="2800">
                <a:latin typeface="Arial" charset="0"/>
              </a:rPr>
              <a:t>Biology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Ø"/>
            </a:pPr>
            <a:r>
              <a:rPr lang="en-US" sz="2800">
                <a:latin typeface="Arial" charset="0"/>
              </a:rPr>
              <a:t>Health-related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>
                <a:latin typeface="Arial" charset="0"/>
              </a:rPr>
              <a:t>   disciplines</a:t>
            </a:r>
            <a:endParaRPr lang="en-US">
              <a:latin typeface="Arial" charset="0"/>
            </a:endParaRPr>
          </a:p>
        </p:txBody>
      </p:sp>
      <p:sp>
        <p:nvSpPr>
          <p:cNvPr id="656389" name="Text Box 5"/>
          <p:cNvSpPr txBox="1">
            <a:spLocks noChangeArrowheads="1"/>
          </p:cNvSpPr>
          <p:nvPr/>
        </p:nvSpPr>
        <p:spPr bwMode="auto">
          <a:xfrm>
            <a:off x="4648200" y="3886200"/>
            <a:ext cx="39020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>
                <a:latin typeface="Arial" charset="0"/>
              </a:rPr>
              <a:t>Physical Sciences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Ø"/>
            </a:pPr>
            <a:r>
              <a:rPr lang="en-US" sz="2800">
                <a:latin typeface="Arial" charset="0"/>
              </a:rPr>
              <a:t>Physics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Ø"/>
            </a:pPr>
            <a:r>
              <a:rPr lang="en-US" sz="2800">
                <a:latin typeface="Arial" charset="0"/>
              </a:rPr>
              <a:t>Chemistry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Ø"/>
            </a:pPr>
            <a:r>
              <a:rPr lang="en-US" sz="2800">
                <a:latin typeface="Arial" charset="0"/>
              </a:rPr>
              <a:t>Geology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Ø"/>
            </a:pPr>
            <a:r>
              <a:rPr lang="en-US" sz="2800">
                <a:latin typeface="Arial" charset="0"/>
              </a:rPr>
              <a:t>Astronomy,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8" grpId="0"/>
      <p:bldP spid="65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Scope of Physics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study of the basic nature of matter</a:t>
            </a:r>
          </a:p>
          <a:p>
            <a:pPr>
              <a:lnSpc>
                <a:spcPct val="80000"/>
              </a:lnSpc>
            </a:pPr>
            <a:r>
              <a:rPr lang="en-US" sz="2800"/>
              <a:t>The most fundamental science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Explains fundamental interactions of chemistry, biology, etc. at the atomic or molecular level</a:t>
            </a:r>
          </a:p>
          <a:p>
            <a:pPr>
              <a:lnSpc>
                <a:spcPct val="80000"/>
              </a:lnSpc>
            </a:pPr>
            <a:r>
              <a:rPr lang="en-US" sz="2800"/>
              <a:t>The most quantitative science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Heavy use of mathematics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Numerical measurements</a:t>
            </a:r>
          </a:p>
          <a:p>
            <a:pPr>
              <a:lnSpc>
                <a:spcPct val="80000"/>
              </a:lnSpc>
            </a:pPr>
            <a:r>
              <a:rPr lang="en-US" sz="2800"/>
              <a:t>Can be described more simply and cleanly than other sciences</a:t>
            </a:r>
          </a:p>
          <a:p>
            <a:pPr>
              <a:lnSpc>
                <a:spcPct val="80000"/>
              </a:lnSpc>
            </a:pPr>
            <a:r>
              <a:rPr lang="en-US" sz="2800"/>
              <a:t>NOT just a collection of facts to memorize!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Subfields of Physics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Classical Physics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Mechanics - forces and motion</a:t>
            </a:r>
          </a:p>
          <a:p>
            <a:pPr lvl="1">
              <a:lnSpc>
                <a:spcPct val="80000"/>
              </a:lnSpc>
              <a:buFont typeface="Wingdings" pitchFamily="-64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7" name="Picture 3" descr="01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2274888"/>
            <a:ext cx="9064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Subfields of Physics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Classical Physics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Mechanics - forces and motion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Thermodynamics - temperature, heat,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Fig. 1.5</a:t>
            </a:r>
          </a:p>
        </p:txBody>
      </p:sp>
      <p:pic>
        <p:nvPicPr>
          <p:cNvPr id="573443" name="Picture 3" descr="01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01625"/>
            <a:ext cx="9075738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Subfields of Physics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Classical Physics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Mechanics - forces and motion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Thermodynamics - temperature, heat, energy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Electricity and Magnetism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Optics -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Fig. 1.4</a:t>
            </a:r>
          </a:p>
        </p:txBody>
      </p:sp>
      <p:pic>
        <p:nvPicPr>
          <p:cNvPr id="571395" name="Picture 3" descr="01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263" y="50800"/>
            <a:ext cx="4435475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Subfields of Physics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Classical Physics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Mechanics - forces and motion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Thermodynamics - temperature, heat, energy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Electricity and Magnetism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Optics - light</a:t>
            </a:r>
          </a:p>
          <a:p>
            <a:pPr>
              <a:lnSpc>
                <a:spcPct val="80000"/>
              </a:lnSpc>
            </a:pPr>
            <a:r>
              <a:rPr lang="en-US" sz="2800"/>
              <a:t>Modern Physics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Atomic physics - atoms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Nuclear physics - nucleus of the atom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Particle physics - subatomic particles: quarks,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38" name="Picture 2" descr="01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2550"/>
            <a:ext cx="8588375" cy="673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 descr="0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52578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1875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3810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v"/>
            </a:pPr>
            <a:r>
              <a:rPr lang="en-US" sz="3200">
                <a:latin typeface="Arial" charset="0"/>
              </a:rPr>
              <a:t>Why does the rainbow appear in the east?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v"/>
            </a:pPr>
            <a:endParaRPr lang="en-US" sz="10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v"/>
            </a:pPr>
            <a:r>
              <a:rPr lang="en-US" sz="3200">
                <a:latin typeface="Arial" charset="0"/>
              </a:rPr>
              <a:t>What causes the different colors?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v"/>
            </a:pPr>
            <a:endParaRPr lang="en-US" sz="100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-64" charset="2"/>
              <a:buChar char="v"/>
            </a:pPr>
            <a:r>
              <a:rPr lang="en-US" sz="3200">
                <a:latin typeface="Arial" charset="0"/>
              </a:rPr>
              <a:t>Why are the colors in the fainter rainbow in reverse order?</a:t>
            </a: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5089525" y="4624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noFill/>
          <a:ln/>
        </p:spPr>
        <p:txBody>
          <a:bodyPr/>
          <a:lstStyle/>
          <a:p>
            <a:r>
              <a:rPr lang="en-US"/>
              <a:t>Spirit of Inquiry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Subfields of Physics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Classical Physics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Mechanics - forces and motion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Thermodynamics - temperature, heat, energy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Electricity and Magnetism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Optics - light</a:t>
            </a:r>
          </a:p>
          <a:p>
            <a:pPr>
              <a:lnSpc>
                <a:spcPct val="80000"/>
              </a:lnSpc>
            </a:pPr>
            <a:r>
              <a:rPr lang="en-US" sz="2800"/>
              <a:t>Modern Physics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Atomic physics - atoms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Nuclear physics - nucleus of the atom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Particle physics - subatomic particles: quarks, etc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Condensed matter physics - solids and liquids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0" name="Picture 2" descr="01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152400"/>
            <a:ext cx="8397875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Subfields of Physics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Interdisciplinary Fields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Biophysics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Geophysics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Astrophysics</a:t>
            </a:r>
          </a:p>
          <a:p>
            <a:pPr lvl="1"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-64" charset="2"/>
              <a:buChar char="Ø"/>
            </a:pPr>
            <a:r>
              <a:rPr lang="en-US" sz="2800"/>
              <a:t>Physicists: fundamental understanding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-64" charset="2"/>
              <a:buChar char="Ø"/>
            </a:pPr>
            <a:r>
              <a:rPr lang="en-US" sz="2800"/>
              <a:t>Engineers: practical applications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 typeface="Wingdings" pitchFamily="-64" charset="2"/>
              <a:buChar char="§"/>
            </a:pPr>
            <a:r>
              <a:rPr lang="en-US" sz="2400"/>
              <a:t>Often overlapping roles</a:t>
            </a:r>
          </a:p>
          <a:p>
            <a:pPr lvl="1">
              <a:lnSpc>
                <a:spcPct val="80000"/>
              </a:lnSpc>
              <a:buClr>
                <a:schemeClr val="accent1"/>
              </a:buClr>
              <a:buFont typeface="Wingdings" pitchFamily="-64" charset="2"/>
              <a:buChar char="Ø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31925"/>
          </a:xfrm>
        </p:spPr>
        <p:txBody>
          <a:bodyPr/>
          <a:lstStyle/>
          <a:p>
            <a:r>
              <a:rPr lang="en-US"/>
              <a:t>Measurement and Mathematics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/>
              <a:t>Careful measurements</a:t>
            </a:r>
            <a:r>
              <a:rPr lang="en-US" sz="2800"/>
              <a:t> are needed to test explanations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Different theories predict different results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Measurement reveals which theory is correct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For example, motion of a cannonball</a:t>
            </a:r>
          </a:p>
        </p:txBody>
      </p:sp>
      <p:pic>
        <p:nvPicPr>
          <p:cNvPr id="676870" name="Picture 6" descr="01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88392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31925"/>
          </a:xfrm>
        </p:spPr>
        <p:txBody>
          <a:bodyPr/>
          <a:lstStyle/>
          <a:p>
            <a:r>
              <a:rPr lang="en-US"/>
              <a:t>Measurement and Mathematics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</a:t>
            </a:r>
            <a:r>
              <a:rPr lang="en-US" sz="2800" b="1" i="1"/>
              <a:t>language of mathematics</a:t>
            </a:r>
            <a:r>
              <a:rPr lang="en-US" sz="2800"/>
              <a:t> is convenient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Fundamental relationships can be stated precisely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Equations can be manipulated to form different relationships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For example, altering a pancake recipe</a:t>
            </a:r>
          </a:p>
        </p:txBody>
      </p:sp>
      <p:pic>
        <p:nvPicPr>
          <p:cNvPr id="678916" name="Picture 4" descr="01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7434263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Summary 3</a:t>
            </a:r>
          </a:p>
        </p:txBody>
      </p:sp>
      <p:pic>
        <p:nvPicPr>
          <p:cNvPr id="589827" name="Picture 3" descr="01_p0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" y="55563"/>
            <a:ext cx="7404100" cy="67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31925"/>
          </a:xfrm>
        </p:spPr>
        <p:txBody>
          <a:bodyPr/>
          <a:lstStyle/>
          <a:p>
            <a:r>
              <a:rPr lang="en-US"/>
              <a:t>Why study everyday phenomena?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same </a:t>
            </a:r>
            <a:r>
              <a:rPr lang="en-US" sz="2800" b="1" i="1"/>
              <a:t>physical principles</a:t>
            </a:r>
            <a:r>
              <a:rPr lang="en-US" sz="2800"/>
              <a:t> that govern our everyday experiences also govern the entire universe</a:t>
            </a:r>
          </a:p>
          <a:p>
            <a:pPr>
              <a:lnSpc>
                <a:spcPct val="80000"/>
              </a:lnSpc>
            </a:pPr>
            <a:endParaRPr lang="en-US" sz="1000"/>
          </a:p>
          <a:p>
            <a:pPr lvl="1">
              <a:lnSpc>
                <a:spcPct val="80000"/>
              </a:lnSpc>
            </a:pPr>
            <a:r>
              <a:rPr lang="en-US" sz="2400"/>
              <a:t>A bicycle wheel, an atom, and a galaxy all operate according to laws for angular momentum.</a:t>
            </a:r>
          </a:p>
        </p:txBody>
      </p:sp>
      <p:pic>
        <p:nvPicPr>
          <p:cNvPr id="680965" name="Picture 5" descr="01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97363"/>
            <a:ext cx="88503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/>
              <a:t>Scientific Enterprise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How do scientists go about explaining things?</a:t>
            </a:r>
          </a:p>
          <a:p>
            <a:r>
              <a:rPr lang="en-US" sz="2800"/>
              <a:t>How do scientific explanations differ from other types of explanations?</a:t>
            </a:r>
          </a:p>
          <a:p>
            <a:pPr lvl="1"/>
            <a:r>
              <a:rPr lang="en-US" sz="2400"/>
              <a:t>Read previous ideas</a:t>
            </a:r>
          </a:p>
          <a:p>
            <a:pPr lvl="1"/>
            <a:r>
              <a:rPr lang="en-US" sz="2400"/>
              <a:t>Test these ideas against observations</a:t>
            </a:r>
          </a:p>
          <a:p>
            <a:pPr lvl="1"/>
            <a:r>
              <a:rPr lang="en-US" sz="2400"/>
              <a:t>Invent an explanation or hypothesis</a:t>
            </a:r>
          </a:p>
          <a:p>
            <a:pPr lvl="1"/>
            <a:r>
              <a:rPr lang="en-US" sz="2400"/>
              <a:t>Devise experiments to test hypothesis</a:t>
            </a:r>
          </a:p>
          <a:p>
            <a:pPr lvl="1"/>
            <a:r>
              <a:rPr lang="en-US" sz="2400"/>
              <a:t>Report results of experiments</a:t>
            </a:r>
          </a:p>
          <a:p>
            <a:pPr lvl="1"/>
            <a:r>
              <a:rPr lang="en-US" sz="2400"/>
              <a:t>Withstand the test of criticism and modifications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298" name="Picture 2" descr="0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7300" name="Text Box 4"/>
          <p:cNvSpPr txBox="1">
            <a:spLocks noChangeArrowheads="1"/>
          </p:cNvSpPr>
          <p:nvPr/>
        </p:nvSpPr>
        <p:spPr bwMode="auto">
          <a:xfrm>
            <a:off x="746125" y="4814888"/>
            <a:ext cx="77120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400">
                <a:latin typeface="Comic Sans MS" pitchFamily="-64" charset="0"/>
              </a:rPr>
              <a:t>An acceptable explanation must agree with what is observed.</a:t>
            </a:r>
            <a:endParaRPr lang="en-US">
              <a:latin typeface="Comic Sans MS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2" name="Picture 2" descr="0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23" name="Text Box 3"/>
          <p:cNvSpPr txBox="1">
            <a:spLocks noChangeArrowheads="1"/>
          </p:cNvSpPr>
          <p:nvPr/>
        </p:nvSpPr>
        <p:spPr bwMode="auto">
          <a:xfrm>
            <a:off x="746125" y="4814888"/>
            <a:ext cx="77120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400">
                <a:latin typeface="Comic Sans MS" pitchFamily="-64" charset="0"/>
              </a:rPr>
              <a:t>An acceptable explanation must have predictions that can be tested.</a:t>
            </a:r>
            <a:endParaRPr lang="en-US">
              <a:latin typeface="Comic Sans MS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 descr="0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746125" y="4814888"/>
            <a:ext cx="77120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400">
                <a:latin typeface="Comic Sans MS" pitchFamily="-64" charset="0"/>
              </a:rPr>
              <a:t>An acceptable explanation must stand up to criticism.</a:t>
            </a:r>
            <a:endParaRPr lang="en-US">
              <a:latin typeface="Comic Sans MS" pitchFamily="-6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Fig. 1.2</a:t>
            </a:r>
          </a:p>
        </p:txBody>
      </p:sp>
      <p:pic>
        <p:nvPicPr>
          <p:cNvPr id="565251" name="Picture 3" descr="0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" y="50800"/>
            <a:ext cx="77089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9075"/>
            <a:ext cx="8534400" cy="2101850"/>
          </a:xfrm>
        </p:spPr>
        <p:txBody>
          <a:bodyPr/>
          <a:lstStyle/>
          <a:p>
            <a:r>
              <a:rPr lang="en-US">
                <a:solidFill>
                  <a:srgbClr val="EFFF5D"/>
                </a:solidFill>
                <a:latin typeface="Comic Sans MS" pitchFamily="-64" charset="0"/>
              </a:rPr>
              <a:t>Which of the following represent the best explanation we currently have?</a:t>
            </a:r>
            <a:endParaRPr lang="en-US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1524000"/>
          </a:xfrm>
        </p:spPr>
        <p:txBody>
          <a:bodyPr/>
          <a:lstStyle/>
          <a:p>
            <a:pPr marL="609600" indent="-609600">
              <a:buClr>
                <a:schemeClr val="tx2"/>
              </a:buClr>
              <a:buFont typeface="Arial" charset="0"/>
              <a:buAutoNum type="alphaLcParenR"/>
            </a:pPr>
            <a:r>
              <a:rPr lang="en-US" sz="2800">
                <a:latin typeface="Comic Sans MS" pitchFamily="-64" charset="0"/>
              </a:rPr>
              <a:t>Einstein’s Theory of Relativity</a:t>
            </a:r>
          </a:p>
          <a:p>
            <a:pPr marL="609600" indent="-609600">
              <a:buClr>
                <a:schemeClr val="tx2"/>
              </a:buClr>
              <a:buFont typeface="Arial" charset="0"/>
              <a:buAutoNum type="alphaLcParenR"/>
            </a:pPr>
            <a:r>
              <a:rPr lang="en-US" sz="2800">
                <a:latin typeface="Comic Sans MS" pitchFamily="-64" charset="0"/>
              </a:rPr>
              <a:t>Newton’s Law of Gravitation</a:t>
            </a:r>
          </a:p>
          <a:p>
            <a:pPr marL="609600" indent="-609600">
              <a:buFont typeface="Arial" charset="0"/>
              <a:buNone/>
            </a:pPr>
            <a:endParaRPr lang="en-US" sz="2800">
              <a:latin typeface="Comic Sans MS" pitchFamily="-64" charset="0"/>
            </a:endParaRP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1066800" y="3505200"/>
            <a:ext cx="71024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SzPct val="85000"/>
              <a:buFont typeface="Arial" charset="0"/>
              <a:buAutoNum type="alphaLcParenR"/>
            </a:pPr>
            <a:r>
              <a:rPr lang="en-US">
                <a:latin typeface="Arial" charset="0"/>
              </a:rPr>
              <a:t>Einstein’s theory built on Newton’s and better describes observations since Newton’s time.</a:t>
            </a:r>
          </a:p>
          <a:p>
            <a:pPr marL="457200" indent="-457200">
              <a:buFont typeface="Arial" charset="0"/>
              <a:buNone/>
            </a:pPr>
            <a:endParaRPr lang="en-US">
              <a:latin typeface="Arial" charset="0"/>
            </a:endParaRPr>
          </a:p>
          <a:p>
            <a:pPr marL="457200" indent="-457200"/>
            <a:r>
              <a:rPr lang="en-US">
                <a:latin typeface="Arial" charset="0"/>
              </a:rPr>
              <a:t>The concept of </a:t>
            </a:r>
            <a:r>
              <a:rPr lang="en-US" b="1" i="1">
                <a:solidFill>
                  <a:schemeClr val="accent1"/>
                </a:solidFill>
                <a:latin typeface="Arial" charset="0"/>
              </a:rPr>
              <a:t>theory</a:t>
            </a:r>
            <a:r>
              <a:rPr lang="en-US">
                <a:latin typeface="Arial" charset="0"/>
              </a:rPr>
              <a:t>, as used in science, is often misunderstood.</a:t>
            </a:r>
          </a:p>
          <a:p>
            <a:pPr marL="457200" indent="-457200">
              <a:buFont typeface="Wingdings" pitchFamily="-64" charset="2"/>
              <a:buChar char="v"/>
            </a:pPr>
            <a:r>
              <a:rPr lang="en-US">
                <a:latin typeface="Arial" charset="0"/>
              </a:rPr>
              <a:t> A theory consists of a set of basic principles.</a:t>
            </a:r>
          </a:p>
          <a:p>
            <a:pPr marL="457200" indent="-457200">
              <a:buFont typeface="Wingdings" pitchFamily="-64" charset="2"/>
              <a:buChar char="v"/>
            </a:pPr>
            <a:r>
              <a:rPr lang="en-US">
                <a:latin typeface="Arial" charset="0"/>
              </a:rPr>
              <a:t> These principles are often widely accepted.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Spirit of Inquiry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352800" cy="4495800"/>
          </a:xfrm>
        </p:spPr>
        <p:txBody>
          <a:bodyPr/>
          <a:lstStyle/>
          <a:p>
            <a:pPr>
              <a:buFont typeface="Wingdings" pitchFamily="-64" charset="2"/>
              <a:buNone/>
            </a:pPr>
            <a:endParaRPr lang="en-US" sz="2800">
              <a:latin typeface="Comic Sans MS" pitchFamily="-64" charset="0"/>
            </a:endParaRPr>
          </a:p>
          <a:p>
            <a:pPr>
              <a:lnSpc>
                <a:spcPct val="110000"/>
              </a:lnSpc>
              <a:buFont typeface="Wingdings" pitchFamily="-64" charset="2"/>
              <a:buNone/>
            </a:pPr>
            <a:r>
              <a:rPr lang="en-US" sz="2800">
                <a:latin typeface="Comic Sans MS" pitchFamily="-64" charset="0"/>
              </a:rPr>
              <a:t>	</a:t>
            </a:r>
            <a:r>
              <a:rPr lang="en-US">
                <a:latin typeface="Comic Sans MS" pitchFamily="-64" charset="0"/>
              </a:rPr>
              <a:t>At times, we all use the scientific method in our everyday activities.</a:t>
            </a:r>
          </a:p>
        </p:txBody>
      </p:sp>
      <p:pic>
        <p:nvPicPr>
          <p:cNvPr id="662533" name="Picture 5" descr="epb0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5359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36&quot;/&gt;&lt;/object&gt;&lt;object type=&quot;3&quot; unique_id=&quot;10005&quot;&gt;&lt;property id=&quot;20148&quot; value=&quot;5&quot;/&gt;&lt;property id=&quot;20300&quot; value=&quot;Slide 2 - &amp;quot;Chapter 1&amp;#x0D;&amp;#x0A;Physics, the Fundamental Science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Spirit of Inquiry&amp;quot;&quot;/&gt;&lt;property id=&quot;20307&quot; value=&quot;517&quot;/&gt;&lt;/object&gt;&lt;object type=&quot;3&quot; unique_id=&quot;10007&quot;&gt;&lt;property id=&quot;20148&quot; value=&quot;5&quot;/&gt;&lt;property id=&quot;20300&quot; value=&quot;Slide 4 - &amp;quot;Scientific Enterprise&amp;quot;&quot;/&gt;&lt;property id=&quot;20307&quot; value=&quot;450&quot;/&gt;&lt;/object&gt;&lt;object type=&quot;3&quot; unique_id=&quot;10008&quot;&gt;&lt;property id=&quot;20148&quot; value=&quot;5&quot;/&gt;&lt;property id=&quot;20300&quot; value=&quot;Slide 5&quot;/&gt;&lt;property id=&quot;20307&quot; value=&quot;505&quot;/&gt;&lt;/object&gt;&lt;object type=&quot;3&quot; unique_id=&quot;10009&quot;&gt;&lt;property id=&quot;20148&quot; value=&quot;5&quot;/&gt;&lt;property id=&quot;20300&quot; value=&quot;Slide 6&quot;/&gt;&lt;property id=&quot;20307&quot; value=&quot;518&quot;/&gt;&lt;/object&gt;&lt;object type=&quot;3&quot; unique_id=&quot;10010&quot;&gt;&lt;property id=&quot;20148&quot; value=&quot;5&quot;/&gt;&lt;property id=&quot;20300&quot; value=&quot;Slide 7&quot;/&gt;&lt;property id=&quot;20307&quot; value=&quot;519&quot;/&gt;&lt;/object&gt;&lt;object type=&quot;3&quot; unique_id=&quot;10011&quot;&gt;&lt;property id=&quot;20148&quot; value=&quot;5&quot;/&gt;&lt;property id=&quot;20300&quot; value=&quot;Slide 8 - &amp;quot;Fig. 1.2&amp;quot;&quot;/&gt;&lt;property id=&quot;20307&quot; value=&quot;504&quot;/&gt;&lt;/object&gt;&lt;object type=&quot;3&quot; unique_id=&quot;10012&quot;&gt;&lt;property id=&quot;20148&quot; value=&quot;5&quot;/&gt;&lt;property id=&quot;20300&quot; value=&quot;Slide 9 - &amp;quot;Which of the following represent the best explanation we currently have?&amp;quot;&quot;/&gt;&lt;property id=&quot;20307&quot; value=&quot;520&quot;/&gt;&lt;/object&gt;&lt;object type=&quot;3&quot; unique_id=&quot;10013&quot;&gt;&lt;property id=&quot;20148&quot; value=&quot;5&quot;/&gt;&lt;property id=&quot;20300&quot; value=&quot;Slide 10 - &amp;quot;Spirit of Inquiry&amp;quot;&quot;/&gt;&lt;property id=&quot;20307&quot; value=&quot;524&quot;/&gt;&lt;/object&gt;&lt;object type=&quot;3&quot; unique_id=&quot;10014&quot;&gt;&lt;property id=&quot;20148&quot; value=&quot;5&quot;/&gt;&lt;property id=&quot;20300&quot; value=&quot;Slide 11 - &amp;quot;Scope of Physics&amp;quot;&quot;/&gt;&lt;property id=&quot;20307&quot; value=&quot;521&quot;/&gt;&lt;/object&gt;&lt;object type=&quot;3&quot; unique_id=&quot;10015&quot;&gt;&lt;property id=&quot;20148&quot; value=&quot;5&quot;/&gt;&lt;property id=&quot;20300&quot; value=&quot;Slide 12 - &amp;quot;Scope of Physics&amp;quot;&quot;/&gt;&lt;property id=&quot;20307&quot; value=&quot;522&quot;/&gt;&lt;/object&gt;&lt;object type=&quot;3&quot; unique_id=&quot;10016&quot;&gt;&lt;property id=&quot;20148&quot; value=&quot;5&quot;/&gt;&lt;property id=&quot;20300&quot; value=&quot;Slide 13 - &amp;quot;Subfields of Physics&amp;quot;&quot;/&gt;&lt;property id=&quot;20307&quot; value=&quot;523&quot;/&gt;&lt;/object&gt;&lt;object type=&quot;3&quot; unique_id=&quot;10017&quot;&gt;&lt;property id=&quot;20148&quot; value=&quot;5&quot;/&gt;&lt;property id=&quot;20300&quot; value=&quot;Slide 14&quot;/&gt;&lt;property id=&quot;20307&quot; value=&quot;511&quot;/&gt;&lt;/object&gt;&lt;object type=&quot;3&quot; unique_id=&quot;10018&quot;&gt;&lt;property id=&quot;20148&quot; value=&quot;5&quot;/&gt;&lt;property id=&quot;20300&quot; value=&quot;Slide 15 - &amp;quot;Subfields of Physics&amp;quot;&quot;/&gt;&lt;property id=&quot;20307&quot; value=&quot;525&quot;/&gt;&lt;/object&gt;&lt;object type=&quot;3&quot; unique_id=&quot;10019&quot;&gt;&lt;property id=&quot;20148&quot; value=&quot;5&quot;/&gt;&lt;property id=&quot;20300&quot; value=&quot;Slide 16 - &amp;quot;Fig. 1.5&amp;quot;&quot;/&gt;&lt;property id=&quot;20307&quot; value=&quot;508&quot;/&gt;&lt;/object&gt;&lt;object type=&quot;3&quot; unique_id=&quot;10020&quot;&gt;&lt;property id=&quot;20148&quot; value=&quot;5&quot;/&gt;&lt;property id=&quot;20300&quot; value=&quot;Slide 17 - &amp;quot;Subfields of Physics&amp;quot;&quot;/&gt;&lt;property id=&quot;20307&quot; value=&quot;526&quot;/&gt;&lt;/object&gt;&lt;object type=&quot;3&quot; unique_id=&quot;10021&quot;&gt;&lt;property id=&quot;20148&quot; value=&quot;5&quot;/&gt;&lt;property id=&quot;20300&quot; value=&quot;Slide 18 - &amp;quot;Fig. 1.4&amp;quot;&quot;/&gt;&lt;property id=&quot;20307&quot; value=&quot;507&quot;/&gt;&lt;/object&gt;&lt;object type=&quot;3&quot; unique_id=&quot;10022&quot;&gt;&lt;property id=&quot;20148&quot; value=&quot;5&quot;/&gt;&lt;property id=&quot;20300&quot; value=&quot;Slide 19 - &amp;quot;Subfields of Physics&amp;quot;&quot;/&gt;&lt;property id=&quot;20307&quot; value=&quot;527&quot;/&gt;&lt;/object&gt;&lt;object type=&quot;3&quot; unique_id=&quot;10023&quot;&gt;&lt;property id=&quot;20148&quot; value=&quot;5&quot;/&gt;&lt;property id=&quot;20300&quot; value=&quot;Slide 20&quot;/&gt;&lt;property id=&quot;20307&quot; value=&quot;510&quot;/&gt;&lt;/object&gt;&lt;object type=&quot;3&quot; unique_id=&quot;10024&quot;&gt;&lt;property id=&quot;20148&quot; value=&quot;5&quot;/&gt;&lt;property id=&quot;20300&quot; value=&quot;Slide 21 - &amp;quot;Subfields of Physics&amp;quot;&quot;/&gt;&lt;property id=&quot;20307&quot; value=&quot;528&quot;/&gt;&lt;/object&gt;&lt;object type=&quot;3&quot; unique_id=&quot;10025&quot;&gt;&lt;property id=&quot;20148&quot; value=&quot;5&quot;/&gt;&lt;property id=&quot;20300&quot; value=&quot;Slide 22&quot;/&gt;&lt;property id=&quot;20307&quot; value=&quot;509&quot;/&gt;&lt;/object&gt;&lt;object type=&quot;3&quot; unique_id=&quot;10026&quot;&gt;&lt;property id=&quot;20148&quot; value=&quot;5&quot;/&gt;&lt;property id=&quot;20300&quot; value=&quot;Slide 23 - &amp;quot;Subfields of Physics&amp;quot;&quot;/&gt;&lt;property id=&quot;20307&quot; value=&quot;529&quot;/&gt;&lt;/object&gt;&lt;object type=&quot;3&quot; unique_id=&quot;10027&quot;&gt;&lt;property id=&quot;20148&quot; value=&quot;5&quot;/&gt;&lt;property id=&quot;20300&quot; value=&quot;Slide 24 - &amp;quot;Measurement and Mathematics&amp;quot;&quot;/&gt;&lt;property id=&quot;20307&quot; value=&quot;531&quot;/&gt;&lt;/object&gt;&lt;object type=&quot;3&quot; unique_id=&quot;10028&quot;&gt;&lt;property id=&quot;20148&quot; value=&quot;5&quot;/&gt;&lt;property id=&quot;20300&quot; value=&quot;Slide 25 - &amp;quot;Measurement and Mathematics&amp;quot;&quot;/&gt;&lt;property id=&quot;20307&quot; value=&quot;532&quot;/&gt;&lt;/object&gt;&lt;object type=&quot;3&quot; unique_id=&quot;10029&quot;&gt;&lt;property id=&quot;20148&quot; value=&quot;5&quot;/&gt;&lt;property id=&quot;20300&quot; value=&quot;Slide 26 - &amp;quot;Summary 3&amp;quot;&quot;/&gt;&lt;property id=&quot;20307&quot; value=&quot;516&quot;/&gt;&lt;/object&gt;&lt;object type=&quot;3&quot; unique_id=&quot;10030&quot;&gt;&lt;property id=&quot;20148&quot; value=&quot;5&quot;/&gt;&lt;property id=&quot;20300&quot; value=&quot;Slide 27 - &amp;quot;Why study everyday phenomena?&amp;quot;&quot;/&gt;&lt;property id=&quot;20307&quot; value=&quot;533&quot;/&gt;&lt;/object&gt;&lt;/object&gt;&lt;/object&gt;&lt;/database&gt;"/>
</p:tagLst>
</file>

<file path=ppt/theme/theme1.xml><?xml version="1.0" encoding="utf-8"?>
<a:theme xmlns:a="http://schemas.openxmlformats.org/drawingml/2006/main" name="arny">
  <a:themeElements>
    <a:clrScheme name="arny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arn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64" charset="0"/>
          </a:defRPr>
        </a:defPPr>
      </a:lstStyle>
    </a:lnDef>
  </a:objectDefaults>
  <a:extraClrSchemeLst>
    <a:extraClrScheme>
      <a:clrScheme name="arny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y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y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HD:Applications:Microsoft Office 2004:Templates:My Templates:arny.pot</Template>
  <TotalTime>13879</TotalTime>
  <Words>614</Words>
  <Application>Microsoft Office PowerPoint</Application>
  <PresentationFormat>On-screen Show (4:3)</PresentationFormat>
  <Paragraphs>152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Times New Roman</vt:lpstr>
      <vt:lpstr>Arial Black</vt:lpstr>
      <vt:lpstr>Arial</vt:lpstr>
      <vt:lpstr>Wingdings</vt:lpstr>
      <vt:lpstr>Comic Sans MS</vt:lpstr>
      <vt:lpstr>ＭＳ Ｐゴシック</vt:lpstr>
      <vt:lpstr>arny</vt:lpstr>
      <vt:lpstr>Chapter 1 Physics, the Fundamental Science</vt:lpstr>
      <vt:lpstr>Spirit of Inquiry</vt:lpstr>
      <vt:lpstr>Scientific Enterprise</vt:lpstr>
      <vt:lpstr>Slide 4</vt:lpstr>
      <vt:lpstr>Slide 5</vt:lpstr>
      <vt:lpstr>Slide 6</vt:lpstr>
      <vt:lpstr>Fig. 1.2</vt:lpstr>
      <vt:lpstr>Which of the following represent the best explanation we currently have?</vt:lpstr>
      <vt:lpstr>Spirit of Inquiry</vt:lpstr>
      <vt:lpstr>Scope of Physics</vt:lpstr>
      <vt:lpstr>Scope of Physics</vt:lpstr>
      <vt:lpstr>Subfields of Physics</vt:lpstr>
      <vt:lpstr>Slide 13</vt:lpstr>
      <vt:lpstr>Subfields of Physics</vt:lpstr>
      <vt:lpstr>Fig. 1.5</vt:lpstr>
      <vt:lpstr>Subfields of Physics</vt:lpstr>
      <vt:lpstr>Fig. 1.4</vt:lpstr>
      <vt:lpstr>Subfields of Physics</vt:lpstr>
      <vt:lpstr>Slide 19</vt:lpstr>
      <vt:lpstr>Subfields of Physics</vt:lpstr>
      <vt:lpstr>Slide 21</vt:lpstr>
      <vt:lpstr>Subfields of Physics</vt:lpstr>
      <vt:lpstr>Measurement and Mathematics</vt:lpstr>
      <vt:lpstr>Measurement and Mathematics</vt:lpstr>
      <vt:lpstr>Summary 3</vt:lpstr>
      <vt:lpstr>Why study everyday phenomena?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subject>Griffith Physics 7th</dc:subject>
  <dc:creator>modified by Brian Carter</dc:creator>
  <cp:lastModifiedBy>mahes</cp:lastModifiedBy>
  <cp:revision>31</cp:revision>
  <cp:lastPrinted>2006-03-07T20:21:09Z</cp:lastPrinted>
  <dcterms:created xsi:type="dcterms:W3CDTF">2006-01-07T22:20:33Z</dcterms:created>
  <dcterms:modified xsi:type="dcterms:W3CDTF">2012-05-11T16:42:42Z</dcterms:modified>
</cp:coreProperties>
</file>