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60" r:id="rId2"/>
    <p:sldId id="277" r:id="rId3"/>
    <p:sldId id="288" r:id="rId4"/>
    <p:sldId id="279" r:id="rId5"/>
    <p:sldId id="290" r:id="rId6"/>
    <p:sldId id="292" r:id="rId7"/>
    <p:sldId id="284" r:id="rId8"/>
    <p:sldId id="286" r:id="rId9"/>
    <p:sldId id="282" r:id="rId10"/>
    <p:sldId id="265" r:id="rId11"/>
    <p:sldId id="270" r:id="rId12"/>
    <p:sldId id="273" r:id="rId13"/>
    <p:sldId id="267"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569035-F76A-4F78-9C8B-793F3AB5E554}" type="datetimeFigureOut">
              <a:rPr lang="en-US" smtClean="0"/>
              <a:pPr/>
              <a:t>4/11/2011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94BB37-5B65-4217-BD7E-99299631F0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082A07-3A24-4C99-83CF-BBB9B67591E3}"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82A07-3A24-4C99-83CF-BBB9B67591E3}"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82A07-3A24-4C99-83CF-BBB9B67591E3}"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82A07-3A24-4C99-83CF-BBB9B67591E3}"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082A07-3A24-4C99-83CF-BBB9B67591E3}"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082A07-3A24-4C99-83CF-BBB9B67591E3}"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082A07-3A24-4C99-83CF-BBB9B67591E3}" type="datetimeFigureOut">
              <a:rPr lang="en-US" smtClean="0"/>
              <a:pPr/>
              <a:t>4/11/2011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082A07-3A24-4C99-83CF-BBB9B67591E3}" type="datetimeFigureOut">
              <a:rPr lang="en-US" smtClean="0"/>
              <a:pPr/>
              <a:t>4/11/2011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82A07-3A24-4C99-83CF-BBB9B67591E3}" type="datetimeFigureOut">
              <a:rPr lang="en-US" smtClean="0"/>
              <a:pPr/>
              <a:t>4/11/2011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82A07-3A24-4C99-83CF-BBB9B67591E3}"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82A07-3A24-4C99-83CF-BBB9B67591E3}"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82A07-3A24-4C99-83CF-BBB9B67591E3}" type="datetimeFigureOut">
              <a:rPr lang="en-US" smtClean="0"/>
              <a:pPr/>
              <a:t>4/11/2011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97742-7DA3-4CB3-A106-39D1EFC613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cs.wiley.com/he-bcs/Books?action=mininav&amp;bcsId=3138&amp;itemId=0471663158&amp;assetId=92188&amp;resourceId=7923&amp;newwindow=true" TargetMode="Externa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file:///D:\PhsH\media\content\main\graphics\illustr\ch16\fig16_18.gi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file:///D:\PhsH\media\content\main\graphics\imgMath\16\ch16\eq16_1.gif"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file:///D:\PhsH\media\content\main\graphics\imgMath\16\ch16\eq16_1.gi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hyperlink" Target="http://bcs.wiley.com/he-bcs/Books?action=mininav&amp;bcsId=3138&amp;itemId=0471663158&amp;assetId=92188&amp;resourceId=7923&amp;newwindow=true" TargetMode="Externa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b="1" dirty="0" smtClean="0"/>
              <a:t>Waves</a:t>
            </a:r>
            <a:endParaRPr lang="en-US" dirty="0" smtClean="0"/>
          </a:p>
        </p:txBody>
      </p:sp>
      <p:sp>
        <p:nvSpPr>
          <p:cNvPr id="3" name="Content Placeholder 2"/>
          <p:cNvSpPr>
            <a:spLocks noGrp="1"/>
          </p:cNvSpPr>
          <p:nvPr>
            <p:ph idx="1"/>
          </p:nvPr>
        </p:nvSpPr>
        <p:spPr/>
        <p:txBody>
          <a:bodyPr rtlCol="0">
            <a:normAutofit fontScale="25000" lnSpcReduction="20000"/>
          </a:bodyPr>
          <a:lstStyle/>
          <a:p>
            <a:pPr fontAlgn="auto">
              <a:spcAft>
                <a:spcPts val="0"/>
              </a:spcAft>
              <a:buFont typeface="Arial" pitchFamily="34" charset="0"/>
              <a:buNone/>
              <a:defRPr/>
            </a:pPr>
            <a:r>
              <a:rPr lang="en-US" sz="11200" dirty="0" smtClean="0"/>
              <a:t>Waves are of three main types: </a:t>
            </a:r>
            <a:r>
              <a:rPr lang="en-US" sz="5900" dirty="0" smtClean="0"/>
              <a:t/>
            </a:r>
            <a:br>
              <a:rPr lang="en-US" sz="5900" dirty="0" smtClean="0"/>
            </a:br>
            <a:r>
              <a:rPr lang="en-US" dirty="0" smtClean="0"/>
              <a:t/>
            </a:r>
            <a:br>
              <a:rPr lang="en-US" dirty="0" smtClean="0"/>
            </a:br>
            <a:r>
              <a:rPr lang="en-US" sz="8000" dirty="0" smtClean="0"/>
              <a:t>1. </a:t>
            </a:r>
            <a:r>
              <a:rPr lang="en-US" sz="8000" b="1" i="1" dirty="0" smtClean="0"/>
              <a:t>Mechanical waves. </a:t>
            </a:r>
            <a:r>
              <a:rPr lang="en-US" sz="8000" dirty="0" smtClean="0"/>
              <a:t>We encounter these almost constantly; common examples include water waves, sound waves, and seismic waves. All these waves have two central features: They are governed by Newton’s laws, and they can exist only within a material medium, such as water, air, and rock.</a:t>
            </a:r>
            <a:br>
              <a:rPr lang="en-US" sz="8000" dirty="0" smtClean="0"/>
            </a:br>
            <a:r>
              <a:rPr lang="en-US" sz="8000" dirty="0" smtClean="0"/>
              <a:t/>
            </a:r>
            <a:br>
              <a:rPr lang="en-US" sz="8000" dirty="0" smtClean="0"/>
            </a:br>
            <a:r>
              <a:rPr lang="en-US" sz="8000" dirty="0" smtClean="0"/>
              <a:t>2. </a:t>
            </a:r>
            <a:r>
              <a:rPr lang="en-US" sz="8000" b="1" i="1" dirty="0" smtClean="0"/>
              <a:t>Electromagnetic waves. </a:t>
            </a:r>
            <a:r>
              <a:rPr lang="en-US" sz="8000" dirty="0" smtClean="0"/>
              <a:t>Examples include visible and ultraviolet light, radio and television waves, microwaves, </a:t>
            </a:r>
            <a:r>
              <a:rPr lang="en-US" sz="8000" i="1" dirty="0" smtClean="0"/>
              <a:t>x</a:t>
            </a:r>
            <a:r>
              <a:rPr lang="en-US" sz="8000" dirty="0" smtClean="0"/>
              <a:t> rays, and radar waves. These waves require no material medium to exist. Light waves from stars, for example, travel through the vacuum of space to reach us. All electromagnetic waves travel through a vacuum at the same speed .</a:t>
            </a:r>
            <a:br>
              <a:rPr lang="en-US" sz="8000" dirty="0" smtClean="0"/>
            </a:br>
            <a:r>
              <a:rPr lang="en-US" sz="8000" dirty="0" smtClean="0"/>
              <a:t/>
            </a:r>
            <a:br>
              <a:rPr lang="en-US" sz="8000" dirty="0" smtClean="0"/>
            </a:br>
            <a:r>
              <a:rPr lang="en-US" sz="8000" dirty="0" smtClean="0"/>
              <a:t>3. </a:t>
            </a:r>
            <a:r>
              <a:rPr lang="en-US" sz="8000" b="1" i="1" dirty="0" smtClean="0"/>
              <a:t>Matter waves. </a:t>
            </a:r>
            <a:r>
              <a:rPr lang="en-US" sz="8000" dirty="0" smtClean="0"/>
              <a:t>These waves are commonly used in modern technology. These waves are associated with electrons, protons, and other fundamental particles, and even atoms and molecules. </a:t>
            </a:r>
            <a:br>
              <a:rPr lang="en-US" sz="8000" dirty="0" smtClean="0"/>
            </a:br>
            <a:endParaRPr lang="en-US" sz="8000" dirty="0" smtClean="0"/>
          </a:p>
          <a:p>
            <a:pPr fontAlgn="auto">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Musical Instruments</a:t>
            </a:r>
            <a:endParaRPr lang="en-US" dirty="0"/>
          </a:p>
        </p:txBody>
      </p:sp>
      <p:pic>
        <p:nvPicPr>
          <p:cNvPr id="21506" name="Picture 2" descr="http://edugen.wiley.com/edugen/courses/crs2936/rc/bloomfield8994c09/w0133-nn.jpg"/>
          <p:cNvPicPr>
            <a:picLocks noChangeAspect="1" noChangeArrowheads="1"/>
          </p:cNvPicPr>
          <p:nvPr/>
        </p:nvPicPr>
        <p:blipFill>
          <a:blip r:embed="rId2" cstate="print"/>
          <a:srcRect/>
          <a:stretch>
            <a:fillRect/>
          </a:stretch>
        </p:blipFill>
        <p:spPr bwMode="auto">
          <a:xfrm>
            <a:off x="152400" y="1371600"/>
            <a:ext cx="4269757" cy="2305050"/>
          </a:xfrm>
          <a:prstGeom prst="rect">
            <a:avLst/>
          </a:prstGeom>
          <a:noFill/>
        </p:spPr>
      </p:pic>
      <p:pic>
        <p:nvPicPr>
          <p:cNvPr id="4" name="Picture 9" descr="fig17_24"/>
          <p:cNvPicPr>
            <a:picLocks noChangeAspect="1" noChangeArrowheads="1"/>
          </p:cNvPicPr>
          <p:nvPr/>
        </p:nvPicPr>
        <p:blipFill>
          <a:blip r:embed="rId3" cstate="print"/>
          <a:srcRect/>
          <a:stretch>
            <a:fillRect/>
          </a:stretch>
        </p:blipFill>
        <p:spPr bwMode="auto">
          <a:xfrm>
            <a:off x="5029200" y="990600"/>
            <a:ext cx="3543300" cy="3113809"/>
          </a:xfrm>
          <a:prstGeom prst="rect">
            <a:avLst/>
          </a:prstGeom>
          <a:noFill/>
        </p:spPr>
      </p:pic>
      <p:sp>
        <p:nvSpPr>
          <p:cNvPr id="5" name="Text Box 11"/>
          <p:cNvSpPr txBox="1">
            <a:spLocks noChangeArrowheads="1"/>
          </p:cNvSpPr>
          <p:nvPr/>
        </p:nvSpPr>
        <p:spPr bwMode="auto">
          <a:xfrm>
            <a:off x="5105400" y="4411176"/>
            <a:ext cx="3886200" cy="2723823"/>
          </a:xfrm>
          <a:prstGeom prst="rect">
            <a:avLst/>
          </a:prstGeom>
          <a:noFill/>
          <a:ln w="9525">
            <a:noFill/>
            <a:miter lim="800000"/>
            <a:headEnd/>
            <a:tailEnd/>
          </a:ln>
          <a:effectLst/>
        </p:spPr>
        <p:txBody>
          <a:bodyPr wrap="square">
            <a:spAutoFit/>
          </a:bodyPr>
          <a:lstStyle/>
          <a:p>
            <a:pPr>
              <a:spcBef>
                <a:spcPct val="50000"/>
              </a:spcBef>
            </a:pPr>
            <a:r>
              <a:rPr lang="en-US" dirty="0"/>
              <a:t>Musical instruments in the wind family depend on </a:t>
            </a:r>
            <a:r>
              <a:rPr lang="en-US" dirty="0">
                <a:solidFill>
                  <a:srgbClr val="009900"/>
                </a:solidFill>
              </a:rPr>
              <a:t>longitudinal</a:t>
            </a:r>
            <a:r>
              <a:rPr lang="en-US" dirty="0"/>
              <a:t> standing waves in producing sound. Since wind instruments (trumpet, flute, clarinet, pipe organ, etc.) are modified tubes or columns of air, it is useful to examine the standing waves that can be set up in such tubes. </a:t>
            </a:r>
          </a:p>
          <a:p>
            <a:pPr>
              <a:spcBef>
                <a:spcPct val="50000"/>
              </a:spcBef>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0"/>
            <a:ext cx="8229600" cy="1143000"/>
          </a:xfrm>
        </p:spPr>
        <p:txBody>
          <a:bodyPr/>
          <a:lstStyle/>
          <a:p>
            <a:r>
              <a:rPr lang="en-US" dirty="0" smtClean="0"/>
              <a:t>Standing wave patterns</a:t>
            </a:r>
            <a:endParaRPr lang="en-US" dirty="0"/>
          </a:p>
        </p:txBody>
      </p:sp>
      <p:pic>
        <p:nvPicPr>
          <p:cNvPr id="67588" name="Picture 4" descr="fig17_18"/>
          <p:cNvPicPr>
            <a:picLocks noGrp="1" noChangeAspect="1" noChangeArrowheads="1"/>
          </p:cNvPicPr>
          <p:nvPr>
            <p:ph idx="1"/>
          </p:nvPr>
        </p:nvPicPr>
        <p:blipFill>
          <a:blip r:embed="rId2" cstate="print"/>
          <a:srcRect/>
          <a:stretch>
            <a:fillRect/>
          </a:stretch>
        </p:blipFill>
        <p:spPr>
          <a:xfrm>
            <a:off x="990600" y="2438400"/>
            <a:ext cx="6013450" cy="4114800"/>
          </a:xfrm>
          <a:noFill/>
          <a:ln/>
        </p:spPr>
      </p:pic>
      <p:sp>
        <p:nvSpPr>
          <p:cNvPr id="5" name="Rectangle 4"/>
          <p:cNvSpPr/>
          <p:nvPr/>
        </p:nvSpPr>
        <p:spPr>
          <a:xfrm>
            <a:off x="609600" y="1066800"/>
            <a:ext cx="8153400" cy="923330"/>
          </a:xfrm>
          <a:prstGeom prst="rect">
            <a:avLst/>
          </a:prstGeom>
        </p:spPr>
        <p:txBody>
          <a:bodyPr wrap="square">
            <a:spAutoFit/>
          </a:bodyPr>
          <a:lstStyle/>
          <a:p>
            <a:r>
              <a:rPr lang="en-US" dirty="0" smtClean="0">
                <a:hlinkClick r:id="rId3"/>
              </a:rPr>
              <a:t>http://</a:t>
            </a:r>
            <a:r>
              <a:rPr lang="en-US" dirty="0" smtClean="0">
                <a:hlinkClick r:id="rId3"/>
              </a:rPr>
              <a:t>bcs.wiley.com/he-bcs/Books?action=mininav&amp;bcsId=3138&amp;itemId=0471663158&amp;assetId=92188&amp;resourceId=7923&amp;newwindow=true</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Standing </a:t>
            </a:r>
            <a:r>
              <a:rPr lang="en-US" dirty="0" smtClean="0"/>
              <a:t>waves in Wind Instruments</a:t>
            </a:r>
            <a:endParaRPr lang="en-US" dirty="0"/>
          </a:p>
        </p:txBody>
      </p:sp>
      <p:pic>
        <p:nvPicPr>
          <p:cNvPr id="4" name="Picture 4" descr="15_19"/>
          <p:cNvPicPr>
            <a:picLocks noChangeAspect="1" noChangeArrowheads="1"/>
          </p:cNvPicPr>
          <p:nvPr>
            <p:ph idx="1"/>
          </p:nvPr>
        </p:nvPicPr>
        <p:blipFill>
          <a:blip r:embed="rId2" cstate="print"/>
          <a:srcRect/>
          <a:stretch>
            <a:fillRect/>
          </a:stretch>
        </p:blipFill>
        <p:spPr>
          <a:xfrm>
            <a:off x="4800600" y="1828800"/>
            <a:ext cx="3811588" cy="4525963"/>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Drum's Vibrating Surface</a:t>
            </a:r>
            <a:endParaRPr lang="en-US" dirty="0"/>
          </a:p>
        </p:txBody>
      </p:sp>
      <p:pic>
        <p:nvPicPr>
          <p:cNvPr id="24578" name="Picture 2" descr="http://edugen.wiley.com/edugen/courses/crs2936/rc/bloomfield8994c09/w0140-nn.jpg"/>
          <p:cNvPicPr>
            <a:picLocks noChangeAspect="1" noChangeArrowheads="1"/>
          </p:cNvPicPr>
          <p:nvPr/>
        </p:nvPicPr>
        <p:blipFill>
          <a:blip r:embed="rId2" cstate="print"/>
          <a:srcRect/>
          <a:stretch>
            <a:fillRect/>
          </a:stretch>
        </p:blipFill>
        <p:spPr bwMode="auto">
          <a:xfrm>
            <a:off x="457200" y="1524000"/>
            <a:ext cx="7477125" cy="2857500"/>
          </a:xfrm>
          <a:prstGeom prst="rect">
            <a:avLst/>
          </a:prstGeom>
          <a:noFill/>
        </p:spPr>
      </p:pic>
      <p:sp>
        <p:nvSpPr>
          <p:cNvPr id="5" name="Rectangle 4"/>
          <p:cNvSpPr/>
          <p:nvPr/>
        </p:nvSpPr>
        <p:spPr>
          <a:xfrm>
            <a:off x="609600" y="4724400"/>
            <a:ext cx="8229600" cy="1200329"/>
          </a:xfrm>
          <a:prstGeom prst="rect">
            <a:avLst/>
          </a:prstGeom>
        </p:spPr>
        <p:txBody>
          <a:bodyPr wrap="square">
            <a:spAutoFit/>
          </a:bodyPr>
          <a:lstStyle/>
          <a:p>
            <a:r>
              <a:rPr lang="en-US" sz="2400" dirty="0" smtClean="0"/>
              <a:t>A drumhead is an extended object with a stable equilibrium and </a:t>
            </a:r>
            <a:r>
              <a:rPr lang="en-US" sz="2400" dirty="0" err="1" smtClean="0"/>
              <a:t>springlike</a:t>
            </a:r>
            <a:r>
              <a:rPr lang="en-US" sz="2400" dirty="0" smtClean="0"/>
              <a:t> restoring forces, its overtone vibrations have an important difference: they </a:t>
            </a:r>
            <a:r>
              <a:rPr lang="en-US" sz="2400" i="1" dirty="0" smtClean="0"/>
              <a:t>aren't</a:t>
            </a:r>
            <a:r>
              <a:rPr lang="en-US" sz="2400" dirty="0" smtClean="0"/>
              <a:t> harmonics.</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Doppler Effect</a:t>
            </a:r>
          </a:p>
        </p:txBody>
      </p:sp>
      <p:pic>
        <p:nvPicPr>
          <p:cNvPr id="25603" name="Picture 4" descr="epb15_01a"/>
          <p:cNvPicPr>
            <a:picLocks noChangeAspect="1" noChangeArrowheads="1"/>
          </p:cNvPicPr>
          <p:nvPr>
            <p:ph idx="1"/>
          </p:nvPr>
        </p:nvPicPr>
        <p:blipFill>
          <a:blip r:embed="rId2" cstate="print"/>
          <a:srcRect/>
          <a:stretch>
            <a:fillRect/>
          </a:stretch>
        </p:blipFill>
        <p:spPr>
          <a:xfrm>
            <a:off x="1143000" y="1447800"/>
            <a:ext cx="6675438" cy="3998913"/>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title"/>
          </p:nvPr>
        </p:nvSpPr>
        <p:spPr>
          <a:xfrm>
            <a:off x="457200" y="0"/>
            <a:ext cx="8229600" cy="1143000"/>
          </a:xfrm>
        </p:spPr>
        <p:txBody>
          <a:bodyPr/>
          <a:lstStyle/>
          <a:p>
            <a:pPr eaLnBrk="1" hangingPunct="1"/>
            <a:r>
              <a:rPr lang="en-US" dirty="0" smtClean="0"/>
              <a:t>Types of waves</a:t>
            </a:r>
          </a:p>
        </p:txBody>
      </p:sp>
      <p:pic>
        <p:nvPicPr>
          <p:cNvPr id="5123" name="Picture 4" descr="15_03"/>
          <p:cNvPicPr>
            <a:picLocks noChangeAspect="1" noChangeArrowheads="1"/>
          </p:cNvPicPr>
          <p:nvPr>
            <p:ph idx="1"/>
          </p:nvPr>
        </p:nvPicPr>
        <p:blipFill>
          <a:blip r:embed="rId2" cstate="print"/>
          <a:srcRect/>
          <a:stretch>
            <a:fillRect/>
          </a:stretch>
        </p:blipFill>
        <p:spPr>
          <a:xfrm>
            <a:off x="0" y="1600200"/>
            <a:ext cx="4484688" cy="4525963"/>
          </a:xfrm>
          <a:noFill/>
        </p:spPr>
      </p:pic>
      <p:sp>
        <p:nvSpPr>
          <p:cNvPr id="4" name="Rectangle 3"/>
          <p:cNvSpPr/>
          <p:nvPr/>
        </p:nvSpPr>
        <p:spPr>
          <a:xfrm>
            <a:off x="4267200" y="5242173"/>
            <a:ext cx="4876800" cy="1338828"/>
          </a:xfrm>
          <a:prstGeom prst="rect">
            <a:avLst/>
          </a:prstGeom>
        </p:spPr>
        <p:txBody>
          <a:bodyPr wrap="square">
            <a:spAutoFit/>
          </a:bodyPr>
          <a:lstStyle/>
          <a:p>
            <a:pPr>
              <a:spcBef>
                <a:spcPct val="50000"/>
              </a:spcBef>
            </a:pPr>
            <a:r>
              <a:rPr lang="en-US" dirty="0" smtClean="0">
                <a:latin typeface="Times New Roman" pitchFamily="18" charset="0"/>
              </a:rPr>
              <a:t>A transverse wave is one in which the disturbance is perpendicular to the direction of travel of the wave.</a:t>
            </a:r>
          </a:p>
          <a:p>
            <a:pPr>
              <a:spcBef>
                <a:spcPct val="50000"/>
              </a:spcBef>
            </a:pPr>
            <a:r>
              <a:rPr lang="en-US" dirty="0" smtClean="0">
                <a:latin typeface="Times New Roman" pitchFamily="18" charset="0"/>
              </a:rPr>
              <a:t>Examples: Light wave, waves on a guitar string. </a:t>
            </a:r>
            <a:endParaRPr lang="en-US" dirty="0">
              <a:latin typeface="Times New Roman" pitchFamily="18" charset="0"/>
            </a:endParaRPr>
          </a:p>
        </p:txBody>
      </p:sp>
      <p:sp>
        <p:nvSpPr>
          <p:cNvPr id="5" name="Rectangle 4"/>
          <p:cNvSpPr/>
          <p:nvPr/>
        </p:nvSpPr>
        <p:spPr>
          <a:xfrm>
            <a:off x="4876800" y="1524000"/>
            <a:ext cx="4267200" cy="1615827"/>
          </a:xfrm>
          <a:prstGeom prst="rect">
            <a:avLst/>
          </a:prstGeom>
        </p:spPr>
        <p:txBody>
          <a:bodyPr wrap="square">
            <a:spAutoFit/>
          </a:bodyPr>
          <a:lstStyle/>
          <a:p>
            <a:pPr>
              <a:spcBef>
                <a:spcPct val="50000"/>
              </a:spcBef>
            </a:pPr>
            <a:r>
              <a:rPr lang="en-US" dirty="0" smtClean="0">
                <a:latin typeface="Times New Roman" pitchFamily="18" charset="0"/>
              </a:rPr>
              <a:t>Longitudinal wave is one in which the disturbance is parallel to the line of travel of the wave. </a:t>
            </a:r>
          </a:p>
          <a:p>
            <a:pPr>
              <a:spcBef>
                <a:spcPct val="50000"/>
              </a:spcBef>
            </a:pPr>
            <a:r>
              <a:rPr lang="en-US" dirty="0" smtClean="0">
                <a:latin typeface="Times New Roman" pitchFamily="18" charset="0"/>
              </a:rPr>
              <a:t>Example: Sound wave in air is a longitudinal wave.</a:t>
            </a:r>
            <a:endParaRPr lang="en-US" dirty="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b="1" dirty="0" smtClean="0">
                <a:solidFill>
                  <a:srgbClr val="009999"/>
                </a:solidFill>
                <a:latin typeface="Arial" charset="0"/>
                <a:cs typeface="Arial" charset="0"/>
              </a:rPr>
              <a:t>Sound Wave in Air </a:t>
            </a:r>
            <a:br>
              <a:rPr lang="en-US" b="1" dirty="0" smtClean="0">
                <a:solidFill>
                  <a:srgbClr val="009999"/>
                </a:solidFill>
                <a:latin typeface="Arial" charset="0"/>
                <a:cs typeface="Arial" charset="0"/>
              </a:rPr>
            </a:br>
            <a:r>
              <a:rPr lang="en-US" b="1" dirty="0" smtClean="0">
                <a:solidFill>
                  <a:srgbClr val="009999"/>
                </a:solidFill>
                <a:latin typeface="Arial" charset="0"/>
                <a:cs typeface="Arial" charset="0"/>
              </a:rPr>
              <a:t>Pictorial Representation </a:t>
            </a:r>
            <a:endParaRPr lang="en-US" b="1" dirty="0">
              <a:solidFill>
                <a:srgbClr val="009999"/>
              </a:solidFill>
              <a:latin typeface="Arial" charset="0"/>
              <a:cs typeface="Arial" charset="0"/>
            </a:endParaRPr>
          </a:p>
        </p:txBody>
      </p:sp>
      <p:sp>
        <p:nvSpPr>
          <p:cNvPr id="18437" name="Rectangle 5"/>
          <p:cNvSpPr>
            <a:spLocks noChangeArrowheads="1"/>
          </p:cNvSpPr>
          <p:nvPr/>
        </p:nvSpPr>
        <p:spPr bwMode="auto">
          <a:xfrm>
            <a:off x="2647950" y="1838325"/>
            <a:ext cx="9144000" cy="0"/>
          </a:xfrm>
          <a:prstGeom prst="rect">
            <a:avLst/>
          </a:prstGeom>
          <a:noFill/>
          <a:ln w="9525">
            <a:noFill/>
            <a:miter lim="800000"/>
            <a:headEnd/>
            <a:tailEnd/>
          </a:ln>
          <a:effectLst/>
        </p:spPr>
        <p:txBody>
          <a:bodyPr>
            <a:spAutoFit/>
          </a:bodyPr>
          <a:lstStyle/>
          <a:p>
            <a:endParaRPr lang="en-US"/>
          </a:p>
        </p:txBody>
      </p:sp>
      <p:pic>
        <p:nvPicPr>
          <p:cNvPr id="18436" name="Picture 4" descr="D:\PhsH\media\content\main\graphics\illustr\ch16\fig16_18.gif"/>
          <p:cNvPicPr>
            <a:picLocks noChangeAspect="1" noChangeArrowheads="1"/>
          </p:cNvPicPr>
          <p:nvPr/>
        </p:nvPicPr>
        <p:blipFill>
          <a:blip r:embed="rId2" r:link="rId3" cstate="print"/>
          <a:srcRect/>
          <a:stretch>
            <a:fillRect/>
          </a:stretch>
        </p:blipFill>
        <p:spPr bwMode="auto">
          <a:xfrm>
            <a:off x="2971800" y="2895600"/>
            <a:ext cx="4495800" cy="3716825"/>
          </a:xfrm>
          <a:prstGeom prst="rect">
            <a:avLst/>
          </a:prstGeom>
          <a:noFill/>
        </p:spPr>
      </p:pic>
      <p:sp>
        <p:nvSpPr>
          <p:cNvPr id="5" name="Rectangle 4"/>
          <p:cNvSpPr/>
          <p:nvPr/>
        </p:nvSpPr>
        <p:spPr>
          <a:xfrm>
            <a:off x="533400" y="1752600"/>
            <a:ext cx="7924800" cy="646331"/>
          </a:xfrm>
          <a:prstGeom prst="rect">
            <a:avLst/>
          </a:prstGeom>
        </p:spPr>
        <p:txBody>
          <a:bodyPr wrap="square">
            <a:spAutoFit/>
          </a:bodyPr>
          <a:lstStyle/>
          <a:p>
            <a:pPr>
              <a:spcBef>
                <a:spcPct val="50000"/>
              </a:spcBef>
            </a:pPr>
            <a:r>
              <a:rPr lang="en-US" dirty="0" smtClean="0">
                <a:solidFill>
                  <a:srgbClr val="009900"/>
                </a:solidFill>
                <a:cs typeface="Times New Roman" pitchFamily="18" charset="0"/>
              </a:rPr>
              <a:t>Sound</a:t>
            </a:r>
            <a:r>
              <a:rPr lang="en-US" dirty="0" smtClean="0">
                <a:cs typeface="Times New Roman" pitchFamily="18" charset="0"/>
              </a:rPr>
              <a:t> </a:t>
            </a:r>
            <a:r>
              <a:rPr lang="en-US" dirty="0" smtClean="0">
                <a:cs typeface="Times New Roman" pitchFamily="18" charset="0"/>
              </a:rPr>
              <a:t>in air is a </a:t>
            </a:r>
            <a:r>
              <a:rPr lang="en-US" dirty="0" smtClean="0">
                <a:solidFill>
                  <a:srgbClr val="009900"/>
                </a:solidFill>
                <a:cs typeface="Times New Roman" pitchFamily="18" charset="0"/>
              </a:rPr>
              <a:t>longitudinal</a:t>
            </a:r>
            <a:r>
              <a:rPr lang="en-US" dirty="0" smtClean="0">
                <a:cs typeface="Times New Roman" pitchFamily="18" charset="0"/>
              </a:rPr>
              <a:t> </a:t>
            </a:r>
            <a:r>
              <a:rPr lang="en-US" dirty="0" smtClean="0">
                <a:solidFill>
                  <a:srgbClr val="009900"/>
                </a:solidFill>
                <a:cs typeface="Times New Roman" pitchFamily="18" charset="0"/>
              </a:rPr>
              <a:t>wave</a:t>
            </a:r>
            <a:r>
              <a:rPr lang="en-US" dirty="0" smtClean="0">
                <a:cs typeface="Times New Roman" pitchFamily="18" charset="0"/>
              </a:rPr>
              <a:t> that is created by a vibrating object, such as a guitar string, the human vocal cords, or the diaphragm of a loudspeaker.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eaLnBrk="1" hangingPunct="1"/>
            <a:r>
              <a:rPr lang="en-US" b="1" smtClean="0">
                <a:solidFill>
                  <a:srgbClr val="009999"/>
                </a:solidFill>
                <a:cs typeface="Arial" charset="0"/>
              </a:rPr>
              <a:t>What is a periodic wave?</a:t>
            </a:r>
          </a:p>
        </p:txBody>
      </p:sp>
      <p:sp>
        <p:nvSpPr>
          <p:cNvPr id="8195" name="Text Box 3"/>
          <p:cNvSpPr txBox="1">
            <a:spLocks noChangeArrowheads="1"/>
          </p:cNvSpPr>
          <p:nvPr/>
        </p:nvSpPr>
        <p:spPr bwMode="auto">
          <a:xfrm>
            <a:off x="762000" y="1295400"/>
            <a:ext cx="6172200" cy="457200"/>
          </a:xfrm>
          <a:prstGeom prst="rect">
            <a:avLst/>
          </a:prstGeom>
          <a:noFill/>
          <a:ln w="9525">
            <a:noFill/>
            <a:miter lim="800000"/>
            <a:headEnd/>
            <a:tailEnd/>
          </a:ln>
        </p:spPr>
        <p:txBody>
          <a:bodyPr>
            <a:spAutoFit/>
          </a:bodyPr>
          <a:lstStyle/>
          <a:p>
            <a:pPr>
              <a:spcBef>
                <a:spcPct val="50000"/>
              </a:spcBef>
            </a:pPr>
            <a:r>
              <a:rPr lang="en-US" sz="2400" dirty="0">
                <a:latin typeface="Times New Roman" pitchFamily="18" charset="0"/>
              </a:rPr>
              <a:t>Periodic waves are waves that repeat.</a:t>
            </a:r>
          </a:p>
        </p:txBody>
      </p:sp>
      <p:pic>
        <p:nvPicPr>
          <p:cNvPr id="8196" name="Picture 4" descr="fig16_06"/>
          <p:cNvPicPr>
            <a:picLocks noChangeAspect="1" noChangeArrowheads="1"/>
          </p:cNvPicPr>
          <p:nvPr/>
        </p:nvPicPr>
        <p:blipFill>
          <a:blip r:embed="rId2" cstate="print"/>
          <a:srcRect/>
          <a:stretch>
            <a:fillRect/>
          </a:stretch>
        </p:blipFill>
        <p:spPr bwMode="auto">
          <a:xfrm>
            <a:off x="228600" y="2057400"/>
            <a:ext cx="4240213" cy="4251325"/>
          </a:xfrm>
          <a:prstGeom prst="rect">
            <a:avLst/>
          </a:prstGeom>
          <a:noFill/>
          <a:ln w="9525">
            <a:noFill/>
            <a:miter lim="800000"/>
            <a:headEnd/>
            <a:tailEnd/>
          </a:ln>
        </p:spPr>
      </p:pic>
      <p:sp>
        <p:nvSpPr>
          <p:cNvPr id="5" name="Rectangle 3"/>
          <p:cNvSpPr>
            <a:spLocks noChangeArrowheads="1"/>
          </p:cNvSpPr>
          <p:nvPr/>
        </p:nvSpPr>
        <p:spPr bwMode="auto">
          <a:xfrm>
            <a:off x="5334000" y="2286000"/>
            <a:ext cx="3810000" cy="2585323"/>
          </a:xfrm>
          <a:prstGeom prst="rect">
            <a:avLst/>
          </a:prstGeom>
          <a:noFill/>
          <a:ln w="9525">
            <a:noFill/>
            <a:miter lim="800000"/>
            <a:headEnd/>
            <a:tailEnd/>
          </a:ln>
        </p:spPr>
        <p:txBody>
          <a:bodyPr wrap="square">
            <a:spAutoFit/>
          </a:bodyPr>
          <a:lstStyle/>
          <a:p>
            <a:r>
              <a:rPr lang="en-US" dirty="0"/>
              <a:t>The </a:t>
            </a:r>
            <a:r>
              <a:rPr lang="en-US" b="1" i="1" dirty="0"/>
              <a:t>amplitude,</a:t>
            </a:r>
            <a:r>
              <a:rPr lang="en-US" i="1" dirty="0"/>
              <a:t> A</a:t>
            </a:r>
            <a:r>
              <a:rPr lang="en-US" dirty="0"/>
              <a:t> is the maximum disturbance. </a:t>
            </a:r>
          </a:p>
          <a:p>
            <a:endParaRPr lang="en-US" dirty="0"/>
          </a:p>
          <a:p>
            <a:r>
              <a:rPr lang="en-US" dirty="0"/>
              <a:t>The </a:t>
            </a:r>
            <a:r>
              <a:rPr lang="en-US" b="1" i="1" dirty="0"/>
              <a:t>wavelength,</a:t>
            </a:r>
            <a:r>
              <a:rPr lang="en-US" i="1" dirty="0"/>
              <a:t> </a:t>
            </a:r>
            <a:r>
              <a:rPr lang="el-GR" i="1" dirty="0">
                <a:cs typeface="Arial" charset="0"/>
              </a:rPr>
              <a:t>λ</a:t>
            </a:r>
            <a:r>
              <a:rPr lang="en-US" dirty="0"/>
              <a:t>  is the horizontal length of one cycle of the wave.</a:t>
            </a:r>
          </a:p>
          <a:p>
            <a:endParaRPr lang="en-US" dirty="0"/>
          </a:p>
          <a:p>
            <a:r>
              <a:rPr lang="en-US" dirty="0"/>
              <a:t>The </a:t>
            </a:r>
            <a:r>
              <a:rPr lang="en-US" b="1" i="1" dirty="0"/>
              <a:t>period,</a:t>
            </a:r>
            <a:r>
              <a:rPr lang="en-US" i="1" dirty="0"/>
              <a:t> T</a:t>
            </a:r>
            <a:r>
              <a:rPr lang="en-US" dirty="0"/>
              <a:t> is the time required for one complete up/down cycle of the wave.</a:t>
            </a:r>
          </a:p>
        </p:txBody>
      </p:sp>
      <p:pic>
        <p:nvPicPr>
          <p:cNvPr id="6" name="Picture 6" descr="http://edugen.wiley.com/edugen/courses/crs2936/rc/bloomfield8994c09/math/math008.gif"/>
          <p:cNvPicPr>
            <a:picLocks noChangeAspect="1" noChangeArrowheads="1"/>
          </p:cNvPicPr>
          <p:nvPr/>
        </p:nvPicPr>
        <p:blipFill>
          <a:blip r:embed="rId3" cstate="print"/>
          <a:srcRect/>
          <a:stretch>
            <a:fillRect/>
          </a:stretch>
        </p:blipFill>
        <p:spPr bwMode="auto">
          <a:xfrm>
            <a:off x="4572000" y="5791200"/>
            <a:ext cx="4362450" cy="304800"/>
          </a:xfrm>
          <a:prstGeom prst="rect">
            <a:avLst/>
          </a:prstGeom>
          <a:noFill/>
        </p:spPr>
      </p:pic>
      <p:pic>
        <p:nvPicPr>
          <p:cNvPr id="7" name="Picture 4" descr="D:\PhsH\media\content\main\graphics\imgMath\16\ch16\eq16_1.gif"/>
          <p:cNvPicPr>
            <a:picLocks noChangeAspect="1" noChangeArrowheads="1"/>
          </p:cNvPicPr>
          <p:nvPr/>
        </p:nvPicPr>
        <p:blipFill>
          <a:blip r:embed="rId4" r:link="rId5" cstate="print"/>
          <a:srcRect/>
          <a:stretch>
            <a:fillRect/>
          </a:stretch>
        </p:blipFill>
        <p:spPr bwMode="auto">
          <a:xfrm>
            <a:off x="6400800" y="4724400"/>
            <a:ext cx="990600" cy="928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b="1" dirty="0">
                <a:solidFill>
                  <a:srgbClr val="009999"/>
                </a:solidFill>
                <a:latin typeface="Arial" charset="0"/>
                <a:cs typeface="Times New Roman" pitchFamily="18" charset="0"/>
              </a:rPr>
              <a:t>The Frequency of </a:t>
            </a:r>
            <a:r>
              <a:rPr lang="en-US" b="1" dirty="0" smtClean="0">
                <a:solidFill>
                  <a:srgbClr val="009999"/>
                </a:solidFill>
                <a:latin typeface="Arial" charset="0"/>
                <a:cs typeface="Times New Roman" pitchFamily="18" charset="0"/>
              </a:rPr>
              <a:t>Sound Waves </a:t>
            </a:r>
            <a:endParaRPr lang="en-US" b="1" dirty="0">
              <a:solidFill>
                <a:srgbClr val="009999"/>
              </a:solidFill>
              <a:latin typeface="Arial" charset="0"/>
              <a:cs typeface="Times New Roman" pitchFamily="18" charset="0"/>
            </a:endParaRPr>
          </a:p>
        </p:txBody>
      </p:sp>
      <p:sp>
        <p:nvSpPr>
          <p:cNvPr id="23555" name="Text Box 3"/>
          <p:cNvSpPr txBox="1">
            <a:spLocks noChangeArrowheads="1"/>
          </p:cNvSpPr>
          <p:nvPr/>
        </p:nvSpPr>
        <p:spPr bwMode="auto">
          <a:xfrm>
            <a:off x="381000" y="2201863"/>
            <a:ext cx="8610600" cy="3743325"/>
          </a:xfrm>
          <a:prstGeom prst="rect">
            <a:avLst/>
          </a:prstGeom>
          <a:noFill/>
          <a:ln w="9525">
            <a:noFill/>
            <a:miter lim="800000"/>
            <a:headEnd/>
            <a:tailEnd/>
          </a:ln>
          <a:effectLst/>
        </p:spPr>
        <p:txBody>
          <a:bodyPr>
            <a:spAutoFit/>
          </a:bodyPr>
          <a:lstStyle/>
          <a:p>
            <a:pPr>
              <a:spcBef>
                <a:spcPct val="50000"/>
              </a:spcBef>
            </a:pPr>
            <a:r>
              <a:rPr lang="en-US" b="1" dirty="0">
                <a:solidFill>
                  <a:srgbClr val="000000"/>
                </a:solidFill>
                <a:latin typeface="Arial" charset="0"/>
                <a:ea typeface="Arial Unicode MS" pitchFamily="34" charset="-128"/>
                <a:cs typeface="Arial Unicode MS" pitchFamily="34" charset="-128"/>
              </a:rPr>
              <a:t>Audible Range: 20 Hz ----- 20,000 Hz.</a:t>
            </a:r>
          </a:p>
          <a:p>
            <a:pPr>
              <a:spcBef>
                <a:spcPct val="50000"/>
              </a:spcBef>
            </a:pPr>
            <a:r>
              <a:rPr lang="en-US" b="1" dirty="0">
                <a:solidFill>
                  <a:srgbClr val="000000"/>
                </a:solidFill>
                <a:latin typeface="Arial" charset="0"/>
                <a:ea typeface="Arial Unicode MS" pitchFamily="34" charset="-128"/>
                <a:cs typeface="Arial Unicode MS" pitchFamily="34" charset="-128"/>
              </a:rPr>
              <a:t>Infrasonic waves: Sound waves with frequencies &lt; 20 Hz.</a:t>
            </a:r>
          </a:p>
          <a:p>
            <a:pPr>
              <a:spcBef>
                <a:spcPct val="50000"/>
              </a:spcBef>
            </a:pPr>
            <a:r>
              <a:rPr lang="en-US" b="1" dirty="0">
                <a:solidFill>
                  <a:srgbClr val="000000"/>
                </a:solidFill>
                <a:latin typeface="Arial" charset="0"/>
                <a:ea typeface="Arial Unicode MS" pitchFamily="34" charset="-128"/>
                <a:cs typeface="Arial Unicode MS" pitchFamily="34" charset="-128"/>
              </a:rPr>
              <a:t>Rhinoceroses use infrasonic frequencies as low as 5 Hz to call one another</a:t>
            </a:r>
          </a:p>
          <a:p>
            <a:pPr>
              <a:spcBef>
                <a:spcPct val="50000"/>
              </a:spcBef>
            </a:pPr>
            <a:r>
              <a:rPr lang="en-US" b="1" dirty="0">
                <a:solidFill>
                  <a:srgbClr val="000000"/>
                </a:solidFill>
                <a:latin typeface="Arial" charset="0"/>
                <a:ea typeface="Arial Unicode MS" pitchFamily="34" charset="-128"/>
                <a:cs typeface="Arial Unicode MS" pitchFamily="34" charset="-128"/>
              </a:rPr>
              <a:t>Ultrasonic waves:  Sound waves with frequencies &gt; 20,000 Hz.</a:t>
            </a:r>
          </a:p>
          <a:p>
            <a:pPr>
              <a:spcBef>
                <a:spcPct val="50000"/>
              </a:spcBef>
            </a:pPr>
            <a:r>
              <a:rPr lang="en-US" b="1" dirty="0">
                <a:solidFill>
                  <a:srgbClr val="000000"/>
                </a:solidFill>
                <a:latin typeface="Arial" charset="0"/>
                <a:ea typeface="Arial Unicode MS" pitchFamily="34" charset="-128"/>
                <a:cs typeface="Arial Unicode MS" pitchFamily="34" charset="-128"/>
              </a:rPr>
              <a:t>Bats use ultrasonic frequencies up to 100 kHz for locating their food sources and navigating.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28600"/>
            <a:ext cx="7772400" cy="1143000"/>
          </a:xfrm>
        </p:spPr>
        <p:txBody>
          <a:bodyPr>
            <a:normAutofit fontScale="90000"/>
          </a:bodyPr>
          <a:lstStyle/>
          <a:p>
            <a:r>
              <a:rPr lang="en-US" b="1">
                <a:solidFill>
                  <a:srgbClr val="009999"/>
                </a:solidFill>
                <a:latin typeface="Arial" charset="0"/>
                <a:cs typeface="Times New Roman" pitchFamily="18" charset="0"/>
              </a:rPr>
              <a:t>Objective and Subjective properties of sound</a:t>
            </a:r>
          </a:p>
        </p:txBody>
      </p:sp>
      <p:sp>
        <p:nvSpPr>
          <p:cNvPr id="25604" name="Text Box 4"/>
          <p:cNvSpPr txBox="1">
            <a:spLocks noChangeArrowheads="1"/>
          </p:cNvSpPr>
          <p:nvPr/>
        </p:nvSpPr>
        <p:spPr bwMode="auto">
          <a:xfrm>
            <a:off x="838200" y="1752600"/>
            <a:ext cx="7696200" cy="1735138"/>
          </a:xfrm>
          <a:prstGeom prst="rect">
            <a:avLst/>
          </a:prstGeom>
          <a:noFill/>
          <a:ln w="9525">
            <a:noFill/>
            <a:miter lim="800000"/>
            <a:headEnd/>
            <a:tailEnd/>
          </a:ln>
          <a:effectLst/>
        </p:spPr>
        <p:txBody>
          <a:bodyPr>
            <a:spAutoFit/>
          </a:bodyPr>
          <a:lstStyle/>
          <a:p>
            <a:pPr>
              <a:spcBef>
                <a:spcPct val="50000"/>
              </a:spcBef>
            </a:pPr>
            <a:r>
              <a:rPr lang="en-US" b="1">
                <a:solidFill>
                  <a:srgbClr val="000000"/>
                </a:solidFill>
                <a:latin typeface="Arial" charset="0"/>
                <a:ea typeface="Arial Unicode MS" pitchFamily="34" charset="-128"/>
                <a:cs typeface="Arial Unicode MS" pitchFamily="34" charset="-128"/>
              </a:rPr>
              <a:t>Objective properties can be measured, used in physics. </a:t>
            </a:r>
          </a:p>
          <a:p>
            <a:pPr>
              <a:spcBef>
                <a:spcPct val="50000"/>
              </a:spcBef>
            </a:pPr>
            <a:r>
              <a:rPr lang="en-US" b="1">
                <a:solidFill>
                  <a:srgbClr val="000000"/>
                </a:solidFill>
                <a:latin typeface="Arial" charset="0"/>
                <a:ea typeface="Arial Unicode MS" pitchFamily="34" charset="-128"/>
                <a:cs typeface="Arial Unicode MS" pitchFamily="34" charset="-128"/>
              </a:rPr>
              <a:t>Subjective properties are subjective to the person, used in music.  </a:t>
            </a:r>
          </a:p>
        </p:txBody>
      </p:sp>
      <p:grpSp>
        <p:nvGrpSpPr>
          <p:cNvPr id="2" name="Group 32"/>
          <p:cNvGrpSpPr>
            <a:grpSpLocks/>
          </p:cNvGrpSpPr>
          <p:nvPr/>
        </p:nvGrpSpPr>
        <p:grpSpPr bwMode="auto">
          <a:xfrm>
            <a:off x="1295400" y="3048000"/>
            <a:ext cx="5905500" cy="2816225"/>
            <a:chOff x="-3" y="535"/>
            <a:chExt cx="3720" cy="1774"/>
          </a:xfrm>
        </p:grpSpPr>
        <p:grpSp>
          <p:nvGrpSpPr>
            <p:cNvPr id="3" name="Group 30"/>
            <p:cNvGrpSpPr>
              <a:grpSpLocks/>
            </p:cNvGrpSpPr>
            <p:nvPr/>
          </p:nvGrpSpPr>
          <p:grpSpPr bwMode="auto">
            <a:xfrm>
              <a:off x="0" y="538"/>
              <a:ext cx="3714" cy="1768"/>
              <a:chOff x="0" y="538"/>
              <a:chExt cx="3714" cy="1768"/>
            </a:xfrm>
          </p:grpSpPr>
          <p:grpSp>
            <p:nvGrpSpPr>
              <p:cNvPr id="4" name="Group 15"/>
              <p:cNvGrpSpPr>
                <a:grpSpLocks/>
              </p:cNvGrpSpPr>
              <p:nvPr/>
            </p:nvGrpSpPr>
            <p:grpSpPr bwMode="auto">
              <a:xfrm>
                <a:off x="0" y="538"/>
                <a:ext cx="1857" cy="442"/>
                <a:chOff x="0" y="538"/>
                <a:chExt cx="1857" cy="442"/>
              </a:xfrm>
            </p:grpSpPr>
            <p:sp>
              <p:nvSpPr>
                <p:cNvPr id="25606" name="Rectangle 6"/>
                <p:cNvSpPr>
                  <a:spLocks noChangeArrowheads="1"/>
                </p:cNvSpPr>
                <p:nvPr/>
              </p:nvSpPr>
              <p:spPr bwMode="auto">
                <a:xfrm>
                  <a:off x="43" y="538"/>
                  <a:ext cx="1771" cy="442"/>
                </a:xfrm>
                <a:prstGeom prst="rect">
                  <a:avLst/>
                </a:prstGeom>
                <a:noFill/>
                <a:ln w="9525">
                  <a:noFill/>
                  <a:miter lim="800000"/>
                  <a:headEnd/>
                  <a:tailEnd/>
                </a:ln>
                <a:effectLst/>
              </p:spPr>
              <p:txBody>
                <a:bodyPr lIns="0" rIns="0"/>
                <a:lstStyle/>
                <a:p>
                  <a:r>
                    <a:rPr lang="en-US" sz="1600" b="1" u="sng">
                      <a:solidFill>
                        <a:srgbClr val="000000"/>
                      </a:solidFill>
                      <a:latin typeface="Arial" charset="0"/>
                      <a:ea typeface="Arial Unicode MS" pitchFamily="34" charset="-128"/>
                      <a:cs typeface="Arial Unicode MS" pitchFamily="34" charset="-128"/>
                    </a:rPr>
                    <a:t>Objective property</a:t>
                  </a:r>
                </a:p>
                <a:p>
                  <a:pPr eaLnBrk="0" hangingPunct="0"/>
                  <a:endParaRPr lang="en-US" u="sng"/>
                </a:p>
              </p:txBody>
            </p:sp>
            <p:sp>
              <p:nvSpPr>
                <p:cNvPr id="25614" name="Rectangle 14"/>
                <p:cNvSpPr>
                  <a:spLocks noChangeArrowheads="1"/>
                </p:cNvSpPr>
                <p:nvPr/>
              </p:nvSpPr>
              <p:spPr bwMode="auto">
                <a:xfrm>
                  <a:off x="0" y="538"/>
                  <a:ext cx="1857" cy="442"/>
                </a:xfrm>
                <a:prstGeom prst="rect">
                  <a:avLst/>
                </a:prstGeom>
                <a:noFill/>
                <a:ln w="7">
                  <a:solidFill>
                    <a:srgbClr val="A0A0A0"/>
                  </a:solidFill>
                  <a:miter lim="800000"/>
                  <a:headEnd/>
                  <a:tailEnd/>
                </a:ln>
                <a:effectLst/>
              </p:spPr>
              <p:txBody>
                <a:bodyPr/>
                <a:lstStyle/>
                <a:p>
                  <a:endParaRPr lang="en-US"/>
                </a:p>
              </p:txBody>
            </p:sp>
          </p:grpSp>
          <p:grpSp>
            <p:nvGrpSpPr>
              <p:cNvPr id="5" name="Group 17"/>
              <p:cNvGrpSpPr>
                <a:grpSpLocks/>
              </p:cNvGrpSpPr>
              <p:nvPr/>
            </p:nvGrpSpPr>
            <p:grpSpPr bwMode="auto">
              <a:xfrm>
                <a:off x="1857" y="538"/>
                <a:ext cx="1857" cy="442"/>
                <a:chOff x="1857" y="538"/>
                <a:chExt cx="1857" cy="442"/>
              </a:xfrm>
            </p:grpSpPr>
            <p:sp>
              <p:nvSpPr>
                <p:cNvPr id="25607" name="Rectangle 7"/>
                <p:cNvSpPr>
                  <a:spLocks noChangeArrowheads="1"/>
                </p:cNvSpPr>
                <p:nvPr/>
              </p:nvSpPr>
              <p:spPr bwMode="auto">
                <a:xfrm>
                  <a:off x="1900" y="538"/>
                  <a:ext cx="1771" cy="442"/>
                </a:xfrm>
                <a:prstGeom prst="rect">
                  <a:avLst/>
                </a:prstGeom>
                <a:noFill/>
                <a:ln w="9525">
                  <a:noFill/>
                  <a:miter lim="800000"/>
                  <a:headEnd/>
                  <a:tailEnd/>
                </a:ln>
                <a:effectLst/>
              </p:spPr>
              <p:txBody>
                <a:bodyPr lIns="0" rIns="0"/>
                <a:lstStyle/>
                <a:p>
                  <a:r>
                    <a:rPr lang="en-US" sz="1600" b="1" u="sng">
                      <a:solidFill>
                        <a:srgbClr val="000000"/>
                      </a:solidFill>
                      <a:latin typeface="Arial" charset="0"/>
                      <a:ea typeface="Arial Unicode MS" pitchFamily="34" charset="-128"/>
                      <a:cs typeface="Arial Unicode MS" pitchFamily="34" charset="-128"/>
                    </a:rPr>
                    <a:t>Subjective quality</a:t>
                  </a:r>
                </a:p>
                <a:p>
                  <a:pPr eaLnBrk="0" hangingPunct="0"/>
                  <a:endParaRPr lang="en-US"/>
                </a:p>
              </p:txBody>
            </p:sp>
            <p:sp>
              <p:nvSpPr>
                <p:cNvPr id="25616" name="Rectangle 16"/>
                <p:cNvSpPr>
                  <a:spLocks noChangeArrowheads="1"/>
                </p:cNvSpPr>
                <p:nvPr/>
              </p:nvSpPr>
              <p:spPr bwMode="auto">
                <a:xfrm>
                  <a:off x="1857" y="538"/>
                  <a:ext cx="1857" cy="442"/>
                </a:xfrm>
                <a:prstGeom prst="rect">
                  <a:avLst/>
                </a:prstGeom>
                <a:noFill/>
                <a:ln w="7">
                  <a:solidFill>
                    <a:srgbClr val="A0A0A0"/>
                  </a:solidFill>
                  <a:miter lim="800000"/>
                  <a:headEnd/>
                  <a:tailEnd/>
                </a:ln>
                <a:effectLst/>
              </p:spPr>
              <p:txBody>
                <a:bodyPr/>
                <a:lstStyle/>
                <a:p>
                  <a:endParaRPr lang="en-US"/>
                </a:p>
              </p:txBody>
            </p:sp>
          </p:grpSp>
          <p:grpSp>
            <p:nvGrpSpPr>
              <p:cNvPr id="6" name="Group 19"/>
              <p:cNvGrpSpPr>
                <a:grpSpLocks/>
              </p:cNvGrpSpPr>
              <p:nvPr/>
            </p:nvGrpSpPr>
            <p:grpSpPr bwMode="auto">
              <a:xfrm>
                <a:off x="0" y="980"/>
                <a:ext cx="1857" cy="442"/>
                <a:chOff x="0" y="980"/>
                <a:chExt cx="1857" cy="442"/>
              </a:xfrm>
            </p:grpSpPr>
            <p:sp>
              <p:nvSpPr>
                <p:cNvPr id="25608" name="Rectangle 8"/>
                <p:cNvSpPr>
                  <a:spLocks noChangeArrowheads="1"/>
                </p:cNvSpPr>
                <p:nvPr/>
              </p:nvSpPr>
              <p:spPr bwMode="auto">
                <a:xfrm>
                  <a:off x="43" y="980"/>
                  <a:ext cx="1771" cy="442"/>
                </a:xfrm>
                <a:prstGeom prst="rect">
                  <a:avLst/>
                </a:prstGeom>
                <a:noFill/>
                <a:ln w="9525">
                  <a:noFill/>
                  <a:miter lim="800000"/>
                  <a:headEnd/>
                  <a:tailEnd/>
                </a:ln>
                <a:effectLst/>
              </p:spPr>
              <p:txBody>
                <a:bodyPr lIns="0" rIns="0"/>
                <a:lstStyle/>
                <a:p>
                  <a:r>
                    <a:rPr lang="en-US" sz="1600" b="1">
                      <a:solidFill>
                        <a:srgbClr val="000000"/>
                      </a:solidFill>
                      <a:latin typeface="Arial" charset="0"/>
                      <a:ea typeface="Arial Unicode MS" pitchFamily="34" charset="-128"/>
                      <a:cs typeface="Arial Unicode MS" pitchFamily="34" charset="-128"/>
                    </a:rPr>
                    <a:t>Frequency</a:t>
                  </a:r>
                </a:p>
                <a:p>
                  <a:pPr eaLnBrk="0" hangingPunct="0"/>
                  <a:endParaRPr lang="en-US"/>
                </a:p>
              </p:txBody>
            </p:sp>
            <p:sp>
              <p:nvSpPr>
                <p:cNvPr id="25618" name="Rectangle 18"/>
                <p:cNvSpPr>
                  <a:spLocks noChangeArrowheads="1"/>
                </p:cNvSpPr>
                <p:nvPr/>
              </p:nvSpPr>
              <p:spPr bwMode="auto">
                <a:xfrm>
                  <a:off x="0" y="980"/>
                  <a:ext cx="1857" cy="442"/>
                </a:xfrm>
                <a:prstGeom prst="rect">
                  <a:avLst/>
                </a:prstGeom>
                <a:noFill/>
                <a:ln w="7">
                  <a:solidFill>
                    <a:srgbClr val="A0A0A0"/>
                  </a:solidFill>
                  <a:miter lim="800000"/>
                  <a:headEnd/>
                  <a:tailEnd/>
                </a:ln>
                <a:effectLst/>
              </p:spPr>
              <p:txBody>
                <a:bodyPr/>
                <a:lstStyle/>
                <a:p>
                  <a:endParaRPr lang="en-US"/>
                </a:p>
              </p:txBody>
            </p:sp>
          </p:grpSp>
          <p:grpSp>
            <p:nvGrpSpPr>
              <p:cNvPr id="7" name="Group 21"/>
              <p:cNvGrpSpPr>
                <a:grpSpLocks/>
              </p:cNvGrpSpPr>
              <p:nvPr/>
            </p:nvGrpSpPr>
            <p:grpSpPr bwMode="auto">
              <a:xfrm>
                <a:off x="1857" y="980"/>
                <a:ext cx="1857" cy="442"/>
                <a:chOff x="1857" y="980"/>
                <a:chExt cx="1857" cy="442"/>
              </a:xfrm>
            </p:grpSpPr>
            <p:sp>
              <p:nvSpPr>
                <p:cNvPr id="25609" name="Rectangle 9"/>
                <p:cNvSpPr>
                  <a:spLocks noChangeArrowheads="1"/>
                </p:cNvSpPr>
                <p:nvPr/>
              </p:nvSpPr>
              <p:spPr bwMode="auto">
                <a:xfrm>
                  <a:off x="1900" y="980"/>
                  <a:ext cx="1771" cy="442"/>
                </a:xfrm>
                <a:prstGeom prst="rect">
                  <a:avLst/>
                </a:prstGeom>
                <a:noFill/>
                <a:ln w="9525">
                  <a:noFill/>
                  <a:miter lim="800000"/>
                  <a:headEnd/>
                  <a:tailEnd/>
                </a:ln>
                <a:effectLst/>
              </p:spPr>
              <p:txBody>
                <a:bodyPr lIns="0" rIns="0"/>
                <a:lstStyle/>
                <a:p>
                  <a:r>
                    <a:rPr lang="en-US" sz="1600" b="1">
                      <a:solidFill>
                        <a:srgbClr val="000000"/>
                      </a:solidFill>
                      <a:latin typeface="Arial" charset="0"/>
                      <a:ea typeface="Arial Unicode MS" pitchFamily="34" charset="-128"/>
                      <a:cs typeface="Arial Unicode MS" pitchFamily="34" charset="-128"/>
                    </a:rPr>
                    <a:t>Pitch</a:t>
                  </a:r>
                </a:p>
                <a:p>
                  <a:pPr eaLnBrk="0" hangingPunct="0"/>
                  <a:endParaRPr lang="en-US"/>
                </a:p>
              </p:txBody>
            </p:sp>
            <p:sp>
              <p:nvSpPr>
                <p:cNvPr id="25620" name="Rectangle 20"/>
                <p:cNvSpPr>
                  <a:spLocks noChangeArrowheads="1"/>
                </p:cNvSpPr>
                <p:nvPr/>
              </p:nvSpPr>
              <p:spPr bwMode="auto">
                <a:xfrm>
                  <a:off x="1857" y="980"/>
                  <a:ext cx="1857" cy="442"/>
                </a:xfrm>
                <a:prstGeom prst="rect">
                  <a:avLst/>
                </a:prstGeom>
                <a:noFill/>
                <a:ln w="7">
                  <a:solidFill>
                    <a:srgbClr val="A0A0A0"/>
                  </a:solidFill>
                  <a:miter lim="800000"/>
                  <a:headEnd/>
                  <a:tailEnd/>
                </a:ln>
                <a:effectLst/>
              </p:spPr>
              <p:txBody>
                <a:bodyPr/>
                <a:lstStyle/>
                <a:p>
                  <a:endParaRPr lang="en-US"/>
                </a:p>
              </p:txBody>
            </p:sp>
          </p:grpSp>
          <p:grpSp>
            <p:nvGrpSpPr>
              <p:cNvPr id="8" name="Group 23"/>
              <p:cNvGrpSpPr>
                <a:grpSpLocks/>
              </p:cNvGrpSpPr>
              <p:nvPr/>
            </p:nvGrpSpPr>
            <p:grpSpPr bwMode="auto">
              <a:xfrm>
                <a:off x="0" y="1422"/>
                <a:ext cx="1857" cy="442"/>
                <a:chOff x="0" y="1422"/>
                <a:chExt cx="1857" cy="442"/>
              </a:xfrm>
            </p:grpSpPr>
            <p:sp>
              <p:nvSpPr>
                <p:cNvPr id="25610" name="Rectangle 10"/>
                <p:cNvSpPr>
                  <a:spLocks noChangeArrowheads="1"/>
                </p:cNvSpPr>
                <p:nvPr/>
              </p:nvSpPr>
              <p:spPr bwMode="auto">
                <a:xfrm>
                  <a:off x="43" y="1422"/>
                  <a:ext cx="1771" cy="442"/>
                </a:xfrm>
                <a:prstGeom prst="rect">
                  <a:avLst/>
                </a:prstGeom>
                <a:noFill/>
                <a:ln w="9525">
                  <a:noFill/>
                  <a:miter lim="800000"/>
                  <a:headEnd/>
                  <a:tailEnd/>
                </a:ln>
                <a:effectLst/>
              </p:spPr>
              <p:txBody>
                <a:bodyPr lIns="0" rIns="0"/>
                <a:lstStyle/>
                <a:p>
                  <a:r>
                    <a:rPr lang="en-US" sz="1600" b="1">
                      <a:solidFill>
                        <a:srgbClr val="000000"/>
                      </a:solidFill>
                      <a:latin typeface="Arial" charset="0"/>
                      <a:ea typeface="Arial Unicode MS" pitchFamily="34" charset="-128"/>
                      <a:cs typeface="Arial Unicode MS" pitchFamily="34" charset="-128"/>
                    </a:rPr>
                    <a:t>Intensity</a:t>
                  </a:r>
                </a:p>
                <a:p>
                  <a:pPr eaLnBrk="0" hangingPunct="0"/>
                  <a:endParaRPr lang="en-US"/>
                </a:p>
              </p:txBody>
            </p:sp>
            <p:sp>
              <p:nvSpPr>
                <p:cNvPr id="25622" name="Rectangle 22"/>
                <p:cNvSpPr>
                  <a:spLocks noChangeArrowheads="1"/>
                </p:cNvSpPr>
                <p:nvPr/>
              </p:nvSpPr>
              <p:spPr bwMode="auto">
                <a:xfrm>
                  <a:off x="0" y="1422"/>
                  <a:ext cx="1857" cy="442"/>
                </a:xfrm>
                <a:prstGeom prst="rect">
                  <a:avLst/>
                </a:prstGeom>
                <a:noFill/>
                <a:ln w="7">
                  <a:solidFill>
                    <a:srgbClr val="A0A0A0"/>
                  </a:solidFill>
                  <a:miter lim="800000"/>
                  <a:headEnd/>
                  <a:tailEnd/>
                </a:ln>
                <a:effectLst/>
              </p:spPr>
              <p:txBody>
                <a:bodyPr/>
                <a:lstStyle/>
                <a:p>
                  <a:endParaRPr lang="en-US"/>
                </a:p>
              </p:txBody>
            </p:sp>
          </p:grpSp>
          <p:grpSp>
            <p:nvGrpSpPr>
              <p:cNvPr id="9" name="Group 25"/>
              <p:cNvGrpSpPr>
                <a:grpSpLocks/>
              </p:cNvGrpSpPr>
              <p:nvPr/>
            </p:nvGrpSpPr>
            <p:grpSpPr bwMode="auto">
              <a:xfrm>
                <a:off x="1857" y="1422"/>
                <a:ext cx="1857" cy="442"/>
                <a:chOff x="1857" y="1422"/>
                <a:chExt cx="1857" cy="442"/>
              </a:xfrm>
            </p:grpSpPr>
            <p:sp>
              <p:nvSpPr>
                <p:cNvPr id="25611" name="Rectangle 11"/>
                <p:cNvSpPr>
                  <a:spLocks noChangeArrowheads="1"/>
                </p:cNvSpPr>
                <p:nvPr/>
              </p:nvSpPr>
              <p:spPr bwMode="auto">
                <a:xfrm>
                  <a:off x="1900" y="1422"/>
                  <a:ext cx="1771" cy="442"/>
                </a:xfrm>
                <a:prstGeom prst="rect">
                  <a:avLst/>
                </a:prstGeom>
                <a:noFill/>
                <a:ln w="9525">
                  <a:noFill/>
                  <a:miter lim="800000"/>
                  <a:headEnd/>
                  <a:tailEnd/>
                </a:ln>
                <a:effectLst/>
              </p:spPr>
              <p:txBody>
                <a:bodyPr lIns="0" rIns="0"/>
                <a:lstStyle/>
                <a:p>
                  <a:r>
                    <a:rPr lang="en-US" sz="1600" b="1">
                      <a:solidFill>
                        <a:srgbClr val="000000"/>
                      </a:solidFill>
                      <a:latin typeface="Arial" charset="0"/>
                      <a:ea typeface="Arial Unicode MS" pitchFamily="34" charset="-128"/>
                      <a:cs typeface="Arial Unicode MS" pitchFamily="34" charset="-128"/>
                    </a:rPr>
                    <a:t>Loudness</a:t>
                  </a:r>
                </a:p>
                <a:p>
                  <a:pPr eaLnBrk="0" hangingPunct="0"/>
                  <a:endParaRPr lang="en-US"/>
                </a:p>
              </p:txBody>
            </p:sp>
            <p:sp>
              <p:nvSpPr>
                <p:cNvPr id="25624" name="Rectangle 24"/>
                <p:cNvSpPr>
                  <a:spLocks noChangeArrowheads="1"/>
                </p:cNvSpPr>
                <p:nvPr/>
              </p:nvSpPr>
              <p:spPr bwMode="auto">
                <a:xfrm>
                  <a:off x="1857" y="1422"/>
                  <a:ext cx="1857" cy="442"/>
                </a:xfrm>
                <a:prstGeom prst="rect">
                  <a:avLst/>
                </a:prstGeom>
                <a:noFill/>
                <a:ln w="7">
                  <a:solidFill>
                    <a:srgbClr val="A0A0A0"/>
                  </a:solidFill>
                  <a:miter lim="800000"/>
                  <a:headEnd/>
                  <a:tailEnd/>
                </a:ln>
                <a:effectLst/>
              </p:spPr>
              <p:txBody>
                <a:bodyPr/>
                <a:lstStyle/>
                <a:p>
                  <a:endParaRPr lang="en-US"/>
                </a:p>
              </p:txBody>
            </p:sp>
          </p:grpSp>
          <p:grpSp>
            <p:nvGrpSpPr>
              <p:cNvPr id="10" name="Group 27"/>
              <p:cNvGrpSpPr>
                <a:grpSpLocks/>
              </p:cNvGrpSpPr>
              <p:nvPr/>
            </p:nvGrpSpPr>
            <p:grpSpPr bwMode="auto">
              <a:xfrm>
                <a:off x="0" y="1864"/>
                <a:ext cx="1857" cy="442"/>
                <a:chOff x="0" y="1864"/>
                <a:chExt cx="1857" cy="442"/>
              </a:xfrm>
            </p:grpSpPr>
            <p:sp>
              <p:nvSpPr>
                <p:cNvPr id="25612" name="Rectangle 12"/>
                <p:cNvSpPr>
                  <a:spLocks noChangeArrowheads="1"/>
                </p:cNvSpPr>
                <p:nvPr/>
              </p:nvSpPr>
              <p:spPr bwMode="auto">
                <a:xfrm>
                  <a:off x="43" y="1864"/>
                  <a:ext cx="1771" cy="442"/>
                </a:xfrm>
                <a:prstGeom prst="rect">
                  <a:avLst/>
                </a:prstGeom>
                <a:noFill/>
                <a:ln w="9525">
                  <a:noFill/>
                  <a:miter lim="800000"/>
                  <a:headEnd/>
                  <a:tailEnd/>
                </a:ln>
                <a:effectLst/>
              </p:spPr>
              <p:txBody>
                <a:bodyPr lIns="0" rIns="0"/>
                <a:lstStyle/>
                <a:p>
                  <a:r>
                    <a:rPr lang="en-US" sz="1600" b="1">
                      <a:solidFill>
                        <a:srgbClr val="000000"/>
                      </a:solidFill>
                      <a:latin typeface="Arial" charset="0"/>
                      <a:ea typeface="Arial Unicode MS" pitchFamily="34" charset="-128"/>
                      <a:cs typeface="Arial Unicode MS" pitchFamily="34" charset="-128"/>
                    </a:rPr>
                    <a:t>Waveform</a:t>
                  </a:r>
                </a:p>
                <a:p>
                  <a:pPr eaLnBrk="0" hangingPunct="0"/>
                  <a:endParaRPr lang="en-US"/>
                </a:p>
              </p:txBody>
            </p:sp>
            <p:sp>
              <p:nvSpPr>
                <p:cNvPr id="25626" name="Rectangle 26"/>
                <p:cNvSpPr>
                  <a:spLocks noChangeArrowheads="1"/>
                </p:cNvSpPr>
                <p:nvPr/>
              </p:nvSpPr>
              <p:spPr bwMode="auto">
                <a:xfrm>
                  <a:off x="0" y="1864"/>
                  <a:ext cx="1857" cy="442"/>
                </a:xfrm>
                <a:prstGeom prst="rect">
                  <a:avLst/>
                </a:prstGeom>
                <a:noFill/>
                <a:ln w="7">
                  <a:solidFill>
                    <a:srgbClr val="A0A0A0"/>
                  </a:solidFill>
                  <a:miter lim="800000"/>
                  <a:headEnd/>
                  <a:tailEnd/>
                </a:ln>
                <a:effectLst/>
              </p:spPr>
              <p:txBody>
                <a:bodyPr/>
                <a:lstStyle/>
                <a:p>
                  <a:endParaRPr lang="en-US"/>
                </a:p>
              </p:txBody>
            </p:sp>
          </p:grpSp>
          <p:grpSp>
            <p:nvGrpSpPr>
              <p:cNvPr id="11" name="Group 29"/>
              <p:cNvGrpSpPr>
                <a:grpSpLocks/>
              </p:cNvGrpSpPr>
              <p:nvPr/>
            </p:nvGrpSpPr>
            <p:grpSpPr bwMode="auto">
              <a:xfrm>
                <a:off x="1857" y="1864"/>
                <a:ext cx="1857" cy="442"/>
                <a:chOff x="1857" y="1864"/>
                <a:chExt cx="1857" cy="442"/>
              </a:xfrm>
            </p:grpSpPr>
            <p:sp>
              <p:nvSpPr>
                <p:cNvPr id="25613" name="Rectangle 13"/>
                <p:cNvSpPr>
                  <a:spLocks noChangeArrowheads="1"/>
                </p:cNvSpPr>
                <p:nvPr/>
              </p:nvSpPr>
              <p:spPr bwMode="auto">
                <a:xfrm>
                  <a:off x="1900" y="1864"/>
                  <a:ext cx="1771" cy="442"/>
                </a:xfrm>
                <a:prstGeom prst="rect">
                  <a:avLst/>
                </a:prstGeom>
                <a:noFill/>
                <a:ln w="9525">
                  <a:noFill/>
                  <a:miter lim="800000"/>
                  <a:headEnd/>
                  <a:tailEnd/>
                </a:ln>
                <a:effectLst/>
              </p:spPr>
              <p:txBody>
                <a:bodyPr lIns="0" rIns="0"/>
                <a:lstStyle/>
                <a:p>
                  <a:r>
                    <a:rPr lang="en-US" sz="1600" b="1">
                      <a:solidFill>
                        <a:srgbClr val="000000"/>
                      </a:solidFill>
                      <a:latin typeface="Arial" charset="0"/>
                      <a:ea typeface="Arial Unicode MS" pitchFamily="34" charset="-128"/>
                      <a:cs typeface="Arial Unicode MS" pitchFamily="34" charset="-128"/>
                    </a:rPr>
                    <a:t>Tymbre or Quality</a:t>
                  </a:r>
                </a:p>
                <a:p>
                  <a:pPr eaLnBrk="0" hangingPunct="0"/>
                  <a:endParaRPr lang="en-US"/>
                </a:p>
              </p:txBody>
            </p:sp>
            <p:sp>
              <p:nvSpPr>
                <p:cNvPr id="25628" name="Rectangle 28"/>
                <p:cNvSpPr>
                  <a:spLocks noChangeArrowheads="1"/>
                </p:cNvSpPr>
                <p:nvPr/>
              </p:nvSpPr>
              <p:spPr bwMode="auto">
                <a:xfrm>
                  <a:off x="1857" y="1864"/>
                  <a:ext cx="1857" cy="442"/>
                </a:xfrm>
                <a:prstGeom prst="rect">
                  <a:avLst/>
                </a:prstGeom>
                <a:noFill/>
                <a:ln w="7">
                  <a:solidFill>
                    <a:srgbClr val="A0A0A0"/>
                  </a:solidFill>
                  <a:miter lim="800000"/>
                  <a:headEnd/>
                  <a:tailEnd/>
                </a:ln>
                <a:effectLst/>
              </p:spPr>
              <p:txBody>
                <a:bodyPr/>
                <a:lstStyle/>
                <a:p>
                  <a:endParaRPr lang="en-US"/>
                </a:p>
              </p:txBody>
            </p:sp>
          </p:grpSp>
        </p:grpSp>
        <p:sp>
          <p:nvSpPr>
            <p:cNvPr id="25631" name="Rectangle 31"/>
            <p:cNvSpPr>
              <a:spLocks noChangeArrowheads="1"/>
            </p:cNvSpPr>
            <p:nvPr/>
          </p:nvSpPr>
          <p:spPr bwMode="auto">
            <a:xfrm>
              <a:off x="-3" y="535"/>
              <a:ext cx="3720" cy="1774"/>
            </a:xfrm>
            <a:prstGeom prst="rect">
              <a:avLst/>
            </a:prstGeom>
            <a:noFill/>
            <a:ln w="9525">
              <a:solidFill>
                <a:srgbClr val="A0A0A0"/>
              </a:solidFill>
              <a:miter lim="800000"/>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000" b="1" dirty="0" smtClean="0"/>
              <a:t>Electromagnetic Waves</a:t>
            </a:r>
            <a:r>
              <a:rPr lang="en-US" sz="4000" dirty="0" smtClean="0"/>
              <a:t> </a:t>
            </a:r>
            <a:endParaRPr lang="en-US" sz="4000" dirty="0"/>
          </a:p>
        </p:txBody>
      </p:sp>
      <p:pic>
        <p:nvPicPr>
          <p:cNvPr id="27653" name="Picture 5" descr="The electromagnetic spectrum."/>
          <p:cNvPicPr>
            <a:picLocks noChangeAspect="1" noChangeArrowheads="1"/>
          </p:cNvPicPr>
          <p:nvPr>
            <p:ph idx="1"/>
          </p:nvPr>
        </p:nvPicPr>
        <p:blipFill>
          <a:blip r:embed="rId3" cstate="print"/>
          <a:srcRect/>
          <a:stretch>
            <a:fillRect/>
          </a:stretch>
        </p:blipFill>
        <p:spPr>
          <a:xfrm>
            <a:off x="1933575" y="1624866"/>
            <a:ext cx="6524625" cy="3756759"/>
          </a:xfrm>
          <a:noFill/>
          <a:ln/>
        </p:spPr>
      </p:pic>
      <p:sp>
        <p:nvSpPr>
          <p:cNvPr id="27657" name="Rectangle 9"/>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sp>
        <p:nvSpPr>
          <p:cNvPr id="27659" name="Rectangle 11"/>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7658" name="Object 10"/>
          <p:cNvGraphicFramePr>
            <a:graphicFrameLocks noChangeAspect="1"/>
          </p:cNvGraphicFramePr>
          <p:nvPr/>
        </p:nvGraphicFramePr>
        <p:xfrm>
          <a:off x="3581400" y="6197600"/>
          <a:ext cx="1857375" cy="660400"/>
        </p:xfrm>
        <a:graphic>
          <a:graphicData uri="http://schemas.openxmlformats.org/presentationml/2006/ole">
            <p:oleObj spid="_x0000_s1026" name="Equation" r:id="rId4" imgW="558558" imgH="203112" progId="Equation.3">
              <p:embed/>
            </p:oleObj>
          </a:graphicData>
        </a:graphic>
      </p:graphicFrame>
      <p:pic>
        <p:nvPicPr>
          <p:cNvPr id="7" name="Picture 6" descr="http://edugen.wiley.com/edugen/courses/crs2936/rc/bloomfield8994c09/math/math008.gif"/>
          <p:cNvPicPr>
            <a:picLocks noChangeAspect="1" noChangeArrowheads="1"/>
          </p:cNvPicPr>
          <p:nvPr/>
        </p:nvPicPr>
        <p:blipFill>
          <a:blip r:embed="rId5" cstate="print"/>
          <a:srcRect/>
          <a:stretch>
            <a:fillRect/>
          </a:stretch>
        </p:blipFill>
        <p:spPr bwMode="auto">
          <a:xfrm>
            <a:off x="1981200" y="5791200"/>
            <a:ext cx="4362450" cy="304800"/>
          </a:xfrm>
          <a:prstGeom prst="rect">
            <a:avLst/>
          </a:prstGeom>
          <a:noFill/>
        </p:spPr>
      </p:pic>
      <p:pic>
        <p:nvPicPr>
          <p:cNvPr id="8" name="Picture 4" descr="D:\PhsH\media\content\main\graphics\imgMath\16\ch16\eq16_1.gif"/>
          <p:cNvPicPr>
            <a:picLocks noChangeAspect="1" noChangeArrowheads="1"/>
          </p:cNvPicPr>
          <p:nvPr/>
        </p:nvPicPr>
        <p:blipFill>
          <a:blip r:embed="rId6" r:link="rId7" cstate="print"/>
          <a:srcRect/>
          <a:stretch>
            <a:fillRect/>
          </a:stretch>
        </p:blipFill>
        <p:spPr bwMode="auto">
          <a:xfrm>
            <a:off x="457200" y="3733800"/>
            <a:ext cx="990600" cy="928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1143000"/>
          </a:xfrm>
        </p:spPr>
        <p:txBody>
          <a:bodyPr/>
          <a:lstStyle/>
          <a:p>
            <a:r>
              <a:rPr lang="en-US" b="1" dirty="0">
                <a:solidFill>
                  <a:srgbClr val="009999"/>
                </a:solidFill>
                <a:latin typeface="Arial" charset="0"/>
                <a:cs typeface="Arial" charset="0"/>
              </a:rPr>
              <a:t>Radio Waves</a:t>
            </a:r>
          </a:p>
        </p:txBody>
      </p:sp>
      <p:sp>
        <p:nvSpPr>
          <p:cNvPr id="18436" name="Text Box 4"/>
          <p:cNvSpPr txBox="1">
            <a:spLocks noChangeArrowheads="1"/>
          </p:cNvSpPr>
          <p:nvPr/>
        </p:nvSpPr>
        <p:spPr bwMode="auto">
          <a:xfrm>
            <a:off x="762000" y="1143000"/>
            <a:ext cx="7162800" cy="822325"/>
          </a:xfrm>
          <a:prstGeom prst="rect">
            <a:avLst/>
          </a:prstGeom>
          <a:noFill/>
          <a:ln w="9525">
            <a:noFill/>
            <a:miter lim="800000"/>
            <a:headEnd/>
            <a:tailEnd/>
          </a:ln>
          <a:effectLst/>
        </p:spPr>
        <p:txBody>
          <a:bodyPr>
            <a:spAutoFit/>
          </a:bodyPr>
          <a:lstStyle/>
          <a:p>
            <a:pPr>
              <a:spcBef>
                <a:spcPct val="50000"/>
              </a:spcBef>
            </a:pPr>
            <a:r>
              <a:rPr lang="en-US" b="1" dirty="0"/>
              <a:t>FM </a:t>
            </a:r>
            <a:r>
              <a:rPr lang="en-US" b="1" dirty="0" err="1"/>
              <a:t>vs</a:t>
            </a:r>
            <a:r>
              <a:rPr lang="en-US" b="1" dirty="0"/>
              <a:t> AM: What's the difference?</a:t>
            </a:r>
            <a:r>
              <a:rPr lang="en-US" dirty="0"/>
              <a:t/>
            </a:r>
            <a:br>
              <a:rPr lang="en-US" dirty="0"/>
            </a:br>
            <a:endParaRPr lang="en-US" dirty="0"/>
          </a:p>
        </p:txBody>
      </p:sp>
      <p:pic>
        <p:nvPicPr>
          <p:cNvPr id="18438" name="Picture 6" descr="Graphic comparison of AM (Amplitude Modulation) and FM (Frequency Modulation). In AM, the height of the crests and troughs of the carrier wave changes because of the addition of the audio signal. In FM, the horizontal distance between the crests and troug"/>
          <p:cNvPicPr>
            <a:picLocks noChangeAspect="1" noChangeArrowheads="1"/>
          </p:cNvPicPr>
          <p:nvPr>
            <p:ph idx="1"/>
          </p:nvPr>
        </p:nvPicPr>
        <p:blipFill>
          <a:blip r:embed="rId2" cstate="print"/>
          <a:srcRect/>
          <a:stretch>
            <a:fillRect/>
          </a:stretch>
        </p:blipFill>
        <p:spPr>
          <a:xfrm>
            <a:off x="533400" y="1828800"/>
            <a:ext cx="3543300" cy="2320925"/>
          </a:xfrm>
          <a:noFill/>
          <a:ln/>
        </p:spPr>
      </p:pic>
      <p:sp>
        <p:nvSpPr>
          <p:cNvPr id="18440" name="Text Box 8"/>
          <p:cNvSpPr txBox="1">
            <a:spLocks noChangeArrowheads="1"/>
          </p:cNvSpPr>
          <p:nvPr/>
        </p:nvSpPr>
        <p:spPr bwMode="auto">
          <a:xfrm>
            <a:off x="4267200" y="1600200"/>
            <a:ext cx="4343400" cy="1892826"/>
          </a:xfrm>
          <a:prstGeom prst="rect">
            <a:avLst/>
          </a:prstGeom>
          <a:noFill/>
          <a:ln w="9525">
            <a:noFill/>
            <a:miter lim="800000"/>
            <a:headEnd/>
            <a:tailEnd/>
          </a:ln>
          <a:effectLst/>
        </p:spPr>
        <p:txBody>
          <a:bodyPr wrap="square">
            <a:spAutoFit/>
          </a:bodyPr>
          <a:lstStyle/>
          <a:p>
            <a:pPr>
              <a:spcBef>
                <a:spcPct val="50000"/>
              </a:spcBef>
            </a:pPr>
            <a:r>
              <a:rPr lang="en-US" dirty="0"/>
              <a:t>AM: The amplitude of the signal is varied to incorporate the sound information. Frequencies are in kHz. </a:t>
            </a:r>
          </a:p>
          <a:p>
            <a:pPr>
              <a:spcBef>
                <a:spcPct val="50000"/>
              </a:spcBef>
            </a:pPr>
            <a:r>
              <a:rPr lang="en-US" dirty="0"/>
              <a:t>FM: The frequency of the carrier signal is varied to incorporate the sound information. Frequencies are in </a:t>
            </a:r>
            <a:r>
              <a:rPr lang="en-US" dirty="0" err="1"/>
              <a:t>MHz.</a:t>
            </a:r>
            <a:endParaRPr lang="en-US" dirty="0"/>
          </a:p>
        </p:txBody>
      </p:sp>
      <p:sp>
        <p:nvSpPr>
          <p:cNvPr id="6" name="Rectangle 5"/>
          <p:cNvSpPr/>
          <p:nvPr/>
        </p:nvSpPr>
        <p:spPr>
          <a:xfrm>
            <a:off x="0" y="4572000"/>
            <a:ext cx="9144000" cy="2031325"/>
          </a:xfrm>
          <a:prstGeom prst="rect">
            <a:avLst/>
          </a:prstGeom>
        </p:spPr>
        <p:txBody>
          <a:bodyPr wrap="square">
            <a:spAutoFit/>
          </a:bodyPr>
          <a:lstStyle/>
          <a:p>
            <a:r>
              <a:rPr lang="en-US" dirty="0" smtClean="0"/>
              <a:t>FM signals are not affected by static.</a:t>
            </a:r>
          </a:p>
          <a:p>
            <a:r>
              <a:rPr lang="en-US" dirty="0" smtClean="0"/>
              <a:t>With an FM broadcast, slight changes in amplitude don't matter -- since the audio signal is conveyed through changes in frequency, the FM receiver can just ignore changes in amplitude. </a:t>
            </a:r>
          </a:p>
          <a:p>
            <a:endParaRPr lang="en-US" dirty="0" smtClean="0"/>
          </a:p>
          <a:p>
            <a:r>
              <a:rPr lang="en-US" dirty="0" smtClean="0"/>
              <a:t>AM carrier waves have much longer wavelengths than FM carrier waves, and as a result, they can bend around obstacles like mountains and buildings better than FM waves and can travel greater distances before the signal fades.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7620000" cy="1143000"/>
          </a:xfrm>
        </p:spPr>
        <p:txBody>
          <a:bodyPr>
            <a:normAutofit fontScale="90000"/>
          </a:bodyPr>
          <a:lstStyle/>
          <a:p>
            <a:pPr algn="l" eaLnBrk="1" hangingPunct="1"/>
            <a:r>
              <a:rPr lang="en-US" sz="3600" b="1" dirty="0" smtClean="0">
                <a:solidFill>
                  <a:srgbClr val="009999"/>
                </a:solidFill>
                <a:cs typeface="Arial" charset="0"/>
              </a:rPr>
              <a:t>Interference </a:t>
            </a:r>
            <a:r>
              <a:rPr lang="en-US" sz="3600" b="1" dirty="0" smtClean="0">
                <a:solidFill>
                  <a:srgbClr val="009999"/>
                </a:solidFill>
                <a:cs typeface="Arial" charset="0"/>
              </a:rPr>
              <a:t>of Sound Waves</a:t>
            </a:r>
            <a:r>
              <a:rPr lang="en-US" sz="3600" dirty="0" smtClean="0">
                <a:solidFill>
                  <a:schemeClr val="tx1"/>
                </a:solidFill>
              </a:rPr>
              <a:t> </a:t>
            </a:r>
            <a:br>
              <a:rPr lang="en-US" sz="3600" dirty="0" smtClean="0">
                <a:solidFill>
                  <a:schemeClr val="tx1"/>
                </a:solidFill>
              </a:rPr>
            </a:br>
            <a:endParaRPr lang="en-US" sz="3600" dirty="0" smtClean="0">
              <a:solidFill>
                <a:schemeClr val="tx1"/>
              </a:solidFill>
            </a:endParaRPr>
          </a:p>
        </p:txBody>
      </p:sp>
      <p:pic>
        <p:nvPicPr>
          <p:cNvPr id="18435" name="Picture 5" descr="F17.03"/>
          <p:cNvPicPr>
            <a:picLocks noChangeAspect="1" noChangeArrowheads="1"/>
          </p:cNvPicPr>
          <p:nvPr/>
        </p:nvPicPr>
        <p:blipFill>
          <a:blip r:embed="rId2" cstate="print"/>
          <a:srcRect/>
          <a:stretch>
            <a:fillRect/>
          </a:stretch>
        </p:blipFill>
        <p:spPr bwMode="auto">
          <a:xfrm>
            <a:off x="0" y="990600"/>
            <a:ext cx="5728252" cy="2171700"/>
          </a:xfrm>
          <a:prstGeom prst="rect">
            <a:avLst/>
          </a:prstGeom>
          <a:noFill/>
          <a:ln w="9525">
            <a:noFill/>
            <a:miter lim="800000"/>
            <a:headEnd/>
            <a:tailEnd/>
          </a:ln>
        </p:spPr>
      </p:pic>
      <p:pic>
        <p:nvPicPr>
          <p:cNvPr id="5" name="Picture 3" descr="fig17_04"/>
          <p:cNvPicPr>
            <a:picLocks noChangeAspect="1" noChangeArrowheads="1"/>
          </p:cNvPicPr>
          <p:nvPr/>
        </p:nvPicPr>
        <p:blipFill>
          <a:blip r:embed="rId3" cstate="print"/>
          <a:srcRect/>
          <a:stretch>
            <a:fillRect/>
          </a:stretch>
        </p:blipFill>
        <p:spPr bwMode="auto">
          <a:xfrm>
            <a:off x="6241470" y="0"/>
            <a:ext cx="2902530" cy="5527675"/>
          </a:xfrm>
          <a:prstGeom prst="rect">
            <a:avLst/>
          </a:prstGeom>
          <a:noFill/>
          <a:ln w="9525">
            <a:noFill/>
            <a:miter lim="800000"/>
            <a:headEnd/>
            <a:tailEnd/>
          </a:ln>
        </p:spPr>
      </p:pic>
      <p:pic>
        <p:nvPicPr>
          <p:cNvPr id="6" name="Picture 5" descr="fig17_05"/>
          <p:cNvPicPr>
            <a:picLocks noChangeAspect="1" noChangeArrowheads="1"/>
          </p:cNvPicPr>
          <p:nvPr/>
        </p:nvPicPr>
        <p:blipFill>
          <a:blip r:embed="rId4" cstate="print"/>
          <a:srcRect/>
          <a:stretch>
            <a:fillRect/>
          </a:stretch>
        </p:blipFill>
        <p:spPr bwMode="auto">
          <a:xfrm>
            <a:off x="0" y="5219701"/>
            <a:ext cx="6035838" cy="1638299"/>
          </a:xfrm>
          <a:prstGeom prst="rect">
            <a:avLst/>
          </a:prstGeom>
          <a:noFill/>
        </p:spPr>
      </p:pic>
      <p:sp>
        <p:nvSpPr>
          <p:cNvPr id="7" name="Rectangle 6"/>
          <p:cNvSpPr/>
          <p:nvPr/>
        </p:nvSpPr>
        <p:spPr>
          <a:xfrm>
            <a:off x="381000" y="4419600"/>
            <a:ext cx="4572000" cy="646331"/>
          </a:xfrm>
          <a:prstGeom prst="rect">
            <a:avLst/>
          </a:prstGeom>
        </p:spPr>
        <p:txBody>
          <a:bodyPr>
            <a:spAutoFit/>
          </a:bodyPr>
          <a:lstStyle/>
          <a:p>
            <a:r>
              <a:rPr lang="en-US" b="1" dirty="0" smtClean="0">
                <a:solidFill>
                  <a:srgbClr val="000000"/>
                </a:solidFill>
                <a:cs typeface="Times New Roman" pitchFamily="18" charset="0"/>
              </a:rPr>
              <a:t>Noise-canceling headphones utilize </a:t>
            </a:r>
            <a:r>
              <a:rPr lang="en-US" b="1" dirty="0" smtClean="0">
                <a:solidFill>
                  <a:srgbClr val="009900"/>
                </a:solidFill>
                <a:cs typeface="Times New Roman" pitchFamily="18" charset="0"/>
              </a:rPr>
              <a:t>destructive interference</a:t>
            </a:r>
            <a:endParaRPr lang="en-US" dirty="0"/>
          </a:p>
        </p:txBody>
      </p:sp>
      <p:sp>
        <p:nvSpPr>
          <p:cNvPr id="8" name="Rectangle 7"/>
          <p:cNvSpPr/>
          <p:nvPr/>
        </p:nvSpPr>
        <p:spPr>
          <a:xfrm>
            <a:off x="0" y="3276600"/>
            <a:ext cx="5943600" cy="923330"/>
          </a:xfrm>
          <a:prstGeom prst="rect">
            <a:avLst/>
          </a:prstGeom>
        </p:spPr>
        <p:txBody>
          <a:bodyPr wrap="square">
            <a:spAutoFit/>
          </a:bodyPr>
          <a:lstStyle/>
          <a:p>
            <a:r>
              <a:rPr lang="en-US" dirty="0" smtClean="0">
                <a:hlinkClick r:id="rId5"/>
              </a:rPr>
              <a:t>http://</a:t>
            </a:r>
            <a:r>
              <a:rPr lang="en-US" dirty="0" smtClean="0">
                <a:hlinkClick r:id="rId5"/>
              </a:rPr>
              <a:t>bcs.wiley.com/he-bcs/Books?action=mininav&amp;bcsId=3138&amp;itemId=0471663158&amp;assetId=92188&amp;resourceId=7923&amp;newwindow=true</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487</Words>
  <Application>Microsoft Office PowerPoint</Application>
  <PresentationFormat>On-screen Show (4:3)</PresentationFormat>
  <Paragraphs>53</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Microsoft Equation 3.0</vt:lpstr>
      <vt:lpstr>Waves</vt:lpstr>
      <vt:lpstr>Types of waves</vt:lpstr>
      <vt:lpstr>Sound Wave in Air  Pictorial Representation </vt:lpstr>
      <vt:lpstr>What is a periodic wave?</vt:lpstr>
      <vt:lpstr>The Frequency of Sound Waves </vt:lpstr>
      <vt:lpstr>Objective and Subjective properties of sound</vt:lpstr>
      <vt:lpstr>Electromagnetic Waves </vt:lpstr>
      <vt:lpstr>Radio Waves</vt:lpstr>
      <vt:lpstr>Interference of Sound Waves  </vt:lpstr>
      <vt:lpstr>Musical Instruments</vt:lpstr>
      <vt:lpstr>Standing wave patterns</vt:lpstr>
      <vt:lpstr>Standing waves in Wind Instruments</vt:lpstr>
      <vt:lpstr>A Drum's Vibrating Surface</vt:lpstr>
      <vt:lpstr>Doppler Effect</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Waves</dc:title>
  <dc:creator>mahesp</dc:creator>
  <cp:lastModifiedBy>mahesp</cp:lastModifiedBy>
  <cp:revision>24</cp:revision>
  <dcterms:created xsi:type="dcterms:W3CDTF">2010-05-28T13:14:59Z</dcterms:created>
  <dcterms:modified xsi:type="dcterms:W3CDTF">2011-04-11T14:41:02Z</dcterms:modified>
</cp:coreProperties>
</file>