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2" r:id="rId3"/>
    <p:sldId id="264" r:id="rId4"/>
    <p:sldId id="258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E1E7FD-1255-44A3-9CCB-B7C899F1B0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5024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75F0D-D9EE-4CD7-8019-FF47AB7017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2797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AD2B3-7202-4858-8101-E3C073CF1C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5189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6C835A-568A-4E99-9743-93C728DC07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6836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50FE8-B3D5-43EF-9D03-E0AEEA6C8F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2809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CC11B-E3E6-41E0-BDB2-96A6C6ABBC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4539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F3B40D-ED3C-45A3-8498-BFD8A0C406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1409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2B72C-5849-472A-AA98-93A25CBC04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6403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C25287-C772-4B2B-AA20-01F52C7320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6624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B2B24D-D83B-41AD-9EBE-697D99CFCE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584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D9676-CBB0-456F-9BAC-B990D82A37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499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319E6565-2251-4625-99AA-6DFA1DD0F2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Arial" panose="020B0604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1728.org/vectors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533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</a:rPr>
              <a:t>Vectors</a:t>
            </a:r>
            <a:r>
              <a:rPr lang="en-US" altLang="en-US" b="1" smtClean="0">
                <a:solidFill>
                  <a:srgbClr val="000000"/>
                </a:solidFill>
                <a:latin typeface="Arial" charset="0"/>
              </a:rPr>
              <a:t> </a:t>
            </a:r>
            <a:br>
              <a:rPr lang="en-US" altLang="en-US" b="1" smtClean="0">
                <a:solidFill>
                  <a:srgbClr val="000000"/>
                </a:solidFill>
                <a:latin typeface="Arial" charset="0"/>
              </a:rPr>
            </a:br>
            <a:r>
              <a:rPr lang="en-US" altLang="en-US" smtClean="0">
                <a:latin typeface="Arial" charset="0"/>
              </a:rPr>
              <a:t/>
            </a:r>
            <a:br>
              <a:rPr lang="en-US" altLang="en-US" smtClean="0">
                <a:latin typeface="Arial" charset="0"/>
              </a:rPr>
            </a:br>
            <a:endParaRPr lang="en-US" altLang="en-US" smtClean="0">
              <a:latin typeface="Arial" charset="0"/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457200" y="1143000"/>
            <a:ext cx="8001000" cy="514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00"/>
                </a:solidFill>
              </a:rPr>
              <a:t>Scalars and Vectors:</a:t>
            </a:r>
            <a:endParaRPr lang="en-US" altLang="en-US" sz="2800">
              <a:latin typeface="Times New Roman" pitchFamily="18" charset="0"/>
              <a:cs typeface="Arial" charset="0"/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  <a:cs typeface="Arial" charset="0"/>
              </a:rPr>
              <a:t>Physics deals with many physical quantities, which are divided into scalars and vectors.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  <a:cs typeface="Arial" charset="0"/>
              </a:rPr>
              <a:t>A </a:t>
            </a:r>
            <a:r>
              <a:rPr lang="en-US" altLang="en-US" sz="2400" b="1" i="1">
                <a:latin typeface="Times New Roman" pitchFamily="18" charset="0"/>
                <a:cs typeface="Arial" charset="0"/>
              </a:rPr>
              <a:t>scalar quantity</a:t>
            </a:r>
            <a:r>
              <a:rPr lang="en-US" altLang="en-US" sz="2400">
                <a:latin typeface="Times New Roman" pitchFamily="18" charset="0"/>
                <a:cs typeface="Arial" charset="0"/>
              </a:rPr>
              <a:t> is one that can be described by a single number (including any units) giving its size or magnitude.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  <a:cs typeface="Arial" charset="0"/>
              </a:rPr>
              <a:t>Examples: Time, volume, mass, speed, distance, temperature, density, etc.  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  <a:cs typeface="Arial" charset="0"/>
              </a:rPr>
              <a:t>A quantity that deals with both magnitude and direction is called a </a:t>
            </a:r>
            <a:r>
              <a:rPr lang="en-US" altLang="en-US" sz="2400" b="1" i="1">
                <a:latin typeface="Times New Roman" pitchFamily="18" charset="0"/>
                <a:cs typeface="Arial" charset="0"/>
              </a:rPr>
              <a:t>vector quantity.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  <a:cs typeface="Arial" charset="0"/>
              </a:rPr>
              <a:t>Examples: Force, weight, velocity, displacement, acceleration,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latin typeface="Arial" charset="0"/>
              </a:rPr>
              <a:t>1.7. Components of a Vector</a:t>
            </a:r>
          </a:p>
        </p:txBody>
      </p:sp>
      <p:graphicFrame>
        <p:nvGraphicFramePr>
          <p:cNvPr id="3075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2209800" y="2005013"/>
          <a:ext cx="3638550" cy="2474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Bitmap Image" r:id="rId3" imgW="2114845" imgH="1438095" progId="Paint.Picture">
                  <p:embed/>
                </p:oleObj>
              </mc:Choice>
              <mc:Fallback>
                <p:oleObj name="Bitmap Image" r:id="rId3" imgW="2114845" imgH="1438095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005013"/>
                        <a:ext cx="3638550" cy="2474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685800" y="1524000"/>
            <a:ext cx="7162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Consider the following vector, </a:t>
            </a:r>
            <a:r>
              <a:rPr lang="en-US" altLang="en-US" sz="1800" b="1"/>
              <a:t>A</a:t>
            </a:r>
            <a:r>
              <a:rPr lang="en-US" altLang="en-US" sz="1800"/>
              <a:t>: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762000" y="4800600"/>
            <a:ext cx="7239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How can we replace vector </a:t>
            </a:r>
            <a:r>
              <a:rPr lang="en-US" altLang="en-US" sz="1800" b="1"/>
              <a:t>A</a:t>
            </a:r>
            <a:r>
              <a:rPr lang="en-US" altLang="en-US" sz="1800"/>
              <a:t> by two perpendicular components?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latin typeface="Arial" charset="0"/>
              </a:rPr>
              <a:t>1.7. Components of a Vector</a:t>
            </a:r>
            <a:r>
              <a:rPr lang="en-US" altLang="en-US" smtClean="0">
                <a:latin typeface="Arial" charset="0"/>
              </a:rPr>
              <a:t> </a:t>
            </a:r>
          </a:p>
        </p:txBody>
      </p:sp>
      <p:graphicFrame>
        <p:nvGraphicFramePr>
          <p:cNvPr id="4099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2209800" y="1905000"/>
          <a:ext cx="3633788" cy="290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Bitmap Image" r:id="rId3" imgW="2085714" imgH="1666667" progId="Paint.Picture">
                  <p:embed/>
                </p:oleObj>
              </mc:Choice>
              <mc:Fallback>
                <p:oleObj name="Bitmap Image" r:id="rId3" imgW="2085714" imgH="1666667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905000"/>
                        <a:ext cx="3633788" cy="290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295400" y="5105400"/>
            <a:ext cx="6858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/>
              <a:t>A</a:t>
            </a:r>
            <a:r>
              <a:rPr lang="en-US" altLang="en-US" sz="1800" baseline="-25000"/>
              <a:t>adj</a:t>
            </a:r>
            <a:r>
              <a:rPr lang="en-US" altLang="en-US" sz="1800"/>
              <a:t>=</a:t>
            </a:r>
            <a:r>
              <a:rPr lang="en-US" altLang="en-US" sz="1800" i="1"/>
              <a:t>A</a:t>
            </a:r>
            <a:r>
              <a:rPr lang="en-US" altLang="en-US" sz="1800" i="1">
                <a:cs typeface="Arial" charset="0"/>
              </a:rPr>
              <a:t>∙</a:t>
            </a:r>
            <a:r>
              <a:rPr lang="en-US" altLang="en-US" sz="1800"/>
              <a:t>Cos </a:t>
            </a:r>
            <a:r>
              <a:rPr lang="el-GR" altLang="en-US" sz="1800">
                <a:cs typeface="Arial" charset="0"/>
              </a:rPr>
              <a:t>θ</a:t>
            </a:r>
            <a:r>
              <a:rPr lang="en-US" altLang="en-US" sz="1800">
                <a:cs typeface="Arial" charset="0"/>
              </a:rPr>
              <a:t>	and 	 </a:t>
            </a:r>
            <a:r>
              <a:rPr lang="en-US" altLang="en-US" sz="1800" i="1"/>
              <a:t>A</a:t>
            </a:r>
            <a:r>
              <a:rPr lang="en-US" altLang="en-US" sz="1800" baseline="-25000"/>
              <a:t>opp</a:t>
            </a:r>
            <a:r>
              <a:rPr lang="en-US" altLang="en-US" sz="1800"/>
              <a:t>=</a:t>
            </a:r>
            <a:r>
              <a:rPr lang="en-US" altLang="en-US" sz="1800" i="1"/>
              <a:t>A</a:t>
            </a:r>
            <a:r>
              <a:rPr lang="en-US" altLang="en-US" sz="1800">
                <a:cs typeface="Arial" charset="0"/>
              </a:rPr>
              <a:t>∙</a:t>
            </a:r>
            <a:r>
              <a:rPr lang="en-US" altLang="en-US" sz="1800"/>
              <a:t>Sin </a:t>
            </a:r>
            <a:r>
              <a:rPr lang="el-GR" altLang="en-US" sz="1800"/>
              <a:t>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Arial" charset="0"/>
              </a:rPr>
              <a:t>Problem</a:t>
            </a: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641294" y="838200"/>
            <a:ext cx="7620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/>
              <a:t>Find the resultant of the three </a:t>
            </a:r>
            <a:r>
              <a:rPr lang="en-US" altLang="en-US" sz="1800" dirty="0" smtClean="0"/>
              <a:t>vectors </a:t>
            </a:r>
            <a:r>
              <a:rPr lang="en-US" altLang="en-US" sz="1800" dirty="0"/>
              <a:t>in the drawing by means of the component method. The magnitudes of the vectors are </a:t>
            </a:r>
            <a:r>
              <a:rPr lang="en-US" altLang="en-US" sz="1800" i="1" dirty="0"/>
              <a:t>A</a:t>
            </a:r>
            <a:r>
              <a:rPr lang="en-US" altLang="en-US" sz="1800" dirty="0"/>
              <a:t> = </a:t>
            </a:r>
            <a:r>
              <a:rPr lang="en-US" altLang="en-US" sz="1800" dirty="0" smtClean="0"/>
              <a:t>100-g, </a:t>
            </a:r>
            <a:r>
              <a:rPr lang="en-US" altLang="en-US" sz="1800" i="1" dirty="0"/>
              <a:t>B</a:t>
            </a:r>
            <a:r>
              <a:rPr lang="en-US" altLang="en-US" sz="1800" dirty="0"/>
              <a:t> = </a:t>
            </a:r>
            <a:r>
              <a:rPr lang="en-US" altLang="en-US" sz="1800" dirty="0" smtClean="0"/>
              <a:t>50-g, </a:t>
            </a:r>
            <a:r>
              <a:rPr lang="en-US" altLang="en-US" sz="1800" dirty="0"/>
              <a:t>and </a:t>
            </a:r>
            <a:r>
              <a:rPr lang="en-US" altLang="en-US" sz="1800" i="1" dirty="0"/>
              <a:t>C</a:t>
            </a:r>
            <a:r>
              <a:rPr lang="en-US" altLang="en-US" sz="1800" dirty="0"/>
              <a:t> = </a:t>
            </a:r>
            <a:r>
              <a:rPr lang="en-US" altLang="en-US" sz="1800" dirty="0" smtClean="0"/>
              <a:t>150-g</a:t>
            </a:r>
            <a:r>
              <a:rPr lang="en-US" altLang="en-US" sz="1800" dirty="0" smtClean="0"/>
              <a:t>. (</a:t>
            </a:r>
            <a:r>
              <a:rPr lang="en-US" sz="1800" u="sng" dirty="0">
                <a:hlinkClick r:id="rId2"/>
              </a:rPr>
              <a:t>http://</a:t>
            </a:r>
            <a:r>
              <a:rPr lang="en-US" sz="1800" u="sng" dirty="0" smtClean="0">
                <a:hlinkClick r:id="rId2"/>
              </a:rPr>
              <a:t>www.1728.org/vectors.htm</a:t>
            </a:r>
            <a:r>
              <a:rPr lang="en-US" sz="1800" u="sng" dirty="0" smtClean="0"/>
              <a:t>)</a:t>
            </a:r>
            <a:endParaRPr lang="en-US" altLang="en-US" sz="1800" dirty="0"/>
          </a:p>
        </p:txBody>
      </p:sp>
      <p:pic>
        <p:nvPicPr>
          <p:cNvPr id="7172" name="Picture 6" descr="c01/nw0032.gif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2057400"/>
            <a:ext cx="2098675" cy="21288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167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Default Design</vt:lpstr>
      <vt:lpstr>Bitmap Image</vt:lpstr>
      <vt:lpstr>Vectors   </vt:lpstr>
      <vt:lpstr>1.7. Components of a Vector</vt:lpstr>
      <vt:lpstr>1.7. Components of a Vector </vt:lpstr>
      <vt:lpstr>Problem</vt:lpstr>
    </vt:vector>
  </TitlesOfParts>
  <Company>Winthrop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mahesp</dc:creator>
  <cp:lastModifiedBy>Maheswaranathan, Ponn</cp:lastModifiedBy>
  <cp:revision>10</cp:revision>
  <dcterms:created xsi:type="dcterms:W3CDTF">2004-08-26T14:06:27Z</dcterms:created>
  <dcterms:modified xsi:type="dcterms:W3CDTF">2016-06-23T13:20:06Z</dcterms:modified>
</cp:coreProperties>
</file>