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80" r:id="rId4"/>
    <p:sldId id="272" r:id="rId5"/>
    <p:sldId id="275" r:id="rId6"/>
    <p:sldId id="271" r:id="rId7"/>
    <p:sldId id="277" r:id="rId8"/>
    <p:sldId id="278" r:id="rId9"/>
    <p:sldId id="281" r:id="rId10"/>
    <p:sldId id="283" r:id="rId11"/>
    <p:sldId id="285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3E06-9B23-43C9-95BB-7F62BCD09B97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C45B-E529-4E35-9F05-27921FF8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3E06-9B23-43C9-95BB-7F62BCD09B97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C45B-E529-4E35-9F05-27921FF8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3E06-9B23-43C9-95BB-7F62BCD09B97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C45B-E529-4E35-9F05-27921FF8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3E06-9B23-43C9-95BB-7F62BCD09B97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C45B-E529-4E35-9F05-27921FF8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3E06-9B23-43C9-95BB-7F62BCD09B97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C45B-E529-4E35-9F05-27921FF8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3E06-9B23-43C9-95BB-7F62BCD09B97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C45B-E529-4E35-9F05-27921FF8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3E06-9B23-43C9-95BB-7F62BCD09B97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C45B-E529-4E35-9F05-27921FF8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3E06-9B23-43C9-95BB-7F62BCD09B97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C45B-E529-4E35-9F05-27921FF8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3E06-9B23-43C9-95BB-7F62BCD09B97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C45B-E529-4E35-9F05-27921FF8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3E06-9B23-43C9-95BB-7F62BCD09B97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C45B-E529-4E35-9F05-27921FF8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3E06-9B23-43C9-95BB-7F62BCD09B97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C45B-E529-4E35-9F05-27921FF8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3E06-9B23-43C9-95BB-7F62BCD09B97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C45B-E529-4E35-9F05-27921FF8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ke-energy.com/about-energy/generating-electricity/nuclear.asp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verdana" pitchFamily="34" charset="0"/>
              </a:rPr>
              <a:t>Electricity</a:t>
            </a:r>
            <a:r>
              <a:rPr lang="en-US" sz="40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sz="4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Static Electricity		Current Electricity</a:t>
            </a:r>
            <a:endParaRPr lang="en-US" sz="3600" dirty="0"/>
          </a:p>
        </p:txBody>
      </p:sp>
      <p:pic>
        <p:nvPicPr>
          <p:cNvPr id="7172" name="Picture 4" descr="http://edugen.wiley.com/edugen/courses/crs2936/rc/bloomfield8994c10/w0166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5257800" cy="2038350"/>
          </a:xfrm>
          <a:prstGeom prst="rect">
            <a:avLst/>
          </a:prstGeom>
          <a:noFill/>
        </p:spPr>
      </p:pic>
      <p:pic>
        <p:nvPicPr>
          <p:cNvPr id="7174" name="Picture 6" descr="http://edugen.wiley.com/edugen/courses/crs2936/rc/bloomfield8994c10/w0155-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2409825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Electricity: Generation and Transmission</a:t>
            </a:r>
            <a:endParaRPr lang="en-US" dirty="0"/>
          </a:p>
        </p:txBody>
      </p:sp>
      <p:pic>
        <p:nvPicPr>
          <p:cNvPr id="36867" name="Picture 3" descr="13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009063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51816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http://www.duke-energy.com/about-energy/generating-electricity/nuclear.asp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z="3600" b="1">
                <a:solidFill>
                  <a:srgbClr val="009999"/>
                </a:solidFill>
                <a:cs typeface="Arial" pitchFamily="34" charset="0"/>
              </a:rPr>
              <a:t>Transformers</a:t>
            </a:r>
          </a:p>
        </p:txBody>
      </p:sp>
      <p:pic>
        <p:nvPicPr>
          <p:cNvPr id="75779" name="Picture 3" descr="fig22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692775" cy="2754313"/>
          </a:xfrm>
          <a:prstGeom prst="rect">
            <a:avLst/>
          </a:prstGeom>
          <a:noFill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83820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consists of a primary coil and a secondary coil, both wound on an iron core. The changing 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magnetic flux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produced by the 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the primary coil induces an 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the secondary coil. At the far right is the symbol for a transformer.</a:t>
            </a:r>
            <a:b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8077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 </a:t>
            </a:r>
            <a:r>
              <a:rPr lang="en-US" sz="2400" b="1" i="1">
                <a:latin typeface="Times New Roman" pitchFamily="18" charset="0"/>
              </a:rPr>
              <a:t>transformer</a:t>
            </a:r>
            <a:r>
              <a:rPr lang="en-US" sz="2400">
                <a:latin typeface="Times New Roman" pitchFamily="18" charset="0"/>
              </a:rPr>
              <a:t> is a device for increasing or decreasing an ac voltage. 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Faraday’s </a:t>
            </a:r>
            <a:r>
              <a:rPr lang="en-US" dirty="0" smtClean="0"/>
              <a:t>Law and Electric Generators</a:t>
            </a:r>
            <a:endParaRPr lang="en-US" dirty="0"/>
          </a:p>
        </p:txBody>
      </p:sp>
      <p:pic>
        <p:nvPicPr>
          <p:cNvPr id="39940" name="Picture 4" descr="14_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95400"/>
            <a:ext cx="4739986" cy="3013075"/>
          </a:xfrm>
          <a:noFill/>
          <a:ln/>
        </p:spPr>
      </p:pic>
      <p:pic>
        <p:nvPicPr>
          <p:cNvPr id="4" name="Picture 3" descr="14_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89550" y="3965387"/>
            <a:ext cx="3854450" cy="2892613"/>
          </a:xfrm>
          <a:prstGeom prst="rect">
            <a:avLst/>
          </a:prstGeom>
          <a:noFill/>
          <a:ln/>
        </p:spPr>
      </p:pic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133975" y="1600200"/>
          <a:ext cx="4010025" cy="1103313"/>
        </p:xfrm>
        <a:graphic>
          <a:graphicData uri="http://schemas.openxmlformats.org/presentationml/2006/ole">
            <p:oleObj spid="_x0000_s60418" name="Equation" r:id="rId5" imgW="14224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</a:t>
            </a:r>
          </a:p>
        </p:txBody>
      </p:sp>
      <p:pic>
        <p:nvPicPr>
          <p:cNvPr id="21508" name="Picture 4" descr="fig18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838200"/>
            <a:ext cx="2686050" cy="2847975"/>
          </a:xfrm>
          <a:noFill/>
          <a:ln/>
        </p:spPr>
      </p:pic>
      <p:pic>
        <p:nvPicPr>
          <p:cNvPr id="21510" name="Picture 6" descr="fig30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76400"/>
            <a:ext cx="2733675" cy="1905000"/>
          </a:xfrm>
          <a:noFill/>
          <a:ln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95400" y="4038600"/>
            <a:ext cx="6500813" cy="2568575"/>
            <a:chOff x="-3" y="400"/>
            <a:chExt cx="4095" cy="161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403"/>
              <a:ext cx="4089" cy="1612"/>
              <a:chOff x="0" y="403"/>
              <a:chExt cx="4089" cy="1612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403"/>
                <a:ext cx="1363" cy="403"/>
                <a:chOff x="0" y="403"/>
                <a:chExt cx="1363" cy="403"/>
              </a:xfrm>
            </p:grpSpPr>
            <p:sp>
              <p:nvSpPr>
                <p:cNvPr id="21515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 b="1">
                      <a:cs typeface="Times New Roman" pitchFamily="18" charset="0"/>
                    </a:rPr>
                    <a:t>Atomic Particle</a:t>
                  </a:r>
                  <a:endParaRPr lang="en-US" sz="2000">
                    <a:cs typeface="Times New Roman" pitchFamily="18" charset="0"/>
                  </a:endParaRP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21516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363" y="403"/>
                <a:ext cx="1363" cy="403"/>
                <a:chOff x="1363" y="403"/>
                <a:chExt cx="1363" cy="403"/>
              </a:xfrm>
            </p:grpSpPr>
            <p:sp>
              <p:nvSpPr>
                <p:cNvPr id="21518" name="Rectangle 14"/>
                <p:cNvSpPr>
                  <a:spLocks noChangeArrowheads="1"/>
                </p:cNvSpPr>
                <p:nvPr/>
              </p:nvSpPr>
              <p:spPr bwMode="auto">
                <a:xfrm>
                  <a:off x="1406" y="40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 b="1">
                      <a:cs typeface="Times New Roman" pitchFamily="18" charset="0"/>
                    </a:rPr>
                    <a:t>Charge</a:t>
                  </a:r>
                  <a:endParaRPr lang="en-US" sz="2000">
                    <a:cs typeface="Times New Roman" pitchFamily="18" charset="0"/>
                  </a:endParaRP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21519" name="Rectangle 15"/>
                <p:cNvSpPr>
                  <a:spLocks noChangeArrowheads="1"/>
                </p:cNvSpPr>
                <p:nvPr/>
              </p:nvSpPr>
              <p:spPr bwMode="auto">
                <a:xfrm>
                  <a:off x="1363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726" y="403"/>
                <a:ext cx="1363" cy="403"/>
                <a:chOff x="2726" y="403"/>
                <a:chExt cx="1363" cy="403"/>
              </a:xfrm>
            </p:grpSpPr>
            <p:sp>
              <p:nvSpPr>
                <p:cNvPr id="21521" name="Rectangle 17"/>
                <p:cNvSpPr>
                  <a:spLocks noChangeArrowheads="1"/>
                </p:cNvSpPr>
                <p:nvPr/>
              </p:nvSpPr>
              <p:spPr bwMode="auto">
                <a:xfrm>
                  <a:off x="2769" y="40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 b="1">
                      <a:cs typeface="Times New Roman" pitchFamily="18" charset="0"/>
                    </a:rPr>
                    <a:t>Mass</a:t>
                  </a:r>
                  <a:endParaRPr lang="en-US" sz="2000">
                    <a:cs typeface="Times New Roman" pitchFamily="18" charset="0"/>
                  </a:endParaRP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21522" name="Rectangle 18"/>
                <p:cNvSpPr>
                  <a:spLocks noChangeArrowheads="1"/>
                </p:cNvSpPr>
                <p:nvPr/>
              </p:nvSpPr>
              <p:spPr bwMode="auto">
                <a:xfrm>
                  <a:off x="2726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806"/>
                <a:ext cx="1363" cy="403"/>
                <a:chOff x="0" y="806"/>
                <a:chExt cx="1363" cy="403"/>
              </a:xfrm>
            </p:grpSpPr>
            <p:sp>
              <p:nvSpPr>
                <p:cNvPr id="21524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Electron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21525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1363" y="806"/>
                <a:ext cx="1363" cy="403"/>
                <a:chOff x="1363" y="806"/>
                <a:chExt cx="1363" cy="403"/>
              </a:xfrm>
            </p:grpSpPr>
            <p:sp>
              <p:nvSpPr>
                <p:cNvPr id="21527" name="Rectangle 23"/>
                <p:cNvSpPr>
                  <a:spLocks noChangeArrowheads="1"/>
                </p:cNvSpPr>
                <p:nvPr/>
              </p:nvSpPr>
              <p:spPr bwMode="auto">
                <a:xfrm>
                  <a:off x="1406" y="80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–1.6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-19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C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1528" name="Rectangle 24"/>
                <p:cNvSpPr>
                  <a:spLocks noChangeArrowheads="1"/>
                </p:cNvSpPr>
                <p:nvPr/>
              </p:nvSpPr>
              <p:spPr bwMode="auto">
                <a:xfrm>
                  <a:off x="1363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2726" y="806"/>
                <a:ext cx="1363" cy="403"/>
                <a:chOff x="2726" y="806"/>
                <a:chExt cx="1363" cy="403"/>
              </a:xfrm>
            </p:grpSpPr>
            <p:sp>
              <p:nvSpPr>
                <p:cNvPr id="21530" name="Rectangle 26"/>
                <p:cNvSpPr>
                  <a:spLocks noChangeArrowheads="1"/>
                </p:cNvSpPr>
                <p:nvPr/>
              </p:nvSpPr>
              <p:spPr bwMode="auto">
                <a:xfrm>
                  <a:off x="2769" y="80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9.11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-31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1531" name="Rectangle 27"/>
                <p:cNvSpPr>
                  <a:spLocks noChangeArrowheads="1"/>
                </p:cNvSpPr>
                <p:nvPr/>
              </p:nvSpPr>
              <p:spPr bwMode="auto">
                <a:xfrm>
                  <a:off x="2726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0" y="1209"/>
                <a:ext cx="1363" cy="403"/>
                <a:chOff x="0" y="1209"/>
                <a:chExt cx="1363" cy="403"/>
              </a:xfrm>
            </p:grpSpPr>
            <p:sp>
              <p:nvSpPr>
                <p:cNvPr id="21533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Proton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21534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1363" y="1209"/>
                <a:ext cx="1363" cy="403"/>
                <a:chOff x="1363" y="1209"/>
                <a:chExt cx="1363" cy="403"/>
              </a:xfrm>
            </p:grpSpPr>
            <p:sp>
              <p:nvSpPr>
                <p:cNvPr id="21536" name="Rectangle 32"/>
                <p:cNvSpPr>
                  <a:spLocks noChangeArrowheads="1"/>
                </p:cNvSpPr>
                <p:nvPr/>
              </p:nvSpPr>
              <p:spPr bwMode="auto">
                <a:xfrm>
                  <a:off x="1406" y="120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+1.6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-19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C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1537" name="Rectangle 33"/>
                <p:cNvSpPr>
                  <a:spLocks noChangeArrowheads="1"/>
                </p:cNvSpPr>
                <p:nvPr/>
              </p:nvSpPr>
              <p:spPr bwMode="auto">
                <a:xfrm>
                  <a:off x="1363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2726" y="1209"/>
                <a:ext cx="1363" cy="403"/>
                <a:chOff x="2726" y="1209"/>
                <a:chExt cx="1363" cy="403"/>
              </a:xfrm>
            </p:grpSpPr>
            <p:sp>
              <p:nvSpPr>
                <p:cNvPr id="21539" name="Rectangle 35"/>
                <p:cNvSpPr>
                  <a:spLocks noChangeArrowheads="1"/>
                </p:cNvSpPr>
                <p:nvPr/>
              </p:nvSpPr>
              <p:spPr bwMode="auto">
                <a:xfrm>
                  <a:off x="2769" y="120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1.673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-27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1540" name="Rectangle 36"/>
                <p:cNvSpPr>
                  <a:spLocks noChangeArrowheads="1"/>
                </p:cNvSpPr>
                <p:nvPr/>
              </p:nvSpPr>
              <p:spPr bwMode="auto">
                <a:xfrm>
                  <a:off x="2726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>
                <a:off x="0" y="1612"/>
                <a:ext cx="1363" cy="403"/>
                <a:chOff x="0" y="1612"/>
                <a:chExt cx="1363" cy="403"/>
              </a:xfrm>
            </p:grpSpPr>
            <p:sp>
              <p:nvSpPr>
                <p:cNvPr id="21542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Neutron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21543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1363" y="1612"/>
                <a:ext cx="1363" cy="403"/>
                <a:chOff x="1363" y="1612"/>
                <a:chExt cx="1363" cy="403"/>
              </a:xfrm>
            </p:grpSpPr>
            <p:sp>
              <p:nvSpPr>
                <p:cNvPr id="21545" name="Rectangle 41"/>
                <p:cNvSpPr>
                  <a:spLocks noChangeArrowheads="1"/>
                </p:cNvSpPr>
                <p:nvPr/>
              </p:nvSpPr>
              <p:spPr bwMode="auto">
                <a:xfrm>
                  <a:off x="1406" y="161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0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21546" name="Rectangle 42"/>
                <p:cNvSpPr>
                  <a:spLocks noChangeArrowheads="1"/>
                </p:cNvSpPr>
                <p:nvPr/>
              </p:nvSpPr>
              <p:spPr bwMode="auto">
                <a:xfrm>
                  <a:off x="1363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3"/>
              <p:cNvGrpSpPr>
                <a:grpSpLocks/>
              </p:cNvGrpSpPr>
              <p:nvPr/>
            </p:nvGrpSpPr>
            <p:grpSpPr bwMode="auto">
              <a:xfrm>
                <a:off x="2726" y="1612"/>
                <a:ext cx="1363" cy="403"/>
                <a:chOff x="2726" y="1612"/>
                <a:chExt cx="1363" cy="403"/>
              </a:xfrm>
            </p:grpSpPr>
            <p:sp>
              <p:nvSpPr>
                <p:cNvPr id="21548" name="Rectangle 44"/>
                <p:cNvSpPr>
                  <a:spLocks noChangeArrowheads="1"/>
                </p:cNvSpPr>
                <p:nvPr/>
              </p:nvSpPr>
              <p:spPr bwMode="auto">
                <a:xfrm>
                  <a:off x="2769" y="161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1.675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-27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1549" name="Rectangle 45"/>
                <p:cNvSpPr>
                  <a:spLocks noChangeArrowheads="1"/>
                </p:cNvSpPr>
                <p:nvPr/>
              </p:nvSpPr>
              <p:spPr bwMode="auto">
                <a:xfrm>
                  <a:off x="2726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50" name="Rectangle 46"/>
            <p:cNvSpPr>
              <a:spLocks noChangeArrowheads="1"/>
            </p:cNvSpPr>
            <p:nvPr/>
          </p:nvSpPr>
          <p:spPr bwMode="auto">
            <a:xfrm>
              <a:off x="-3" y="400"/>
              <a:ext cx="4095" cy="16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00"/>
                </a:solidFill>
                <a:cs typeface="Times New Roman" pitchFamily="18" charset="0"/>
              </a:rPr>
              <a:t>Electric Current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295400"/>
            <a:ext cx="495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electric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current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is the amount of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charge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per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unit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time that passes through a surface that is perpendicular to the motion of the charges.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7172" name="Picture 4" descr="fig20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124200"/>
            <a:ext cx="2422525" cy="1417638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5105400"/>
            <a:ext cx="891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SI unit of electric current is the ampere (A), after </a:t>
            </a:r>
            <a:r>
              <a:rPr lang="en-US" dirty="0">
                <a:cs typeface="Times New Roman" pitchFamily="18" charset="0"/>
              </a:rPr>
              <a:t>the French mathematician André </a:t>
            </a:r>
            <a:r>
              <a:rPr lang="en-US" dirty="0" err="1">
                <a:cs typeface="Times New Roman" pitchFamily="18" charset="0"/>
              </a:rPr>
              <a:t>Ampére</a:t>
            </a:r>
            <a:r>
              <a:rPr lang="en-US" dirty="0">
                <a:cs typeface="Times New Roman" pitchFamily="18" charset="0"/>
              </a:rPr>
              <a:t> (1775-1836). 1 A = 1 C/s. Ampere is a large unit for current. In practice </a:t>
            </a:r>
            <a:r>
              <a:rPr lang="en-US" dirty="0" err="1">
                <a:cs typeface="Times New Roman" pitchFamily="18" charset="0"/>
              </a:rPr>
              <a:t>milliampere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dirty="0" err="1">
                <a:cs typeface="Times New Roman" pitchFamily="18" charset="0"/>
              </a:rPr>
              <a:t>mA</a:t>
            </a:r>
            <a:r>
              <a:rPr lang="en-US" dirty="0">
                <a:cs typeface="Times New Roman" pitchFamily="18" charset="0"/>
              </a:rPr>
              <a:t>) and microampere (</a:t>
            </a:r>
            <a:r>
              <a:rPr lang="en-US" dirty="0" err="1">
                <a:cs typeface="Times New Roman" pitchFamily="18" charset="0"/>
              </a:rPr>
              <a:t>μA</a:t>
            </a:r>
            <a:r>
              <a:rPr lang="en-US" dirty="0">
                <a:cs typeface="Times New Roman" pitchFamily="18" charset="0"/>
              </a:rPr>
              <a:t>) are used.</a:t>
            </a:r>
            <a:r>
              <a:rPr lang="en-US" dirty="0"/>
              <a:t>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29101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648200" y="3429000"/>
          <a:ext cx="1200150" cy="1066800"/>
        </p:xfrm>
        <a:graphic>
          <a:graphicData uri="http://schemas.openxmlformats.org/presentationml/2006/ole">
            <p:oleObj spid="_x0000_s58370" name="Equation" r:id="rId4" imgW="419040" imgH="393480" progId="Equation.3">
              <p:embed/>
            </p:oleObj>
          </a:graphicData>
        </a:graphic>
      </p:graphicFrame>
      <p:pic>
        <p:nvPicPr>
          <p:cNvPr id="10" name="Picture 4" descr="13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1238" y="0"/>
            <a:ext cx="3812762" cy="25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cs typeface="Times New Roman" pitchFamily="18" charset="0"/>
              </a:rPr>
              <a:t>Electrical Quantities and their Units</a:t>
            </a:r>
            <a:endParaRPr lang="en-US" sz="3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14373" name="Group 37"/>
          <p:cNvGraphicFramePr>
            <a:graphicFrameLocks noGrp="1"/>
          </p:cNvGraphicFramePr>
          <p:nvPr/>
        </p:nvGraphicFramePr>
        <p:xfrm>
          <a:off x="609600" y="1447800"/>
          <a:ext cx="8001000" cy="5080000"/>
        </p:xfrm>
        <a:graphic>
          <a:graphicData uri="http://schemas.openxmlformats.org/drawingml/2006/table">
            <a:tbl>
              <a:tblPr/>
              <a:tblGrid>
                <a:gridCol w="2008188"/>
                <a:gridCol w="1703387"/>
                <a:gridCol w="1703388"/>
                <a:gridCol w="2586037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Quantity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Unit 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ohm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00"/>
                </a:solidFill>
                <a:cs typeface="Times New Roman" pitchFamily="18" charset="0"/>
              </a:rPr>
              <a:t>Emf’s or Voltages of Common Batteries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44196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/>
              <a:t>Car battery 	= 12 </a:t>
            </a:r>
            <a:r>
              <a:rPr lang="en-US" sz="3200" dirty="0" smtClean="0"/>
              <a:t>V</a:t>
            </a:r>
            <a:endParaRPr lang="en-US" sz="32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/>
              <a:t>AAA, AA, C, D = 1.5 V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/>
              <a:t>9-volt battery = 9 </a:t>
            </a:r>
            <a:r>
              <a:rPr lang="en-US" sz="3200" dirty="0" smtClean="0"/>
              <a:t>V</a:t>
            </a:r>
            <a:endParaRPr lang="en-US" sz="32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/>
              <a:t>Lantern battery = 6 V</a:t>
            </a:r>
          </a:p>
        </p:txBody>
      </p:sp>
      <p:pic>
        <p:nvPicPr>
          <p:cNvPr id="30722" name="Picture 2" descr="http://edugen.wiley.com/edugen/courses/crs2936/rc/bloomfield8994c10/w0171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600"/>
            <a:ext cx="1714500" cy="723900"/>
          </a:xfrm>
          <a:prstGeom prst="rect">
            <a:avLst/>
          </a:prstGeom>
          <a:noFill/>
        </p:spPr>
      </p:pic>
      <p:pic>
        <p:nvPicPr>
          <p:cNvPr id="30724" name="Picture 4" descr="http://edugen.wiley.com/edugen/courses/crs2936/rc/bloomfield8994c10/p0094-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876800"/>
            <a:ext cx="1714500" cy="1352550"/>
          </a:xfrm>
          <a:prstGeom prst="rect">
            <a:avLst/>
          </a:prstGeom>
          <a:noFill/>
        </p:spPr>
      </p:pic>
      <p:pic>
        <p:nvPicPr>
          <p:cNvPr id="30726" name="Picture 6" descr="http://edugen.wiley.com/edugen/courses/crs2936/rc/bloomfield8994c10/p0092-y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19200"/>
            <a:ext cx="276225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cs typeface="Times New Roman" pitchFamily="18" charset="0"/>
              </a:rPr>
              <a:t>Ohm’s Law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04800" y="838200"/>
            <a:ext cx="85344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Georg Simon Ohm (1787-1854), a German physicist, discovered Ohm’s law in 1826.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This is an experimental law, valid for both alternating current (ac) and direct current (dc) circuits.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you pass an electric current (I) through a resistance (R) there will be a potential difference or voltage (V) created across the resistance.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Ohm’s law gives a relationship between the voltage (V), current (I), and resistance (R) as follows: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V = I R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6626" name="Picture 2" descr="http://edugen.wiley.com/edugen/courses/crs2936/rc/bloomfield8994c10/math/math0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343400"/>
            <a:ext cx="4114800" cy="634621"/>
          </a:xfrm>
          <a:prstGeom prst="rect">
            <a:avLst/>
          </a:prstGeom>
          <a:noFill/>
        </p:spPr>
      </p:pic>
      <p:pic>
        <p:nvPicPr>
          <p:cNvPr id="26628" name="Picture 4" descr="http://edugen.wiley.com/edugen/courses/crs2936/rc/bloomfield8994c10/math/math0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6096000" cy="3572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5380672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P1: An automobile has a 18-W reading lamp in the ceiling. This lamp operates with a voltage drop of 12 V across it. How much current flows through the lamp?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P2: How much current will flow through a 60-W household table lamp, when connected to a 120-volt outlet?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/>
            <a:r>
              <a:rPr lang="en-US" sz="4000"/>
              <a:t>Electric Power,</a:t>
            </a:r>
            <a:r>
              <a:rPr lang="en-US" sz="4000" i="1"/>
              <a:t>P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1576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2719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7861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92430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3799" name="Picture 7" descr="http://edugen.wiley.com/edugen/courses/crs2936/rc/bloomfield8994c10/math/math0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4972050" cy="304800"/>
          </a:xfrm>
          <a:prstGeom prst="rect">
            <a:avLst/>
          </a:prstGeom>
          <a:noFill/>
        </p:spPr>
      </p:pic>
      <p:pic>
        <p:nvPicPr>
          <p:cNvPr id="33801" name="Picture 9" descr="http://edugen.wiley.com/edugen/courses/crs2936/rc/bloomfield8994c10/math/math0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362200"/>
            <a:ext cx="2200275" cy="533400"/>
          </a:xfrm>
          <a:prstGeom prst="rect">
            <a:avLst/>
          </a:prstGeom>
          <a:noFill/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09600" y="32004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SI unit of power is watt, after James Watt (1736-1819), who developed steam engines. 		</a:t>
            </a:r>
          </a:p>
        </p:txBody>
      </p: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2133600" y="4191000"/>
          <a:ext cx="3995738" cy="981075"/>
        </p:xfrm>
        <a:graphic>
          <a:graphicData uri="http://schemas.openxmlformats.org/presentationml/2006/ole">
            <p:oleObj spid="_x0000_s33802" r:id="rId5" imgW="1586811" imgH="393529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838200" y="54864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Utility companies use the unit kilowatt-hour to measure the electrical energy used by customers. One kilowatt-hour, kWh is the energy consumed for one hour at a power rate of 1 kW.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Killowatt-hour (kWh)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SI unit of power is watt, after James Watt (1736-1819), who developed steam engines. 		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3581400"/>
            <a:ext cx="792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Utility companies use the unit kilowatt-hour to measure the electrical energy used by customers. One kilowatt-hour, kWh is the energy consumed for one hour at a power rate of 1 kW. 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ea typeface="Times New Roman" pitchFamily="18" charset="0"/>
              </a:rPr>
              <a:t>P: An appliance with a power rating of 1500-W is used 10 hours a day. If the cost of electricity is 12 cents per </a:t>
            </a:r>
            <a:r>
              <a:rPr lang="en-US" dirty="0" err="1" smtClean="0">
                <a:latin typeface="Arial" pitchFamily="34" charset="0"/>
                <a:ea typeface="Times New Roman" pitchFamily="18" charset="0"/>
              </a:rPr>
              <a:t>kilowatt‑hour</a:t>
            </a:r>
            <a:r>
              <a:rPr lang="en-US" dirty="0" smtClean="0">
                <a:latin typeface="Arial" pitchFamily="34" charset="0"/>
                <a:ea typeface="Times New Roman" pitchFamily="18" charset="0"/>
              </a:rPr>
              <a:t>, how much does it cost to operate this appliance for the month of April? </a:t>
            </a:r>
            <a:endParaRPr lang="en-US" dirty="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7766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1828800" y="2438400"/>
          <a:ext cx="3995738" cy="981075"/>
        </p:xfrm>
        <a:graphic>
          <a:graphicData uri="http://schemas.openxmlformats.org/presentationml/2006/ole">
            <p:oleObj spid="_x0000_s34818" r:id="rId3" imgW="1586811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Series and Parallel Circuit</a:t>
            </a:r>
            <a:endParaRPr lang="en-US" dirty="0"/>
          </a:p>
        </p:txBody>
      </p:sp>
      <p:pic>
        <p:nvPicPr>
          <p:cNvPr id="4" name="Picture 4" descr="13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5881" y="1447800"/>
            <a:ext cx="4218119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13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33233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13_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6172200" cy="24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1143000"/>
            <a:ext cx="180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Series Circuit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791200" y="990600"/>
            <a:ext cx="1969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Parallel Circuit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33600" y="3657600"/>
            <a:ext cx="2401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Household Circuit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517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Equation</vt:lpstr>
      <vt:lpstr>Microsoft Equation 3.0</vt:lpstr>
      <vt:lpstr> Electricity </vt:lpstr>
      <vt:lpstr>Atom</vt:lpstr>
      <vt:lpstr>Electric Current</vt:lpstr>
      <vt:lpstr>Electrical Quantities and their Units</vt:lpstr>
      <vt:lpstr>Emf’s or Voltages of Common Batteries</vt:lpstr>
      <vt:lpstr>Ohm’s Law</vt:lpstr>
      <vt:lpstr>Electric Power,P</vt:lpstr>
      <vt:lpstr>Killowatt-hour (kWh)</vt:lpstr>
      <vt:lpstr>Series and Parallel Circuit</vt:lpstr>
      <vt:lpstr>Electricity: Generation and Transmission</vt:lpstr>
      <vt:lpstr>Transformers</vt:lpstr>
      <vt:lpstr>Faraday’s Law and Electric Generators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Chapter-10  Electricity</dc:title>
  <dc:creator>mahesp</dc:creator>
  <cp:lastModifiedBy>Mithu</cp:lastModifiedBy>
  <cp:revision>14</cp:revision>
  <dcterms:created xsi:type="dcterms:W3CDTF">2010-05-31T18:34:53Z</dcterms:created>
  <dcterms:modified xsi:type="dcterms:W3CDTF">2011-04-01T02:43:07Z</dcterms:modified>
</cp:coreProperties>
</file>