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549" r:id="rId2"/>
    <p:sldId id="542" r:id="rId3"/>
    <p:sldId id="540" r:id="rId4"/>
    <p:sldId id="551" r:id="rId5"/>
    <p:sldId id="514" r:id="rId6"/>
    <p:sldId id="515" r:id="rId7"/>
    <p:sldId id="538" r:id="rId8"/>
    <p:sldId id="517" r:id="rId9"/>
  </p:sldIdLst>
  <p:sldSz cx="9144000" cy="6858000" type="screen4x3"/>
  <p:notesSz cx="7053263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7F6815"/>
    <a:srgbClr val="FF6600"/>
    <a:srgbClr val="FF0000"/>
    <a:srgbClr val="FFFF66"/>
    <a:srgbClr val="CC0099"/>
    <a:srgbClr val="009900"/>
    <a:srgbClr val="3333CC"/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768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DA5EAB3F-DC1F-4CAC-8B2B-61BBBBB4A464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86F9CCF7-3867-4C5A-891F-479A88D3E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7057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6849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645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6849" y="8843645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-111" charset="0"/>
              </a:defRPr>
            </a:lvl1pPr>
          </a:lstStyle>
          <a:p>
            <a:pPr>
              <a:defRPr/>
            </a:pPr>
            <a:fld id="{C45B8F23-E515-4F5D-80C3-36230CE4B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6381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59666" indent="-292179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68718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36205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103692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D43FB8A0-8DCE-459F-AD18-B5DAB237C872}" type="slidenum">
              <a:rPr lang="en-US" altLang="en-US" sz="1200">
                <a:latin typeface="Times New Roman" pitchFamily="18" charset="0"/>
              </a:rPr>
              <a:pPr/>
              <a:t>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196A0B-B046-422B-BC86-B8CE4E498BBC}" type="slidenum">
              <a:rPr lang="en-US" smtClean="0">
                <a:latin typeface="Times New Roman" pitchFamily="18" charset="0"/>
              </a:rPr>
              <a:pPr/>
              <a:t>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59666" indent="-292179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68718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36205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103692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39BD048F-28C0-4210-869A-81FCFD119166}" type="slidenum">
              <a:rPr lang="en-US" altLang="en-US" sz="1200">
                <a:latin typeface="Times New Roman" pitchFamily="18" charset="0"/>
              </a:rPr>
              <a:pPr/>
              <a:t>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59666" indent="-292179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68718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36205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103692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3F6008AD-B543-4453-9BF2-8C198EF73385}" type="slidenum">
              <a:rPr lang="en-US" altLang="en-US" sz="1200">
                <a:latin typeface="Times New Roman" pitchFamily="18" charset="0"/>
              </a:rPr>
              <a:pPr/>
              <a:t>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59666" indent="-292179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68718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36205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103692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F6F76CA3-D141-433B-BCA9-167E0CF222E4}" type="slidenum">
              <a:rPr lang="en-US" altLang="en-US" sz="1200">
                <a:latin typeface="Times New Roman" pitchFamily="18" charset="0"/>
              </a:rPr>
              <a:pPr/>
              <a:t>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59666" indent="-292179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68718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36205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103692" indent="-233744"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40C38F74-679F-4F3F-9007-8022A9C2964F}" type="slidenum">
              <a:rPr lang="en-US" altLang="en-US" sz="1200">
                <a:latin typeface="Times New Roman" pitchFamily="18" charset="0"/>
              </a:rPr>
              <a:pPr/>
              <a:t>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88BC3-FCEF-4A9F-8556-07C8ABE1E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740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E2F08-3DBB-4593-9304-73F0EF719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89452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2E7A2-68DD-4558-8E9D-10EB1D180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304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FE7E8-55A2-467A-858A-8F663A44F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6005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DDC9C-474F-433E-B147-B089D57C9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9740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22573-F141-4AE1-96B7-E5AFC3AC7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112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C3CEF-8C62-4CEA-A881-DCE58F03D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795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70C3B-630F-4FF4-9FCB-F94D90A9F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324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D4249-4EEB-4FFB-AFCC-FC86B2A0F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908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F3472-3A4B-4D48-BDB6-C6FD3AB6C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1337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EDACA-7500-433A-A381-F519C65D2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100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A98DD-63EA-4C21-8F45-D1D10C24C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5974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38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311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11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11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70800" y="6400800"/>
            <a:ext cx="11811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fld id="{6273BA93-1A61-48F3-8605-E3DDDD1EE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9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800" y="6172200"/>
            <a:ext cx="431800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1114" name="Rectangle 10"/>
          <p:cNvSpPr>
            <a:spLocks noChangeArrowheads="1"/>
          </p:cNvSpPr>
          <p:nvPr/>
        </p:nvSpPr>
        <p:spPr bwMode="auto">
          <a:xfrm>
            <a:off x="7264400" y="6400800"/>
            <a:ext cx="944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>
                <a:ea typeface="+mn-ea"/>
              </a:rPr>
              <a:t>Chapter 3 -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BSHhtzZeS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://www.youtube.com/watch?v=4hlNi0jdoeQ" TargetMode="Externa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6" Type="http://schemas.openxmlformats.org/officeDocument/2006/relationships/hyperlink" Target="http://members.shaw.ca/ron.blond/Vern.APPLET/index.html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\\drive01\drethwis\Documents\Callister%20Text\8th%20Edition\8e%20Powerpoints%2011_10_09\Slide_3_6.AVI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ideo" Target="Slide_3_8.AVI" TargetMode="External"/><Relationship Id="rId6" Type="http://schemas.openxmlformats.org/officeDocument/2006/relationships/hyperlink" Target="https://www.youtube.com/watch?v=CsnNbuqxGTk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ideo" Target="Slide_3_10.AVI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447" y="0"/>
            <a:ext cx="8382000" cy="685800"/>
          </a:xfrm>
        </p:spPr>
        <p:txBody>
          <a:bodyPr/>
          <a:lstStyle/>
          <a:p>
            <a:r>
              <a:rPr lang="en-US" dirty="0" smtClean="0"/>
              <a:t>Atomic Bonding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09204" y="812469"/>
            <a:ext cx="69753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hlinkClick r:id="rId2"/>
              </a:rPr>
              <a:t>https://www.youtube.com/watch?v=jBSHhtzZeSA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930584" y="1602223"/>
            <a:ext cx="777644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dirty="0" smtClean="0"/>
              <a:t>Primary Bonding:</a:t>
            </a:r>
          </a:p>
          <a:p>
            <a:pPr marL="457200" indent="-457200">
              <a:buAutoNum type="arabicPeriod"/>
            </a:pPr>
            <a:r>
              <a:rPr lang="en-US" dirty="0" smtClean="0"/>
              <a:t>Ionic Bonding, non-directional</a:t>
            </a:r>
          </a:p>
          <a:p>
            <a:pPr marL="457200" indent="-457200">
              <a:buAutoNum type="arabicPeriod"/>
            </a:pPr>
            <a:r>
              <a:rPr lang="en-US" dirty="0" smtClean="0"/>
              <a:t>Metallic Bonding, non-directional </a:t>
            </a:r>
          </a:p>
          <a:p>
            <a:pPr marL="457200" indent="-457200">
              <a:buAutoNum type="arabicPeriod"/>
            </a:pPr>
            <a:r>
              <a:rPr lang="en-US" dirty="0" smtClean="0"/>
              <a:t>Covalent Bonding: strong, localized, and directional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/>
            <a:r>
              <a:rPr lang="en-US" dirty="0" smtClean="0"/>
              <a:t>Secondary Bonding (or Van </a:t>
            </a:r>
            <a:r>
              <a:rPr lang="en-US" dirty="0" err="1" smtClean="0"/>
              <a:t>der</a:t>
            </a:r>
            <a:r>
              <a:rPr lang="en-US" dirty="0" smtClean="0"/>
              <a:t> Waals bonding):</a:t>
            </a:r>
          </a:p>
          <a:p>
            <a:pPr marL="457200" indent="-457200">
              <a:buAutoNum type="arabicPeriod"/>
            </a:pPr>
            <a:r>
              <a:rPr lang="en-US" dirty="0" smtClean="0"/>
              <a:t>Induced dipole/induced dipole</a:t>
            </a:r>
          </a:p>
          <a:p>
            <a:pPr marL="457200" indent="-457200">
              <a:buAutoNum type="arabicPeriod"/>
            </a:pPr>
            <a:r>
              <a:rPr lang="en-US" dirty="0" smtClean="0"/>
              <a:t>Permanent/induced dipole</a:t>
            </a:r>
          </a:p>
          <a:p>
            <a:pPr marL="457200" indent="-457200">
              <a:buAutoNum type="arabicPeriod"/>
            </a:pPr>
            <a:r>
              <a:rPr lang="en-US" dirty="0" smtClean="0"/>
              <a:t>Permanent/Permanent dipole</a:t>
            </a:r>
          </a:p>
          <a:p>
            <a:pPr marL="457200" indent="-457200">
              <a:buAutoNum type="arabicPeriod"/>
            </a:pPr>
            <a:r>
              <a:rPr lang="en-US" dirty="0" smtClean="0"/>
              <a:t>Hydrogen bonding 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37EB7AF7-2011-4628-9B5B-4392BEB3A6E7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33400" y="1295400"/>
            <a:ext cx="40211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dirty="0"/>
              <a:t>•  Tend to be densely packed.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33400" y="1798638"/>
            <a:ext cx="40544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dirty="0"/>
              <a:t>•  Reasons for dense packing: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812800" y="2209800"/>
            <a:ext cx="653732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2200" dirty="0"/>
              <a:t>- Typically, only one element is present, so all atomic</a:t>
            </a:r>
          </a:p>
          <a:p>
            <a:r>
              <a:rPr lang="en-US" altLang="en-US" sz="2200" dirty="0"/>
              <a:t>  radii are the same.</a:t>
            </a:r>
          </a:p>
          <a:p>
            <a:r>
              <a:rPr lang="en-US" altLang="en-US" sz="2200" dirty="0"/>
              <a:t>- Metallic bonding is not directional.</a:t>
            </a:r>
          </a:p>
          <a:p>
            <a:r>
              <a:rPr lang="en-US" altLang="en-US" sz="2200" dirty="0"/>
              <a:t>- Nearest neighbor distances tend to be small in</a:t>
            </a:r>
          </a:p>
          <a:p>
            <a:r>
              <a:rPr lang="en-US" altLang="en-US" sz="2200" dirty="0"/>
              <a:t>  order to lower bond energy.</a:t>
            </a:r>
          </a:p>
          <a:p>
            <a:r>
              <a:rPr lang="en-US" altLang="en-US" sz="2200" dirty="0"/>
              <a:t>- Electron cloud shields cores from each other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19113" y="4405313"/>
            <a:ext cx="51720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dirty="0"/>
              <a:t>•  Have the simplest crystal structures.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874713" y="5014913"/>
            <a:ext cx="55199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dirty="0">
                <a:solidFill>
                  <a:srgbClr val="333333"/>
                </a:solidFill>
              </a:rPr>
              <a:t>We will examine </a:t>
            </a:r>
            <a:r>
              <a:rPr lang="en-US" altLang="en-US" dirty="0" smtClean="0">
                <a:solidFill>
                  <a:srgbClr val="333333"/>
                </a:solidFill>
              </a:rPr>
              <a:t>three such </a:t>
            </a:r>
            <a:r>
              <a:rPr lang="en-US" altLang="en-US" dirty="0">
                <a:solidFill>
                  <a:srgbClr val="333333"/>
                </a:solidFill>
              </a:rPr>
              <a:t>structures...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28275" y="0"/>
            <a:ext cx="8382000" cy="685800"/>
          </a:xfrm>
        </p:spPr>
        <p:txBody>
          <a:bodyPr/>
          <a:lstStyle/>
          <a:p>
            <a:r>
              <a:rPr lang="en-US" altLang="en-US" dirty="0" smtClean="0"/>
              <a:t>Metallic Crystal Structures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1" descr="table_03_01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009" y="2315894"/>
            <a:ext cx="7407275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8" name="Title 3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table_03_01</a:t>
            </a:r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709" y="258494"/>
            <a:ext cx="56578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>
                <a:solidFill>
                  <a:schemeClr val="tx1"/>
                </a:solidFill>
                <a:prstDash val="dash"/>
                <a:miter lim="800000"/>
                <a:headEnd type="none" w="med" len="med"/>
                <a:tailEnd type="none" w="med" len="med"/>
              </a14:hiddenLine>
            </a:ext>
          </a:extLst>
        </p:spPr>
      </p:pic>
      <p:pic>
        <p:nvPicPr>
          <p:cNvPr id="43013" name="Picture 5" descr="A drawing of Avogadro with the Avogadro number or constan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23" y="567002"/>
            <a:ext cx="2880765" cy="14403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1223" y="6344886"/>
            <a:ext cx="67489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Visit this </a:t>
            </a:r>
            <a:r>
              <a:rPr lang="en-US" sz="1200" u="sng" dirty="0" err="1">
                <a:hlinkClick r:id="rId6"/>
              </a:rPr>
              <a:t>vernier</a:t>
            </a:r>
            <a:r>
              <a:rPr lang="en-US" sz="1200" dirty="0"/>
              <a:t> web site and learn how to use a </a:t>
            </a:r>
            <a:r>
              <a:rPr lang="en-US" sz="1200" dirty="0" err="1"/>
              <a:t>vernier</a:t>
            </a:r>
            <a:r>
              <a:rPr lang="en-US" sz="1200" dirty="0"/>
              <a:t> caliper. </a:t>
            </a:r>
            <a:r>
              <a:rPr lang="en-US" sz="1200" u="sng" dirty="0">
                <a:hlinkClick r:id="rId7"/>
              </a:rPr>
              <a:t>http://www.youtube.com/watch?v=4hlNi0jdoeQ</a:t>
            </a:r>
            <a:endParaRPr 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222135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72E994-35DD-470A-9893-814EDEB23A5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33400" y="1143000"/>
            <a:ext cx="79978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•  Rare due to low packing density</a:t>
            </a:r>
            <a:r>
              <a:rPr lang="en-US" sz="2200" dirty="0"/>
              <a:t> (only Po has this structure)</a:t>
            </a:r>
            <a:endParaRPr lang="en-US" dirty="0"/>
          </a:p>
          <a:p>
            <a:r>
              <a:rPr lang="en-US" dirty="0"/>
              <a:t>•  </a:t>
            </a:r>
            <a:r>
              <a:rPr lang="en-US" dirty="0">
                <a:solidFill>
                  <a:schemeClr val="accent2"/>
                </a:solidFill>
              </a:rPr>
              <a:t>Close-packed directions</a:t>
            </a:r>
            <a:r>
              <a:rPr lang="en-US" dirty="0"/>
              <a:t> are cube edges.</a:t>
            </a:r>
          </a:p>
        </p:txBody>
      </p:sp>
      <p:sp>
        <p:nvSpPr>
          <p:cNvPr id="8199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Simple Cubic Structure (SC)</a:t>
            </a:r>
          </a:p>
        </p:txBody>
      </p:sp>
      <p:pic>
        <p:nvPicPr>
          <p:cNvPr id="25608" name="Slide_3_6.AVI" descr="/Users/davidrethwisch/Documents/Callister/8th Edition/8e Powerpoints/3e Powerpoints 10_26_09/Slide_3_6.AVI">
            <a:hlinkClick r:id="" action="ppaction://media"/>
          </p:cNvPr>
          <p:cNvPicPr>
            <a:picLocks noRot="1" noChangeAspect="1" noChangeArrowheads="1"/>
          </p:cNvPicPr>
          <p:nvPr>
            <a:quickTime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4276" y="2069301"/>
            <a:ext cx="35433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Rectangle 7"/>
          <p:cNvSpPr>
            <a:spLocks noChangeArrowheads="1"/>
          </p:cNvSpPr>
          <p:nvPr/>
        </p:nvSpPr>
        <p:spPr bwMode="auto">
          <a:xfrm>
            <a:off x="1243013" y="5376863"/>
            <a:ext cx="27940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Click once on image to start animation</a:t>
            </a:r>
          </a:p>
        </p:txBody>
      </p:sp>
      <p:sp>
        <p:nvSpPr>
          <p:cNvPr id="8202" name="Rectangle 7"/>
          <p:cNvSpPr>
            <a:spLocks noChangeArrowheads="1"/>
          </p:cNvSpPr>
          <p:nvPr/>
        </p:nvSpPr>
        <p:spPr bwMode="auto">
          <a:xfrm>
            <a:off x="1612900" y="5627688"/>
            <a:ext cx="1946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(Courtesy P.M. Anderson)</a:t>
            </a:r>
          </a:p>
        </p:txBody>
      </p:sp>
      <p:grpSp>
        <p:nvGrpSpPr>
          <p:cNvPr id="11" name="Group 89"/>
          <p:cNvGrpSpPr>
            <a:grpSpLocks/>
          </p:cNvGrpSpPr>
          <p:nvPr/>
        </p:nvGrpSpPr>
        <p:grpSpPr bwMode="auto">
          <a:xfrm>
            <a:off x="5012679" y="2296846"/>
            <a:ext cx="3225800" cy="3325813"/>
            <a:chOff x="456" y="2084"/>
            <a:chExt cx="2032" cy="2095"/>
          </a:xfrm>
        </p:grpSpPr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617" y="3888"/>
              <a:ext cx="122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</a:rPr>
                <a:t>Adapted from Fig. 3.24,</a:t>
              </a:r>
            </a:p>
            <a:p>
              <a:r>
                <a:rPr lang="en-US" sz="1200" dirty="0">
                  <a:solidFill>
                    <a:srgbClr val="000000"/>
                  </a:solidFill>
                </a:rPr>
                <a:t> </a:t>
              </a:r>
              <a:r>
                <a:rPr lang="en-US" sz="1200" i="1" dirty="0" err="1">
                  <a:solidFill>
                    <a:srgbClr val="000000"/>
                  </a:solidFill>
                </a:rPr>
                <a:t>Callister</a:t>
              </a:r>
              <a:r>
                <a:rPr lang="en-US" sz="1200" i="1" dirty="0">
                  <a:solidFill>
                    <a:srgbClr val="000000"/>
                  </a:solidFill>
                </a:rPr>
                <a:t> &amp; </a:t>
              </a:r>
              <a:r>
                <a:rPr lang="en-US" sz="1200" i="1" dirty="0" err="1">
                  <a:solidFill>
                    <a:srgbClr val="000000"/>
                  </a:solidFill>
                </a:rPr>
                <a:t>Rethwisch</a:t>
              </a:r>
              <a:r>
                <a:rPr lang="en-US" sz="1200" i="1" dirty="0">
                  <a:solidFill>
                    <a:srgbClr val="000000"/>
                  </a:solidFill>
                </a:rPr>
                <a:t> 8e.</a:t>
              </a:r>
              <a:r>
                <a:rPr lang="en-US" sz="1200" dirty="0">
                  <a:solidFill>
                    <a:srgbClr val="000000"/>
                  </a:solidFill>
                </a:rPr>
                <a:t> </a:t>
              </a:r>
            </a:p>
          </p:txBody>
        </p:sp>
        <p:pic>
          <p:nvPicPr>
            <p:cNvPr id="13" name="Picture 5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20" y="2112"/>
              <a:ext cx="1224" cy="1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ctangle 58"/>
            <p:cNvSpPr>
              <a:spLocks noChangeArrowheads="1"/>
            </p:cNvSpPr>
            <p:nvPr/>
          </p:nvSpPr>
          <p:spPr bwMode="auto">
            <a:xfrm>
              <a:off x="456" y="3320"/>
              <a:ext cx="16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663300"/>
                  </a:solidFill>
                </a:rPr>
                <a:t>close-packed directions</a:t>
              </a:r>
              <a:endParaRPr lang="en-US"/>
            </a:p>
          </p:txBody>
        </p:sp>
        <p:sp>
          <p:nvSpPr>
            <p:cNvPr id="15" name="Rectangle 59"/>
            <p:cNvSpPr>
              <a:spLocks noChangeArrowheads="1"/>
            </p:cNvSpPr>
            <p:nvPr/>
          </p:nvSpPr>
          <p:spPr bwMode="auto">
            <a:xfrm>
              <a:off x="612" y="2084"/>
              <a:ext cx="1528" cy="1224"/>
            </a:xfrm>
            <a:prstGeom prst="rect">
              <a:avLst/>
            </a:prstGeom>
            <a:noFill/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" name="Group 63"/>
            <p:cNvGrpSpPr>
              <a:grpSpLocks/>
            </p:cNvGrpSpPr>
            <p:nvPr/>
          </p:nvGrpSpPr>
          <p:grpSpPr bwMode="auto">
            <a:xfrm>
              <a:off x="576" y="2248"/>
              <a:ext cx="64" cy="744"/>
              <a:chOff x="576" y="2248"/>
              <a:chExt cx="64" cy="744"/>
            </a:xfrm>
          </p:grpSpPr>
          <p:sp>
            <p:nvSpPr>
              <p:cNvPr id="42" name="Freeform 60"/>
              <p:cNvSpPr>
                <a:spLocks/>
              </p:cNvSpPr>
              <p:nvPr/>
            </p:nvSpPr>
            <p:spPr bwMode="auto">
              <a:xfrm>
                <a:off x="576" y="2248"/>
                <a:ext cx="64" cy="88"/>
              </a:xfrm>
              <a:custGeom>
                <a:avLst/>
                <a:gdLst>
                  <a:gd name="T0" fmla="*/ 32 w 64"/>
                  <a:gd name="T1" fmla="*/ 0 h 88"/>
                  <a:gd name="T2" fmla="*/ 64 w 64"/>
                  <a:gd name="T3" fmla="*/ 88 h 88"/>
                  <a:gd name="T4" fmla="*/ 32 w 64"/>
                  <a:gd name="T5" fmla="*/ 56 h 88"/>
                  <a:gd name="T6" fmla="*/ 0 w 64"/>
                  <a:gd name="T7" fmla="*/ 88 h 88"/>
                  <a:gd name="T8" fmla="*/ 32 w 64"/>
                  <a:gd name="T9" fmla="*/ 0 h 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88"/>
                  <a:gd name="T17" fmla="*/ 64 w 64"/>
                  <a:gd name="T18" fmla="*/ 88 h 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88">
                    <a:moveTo>
                      <a:pt x="32" y="0"/>
                    </a:moveTo>
                    <a:lnTo>
                      <a:pt x="64" y="88"/>
                    </a:lnTo>
                    <a:lnTo>
                      <a:pt x="32" y="56"/>
                    </a:lnTo>
                    <a:lnTo>
                      <a:pt x="0" y="88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Freeform 61"/>
              <p:cNvSpPr>
                <a:spLocks/>
              </p:cNvSpPr>
              <p:nvPr/>
            </p:nvSpPr>
            <p:spPr bwMode="auto">
              <a:xfrm>
                <a:off x="576" y="2904"/>
                <a:ext cx="64" cy="88"/>
              </a:xfrm>
              <a:custGeom>
                <a:avLst/>
                <a:gdLst>
                  <a:gd name="T0" fmla="*/ 32 w 64"/>
                  <a:gd name="T1" fmla="*/ 88 h 88"/>
                  <a:gd name="T2" fmla="*/ 0 w 64"/>
                  <a:gd name="T3" fmla="*/ 0 h 88"/>
                  <a:gd name="T4" fmla="*/ 32 w 64"/>
                  <a:gd name="T5" fmla="*/ 32 h 88"/>
                  <a:gd name="T6" fmla="*/ 64 w 64"/>
                  <a:gd name="T7" fmla="*/ 0 h 88"/>
                  <a:gd name="T8" fmla="*/ 32 w 64"/>
                  <a:gd name="T9" fmla="*/ 88 h 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88"/>
                  <a:gd name="T17" fmla="*/ 64 w 64"/>
                  <a:gd name="T18" fmla="*/ 88 h 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88">
                    <a:moveTo>
                      <a:pt x="32" y="88"/>
                    </a:moveTo>
                    <a:lnTo>
                      <a:pt x="0" y="0"/>
                    </a:lnTo>
                    <a:lnTo>
                      <a:pt x="32" y="32"/>
                    </a:lnTo>
                    <a:lnTo>
                      <a:pt x="64" y="0"/>
                    </a:lnTo>
                    <a:lnTo>
                      <a:pt x="32" y="88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62"/>
              <p:cNvSpPr>
                <a:spLocks noChangeShapeType="1"/>
              </p:cNvSpPr>
              <p:nvPr/>
            </p:nvSpPr>
            <p:spPr bwMode="auto">
              <a:xfrm>
                <a:off x="608" y="2304"/>
                <a:ext cx="1" cy="63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" name="Rectangle 64"/>
            <p:cNvSpPr>
              <a:spLocks noChangeArrowheads="1"/>
            </p:cNvSpPr>
            <p:nvPr/>
          </p:nvSpPr>
          <p:spPr bwMode="auto">
            <a:xfrm>
              <a:off x="536" y="2488"/>
              <a:ext cx="128" cy="2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65"/>
            <p:cNvSpPr>
              <a:spLocks noChangeArrowheads="1"/>
            </p:cNvSpPr>
            <p:nvPr/>
          </p:nvSpPr>
          <p:spPr bwMode="auto">
            <a:xfrm>
              <a:off x="536" y="2488"/>
              <a:ext cx="10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i="1">
                  <a:solidFill>
                    <a:srgbClr val="000000"/>
                  </a:solidFill>
                </a:rPr>
                <a:t>a</a:t>
              </a:r>
              <a:endParaRPr lang="en-US" i="1"/>
            </a:p>
          </p:txBody>
        </p:sp>
        <p:sp>
          <p:nvSpPr>
            <p:cNvPr id="19" name="Line 66"/>
            <p:cNvSpPr>
              <a:spLocks noChangeShapeType="1"/>
            </p:cNvSpPr>
            <p:nvPr/>
          </p:nvSpPr>
          <p:spPr bwMode="auto">
            <a:xfrm>
              <a:off x="480" y="2240"/>
              <a:ext cx="288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67"/>
            <p:cNvSpPr>
              <a:spLocks noChangeShapeType="1"/>
            </p:cNvSpPr>
            <p:nvPr/>
          </p:nvSpPr>
          <p:spPr bwMode="auto">
            <a:xfrm>
              <a:off x="488" y="2976"/>
              <a:ext cx="288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68"/>
            <p:cNvSpPr>
              <a:spLocks noChangeArrowheads="1"/>
            </p:cNvSpPr>
            <p:nvPr/>
          </p:nvSpPr>
          <p:spPr bwMode="auto">
            <a:xfrm>
              <a:off x="1824" y="2824"/>
              <a:ext cx="664" cy="2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69"/>
            <p:cNvSpPr>
              <a:spLocks noChangeArrowheads="1"/>
            </p:cNvSpPr>
            <p:nvPr/>
          </p:nvSpPr>
          <p:spPr bwMode="auto">
            <a:xfrm>
              <a:off x="1824" y="2824"/>
              <a:ext cx="62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i="1">
                  <a:solidFill>
                    <a:srgbClr val="000000"/>
                  </a:solidFill>
                </a:rPr>
                <a:t>R</a:t>
              </a:r>
              <a:r>
                <a:rPr lang="en-US">
                  <a:solidFill>
                    <a:srgbClr val="000000"/>
                  </a:solidFill>
                </a:rPr>
                <a:t>=0.5</a:t>
              </a:r>
              <a:r>
                <a:rPr lang="en-US" i="1">
                  <a:solidFill>
                    <a:srgbClr val="000000"/>
                  </a:solidFill>
                </a:rPr>
                <a:t>a</a:t>
              </a:r>
              <a:endParaRPr lang="en-US" i="1"/>
            </a:p>
          </p:txBody>
        </p:sp>
        <p:sp>
          <p:nvSpPr>
            <p:cNvPr id="23" name="Rectangle 70"/>
            <p:cNvSpPr>
              <a:spLocks noChangeArrowheads="1"/>
            </p:cNvSpPr>
            <p:nvPr/>
          </p:nvSpPr>
          <p:spPr bwMode="auto">
            <a:xfrm>
              <a:off x="456" y="3552"/>
              <a:ext cx="13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contains 8 x 1/8 = </a:t>
              </a:r>
              <a:endParaRPr lang="en-US"/>
            </a:p>
          </p:txBody>
        </p:sp>
        <p:sp>
          <p:nvSpPr>
            <p:cNvPr id="24" name="Rectangle 71"/>
            <p:cNvSpPr>
              <a:spLocks noChangeArrowheads="1"/>
            </p:cNvSpPr>
            <p:nvPr/>
          </p:nvSpPr>
          <p:spPr bwMode="auto">
            <a:xfrm>
              <a:off x="456" y="3736"/>
              <a:ext cx="4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Arial Rounded MT Bold" pitchFamily="34" charset="0"/>
                </a:rPr>
                <a:t>           </a:t>
              </a:r>
              <a:endParaRPr lang="en-US"/>
            </a:p>
          </p:txBody>
        </p:sp>
        <p:sp>
          <p:nvSpPr>
            <p:cNvPr id="25" name="Rectangle 72"/>
            <p:cNvSpPr>
              <a:spLocks noChangeArrowheads="1"/>
            </p:cNvSpPr>
            <p:nvPr/>
          </p:nvSpPr>
          <p:spPr bwMode="auto">
            <a:xfrm>
              <a:off x="896" y="3736"/>
              <a:ext cx="1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9900"/>
                  </a:solidFill>
                </a:rPr>
                <a:t>1 </a:t>
              </a:r>
              <a:endParaRPr lang="en-US"/>
            </a:p>
          </p:txBody>
        </p:sp>
        <p:sp>
          <p:nvSpPr>
            <p:cNvPr id="26" name="Rectangle 73"/>
            <p:cNvSpPr>
              <a:spLocks noChangeArrowheads="1"/>
            </p:cNvSpPr>
            <p:nvPr/>
          </p:nvSpPr>
          <p:spPr bwMode="auto">
            <a:xfrm>
              <a:off x="1032" y="3736"/>
              <a:ext cx="94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9900"/>
                  </a:solidFill>
                </a:rPr>
                <a:t>atom/unit cell</a:t>
              </a:r>
              <a:endParaRPr lang="en-US"/>
            </a:p>
          </p:txBody>
        </p:sp>
        <p:grpSp>
          <p:nvGrpSpPr>
            <p:cNvPr id="27" name="Group 77"/>
            <p:cNvGrpSpPr>
              <a:grpSpLocks/>
            </p:cNvGrpSpPr>
            <p:nvPr/>
          </p:nvGrpSpPr>
          <p:grpSpPr bwMode="auto">
            <a:xfrm>
              <a:off x="1256" y="3096"/>
              <a:ext cx="664" cy="216"/>
              <a:chOff x="1256" y="3096"/>
              <a:chExt cx="664" cy="216"/>
            </a:xfrm>
          </p:grpSpPr>
          <p:sp>
            <p:nvSpPr>
              <p:cNvPr id="39" name="Freeform 74"/>
              <p:cNvSpPr>
                <a:spLocks/>
              </p:cNvSpPr>
              <p:nvPr/>
            </p:nvSpPr>
            <p:spPr bwMode="auto">
              <a:xfrm>
                <a:off x="1256" y="3232"/>
                <a:ext cx="112" cy="80"/>
              </a:xfrm>
              <a:custGeom>
                <a:avLst/>
                <a:gdLst>
                  <a:gd name="T0" fmla="*/ 0 w 112"/>
                  <a:gd name="T1" fmla="*/ 72 h 80"/>
                  <a:gd name="T2" fmla="*/ 88 w 112"/>
                  <a:gd name="T3" fmla="*/ 0 h 80"/>
                  <a:gd name="T4" fmla="*/ 72 w 112"/>
                  <a:gd name="T5" fmla="*/ 48 h 80"/>
                  <a:gd name="T6" fmla="*/ 112 w 112"/>
                  <a:gd name="T7" fmla="*/ 80 h 80"/>
                  <a:gd name="T8" fmla="*/ 0 w 112"/>
                  <a:gd name="T9" fmla="*/ 72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2"/>
                  <a:gd name="T16" fmla="*/ 0 h 80"/>
                  <a:gd name="T17" fmla="*/ 112 w 112"/>
                  <a:gd name="T18" fmla="*/ 80 h 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2" h="80">
                    <a:moveTo>
                      <a:pt x="0" y="72"/>
                    </a:moveTo>
                    <a:lnTo>
                      <a:pt x="88" y="0"/>
                    </a:lnTo>
                    <a:lnTo>
                      <a:pt x="72" y="48"/>
                    </a:lnTo>
                    <a:lnTo>
                      <a:pt x="112" y="8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663300"/>
              </a:solidFill>
              <a:ln w="12700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75"/>
              <p:cNvSpPr>
                <a:spLocks/>
              </p:cNvSpPr>
              <p:nvPr/>
            </p:nvSpPr>
            <p:spPr bwMode="auto">
              <a:xfrm>
                <a:off x="1808" y="3096"/>
                <a:ext cx="112" cy="80"/>
              </a:xfrm>
              <a:custGeom>
                <a:avLst/>
                <a:gdLst>
                  <a:gd name="T0" fmla="*/ 112 w 112"/>
                  <a:gd name="T1" fmla="*/ 8 h 80"/>
                  <a:gd name="T2" fmla="*/ 24 w 112"/>
                  <a:gd name="T3" fmla="*/ 80 h 80"/>
                  <a:gd name="T4" fmla="*/ 40 w 112"/>
                  <a:gd name="T5" fmla="*/ 32 h 80"/>
                  <a:gd name="T6" fmla="*/ 0 w 112"/>
                  <a:gd name="T7" fmla="*/ 0 h 80"/>
                  <a:gd name="T8" fmla="*/ 112 w 112"/>
                  <a:gd name="T9" fmla="*/ 8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2"/>
                  <a:gd name="T16" fmla="*/ 0 h 80"/>
                  <a:gd name="T17" fmla="*/ 112 w 112"/>
                  <a:gd name="T18" fmla="*/ 80 h 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2" h="80">
                    <a:moveTo>
                      <a:pt x="112" y="8"/>
                    </a:moveTo>
                    <a:lnTo>
                      <a:pt x="24" y="80"/>
                    </a:lnTo>
                    <a:lnTo>
                      <a:pt x="40" y="32"/>
                    </a:lnTo>
                    <a:lnTo>
                      <a:pt x="0" y="0"/>
                    </a:lnTo>
                    <a:lnTo>
                      <a:pt x="112" y="8"/>
                    </a:lnTo>
                    <a:close/>
                  </a:path>
                </a:pathLst>
              </a:custGeom>
              <a:solidFill>
                <a:srgbClr val="663300"/>
              </a:solidFill>
              <a:ln w="12700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76"/>
              <p:cNvSpPr>
                <a:spLocks noChangeShapeType="1"/>
              </p:cNvSpPr>
              <p:nvPr/>
            </p:nvSpPr>
            <p:spPr bwMode="auto">
              <a:xfrm flipV="1">
                <a:off x="1328" y="3128"/>
                <a:ext cx="520" cy="152"/>
              </a:xfrm>
              <a:prstGeom prst="line">
                <a:avLst/>
              </a:prstGeom>
              <a:noFill/>
              <a:ln w="38100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" name="Group 81"/>
            <p:cNvGrpSpPr>
              <a:grpSpLocks/>
            </p:cNvGrpSpPr>
            <p:nvPr/>
          </p:nvGrpSpPr>
          <p:grpSpPr bwMode="auto">
            <a:xfrm>
              <a:off x="792" y="2968"/>
              <a:ext cx="456" cy="336"/>
              <a:chOff x="792" y="2968"/>
              <a:chExt cx="456" cy="336"/>
            </a:xfrm>
          </p:grpSpPr>
          <p:sp>
            <p:nvSpPr>
              <p:cNvPr id="36" name="Freeform 78"/>
              <p:cNvSpPr>
                <a:spLocks/>
              </p:cNvSpPr>
              <p:nvPr/>
            </p:nvSpPr>
            <p:spPr bwMode="auto">
              <a:xfrm>
                <a:off x="792" y="2968"/>
                <a:ext cx="104" cy="96"/>
              </a:xfrm>
              <a:custGeom>
                <a:avLst/>
                <a:gdLst>
                  <a:gd name="T0" fmla="*/ 0 w 104"/>
                  <a:gd name="T1" fmla="*/ 0 h 96"/>
                  <a:gd name="T2" fmla="*/ 104 w 104"/>
                  <a:gd name="T3" fmla="*/ 32 h 96"/>
                  <a:gd name="T4" fmla="*/ 56 w 104"/>
                  <a:gd name="T5" fmla="*/ 40 h 96"/>
                  <a:gd name="T6" fmla="*/ 56 w 104"/>
                  <a:gd name="T7" fmla="*/ 96 h 96"/>
                  <a:gd name="T8" fmla="*/ 0 w 104"/>
                  <a:gd name="T9" fmla="*/ 0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96"/>
                  <a:gd name="T17" fmla="*/ 104 w 104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96">
                    <a:moveTo>
                      <a:pt x="0" y="0"/>
                    </a:moveTo>
                    <a:lnTo>
                      <a:pt x="104" y="32"/>
                    </a:lnTo>
                    <a:lnTo>
                      <a:pt x="56" y="40"/>
                    </a:lnTo>
                    <a:lnTo>
                      <a:pt x="56" y="9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3300"/>
              </a:solidFill>
              <a:ln w="12700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79"/>
              <p:cNvSpPr>
                <a:spLocks/>
              </p:cNvSpPr>
              <p:nvPr/>
            </p:nvSpPr>
            <p:spPr bwMode="auto">
              <a:xfrm>
                <a:off x="1144" y="3208"/>
                <a:ext cx="104" cy="96"/>
              </a:xfrm>
              <a:custGeom>
                <a:avLst/>
                <a:gdLst>
                  <a:gd name="T0" fmla="*/ 104 w 104"/>
                  <a:gd name="T1" fmla="*/ 96 h 96"/>
                  <a:gd name="T2" fmla="*/ 0 w 104"/>
                  <a:gd name="T3" fmla="*/ 64 h 96"/>
                  <a:gd name="T4" fmla="*/ 48 w 104"/>
                  <a:gd name="T5" fmla="*/ 56 h 96"/>
                  <a:gd name="T6" fmla="*/ 48 w 104"/>
                  <a:gd name="T7" fmla="*/ 0 h 96"/>
                  <a:gd name="T8" fmla="*/ 104 w 104"/>
                  <a:gd name="T9" fmla="*/ 96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96"/>
                  <a:gd name="T17" fmla="*/ 104 w 104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96">
                    <a:moveTo>
                      <a:pt x="104" y="96"/>
                    </a:moveTo>
                    <a:lnTo>
                      <a:pt x="0" y="64"/>
                    </a:lnTo>
                    <a:lnTo>
                      <a:pt x="48" y="56"/>
                    </a:lnTo>
                    <a:lnTo>
                      <a:pt x="48" y="0"/>
                    </a:lnTo>
                    <a:lnTo>
                      <a:pt x="104" y="96"/>
                    </a:lnTo>
                    <a:close/>
                  </a:path>
                </a:pathLst>
              </a:custGeom>
              <a:solidFill>
                <a:srgbClr val="663300"/>
              </a:solidFill>
              <a:ln w="12700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80"/>
              <p:cNvSpPr>
                <a:spLocks noChangeShapeType="1"/>
              </p:cNvSpPr>
              <p:nvPr/>
            </p:nvSpPr>
            <p:spPr bwMode="auto">
              <a:xfrm>
                <a:off x="848" y="3008"/>
                <a:ext cx="344" cy="256"/>
              </a:xfrm>
              <a:prstGeom prst="line">
                <a:avLst/>
              </a:prstGeom>
              <a:noFill/>
              <a:ln w="50800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" name="Group 85"/>
            <p:cNvGrpSpPr>
              <a:grpSpLocks/>
            </p:cNvGrpSpPr>
            <p:nvPr/>
          </p:nvGrpSpPr>
          <p:grpSpPr bwMode="auto">
            <a:xfrm>
              <a:off x="1209" y="2472"/>
              <a:ext cx="96" cy="832"/>
              <a:chOff x="1200" y="2472"/>
              <a:chExt cx="96" cy="832"/>
            </a:xfrm>
          </p:grpSpPr>
          <p:sp>
            <p:nvSpPr>
              <p:cNvPr id="33" name="Freeform 82"/>
              <p:cNvSpPr>
                <a:spLocks/>
              </p:cNvSpPr>
              <p:nvPr/>
            </p:nvSpPr>
            <p:spPr bwMode="auto">
              <a:xfrm>
                <a:off x="1200" y="2472"/>
                <a:ext cx="80" cy="104"/>
              </a:xfrm>
              <a:custGeom>
                <a:avLst/>
                <a:gdLst>
                  <a:gd name="T0" fmla="*/ 40 w 80"/>
                  <a:gd name="T1" fmla="*/ 0 h 104"/>
                  <a:gd name="T2" fmla="*/ 80 w 80"/>
                  <a:gd name="T3" fmla="*/ 104 h 104"/>
                  <a:gd name="T4" fmla="*/ 40 w 80"/>
                  <a:gd name="T5" fmla="*/ 72 h 104"/>
                  <a:gd name="T6" fmla="*/ 0 w 80"/>
                  <a:gd name="T7" fmla="*/ 104 h 104"/>
                  <a:gd name="T8" fmla="*/ 40 w 80"/>
                  <a:gd name="T9" fmla="*/ 0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"/>
                  <a:gd name="T16" fmla="*/ 0 h 104"/>
                  <a:gd name="T17" fmla="*/ 80 w 80"/>
                  <a:gd name="T18" fmla="*/ 104 h 1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" h="104">
                    <a:moveTo>
                      <a:pt x="40" y="0"/>
                    </a:moveTo>
                    <a:lnTo>
                      <a:pt x="80" y="104"/>
                    </a:lnTo>
                    <a:lnTo>
                      <a:pt x="40" y="72"/>
                    </a:lnTo>
                    <a:lnTo>
                      <a:pt x="0" y="104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663300"/>
              </a:solidFill>
              <a:ln w="12700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Freeform 83"/>
              <p:cNvSpPr>
                <a:spLocks/>
              </p:cNvSpPr>
              <p:nvPr/>
            </p:nvSpPr>
            <p:spPr bwMode="auto">
              <a:xfrm>
                <a:off x="1216" y="3200"/>
                <a:ext cx="80" cy="104"/>
              </a:xfrm>
              <a:custGeom>
                <a:avLst/>
                <a:gdLst>
                  <a:gd name="T0" fmla="*/ 40 w 80"/>
                  <a:gd name="T1" fmla="*/ 104 h 104"/>
                  <a:gd name="T2" fmla="*/ 0 w 80"/>
                  <a:gd name="T3" fmla="*/ 0 h 104"/>
                  <a:gd name="T4" fmla="*/ 40 w 80"/>
                  <a:gd name="T5" fmla="*/ 32 h 104"/>
                  <a:gd name="T6" fmla="*/ 80 w 80"/>
                  <a:gd name="T7" fmla="*/ 0 h 104"/>
                  <a:gd name="T8" fmla="*/ 40 w 80"/>
                  <a:gd name="T9" fmla="*/ 104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"/>
                  <a:gd name="T16" fmla="*/ 0 h 104"/>
                  <a:gd name="T17" fmla="*/ 80 w 80"/>
                  <a:gd name="T18" fmla="*/ 104 h 1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" h="104">
                    <a:moveTo>
                      <a:pt x="40" y="104"/>
                    </a:moveTo>
                    <a:lnTo>
                      <a:pt x="0" y="0"/>
                    </a:lnTo>
                    <a:lnTo>
                      <a:pt x="40" y="32"/>
                    </a:lnTo>
                    <a:lnTo>
                      <a:pt x="80" y="0"/>
                    </a:lnTo>
                    <a:lnTo>
                      <a:pt x="40" y="104"/>
                    </a:lnTo>
                    <a:close/>
                  </a:path>
                </a:pathLst>
              </a:custGeom>
              <a:solidFill>
                <a:srgbClr val="663300"/>
              </a:solidFill>
              <a:ln w="12700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84"/>
              <p:cNvSpPr>
                <a:spLocks noChangeShapeType="1"/>
              </p:cNvSpPr>
              <p:nvPr/>
            </p:nvSpPr>
            <p:spPr bwMode="auto">
              <a:xfrm>
                <a:off x="1240" y="2544"/>
                <a:ext cx="16" cy="688"/>
              </a:xfrm>
              <a:prstGeom prst="line">
                <a:avLst/>
              </a:prstGeom>
              <a:noFill/>
              <a:ln w="38100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" name="Group 88"/>
            <p:cNvGrpSpPr>
              <a:grpSpLocks/>
            </p:cNvGrpSpPr>
            <p:nvPr/>
          </p:nvGrpSpPr>
          <p:grpSpPr bwMode="auto">
            <a:xfrm>
              <a:off x="1696" y="2904"/>
              <a:ext cx="232" cy="200"/>
              <a:chOff x="1696" y="2904"/>
              <a:chExt cx="232" cy="200"/>
            </a:xfrm>
          </p:grpSpPr>
          <p:sp>
            <p:nvSpPr>
              <p:cNvPr id="31" name="Freeform 86"/>
              <p:cNvSpPr>
                <a:spLocks/>
              </p:cNvSpPr>
              <p:nvPr/>
            </p:nvSpPr>
            <p:spPr bwMode="auto">
              <a:xfrm>
                <a:off x="1696" y="2904"/>
                <a:ext cx="88" cy="80"/>
              </a:xfrm>
              <a:custGeom>
                <a:avLst/>
                <a:gdLst>
                  <a:gd name="T0" fmla="*/ 0 w 88"/>
                  <a:gd name="T1" fmla="*/ 0 h 80"/>
                  <a:gd name="T2" fmla="*/ 88 w 88"/>
                  <a:gd name="T3" fmla="*/ 32 h 80"/>
                  <a:gd name="T4" fmla="*/ 40 w 88"/>
                  <a:gd name="T5" fmla="*/ 40 h 80"/>
                  <a:gd name="T6" fmla="*/ 48 w 88"/>
                  <a:gd name="T7" fmla="*/ 80 h 80"/>
                  <a:gd name="T8" fmla="*/ 0 w 88"/>
                  <a:gd name="T9" fmla="*/ 0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8"/>
                  <a:gd name="T16" fmla="*/ 0 h 80"/>
                  <a:gd name="T17" fmla="*/ 88 w 88"/>
                  <a:gd name="T18" fmla="*/ 80 h 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8" h="80">
                    <a:moveTo>
                      <a:pt x="0" y="0"/>
                    </a:moveTo>
                    <a:lnTo>
                      <a:pt x="88" y="32"/>
                    </a:lnTo>
                    <a:lnTo>
                      <a:pt x="40" y="40"/>
                    </a:lnTo>
                    <a:lnTo>
                      <a:pt x="48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87"/>
              <p:cNvSpPr>
                <a:spLocks noChangeShapeType="1"/>
              </p:cNvSpPr>
              <p:nvPr/>
            </p:nvSpPr>
            <p:spPr bwMode="auto">
              <a:xfrm>
                <a:off x="1736" y="2944"/>
                <a:ext cx="192" cy="16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56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2560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08"/>
                  </p:tgtEl>
                </p:cond>
              </p:nextCondLst>
            </p:seq>
            <p:vide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5608"/>
                </p:tgtEl>
              </p:cMediaNode>
            </p:video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2CD6204B-9799-4589-A6D6-860FA563A605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5535613" y="2713038"/>
            <a:ext cx="25447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2200" dirty="0"/>
              <a:t>•  Coordination # = 8</a:t>
            </a: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6657975" y="5399088"/>
            <a:ext cx="196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Adapted from Fig. 3.2,</a:t>
            </a:r>
          </a:p>
          <a:p>
            <a:r>
              <a:rPr lang="en-US" altLang="en-US" sz="1200">
                <a:solidFill>
                  <a:srgbClr val="000000"/>
                </a:solidFill>
              </a:rPr>
              <a:t> </a:t>
            </a:r>
            <a:r>
              <a:rPr lang="en-US" altLang="en-US" sz="1200" i="1">
                <a:solidFill>
                  <a:srgbClr val="000000"/>
                </a:solidFill>
              </a:rPr>
              <a:t>Callister &amp; Rethwisch 8e.</a:t>
            </a:r>
            <a:r>
              <a:rPr lang="en-US" altLang="en-US" sz="12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533400" y="1219200"/>
            <a:ext cx="65452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dirty="0"/>
              <a:t>•  Atoms touch each other along cube diagonals.</a:t>
            </a:r>
          </a:p>
        </p:txBody>
      </p:sp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879475" y="1584325"/>
            <a:ext cx="58197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800" dirty="0"/>
              <a:t>--Note:  All atoms are identical; the center atom is shaded</a:t>
            </a:r>
          </a:p>
          <a:p>
            <a:r>
              <a:rPr lang="en-US" altLang="en-US" sz="1800" dirty="0"/>
              <a:t>   differently only for ease of viewing.</a:t>
            </a:r>
          </a:p>
        </p:txBody>
      </p:sp>
      <p:sp>
        <p:nvSpPr>
          <p:cNvPr id="10247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193984" y="122055"/>
            <a:ext cx="8715375" cy="685800"/>
          </a:xfrm>
        </p:spPr>
        <p:txBody>
          <a:bodyPr/>
          <a:lstStyle/>
          <a:p>
            <a:r>
              <a:rPr lang="en-US" altLang="en-US" dirty="0" smtClean="0"/>
              <a:t>Body Centered Cubic Structure (BCC)</a:t>
            </a:r>
          </a:p>
        </p:txBody>
      </p:sp>
      <p:sp>
        <p:nvSpPr>
          <p:cNvPr id="10248" name="Rectangle 13"/>
          <p:cNvSpPr>
            <a:spLocks noChangeArrowheads="1"/>
          </p:cNvSpPr>
          <p:nvPr/>
        </p:nvSpPr>
        <p:spPr bwMode="auto">
          <a:xfrm>
            <a:off x="3459163" y="2273300"/>
            <a:ext cx="48752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2000" dirty="0">
                <a:cs typeface="Times New Roman" pitchFamily="18" charset="0"/>
              </a:rPr>
              <a:t>ex: Cr, W, Fe (</a:t>
            </a:r>
            <a:r>
              <a:rPr lang="en-US" altLang="en-US" sz="2000" dirty="0">
                <a:cs typeface="Times New Roman" pitchFamily="18" charset="0"/>
                <a:sym typeface="Symbol" pitchFamily="18" charset="2"/>
              </a:rPr>
              <a:t></a:t>
            </a:r>
            <a:r>
              <a:rPr lang="en-US" altLang="en-US" sz="2000" dirty="0">
                <a:cs typeface="Times New Roman" pitchFamily="18" charset="0"/>
              </a:rPr>
              <a:t>), Tantalum, Molybdenum</a:t>
            </a:r>
          </a:p>
        </p:txBody>
      </p:sp>
      <p:pic>
        <p:nvPicPr>
          <p:cNvPr id="10249" name="Picture 17" descr="Figure_3_2a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288" y="3514725"/>
            <a:ext cx="4362450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6" name="Slide_3_8.AVI" descr="/Users/davidrethwisch/Documents/Callister/8th Edition/8e Powerpoints/3e Powerpoints 10_26_09/Slide_3_8.AVI">
            <a:hlinkClick r:id="" action="ppaction://media"/>
          </p:cNvPr>
          <p:cNvPicPr>
            <a:picLocks noRot="1" noChangeAspect="1" noChangeArrowheads="1"/>
          </p:cNvPicPr>
          <p:nvPr>
            <a:quickTimeFile r:link="rId1"/>
          </p:nvPr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679700"/>
            <a:ext cx="3397250" cy="340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1" name="Rectangle 14"/>
          <p:cNvSpPr>
            <a:spLocks noChangeArrowheads="1"/>
          </p:cNvSpPr>
          <p:nvPr/>
        </p:nvSpPr>
        <p:spPr bwMode="auto">
          <a:xfrm>
            <a:off x="3252788" y="5924550"/>
            <a:ext cx="5118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2000">
                <a:cs typeface="Times New Roman" pitchFamily="18" charset="0"/>
              </a:rPr>
              <a:t>2 atoms/unit cell:  1 center + 8 corners x 1/8</a:t>
            </a:r>
          </a:p>
        </p:txBody>
      </p:sp>
      <p:sp>
        <p:nvSpPr>
          <p:cNvPr id="10252" name="Rectangle 7"/>
          <p:cNvSpPr>
            <a:spLocks noChangeArrowheads="1"/>
          </p:cNvSpPr>
          <p:nvPr/>
        </p:nvSpPr>
        <p:spPr bwMode="auto">
          <a:xfrm>
            <a:off x="455613" y="5613400"/>
            <a:ext cx="279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Click once on image to start animation</a:t>
            </a:r>
          </a:p>
        </p:txBody>
      </p:sp>
      <p:sp>
        <p:nvSpPr>
          <p:cNvPr id="10253" name="Rectangle 7"/>
          <p:cNvSpPr>
            <a:spLocks noChangeArrowheads="1"/>
          </p:cNvSpPr>
          <p:nvPr/>
        </p:nvSpPr>
        <p:spPr bwMode="auto">
          <a:xfrm>
            <a:off x="825500" y="5864225"/>
            <a:ext cx="19462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(Courtesy P.M. Anderson)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8810" y="828653"/>
            <a:ext cx="78088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hlinkClick r:id="rId6"/>
              </a:rPr>
              <a:t>https://www.youtube.com/watch?v=CsnNbuqxGTk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7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97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0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9706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F543D74B-5376-48A9-90DA-5EAD23CD7952}" type="slidenum">
              <a:rPr lang="en-US" altLang="en-US" sz="1200" smtClean="0"/>
              <a:pPr/>
              <a:t>6</a:t>
            </a:fld>
            <a:endParaRPr lang="en-US" altLang="en-US" sz="1200" smtClean="0"/>
          </a:p>
        </p:txBody>
      </p:sp>
      <p:sp>
        <p:nvSpPr>
          <p:cNvPr id="11267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Density:  BCC</a:t>
            </a:r>
          </a:p>
        </p:txBody>
      </p:sp>
      <p:sp>
        <p:nvSpPr>
          <p:cNvPr id="11268" name="Oval 15"/>
          <p:cNvSpPr>
            <a:spLocks noChangeArrowheads="1"/>
          </p:cNvSpPr>
          <p:nvPr/>
        </p:nvSpPr>
        <p:spPr bwMode="auto">
          <a:xfrm>
            <a:off x="4710113" y="2508250"/>
            <a:ext cx="977900" cy="927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11269" name="Oval 16"/>
          <p:cNvSpPr>
            <a:spLocks noChangeArrowheads="1"/>
          </p:cNvSpPr>
          <p:nvPr/>
        </p:nvSpPr>
        <p:spPr bwMode="auto">
          <a:xfrm>
            <a:off x="5505450" y="1952625"/>
            <a:ext cx="977900" cy="928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11270" name="Oval 17"/>
          <p:cNvSpPr>
            <a:spLocks noChangeArrowheads="1"/>
          </p:cNvSpPr>
          <p:nvPr/>
        </p:nvSpPr>
        <p:spPr bwMode="auto">
          <a:xfrm>
            <a:off x="6300788" y="1409700"/>
            <a:ext cx="977900" cy="927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11271" name="Text Box 21"/>
          <p:cNvSpPr txBox="1">
            <a:spLocks noChangeArrowheads="1"/>
          </p:cNvSpPr>
          <p:nvPr/>
        </p:nvSpPr>
        <p:spPr bwMode="auto">
          <a:xfrm>
            <a:off x="6802438" y="2225675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altLang="en-US" i="1">
                <a:latin typeface="Intergraph ANSI" pitchFamily="34" charset="0"/>
              </a:rPr>
              <a:t>a</a:t>
            </a:r>
          </a:p>
        </p:txBody>
      </p:sp>
      <p:sp>
        <p:nvSpPr>
          <p:cNvPr id="11272" name="Freeform 24"/>
          <p:cNvSpPr>
            <a:spLocks/>
          </p:cNvSpPr>
          <p:nvPr/>
        </p:nvSpPr>
        <p:spPr bwMode="auto">
          <a:xfrm>
            <a:off x="5581650" y="1941513"/>
            <a:ext cx="185738" cy="617537"/>
          </a:xfrm>
          <a:custGeom>
            <a:avLst/>
            <a:gdLst>
              <a:gd name="T0" fmla="*/ 0 w 128"/>
              <a:gd name="T1" fmla="*/ 0 h 448"/>
              <a:gd name="T2" fmla="*/ 2147483647 w 128"/>
              <a:gd name="T3" fmla="*/ 2147483647 h 448"/>
              <a:gd name="T4" fmla="*/ 2147483647 w 128"/>
              <a:gd name="T5" fmla="*/ 2147483647 h 448"/>
              <a:gd name="T6" fmla="*/ 0 60000 65536"/>
              <a:gd name="T7" fmla="*/ 0 60000 65536"/>
              <a:gd name="T8" fmla="*/ 0 60000 65536"/>
              <a:gd name="T9" fmla="*/ 0 w 128"/>
              <a:gd name="T10" fmla="*/ 0 h 448"/>
              <a:gd name="T11" fmla="*/ 128 w 128"/>
              <a:gd name="T12" fmla="*/ 448 h 4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8" h="448">
                <a:moveTo>
                  <a:pt x="0" y="0"/>
                </a:moveTo>
                <a:cubicBezTo>
                  <a:pt x="3" y="104"/>
                  <a:pt x="6" y="208"/>
                  <a:pt x="27" y="283"/>
                </a:cubicBezTo>
                <a:cubicBezTo>
                  <a:pt x="48" y="358"/>
                  <a:pt x="88" y="403"/>
                  <a:pt x="128" y="44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274" name="Group 81"/>
          <p:cNvGrpSpPr>
            <a:grpSpLocks/>
          </p:cNvGrpSpPr>
          <p:nvPr/>
        </p:nvGrpSpPr>
        <p:grpSpPr bwMode="auto">
          <a:xfrm>
            <a:off x="4084638" y="3665538"/>
            <a:ext cx="3336925" cy="776287"/>
            <a:chOff x="2573" y="2309"/>
            <a:chExt cx="2102" cy="489"/>
          </a:xfrm>
        </p:grpSpPr>
        <p:sp>
          <p:nvSpPr>
            <p:cNvPr id="11362" name="Rectangle 29"/>
            <p:cNvSpPr>
              <a:spLocks noChangeArrowheads="1"/>
            </p:cNvSpPr>
            <p:nvPr/>
          </p:nvSpPr>
          <p:spPr bwMode="auto">
            <a:xfrm>
              <a:off x="3044" y="2539"/>
              <a:ext cx="1153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dirty="0">
                  <a:solidFill>
                    <a:srgbClr val="663300"/>
                  </a:solidFill>
                </a:rPr>
                <a:t>length = 4</a:t>
              </a:r>
              <a:r>
                <a:rPr lang="en-US" altLang="en-US" i="1" dirty="0">
                  <a:solidFill>
                    <a:srgbClr val="663300"/>
                  </a:solidFill>
                </a:rPr>
                <a:t>R</a:t>
              </a:r>
              <a:r>
                <a:rPr lang="en-US" altLang="en-US" dirty="0">
                  <a:solidFill>
                    <a:srgbClr val="663300"/>
                  </a:solidFill>
                </a:rPr>
                <a:t> =</a:t>
              </a:r>
              <a:endParaRPr lang="en-US" altLang="en-US" dirty="0"/>
            </a:p>
          </p:txBody>
        </p:sp>
        <p:sp>
          <p:nvSpPr>
            <p:cNvPr id="11363" name="Rectangle 33"/>
            <p:cNvSpPr>
              <a:spLocks noChangeArrowheads="1"/>
            </p:cNvSpPr>
            <p:nvPr/>
          </p:nvSpPr>
          <p:spPr bwMode="auto">
            <a:xfrm>
              <a:off x="2573" y="2309"/>
              <a:ext cx="210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663300"/>
                  </a:solidFill>
                </a:rPr>
                <a:t>Close-packed directions:</a:t>
              </a:r>
              <a:endParaRPr lang="en-US" altLang="en-US"/>
            </a:p>
          </p:txBody>
        </p:sp>
        <p:grpSp>
          <p:nvGrpSpPr>
            <p:cNvPr id="11364" name="Group 79"/>
            <p:cNvGrpSpPr>
              <a:grpSpLocks/>
            </p:cNvGrpSpPr>
            <p:nvPr/>
          </p:nvGrpSpPr>
          <p:grpSpPr bwMode="auto">
            <a:xfrm>
              <a:off x="4250" y="2510"/>
              <a:ext cx="385" cy="288"/>
              <a:chOff x="4250" y="2510"/>
              <a:chExt cx="385" cy="288"/>
            </a:xfrm>
          </p:grpSpPr>
          <p:sp>
            <p:nvSpPr>
              <p:cNvPr id="11365" name="Freeform 28"/>
              <p:cNvSpPr>
                <a:spLocks/>
              </p:cNvSpPr>
              <p:nvPr/>
            </p:nvSpPr>
            <p:spPr bwMode="auto">
              <a:xfrm>
                <a:off x="4250" y="2556"/>
                <a:ext cx="176" cy="184"/>
              </a:xfrm>
              <a:custGeom>
                <a:avLst/>
                <a:gdLst>
                  <a:gd name="T0" fmla="*/ 0 w 176"/>
                  <a:gd name="T1" fmla="*/ 112 h 184"/>
                  <a:gd name="T2" fmla="*/ 24 w 176"/>
                  <a:gd name="T3" fmla="*/ 184 h 184"/>
                  <a:gd name="T4" fmla="*/ 40 w 176"/>
                  <a:gd name="T5" fmla="*/ 0 h 184"/>
                  <a:gd name="T6" fmla="*/ 176 w 176"/>
                  <a:gd name="T7" fmla="*/ 0 h 1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6"/>
                  <a:gd name="T13" fmla="*/ 0 h 184"/>
                  <a:gd name="T14" fmla="*/ 176 w 176"/>
                  <a:gd name="T15" fmla="*/ 184 h 1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6" h="184">
                    <a:moveTo>
                      <a:pt x="0" y="112"/>
                    </a:moveTo>
                    <a:lnTo>
                      <a:pt x="24" y="184"/>
                    </a:lnTo>
                    <a:lnTo>
                      <a:pt x="40" y="0"/>
                    </a:lnTo>
                    <a:lnTo>
                      <a:pt x="176" y="0"/>
                    </a:lnTo>
                  </a:path>
                </a:pathLst>
              </a:custGeom>
              <a:noFill/>
              <a:ln w="12700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66" name="Rectangle 78"/>
              <p:cNvSpPr>
                <a:spLocks noChangeArrowheads="1"/>
              </p:cNvSpPr>
              <p:nvPr/>
            </p:nvSpPr>
            <p:spPr bwMode="auto">
              <a:xfrm>
                <a:off x="4252" y="2510"/>
                <a:ext cx="38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prstDash val="dash"/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r>
                  <a:rPr lang="en-US" altLang="en-US">
                    <a:solidFill>
                      <a:srgbClr val="663300"/>
                    </a:solidFill>
                  </a:rPr>
                  <a:t>3 </a:t>
                </a:r>
                <a:r>
                  <a:rPr lang="en-US" altLang="en-US" i="1">
                    <a:solidFill>
                      <a:srgbClr val="663300"/>
                    </a:solidFill>
                  </a:rPr>
                  <a:t>a</a:t>
                </a:r>
              </a:p>
            </p:txBody>
          </p:sp>
        </p:grpSp>
      </p:grpSp>
      <p:grpSp>
        <p:nvGrpSpPr>
          <p:cNvPr id="11276" name="Group 145"/>
          <p:cNvGrpSpPr>
            <a:grpSpLocks/>
          </p:cNvGrpSpPr>
          <p:nvPr/>
        </p:nvGrpSpPr>
        <p:grpSpPr bwMode="auto">
          <a:xfrm>
            <a:off x="126206" y="800100"/>
            <a:ext cx="3873500" cy="3810000"/>
            <a:chOff x="96" y="672"/>
            <a:chExt cx="2440" cy="2400"/>
          </a:xfrm>
        </p:grpSpPr>
        <p:grpSp>
          <p:nvGrpSpPr>
            <p:cNvPr id="11297" name="Group 84"/>
            <p:cNvGrpSpPr>
              <a:grpSpLocks noChangeAspect="1"/>
            </p:cNvGrpSpPr>
            <p:nvPr/>
          </p:nvGrpSpPr>
          <p:grpSpPr bwMode="auto">
            <a:xfrm>
              <a:off x="96" y="672"/>
              <a:ext cx="2440" cy="2400"/>
              <a:chOff x="96" y="672"/>
              <a:chExt cx="2440" cy="2400"/>
            </a:xfrm>
          </p:grpSpPr>
          <p:sp>
            <p:nvSpPr>
              <p:cNvPr id="11301" name="AutoShape 83"/>
              <p:cNvSpPr>
                <a:spLocks noChangeAspect="1" noChangeArrowheads="1" noTextEdit="1"/>
              </p:cNvSpPr>
              <p:nvPr/>
            </p:nvSpPr>
            <p:spPr bwMode="auto">
              <a:xfrm>
                <a:off x="96" y="672"/>
                <a:ext cx="2440" cy="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11302" name="Picture 85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6" y="792"/>
                <a:ext cx="2184" cy="2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1303" name="Group 101"/>
              <p:cNvGrpSpPr>
                <a:grpSpLocks/>
              </p:cNvGrpSpPr>
              <p:nvPr/>
            </p:nvGrpSpPr>
            <p:grpSpPr bwMode="auto">
              <a:xfrm>
                <a:off x="544" y="1336"/>
                <a:ext cx="1672" cy="928"/>
                <a:chOff x="544" y="1336"/>
                <a:chExt cx="1672" cy="928"/>
              </a:xfrm>
            </p:grpSpPr>
            <p:sp>
              <p:nvSpPr>
                <p:cNvPr id="11347" name="Freeform 86"/>
                <p:cNvSpPr>
                  <a:spLocks/>
                </p:cNvSpPr>
                <p:nvPr/>
              </p:nvSpPr>
              <p:spPr bwMode="auto">
                <a:xfrm>
                  <a:off x="544" y="2176"/>
                  <a:ext cx="112" cy="88"/>
                </a:xfrm>
                <a:custGeom>
                  <a:avLst/>
                  <a:gdLst>
                    <a:gd name="T0" fmla="*/ 0 w 112"/>
                    <a:gd name="T1" fmla="*/ 88 h 88"/>
                    <a:gd name="T2" fmla="*/ 72 w 112"/>
                    <a:gd name="T3" fmla="*/ 0 h 88"/>
                    <a:gd name="T4" fmla="*/ 64 w 112"/>
                    <a:gd name="T5" fmla="*/ 56 h 88"/>
                    <a:gd name="T6" fmla="*/ 112 w 112"/>
                    <a:gd name="T7" fmla="*/ 72 h 88"/>
                    <a:gd name="T8" fmla="*/ 0 w 112"/>
                    <a:gd name="T9" fmla="*/ 88 h 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2"/>
                    <a:gd name="T16" fmla="*/ 0 h 88"/>
                    <a:gd name="T17" fmla="*/ 112 w 112"/>
                    <a:gd name="T18" fmla="*/ 88 h 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2" h="88">
                      <a:moveTo>
                        <a:pt x="0" y="88"/>
                      </a:moveTo>
                      <a:lnTo>
                        <a:pt x="72" y="0"/>
                      </a:lnTo>
                      <a:lnTo>
                        <a:pt x="64" y="56"/>
                      </a:lnTo>
                      <a:lnTo>
                        <a:pt x="112" y="72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 w="12700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8" name="Freeform 87"/>
                <p:cNvSpPr>
                  <a:spLocks/>
                </p:cNvSpPr>
                <p:nvPr/>
              </p:nvSpPr>
              <p:spPr bwMode="auto">
                <a:xfrm>
                  <a:off x="2104" y="1336"/>
                  <a:ext cx="112" cy="88"/>
                </a:xfrm>
                <a:custGeom>
                  <a:avLst/>
                  <a:gdLst>
                    <a:gd name="T0" fmla="*/ 112 w 112"/>
                    <a:gd name="T1" fmla="*/ 0 h 88"/>
                    <a:gd name="T2" fmla="*/ 40 w 112"/>
                    <a:gd name="T3" fmla="*/ 88 h 88"/>
                    <a:gd name="T4" fmla="*/ 48 w 112"/>
                    <a:gd name="T5" fmla="*/ 32 h 88"/>
                    <a:gd name="T6" fmla="*/ 0 w 112"/>
                    <a:gd name="T7" fmla="*/ 16 h 88"/>
                    <a:gd name="T8" fmla="*/ 112 w 112"/>
                    <a:gd name="T9" fmla="*/ 0 h 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2"/>
                    <a:gd name="T16" fmla="*/ 0 h 88"/>
                    <a:gd name="T17" fmla="*/ 112 w 112"/>
                    <a:gd name="T18" fmla="*/ 88 h 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2" h="88">
                      <a:moveTo>
                        <a:pt x="112" y="0"/>
                      </a:moveTo>
                      <a:lnTo>
                        <a:pt x="40" y="88"/>
                      </a:lnTo>
                      <a:lnTo>
                        <a:pt x="48" y="32"/>
                      </a:lnTo>
                      <a:lnTo>
                        <a:pt x="0" y="16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 w="12700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9" name="Freeform 88"/>
                <p:cNvSpPr>
                  <a:spLocks/>
                </p:cNvSpPr>
                <p:nvPr/>
              </p:nvSpPr>
              <p:spPr bwMode="auto">
                <a:xfrm>
                  <a:off x="600" y="2192"/>
                  <a:ext cx="88" cy="56"/>
                </a:xfrm>
                <a:custGeom>
                  <a:avLst/>
                  <a:gdLst>
                    <a:gd name="T0" fmla="*/ 0 w 88"/>
                    <a:gd name="T1" fmla="*/ 32 h 56"/>
                    <a:gd name="T2" fmla="*/ 64 w 88"/>
                    <a:gd name="T3" fmla="*/ 0 h 56"/>
                    <a:gd name="T4" fmla="*/ 88 w 88"/>
                    <a:gd name="T5" fmla="*/ 24 h 56"/>
                    <a:gd name="T6" fmla="*/ 24 w 88"/>
                    <a:gd name="T7" fmla="*/ 56 h 56"/>
                    <a:gd name="T8" fmla="*/ 0 w 88"/>
                    <a:gd name="T9" fmla="*/ 32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56"/>
                    <a:gd name="T17" fmla="*/ 88 w 88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56">
                      <a:moveTo>
                        <a:pt x="0" y="32"/>
                      </a:moveTo>
                      <a:lnTo>
                        <a:pt x="64" y="0"/>
                      </a:lnTo>
                      <a:lnTo>
                        <a:pt x="88" y="24"/>
                      </a:lnTo>
                      <a:lnTo>
                        <a:pt x="24" y="5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0" name="Freeform 89"/>
                <p:cNvSpPr>
                  <a:spLocks/>
                </p:cNvSpPr>
                <p:nvPr/>
              </p:nvSpPr>
              <p:spPr bwMode="auto">
                <a:xfrm>
                  <a:off x="728" y="2120"/>
                  <a:ext cx="88" cy="56"/>
                </a:xfrm>
                <a:custGeom>
                  <a:avLst/>
                  <a:gdLst>
                    <a:gd name="T0" fmla="*/ 0 w 88"/>
                    <a:gd name="T1" fmla="*/ 32 h 56"/>
                    <a:gd name="T2" fmla="*/ 64 w 88"/>
                    <a:gd name="T3" fmla="*/ 0 h 56"/>
                    <a:gd name="T4" fmla="*/ 88 w 88"/>
                    <a:gd name="T5" fmla="*/ 24 h 56"/>
                    <a:gd name="T6" fmla="*/ 24 w 88"/>
                    <a:gd name="T7" fmla="*/ 56 h 56"/>
                    <a:gd name="T8" fmla="*/ 0 w 88"/>
                    <a:gd name="T9" fmla="*/ 32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56"/>
                    <a:gd name="T17" fmla="*/ 88 w 88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56">
                      <a:moveTo>
                        <a:pt x="0" y="32"/>
                      </a:moveTo>
                      <a:lnTo>
                        <a:pt x="64" y="0"/>
                      </a:lnTo>
                      <a:lnTo>
                        <a:pt x="88" y="24"/>
                      </a:lnTo>
                      <a:lnTo>
                        <a:pt x="24" y="5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1" name="Freeform 90"/>
                <p:cNvSpPr>
                  <a:spLocks/>
                </p:cNvSpPr>
                <p:nvPr/>
              </p:nvSpPr>
              <p:spPr bwMode="auto">
                <a:xfrm>
                  <a:off x="848" y="2048"/>
                  <a:ext cx="88" cy="56"/>
                </a:xfrm>
                <a:custGeom>
                  <a:avLst/>
                  <a:gdLst>
                    <a:gd name="T0" fmla="*/ 0 w 88"/>
                    <a:gd name="T1" fmla="*/ 32 h 56"/>
                    <a:gd name="T2" fmla="*/ 64 w 88"/>
                    <a:gd name="T3" fmla="*/ 0 h 56"/>
                    <a:gd name="T4" fmla="*/ 88 w 88"/>
                    <a:gd name="T5" fmla="*/ 24 h 56"/>
                    <a:gd name="T6" fmla="*/ 24 w 88"/>
                    <a:gd name="T7" fmla="*/ 56 h 56"/>
                    <a:gd name="T8" fmla="*/ 0 w 88"/>
                    <a:gd name="T9" fmla="*/ 32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56"/>
                    <a:gd name="T17" fmla="*/ 88 w 88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56">
                      <a:moveTo>
                        <a:pt x="0" y="32"/>
                      </a:moveTo>
                      <a:lnTo>
                        <a:pt x="64" y="0"/>
                      </a:lnTo>
                      <a:lnTo>
                        <a:pt x="88" y="24"/>
                      </a:lnTo>
                      <a:lnTo>
                        <a:pt x="24" y="5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2" name="Freeform 91"/>
                <p:cNvSpPr>
                  <a:spLocks/>
                </p:cNvSpPr>
                <p:nvPr/>
              </p:nvSpPr>
              <p:spPr bwMode="auto">
                <a:xfrm>
                  <a:off x="976" y="1976"/>
                  <a:ext cx="88" cy="64"/>
                </a:xfrm>
                <a:custGeom>
                  <a:avLst/>
                  <a:gdLst>
                    <a:gd name="T0" fmla="*/ 0 w 88"/>
                    <a:gd name="T1" fmla="*/ 40 h 64"/>
                    <a:gd name="T2" fmla="*/ 64 w 88"/>
                    <a:gd name="T3" fmla="*/ 0 h 64"/>
                    <a:gd name="T4" fmla="*/ 88 w 88"/>
                    <a:gd name="T5" fmla="*/ 24 h 64"/>
                    <a:gd name="T6" fmla="*/ 24 w 88"/>
                    <a:gd name="T7" fmla="*/ 64 h 64"/>
                    <a:gd name="T8" fmla="*/ 0 w 88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64"/>
                    <a:gd name="T17" fmla="*/ 88 w 88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64">
                      <a:moveTo>
                        <a:pt x="0" y="40"/>
                      </a:moveTo>
                      <a:lnTo>
                        <a:pt x="64" y="0"/>
                      </a:lnTo>
                      <a:lnTo>
                        <a:pt x="88" y="24"/>
                      </a:lnTo>
                      <a:lnTo>
                        <a:pt x="24" y="6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3" name="Freeform 92"/>
                <p:cNvSpPr>
                  <a:spLocks/>
                </p:cNvSpPr>
                <p:nvPr/>
              </p:nvSpPr>
              <p:spPr bwMode="auto">
                <a:xfrm>
                  <a:off x="1104" y="1904"/>
                  <a:ext cx="88" cy="64"/>
                </a:xfrm>
                <a:custGeom>
                  <a:avLst/>
                  <a:gdLst>
                    <a:gd name="T0" fmla="*/ 0 w 88"/>
                    <a:gd name="T1" fmla="*/ 40 h 64"/>
                    <a:gd name="T2" fmla="*/ 64 w 88"/>
                    <a:gd name="T3" fmla="*/ 0 h 64"/>
                    <a:gd name="T4" fmla="*/ 88 w 88"/>
                    <a:gd name="T5" fmla="*/ 24 h 64"/>
                    <a:gd name="T6" fmla="*/ 24 w 88"/>
                    <a:gd name="T7" fmla="*/ 64 h 64"/>
                    <a:gd name="T8" fmla="*/ 0 w 88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64"/>
                    <a:gd name="T17" fmla="*/ 88 w 88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64">
                      <a:moveTo>
                        <a:pt x="0" y="40"/>
                      </a:moveTo>
                      <a:lnTo>
                        <a:pt x="64" y="0"/>
                      </a:lnTo>
                      <a:lnTo>
                        <a:pt x="88" y="24"/>
                      </a:lnTo>
                      <a:lnTo>
                        <a:pt x="24" y="6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4" name="Freeform 93"/>
                <p:cNvSpPr>
                  <a:spLocks/>
                </p:cNvSpPr>
                <p:nvPr/>
              </p:nvSpPr>
              <p:spPr bwMode="auto">
                <a:xfrm>
                  <a:off x="1232" y="1840"/>
                  <a:ext cx="80" cy="56"/>
                </a:xfrm>
                <a:custGeom>
                  <a:avLst/>
                  <a:gdLst>
                    <a:gd name="T0" fmla="*/ 0 w 80"/>
                    <a:gd name="T1" fmla="*/ 32 h 56"/>
                    <a:gd name="T2" fmla="*/ 56 w 80"/>
                    <a:gd name="T3" fmla="*/ 0 h 56"/>
                    <a:gd name="T4" fmla="*/ 80 w 80"/>
                    <a:gd name="T5" fmla="*/ 24 h 56"/>
                    <a:gd name="T6" fmla="*/ 24 w 80"/>
                    <a:gd name="T7" fmla="*/ 56 h 56"/>
                    <a:gd name="T8" fmla="*/ 0 w 80"/>
                    <a:gd name="T9" fmla="*/ 32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56"/>
                    <a:gd name="T17" fmla="*/ 80 w 80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56">
                      <a:moveTo>
                        <a:pt x="0" y="32"/>
                      </a:moveTo>
                      <a:lnTo>
                        <a:pt x="56" y="0"/>
                      </a:lnTo>
                      <a:lnTo>
                        <a:pt x="80" y="24"/>
                      </a:lnTo>
                      <a:lnTo>
                        <a:pt x="24" y="5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5" name="Freeform 94"/>
                <p:cNvSpPr>
                  <a:spLocks/>
                </p:cNvSpPr>
                <p:nvPr/>
              </p:nvSpPr>
              <p:spPr bwMode="auto">
                <a:xfrm>
                  <a:off x="1352" y="1768"/>
                  <a:ext cx="88" cy="56"/>
                </a:xfrm>
                <a:custGeom>
                  <a:avLst/>
                  <a:gdLst>
                    <a:gd name="T0" fmla="*/ 0 w 88"/>
                    <a:gd name="T1" fmla="*/ 32 h 56"/>
                    <a:gd name="T2" fmla="*/ 64 w 88"/>
                    <a:gd name="T3" fmla="*/ 0 h 56"/>
                    <a:gd name="T4" fmla="*/ 88 w 88"/>
                    <a:gd name="T5" fmla="*/ 24 h 56"/>
                    <a:gd name="T6" fmla="*/ 24 w 88"/>
                    <a:gd name="T7" fmla="*/ 56 h 56"/>
                    <a:gd name="T8" fmla="*/ 0 w 88"/>
                    <a:gd name="T9" fmla="*/ 32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56"/>
                    <a:gd name="T17" fmla="*/ 88 w 88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56">
                      <a:moveTo>
                        <a:pt x="0" y="32"/>
                      </a:moveTo>
                      <a:lnTo>
                        <a:pt x="64" y="0"/>
                      </a:lnTo>
                      <a:lnTo>
                        <a:pt x="88" y="24"/>
                      </a:lnTo>
                      <a:lnTo>
                        <a:pt x="24" y="5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6" name="Freeform 95"/>
                <p:cNvSpPr>
                  <a:spLocks/>
                </p:cNvSpPr>
                <p:nvPr/>
              </p:nvSpPr>
              <p:spPr bwMode="auto">
                <a:xfrm>
                  <a:off x="1480" y="1696"/>
                  <a:ext cx="88" cy="56"/>
                </a:xfrm>
                <a:custGeom>
                  <a:avLst/>
                  <a:gdLst>
                    <a:gd name="T0" fmla="*/ 0 w 88"/>
                    <a:gd name="T1" fmla="*/ 32 h 56"/>
                    <a:gd name="T2" fmla="*/ 64 w 88"/>
                    <a:gd name="T3" fmla="*/ 0 h 56"/>
                    <a:gd name="T4" fmla="*/ 88 w 88"/>
                    <a:gd name="T5" fmla="*/ 24 h 56"/>
                    <a:gd name="T6" fmla="*/ 24 w 88"/>
                    <a:gd name="T7" fmla="*/ 56 h 56"/>
                    <a:gd name="T8" fmla="*/ 0 w 88"/>
                    <a:gd name="T9" fmla="*/ 32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56"/>
                    <a:gd name="T17" fmla="*/ 88 w 88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56">
                      <a:moveTo>
                        <a:pt x="0" y="32"/>
                      </a:moveTo>
                      <a:lnTo>
                        <a:pt x="64" y="0"/>
                      </a:lnTo>
                      <a:lnTo>
                        <a:pt x="88" y="24"/>
                      </a:lnTo>
                      <a:lnTo>
                        <a:pt x="24" y="5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7" name="Freeform 96"/>
                <p:cNvSpPr>
                  <a:spLocks/>
                </p:cNvSpPr>
                <p:nvPr/>
              </p:nvSpPr>
              <p:spPr bwMode="auto">
                <a:xfrm>
                  <a:off x="1608" y="1624"/>
                  <a:ext cx="80" cy="64"/>
                </a:xfrm>
                <a:custGeom>
                  <a:avLst/>
                  <a:gdLst>
                    <a:gd name="T0" fmla="*/ 0 w 80"/>
                    <a:gd name="T1" fmla="*/ 40 h 64"/>
                    <a:gd name="T2" fmla="*/ 56 w 80"/>
                    <a:gd name="T3" fmla="*/ 0 h 64"/>
                    <a:gd name="T4" fmla="*/ 80 w 80"/>
                    <a:gd name="T5" fmla="*/ 24 h 64"/>
                    <a:gd name="T6" fmla="*/ 24 w 80"/>
                    <a:gd name="T7" fmla="*/ 64 h 64"/>
                    <a:gd name="T8" fmla="*/ 0 w 80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64"/>
                    <a:gd name="T17" fmla="*/ 80 w 80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64">
                      <a:moveTo>
                        <a:pt x="0" y="40"/>
                      </a:moveTo>
                      <a:lnTo>
                        <a:pt x="56" y="0"/>
                      </a:lnTo>
                      <a:lnTo>
                        <a:pt x="80" y="24"/>
                      </a:lnTo>
                      <a:lnTo>
                        <a:pt x="24" y="6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8" name="Freeform 97"/>
                <p:cNvSpPr>
                  <a:spLocks/>
                </p:cNvSpPr>
                <p:nvPr/>
              </p:nvSpPr>
              <p:spPr bwMode="auto">
                <a:xfrm>
                  <a:off x="1728" y="1560"/>
                  <a:ext cx="88" cy="56"/>
                </a:xfrm>
                <a:custGeom>
                  <a:avLst/>
                  <a:gdLst>
                    <a:gd name="T0" fmla="*/ 0 w 88"/>
                    <a:gd name="T1" fmla="*/ 32 h 56"/>
                    <a:gd name="T2" fmla="*/ 64 w 88"/>
                    <a:gd name="T3" fmla="*/ 0 h 56"/>
                    <a:gd name="T4" fmla="*/ 88 w 88"/>
                    <a:gd name="T5" fmla="*/ 24 h 56"/>
                    <a:gd name="T6" fmla="*/ 24 w 88"/>
                    <a:gd name="T7" fmla="*/ 56 h 56"/>
                    <a:gd name="T8" fmla="*/ 0 w 88"/>
                    <a:gd name="T9" fmla="*/ 32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56"/>
                    <a:gd name="T17" fmla="*/ 88 w 88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56">
                      <a:moveTo>
                        <a:pt x="0" y="32"/>
                      </a:moveTo>
                      <a:lnTo>
                        <a:pt x="64" y="0"/>
                      </a:lnTo>
                      <a:lnTo>
                        <a:pt x="88" y="24"/>
                      </a:lnTo>
                      <a:lnTo>
                        <a:pt x="24" y="5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9" name="Freeform 98"/>
                <p:cNvSpPr>
                  <a:spLocks/>
                </p:cNvSpPr>
                <p:nvPr/>
              </p:nvSpPr>
              <p:spPr bwMode="auto">
                <a:xfrm>
                  <a:off x="1856" y="1488"/>
                  <a:ext cx="88" cy="56"/>
                </a:xfrm>
                <a:custGeom>
                  <a:avLst/>
                  <a:gdLst>
                    <a:gd name="T0" fmla="*/ 0 w 88"/>
                    <a:gd name="T1" fmla="*/ 32 h 56"/>
                    <a:gd name="T2" fmla="*/ 64 w 88"/>
                    <a:gd name="T3" fmla="*/ 0 h 56"/>
                    <a:gd name="T4" fmla="*/ 88 w 88"/>
                    <a:gd name="T5" fmla="*/ 24 h 56"/>
                    <a:gd name="T6" fmla="*/ 24 w 88"/>
                    <a:gd name="T7" fmla="*/ 56 h 56"/>
                    <a:gd name="T8" fmla="*/ 0 w 88"/>
                    <a:gd name="T9" fmla="*/ 32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56"/>
                    <a:gd name="T17" fmla="*/ 88 w 88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56">
                      <a:moveTo>
                        <a:pt x="0" y="32"/>
                      </a:moveTo>
                      <a:lnTo>
                        <a:pt x="64" y="0"/>
                      </a:lnTo>
                      <a:lnTo>
                        <a:pt x="88" y="24"/>
                      </a:lnTo>
                      <a:lnTo>
                        <a:pt x="24" y="5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0" name="Freeform 99"/>
                <p:cNvSpPr>
                  <a:spLocks/>
                </p:cNvSpPr>
                <p:nvPr/>
              </p:nvSpPr>
              <p:spPr bwMode="auto">
                <a:xfrm>
                  <a:off x="1984" y="1416"/>
                  <a:ext cx="88" cy="56"/>
                </a:xfrm>
                <a:custGeom>
                  <a:avLst/>
                  <a:gdLst>
                    <a:gd name="T0" fmla="*/ 0 w 88"/>
                    <a:gd name="T1" fmla="*/ 32 h 56"/>
                    <a:gd name="T2" fmla="*/ 64 w 88"/>
                    <a:gd name="T3" fmla="*/ 0 h 56"/>
                    <a:gd name="T4" fmla="*/ 88 w 88"/>
                    <a:gd name="T5" fmla="*/ 24 h 56"/>
                    <a:gd name="T6" fmla="*/ 24 w 88"/>
                    <a:gd name="T7" fmla="*/ 56 h 56"/>
                    <a:gd name="T8" fmla="*/ 0 w 88"/>
                    <a:gd name="T9" fmla="*/ 32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56"/>
                    <a:gd name="T17" fmla="*/ 88 w 88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56">
                      <a:moveTo>
                        <a:pt x="0" y="32"/>
                      </a:moveTo>
                      <a:lnTo>
                        <a:pt x="64" y="0"/>
                      </a:lnTo>
                      <a:lnTo>
                        <a:pt x="88" y="24"/>
                      </a:lnTo>
                      <a:lnTo>
                        <a:pt x="24" y="5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1" name="Freeform 100"/>
                <p:cNvSpPr>
                  <a:spLocks/>
                </p:cNvSpPr>
                <p:nvPr/>
              </p:nvSpPr>
              <p:spPr bwMode="auto">
                <a:xfrm>
                  <a:off x="2104" y="1360"/>
                  <a:ext cx="64" cy="48"/>
                </a:xfrm>
                <a:custGeom>
                  <a:avLst/>
                  <a:gdLst>
                    <a:gd name="T0" fmla="*/ 0 w 64"/>
                    <a:gd name="T1" fmla="*/ 24 h 48"/>
                    <a:gd name="T2" fmla="*/ 40 w 64"/>
                    <a:gd name="T3" fmla="*/ 0 h 48"/>
                    <a:gd name="T4" fmla="*/ 64 w 64"/>
                    <a:gd name="T5" fmla="*/ 24 h 48"/>
                    <a:gd name="T6" fmla="*/ 24 w 64"/>
                    <a:gd name="T7" fmla="*/ 48 h 48"/>
                    <a:gd name="T8" fmla="*/ 0 w 64"/>
                    <a:gd name="T9" fmla="*/ 24 h 4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4"/>
                    <a:gd name="T16" fmla="*/ 0 h 48"/>
                    <a:gd name="T17" fmla="*/ 64 w 64"/>
                    <a:gd name="T18" fmla="*/ 48 h 4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4" h="48">
                      <a:moveTo>
                        <a:pt x="0" y="24"/>
                      </a:moveTo>
                      <a:lnTo>
                        <a:pt x="40" y="0"/>
                      </a:lnTo>
                      <a:lnTo>
                        <a:pt x="64" y="24"/>
                      </a:lnTo>
                      <a:lnTo>
                        <a:pt x="24" y="48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04" name="Group 116"/>
              <p:cNvGrpSpPr>
                <a:grpSpLocks/>
              </p:cNvGrpSpPr>
              <p:nvPr/>
            </p:nvGrpSpPr>
            <p:grpSpPr bwMode="auto">
              <a:xfrm>
                <a:off x="1240" y="968"/>
                <a:ext cx="312" cy="1784"/>
                <a:chOff x="1240" y="968"/>
                <a:chExt cx="312" cy="1784"/>
              </a:xfrm>
            </p:grpSpPr>
            <p:sp>
              <p:nvSpPr>
                <p:cNvPr id="11333" name="Freeform 102"/>
                <p:cNvSpPr>
                  <a:spLocks/>
                </p:cNvSpPr>
                <p:nvPr/>
              </p:nvSpPr>
              <p:spPr bwMode="auto">
                <a:xfrm>
                  <a:off x="1240" y="2640"/>
                  <a:ext cx="80" cy="112"/>
                </a:xfrm>
                <a:custGeom>
                  <a:avLst/>
                  <a:gdLst>
                    <a:gd name="T0" fmla="*/ 24 w 80"/>
                    <a:gd name="T1" fmla="*/ 112 h 112"/>
                    <a:gd name="T2" fmla="*/ 0 w 80"/>
                    <a:gd name="T3" fmla="*/ 0 h 112"/>
                    <a:gd name="T4" fmla="*/ 32 w 80"/>
                    <a:gd name="T5" fmla="*/ 40 h 112"/>
                    <a:gd name="T6" fmla="*/ 80 w 80"/>
                    <a:gd name="T7" fmla="*/ 16 h 112"/>
                    <a:gd name="T8" fmla="*/ 24 w 80"/>
                    <a:gd name="T9" fmla="*/ 112 h 1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112"/>
                    <a:gd name="T17" fmla="*/ 80 w 80"/>
                    <a:gd name="T18" fmla="*/ 112 h 1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112">
                      <a:moveTo>
                        <a:pt x="24" y="112"/>
                      </a:moveTo>
                      <a:lnTo>
                        <a:pt x="0" y="0"/>
                      </a:lnTo>
                      <a:lnTo>
                        <a:pt x="32" y="40"/>
                      </a:lnTo>
                      <a:lnTo>
                        <a:pt x="80" y="16"/>
                      </a:lnTo>
                      <a:lnTo>
                        <a:pt x="24" y="11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 w="12700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4" name="Freeform 103"/>
                <p:cNvSpPr>
                  <a:spLocks/>
                </p:cNvSpPr>
                <p:nvPr/>
              </p:nvSpPr>
              <p:spPr bwMode="auto">
                <a:xfrm>
                  <a:off x="1472" y="968"/>
                  <a:ext cx="80" cy="112"/>
                </a:xfrm>
                <a:custGeom>
                  <a:avLst/>
                  <a:gdLst>
                    <a:gd name="T0" fmla="*/ 56 w 80"/>
                    <a:gd name="T1" fmla="*/ 0 h 112"/>
                    <a:gd name="T2" fmla="*/ 80 w 80"/>
                    <a:gd name="T3" fmla="*/ 112 h 112"/>
                    <a:gd name="T4" fmla="*/ 48 w 80"/>
                    <a:gd name="T5" fmla="*/ 72 h 112"/>
                    <a:gd name="T6" fmla="*/ 0 w 80"/>
                    <a:gd name="T7" fmla="*/ 96 h 112"/>
                    <a:gd name="T8" fmla="*/ 56 w 80"/>
                    <a:gd name="T9" fmla="*/ 0 h 1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112"/>
                    <a:gd name="T17" fmla="*/ 80 w 80"/>
                    <a:gd name="T18" fmla="*/ 112 h 1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112">
                      <a:moveTo>
                        <a:pt x="56" y="0"/>
                      </a:moveTo>
                      <a:lnTo>
                        <a:pt x="80" y="112"/>
                      </a:lnTo>
                      <a:lnTo>
                        <a:pt x="48" y="72"/>
                      </a:lnTo>
                      <a:lnTo>
                        <a:pt x="0" y="9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 w="12700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5" name="Freeform 104"/>
                <p:cNvSpPr>
                  <a:spLocks/>
                </p:cNvSpPr>
                <p:nvPr/>
              </p:nvSpPr>
              <p:spPr bwMode="auto">
                <a:xfrm>
                  <a:off x="1264" y="2600"/>
                  <a:ext cx="32" cy="96"/>
                </a:xfrm>
                <a:custGeom>
                  <a:avLst/>
                  <a:gdLst>
                    <a:gd name="T0" fmla="*/ 0 w 32"/>
                    <a:gd name="T1" fmla="*/ 72 h 96"/>
                    <a:gd name="T2" fmla="*/ 8 w 32"/>
                    <a:gd name="T3" fmla="*/ 0 h 96"/>
                    <a:gd name="T4" fmla="*/ 32 w 32"/>
                    <a:gd name="T5" fmla="*/ 24 h 96"/>
                    <a:gd name="T6" fmla="*/ 24 w 32"/>
                    <a:gd name="T7" fmla="*/ 96 h 96"/>
                    <a:gd name="T8" fmla="*/ 0 w 32"/>
                    <a:gd name="T9" fmla="*/ 7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96"/>
                    <a:gd name="T17" fmla="*/ 32 w 32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96">
                      <a:moveTo>
                        <a:pt x="0" y="72"/>
                      </a:moveTo>
                      <a:lnTo>
                        <a:pt x="8" y="0"/>
                      </a:lnTo>
                      <a:lnTo>
                        <a:pt x="32" y="24"/>
                      </a:lnTo>
                      <a:lnTo>
                        <a:pt x="24" y="96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6" name="Freeform 105"/>
                <p:cNvSpPr>
                  <a:spLocks/>
                </p:cNvSpPr>
                <p:nvPr/>
              </p:nvSpPr>
              <p:spPr bwMode="auto">
                <a:xfrm>
                  <a:off x="1288" y="2456"/>
                  <a:ext cx="32" cy="96"/>
                </a:xfrm>
                <a:custGeom>
                  <a:avLst/>
                  <a:gdLst>
                    <a:gd name="T0" fmla="*/ 0 w 32"/>
                    <a:gd name="T1" fmla="*/ 72 h 96"/>
                    <a:gd name="T2" fmla="*/ 8 w 32"/>
                    <a:gd name="T3" fmla="*/ 0 h 96"/>
                    <a:gd name="T4" fmla="*/ 32 w 32"/>
                    <a:gd name="T5" fmla="*/ 24 h 96"/>
                    <a:gd name="T6" fmla="*/ 24 w 32"/>
                    <a:gd name="T7" fmla="*/ 96 h 96"/>
                    <a:gd name="T8" fmla="*/ 0 w 32"/>
                    <a:gd name="T9" fmla="*/ 7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96"/>
                    <a:gd name="T17" fmla="*/ 32 w 32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96">
                      <a:moveTo>
                        <a:pt x="0" y="72"/>
                      </a:moveTo>
                      <a:lnTo>
                        <a:pt x="8" y="0"/>
                      </a:lnTo>
                      <a:lnTo>
                        <a:pt x="32" y="24"/>
                      </a:lnTo>
                      <a:lnTo>
                        <a:pt x="24" y="96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7" name="Freeform 106"/>
                <p:cNvSpPr>
                  <a:spLocks/>
                </p:cNvSpPr>
                <p:nvPr/>
              </p:nvSpPr>
              <p:spPr bwMode="auto">
                <a:xfrm>
                  <a:off x="1304" y="2320"/>
                  <a:ext cx="40" cy="88"/>
                </a:xfrm>
                <a:custGeom>
                  <a:avLst/>
                  <a:gdLst>
                    <a:gd name="T0" fmla="*/ 0 w 40"/>
                    <a:gd name="T1" fmla="*/ 64 h 88"/>
                    <a:gd name="T2" fmla="*/ 16 w 40"/>
                    <a:gd name="T3" fmla="*/ 0 h 88"/>
                    <a:gd name="T4" fmla="*/ 40 w 40"/>
                    <a:gd name="T5" fmla="*/ 24 h 88"/>
                    <a:gd name="T6" fmla="*/ 24 w 40"/>
                    <a:gd name="T7" fmla="*/ 88 h 88"/>
                    <a:gd name="T8" fmla="*/ 0 w 40"/>
                    <a:gd name="T9" fmla="*/ 64 h 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0"/>
                    <a:gd name="T16" fmla="*/ 0 h 88"/>
                    <a:gd name="T17" fmla="*/ 40 w 40"/>
                    <a:gd name="T18" fmla="*/ 88 h 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0" h="88">
                      <a:moveTo>
                        <a:pt x="0" y="64"/>
                      </a:moveTo>
                      <a:lnTo>
                        <a:pt x="16" y="0"/>
                      </a:lnTo>
                      <a:lnTo>
                        <a:pt x="40" y="24"/>
                      </a:lnTo>
                      <a:lnTo>
                        <a:pt x="24" y="88"/>
                      </a:lnTo>
                      <a:lnTo>
                        <a:pt x="0" y="64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8" name="Freeform 107"/>
                <p:cNvSpPr>
                  <a:spLocks/>
                </p:cNvSpPr>
                <p:nvPr/>
              </p:nvSpPr>
              <p:spPr bwMode="auto">
                <a:xfrm>
                  <a:off x="1328" y="2176"/>
                  <a:ext cx="32" cy="96"/>
                </a:xfrm>
                <a:custGeom>
                  <a:avLst/>
                  <a:gdLst>
                    <a:gd name="T0" fmla="*/ 0 w 32"/>
                    <a:gd name="T1" fmla="*/ 72 h 96"/>
                    <a:gd name="T2" fmla="*/ 8 w 32"/>
                    <a:gd name="T3" fmla="*/ 0 h 96"/>
                    <a:gd name="T4" fmla="*/ 32 w 32"/>
                    <a:gd name="T5" fmla="*/ 24 h 96"/>
                    <a:gd name="T6" fmla="*/ 24 w 32"/>
                    <a:gd name="T7" fmla="*/ 96 h 96"/>
                    <a:gd name="T8" fmla="*/ 0 w 32"/>
                    <a:gd name="T9" fmla="*/ 7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96"/>
                    <a:gd name="T17" fmla="*/ 32 w 32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96">
                      <a:moveTo>
                        <a:pt x="0" y="72"/>
                      </a:moveTo>
                      <a:lnTo>
                        <a:pt x="8" y="0"/>
                      </a:lnTo>
                      <a:lnTo>
                        <a:pt x="32" y="24"/>
                      </a:lnTo>
                      <a:lnTo>
                        <a:pt x="24" y="96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9" name="Freeform 108"/>
                <p:cNvSpPr>
                  <a:spLocks/>
                </p:cNvSpPr>
                <p:nvPr/>
              </p:nvSpPr>
              <p:spPr bwMode="auto">
                <a:xfrm>
                  <a:off x="1352" y="2032"/>
                  <a:ext cx="32" cy="96"/>
                </a:xfrm>
                <a:custGeom>
                  <a:avLst/>
                  <a:gdLst>
                    <a:gd name="T0" fmla="*/ 0 w 32"/>
                    <a:gd name="T1" fmla="*/ 72 h 96"/>
                    <a:gd name="T2" fmla="*/ 8 w 32"/>
                    <a:gd name="T3" fmla="*/ 0 h 96"/>
                    <a:gd name="T4" fmla="*/ 32 w 32"/>
                    <a:gd name="T5" fmla="*/ 24 h 96"/>
                    <a:gd name="T6" fmla="*/ 24 w 32"/>
                    <a:gd name="T7" fmla="*/ 96 h 96"/>
                    <a:gd name="T8" fmla="*/ 0 w 32"/>
                    <a:gd name="T9" fmla="*/ 7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96"/>
                    <a:gd name="T17" fmla="*/ 32 w 32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96">
                      <a:moveTo>
                        <a:pt x="0" y="72"/>
                      </a:moveTo>
                      <a:lnTo>
                        <a:pt x="8" y="0"/>
                      </a:lnTo>
                      <a:lnTo>
                        <a:pt x="32" y="24"/>
                      </a:lnTo>
                      <a:lnTo>
                        <a:pt x="24" y="96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0" name="Freeform 109"/>
                <p:cNvSpPr>
                  <a:spLocks/>
                </p:cNvSpPr>
                <p:nvPr/>
              </p:nvSpPr>
              <p:spPr bwMode="auto">
                <a:xfrm>
                  <a:off x="1368" y="1888"/>
                  <a:ext cx="40" cy="96"/>
                </a:xfrm>
                <a:custGeom>
                  <a:avLst/>
                  <a:gdLst>
                    <a:gd name="T0" fmla="*/ 0 w 40"/>
                    <a:gd name="T1" fmla="*/ 72 h 96"/>
                    <a:gd name="T2" fmla="*/ 16 w 40"/>
                    <a:gd name="T3" fmla="*/ 0 h 96"/>
                    <a:gd name="T4" fmla="*/ 40 w 40"/>
                    <a:gd name="T5" fmla="*/ 24 h 96"/>
                    <a:gd name="T6" fmla="*/ 24 w 40"/>
                    <a:gd name="T7" fmla="*/ 96 h 96"/>
                    <a:gd name="T8" fmla="*/ 0 w 40"/>
                    <a:gd name="T9" fmla="*/ 7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0"/>
                    <a:gd name="T16" fmla="*/ 0 h 96"/>
                    <a:gd name="T17" fmla="*/ 40 w 40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0" h="96">
                      <a:moveTo>
                        <a:pt x="0" y="72"/>
                      </a:moveTo>
                      <a:lnTo>
                        <a:pt x="16" y="0"/>
                      </a:lnTo>
                      <a:lnTo>
                        <a:pt x="40" y="24"/>
                      </a:lnTo>
                      <a:lnTo>
                        <a:pt x="24" y="96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1" name="Freeform 110"/>
                <p:cNvSpPr>
                  <a:spLocks/>
                </p:cNvSpPr>
                <p:nvPr/>
              </p:nvSpPr>
              <p:spPr bwMode="auto">
                <a:xfrm>
                  <a:off x="1392" y="1744"/>
                  <a:ext cx="32" cy="96"/>
                </a:xfrm>
                <a:custGeom>
                  <a:avLst/>
                  <a:gdLst>
                    <a:gd name="T0" fmla="*/ 0 w 32"/>
                    <a:gd name="T1" fmla="*/ 72 h 96"/>
                    <a:gd name="T2" fmla="*/ 8 w 32"/>
                    <a:gd name="T3" fmla="*/ 0 h 96"/>
                    <a:gd name="T4" fmla="*/ 32 w 32"/>
                    <a:gd name="T5" fmla="*/ 24 h 96"/>
                    <a:gd name="T6" fmla="*/ 24 w 32"/>
                    <a:gd name="T7" fmla="*/ 96 h 96"/>
                    <a:gd name="T8" fmla="*/ 0 w 32"/>
                    <a:gd name="T9" fmla="*/ 7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96"/>
                    <a:gd name="T17" fmla="*/ 32 w 32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96">
                      <a:moveTo>
                        <a:pt x="0" y="72"/>
                      </a:moveTo>
                      <a:lnTo>
                        <a:pt x="8" y="0"/>
                      </a:lnTo>
                      <a:lnTo>
                        <a:pt x="32" y="24"/>
                      </a:lnTo>
                      <a:lnTo>
                        <a:pt x="24" y="96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2" name="Freeform 111"/>
                <p:cNvSpPr>
                  <a:spLocks/>
                </p:cNvSpPr>
                <p:nvPr/>
              </p:nvSpPr>
              <p:spPr bwMode="auto">
                <a:xfrm>
                  <a:off x="1416" y="1608"/>
                  <a:ext cx="32" cy="88"/>
                </a:xfrm>
                <a:custGeom>
                  <a:avLst/>
                  <a:gdLst>
                    <a:gd name="T0" fmla="*/ 0 w 32"/>
                    <a:gd name="T1" fmla="*/ 64 h 88"/>
                    <a:gd name="T2" fmla="*/ 8 w 32"/>
                    <a:gd name="T3" fmla="*/ 0 h 88"/>
                    <a:gd name="T4" fmla="*/ 32 w 32"/>
                    <a:gd name="T5" fmla="*/ 24 h 88"/>
                    <a:gd name="T6" fmla="*/ 24 w 32"/>
                    <a:gd name="T7" fmla="*/ 88 h 88"/>
                    <a:gd name="T8" fmla="*/ 0 w 32"/>
                    <a:gd name="T9" fmla="*/ 64 h 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88"/>
                    <a:gd name="T17" fmla="*/ 32 w 32"/>
                    <a:gd name="T18" fmla="*/ 88 h 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88">
                      <a:moveTo>
                        <a:pt x="0" y="64"/>
                      </a:moveTo>
                      <a:lnTo>
                        <a:pt x="8" y="0"/>
                      </a:lnTo>
                      <a:lnTo>
                        <a:pt x="32" y="24"/>
                      </a:lnTo>
                      <a:lnTo>
                        <a:pt x="24" y="88"/>
                      </a:lnTo>
                      <a:lnTo>
                        <a:pt x="0" y="64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3" name="Freeform 112"/>
                <p:cNvSpPr>
                  <a:spLocks/>
                </p:cNvSpPr>
                <p:nvPr/>
              </p:nvSpPr>
              <p:spPr bwMode="auto">
                <a:xfrm>
                  <a:off x="1440" y="1464"/>
                  <a:ext cx="32" cy="96"/>
                </a:xfrm>
                <a:custGeom>
                  <a:avLst/>
                  <a:gdLst>
                    <a:gd name="T0" fmla="*/ 0 w 32"/>
                    <a:gd name="T1" fmla="*/ 72 h 96"/>
                    <a:gd name="T2" fmla="*/ 8 w 32"/>
                    <a:gd name="T3" fmla="*/ 0 h 96"/>
                    <a:gd name="T4" fmla="*/ 32 w 32"/>
                    <a:gd name="T5" fmla="*/ 24 h 96"/>
                    <a:gd name="T6" fmla="*/ 24 w 32"/>
                    <a:gd name="T7" fmla="*/ 96 h 96"/>
                    <a:gd name="T8" fmla="*/ 0 w 32"/>
                    <a:gd name="T9" fmla="*/ 7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96"/>
                    <a:gd name="T17" fmla="*/ 32 w 32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96">
                      <a:moveTo>
                        <a:pt x="0" y="72"/>
                      </a:moveTo>
                      <a:lnTo>
                        <a:pt x="8" y="0"/>
                      </a:lnTo>
                      <a:lnTo>
                        <a:pt x="32" y="24"/>
                      </a:lnTo>
                      <a:lnTo>
                        <a:pt x="24" y="96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4" name="Freeform 113"/>
                <p:cNvSpPr>
                  <a:spLocks/>
                </p:cNvSpPr>
                <p:nvPr/>
              </p:nvSpPr>
              <p:spPr bwMode="auto">
                <a:xfrm>
                  <a:off x="1456" y="1320"/>
                  <a:ext cx="40" cy="96"/>
                </a:xfrm>
                <a:custGeom>
                  <a:avLst/>
                  <a:gdLst>
                    <a:gd name="T0" fmla="*/ 0 w 40"/>
                    <a:gd name="T1" fmla="*/ 72 h 96"/>
                    <a:gd name="T2" fmla="*/ 16 w 40"/>
                    <a:gd name="T3" fmla="*/ 0 h 96"/>
                    <a:gd name="T4" fmla="*/ 40 w 40"/>
                    <a:gd name="T5" fmla="*/ 24 h 96"/>
                    <a:gd name="T6" fmla="*/ 24 w 40"/>
                    <a:gd name="T7" fmla="*/ 96 h 96"/>
                    <a:gd name="T8" fmla="*/ 0 w 40"/>
                    <a:gd name="T9" fmla="*/ 7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0"/>
                    <a:gd name="T16" fmla="*/ 0 h 96"/>
                    <a:gd name="T17" fmla="*/ 40 w 40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0" h="96">
                      <a:moveTo>
                        <a:pt x="0" y="72"/>
                      </a:moveTo>
                      <a:lnTo>
                        <a:pt x="16" y="0"/>
                      </a:lnTo>
                      <a:lnTo>
                        <a:pt x="40" y="24"/>
                      </a:lnTo>
                      <a:lnTo>
                        <a:pt x="24" y="96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5" name="Freeform 114"/>
                <p:cNvSpPr>
                  <a:spLocks/>
                </p:cNvSpPr>
                <p:nvPr/>
              </p:nvSpPr>
              <p:spPr bwMode="auto">
                <a:xfrm>
                  <a:off x="1480" y="1176"/>
                  <a:ext cx="32" cy="96"/>
                </a:xfrm>
                <a:custGeom>
                  <a:avLst/>
                  <a:gdLst>
                    <a:gd name="T0" fmla="*/ 0 w 32"/>
                    <a:gd name="T1" fmla="*/ 72 h 96"/>
                    <a:gd name="T2" fmla="*/ 8 w 32"/>
                    <a:gd name="T3" fmla="*/ 0 h 96"/>
                    <a:gd name="T4" fmla="*/ 32 w 32"/>
                    <a:gd name="T5" fmla="*/ 24 h 96"/>
                    <a:gd name="T6" fmla="*/ 24 w 32"/>
                    <a:gd name="T7" fmla="*/ 96 h 96"/>
                    <a:gd name="T8" fmla="*/ 0 w 32"/>
                    <a:gd name="T9" fmla="*/ 7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96"/>
                    <a:gd name="T17" fmla="*/ 32 w 32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96">
                      <a:moveTo>
                        <a:pt x="0" y="72"/>
                      </a:moveTo>
                      <a:lnTo>
                        <a:pt x="8" y="0"/>
                      </a:lnTo>
                      <a:lnTo>
                        <a:pt x="32" y="24"/>
                      </a:lnTo>
                      <a:lnTo>
                        <a:pt x="24" y="96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6" name="Freeform 115"/>
                <p:cNvSpPr>
                  <a:spLocks/>
                </p:cNvSpPr>
                <p:nvPr/>
              </p:nvSpPr>
              <p:spPr bwMode="auto">
                <a:xfrm>
                  <a:off x="1504" y="1032"/>
                  <a:ext cx="32" cy="96"/>
                </a:xfrm>
                <a:custGeom>
                  <a:avLst/>
                  <a:gdLst>
                    <a:gd name="T0" fmla="*/ 0 w 32"/>
                    <a:gd name="T1" fmla="*/ 72 h 96"/>
                    <a:gd name="T2" fmla="*/ 8 w 32"/>
                    <a:gd name="T3" fmla="*/ 0 h 96"/>
                    <a:gd name="T4" fmla="*/ 32 w 32"/>
                    <a:gd name="T5" fmla="*/ 24 h 96"/>
                    <a:gd name="T6" fmla="*/ 24 w 32"/>
                    <a:gd name="T7" fmla="*/ 96 h 96"/>
                    <a:gd name="T8" fmla="*/ 0 w 32"/>
                    <a:gd name="T9" fmla="*/ 7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96"/>
                    <a:gd name="T17" fmla="*/ 32 w 32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96">
                      <a:moveTo>
                        <a:pt x="0" y="72"/>
                      </a:moveTo>
                      <a:lnTo>
                        <a:pt x="8" y="0"/>
                      </a:lnTo>
                      <a:lnTo>
                        <a:pt x="32" y="24"/>
                      </a:lnTo>
                      <a:lnTo>
                        <a:pt x="24" y="96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05" name="Group 133"/>
              <p:cNvGrpSpPr>
                <a:grpSpLocks/>
              </p:cNvGrpSpPr>
              <p:nvPr/>
            </p:nvGrpSpPr>
            <p:grpSpPr bwMode="auto">
              <a:xfrm>
                <a:off x="552" y="1168"/>
                <a:ext cx="1680" cy="1264"/>
                <a:chOff x="552" y="1168"/>
                <a:chExt cx="1680" cy="1264"/>
              </a:xfrm>
            </p:grpSpPr>
            <p:sp>
              <p:nvSpPr>
                <p:cNvPr id="11317" name="Freeform 117"/>
                <p:cNvSpPr>
                  <a:spLocks/>
                </p:cNvSpPr>
                <p:nvPr/>
              </p:nvSpPr>
              <p:spPr bwMode="auto">
                <a:xfrm>
                  <a:off x="552" y="1168"/>
                  <a:ext cx="104" cy="96"/>
                </a:xfrm>
                <a:custGeom>
                  <a:avLst/>
                  <a:gdLst>
                    <a:gd name="T0" fmla="*/ 0 w 104"/>
                    <a:gd name="T1" fmla="*/ 0 h 96"/>
                    <a:gd name="T2" fmla="*/ 104 w 104"/>
                    <a:gd name="T3" fmla="*/ 32 h 96"/>
                    <a:gd name="T4" fmla="*/ 56 w 104"/>
                    <a:gd name="T5" fmla="*/ 40 h 96"/>
                    <a:gd name="T6" fmla="*/ 56 w 104"/>
                    <a:gd name="T7" fmla="*/ 96 h 96"/>
                    <a:gd name="T8" fmla="*/ 0 w 104"/>
                    <a:gd name="T9" fmla="*/ 0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4"/>
                    <a:gd name="T16" fmla="*/ 0 h 96"/>
                    <a:gd name="T17" fmla="*/ 104 w 104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4" h="96">
                      <a:moveTo>
                        <a:pt x="0" y="0"/>
                      </a:moveTo>
                      <a:lnTo>
                        <a:pt x="104" y="32"/>
                      </a:lnTo>
                      <a:lnTo>
                        <a:pt x="56" y="40"/>
                      </a:lnTo>
                      <a:lnTo>
                        <a:pt x="56" y="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 w="12700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8" name="Freeform 118"/>
                <p:cNvSpPr>
                  <a:spLocks/>
                </p:cNvSpPr>
                <p:nvPr/>
              </p:nvSpPr>
              <p:spPr bwMode="auto">
                <a:xfrm>
                  <a:off x="2128" y="2336"/>
                  <a:ext cx="104" cy="96"/>
                </a:xfrm>
                <a:custGeom>
                  <a:avLst/>
                  <a:gdLst>
                    <a:gd name="T0" fmla="*/ 104 w 104"/>
                    <a:gd name="T1" fmla="*/ 96 h 96"/>
                    <a:gd name="T2" fmla="*/ 0 w 104"/>
                    <a:gd name="T3" fmla="*/ 64 h 96"/>
                    <a:gd name="T4" fmla="*/ 48 w 104"/>
                    <a:gd name="T5" fmla="*/ 56 h 96"/>
                    <a:gd name="T6" fmla="*/ 48 w 104"/>
                    <a:gd name="T7" fmla="*/ 0 h 96"/>
                    <a:gd name="T8" fmla="*/ 104 w 104"/>
                    <a:gd name="T9" fmla="*/ 96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4"/>
                    <a:gd name="T16" fmla="*/ 0 h 96"/>
                    <a:gd name="T17" fmla="*/ 104 w 104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4" h="96">
                      <a:moveTo>
                        <a:pt x="104" y="96"/>
                      </a:moveTo>
                      <a:lnTo>
                        <a:pt x="0" y="64"/>
                      </a:lnTo>
                      <a:lnTo>
                        <a:pt x="48" y="56"/>
                      </a:lnTo>
                      <a:lnTo>
                        <a:pt x="48" y="0"/>
                      </a:lnTo>
                      <a:lnTo>
                        <a:pt x="104" y="96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 w="12700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9" name="Freeform 119"/>
                <p:cNvSpPr>
                  <a:spLocks/>
                </p:cNvSpPr>
                <p:nvPr/>
              </p:nvSpPr>
              <p:spPr bwMode="auto">
                <a:xfrm>
                  <a:off x="2104" y="2344"/>
                  <a:ext cx="80" cy="64"/>
                </a:xfrm>
                <a:custGeom>
                  <a:avLst/>
                  <a:gdLst>
                    <a:gd name="T0" fmla="*/ 80 w 80"/>
                    <a:gd name="T1" fmla="*/ 40 h 64"/>
                    <a:gd name="T2" fmla="*/ 24 w 80"/>
                    <a:gd name="T3" fmla="*/ 0 h 64"/>
                    <a:gd name="T4" fmla="*/ 0 w 80"/>
                    <a:gd name="T5" fmla="*/ 24 h 64"/>
                    <a:gd name="T6" fmla="*/ 56 w 80"/>
                    <a:gd name="T7" fmla="*/ 64 h 64"/>
                    <a:gd name="T8" fmla="*/ 80 w 80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64"/>
                    <a:gd name="T17" fmla="*/ 80 w 80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64">
                      <a:moveTo>
                        <a:pt x="80" y="40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64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0" name="Freeform 120"/>
                <p:cNvSpPr>
                  <a:spLocks/>
                </p:cNvSpPr>
                <p:nvPr/>
              </p:nvSpPr>
              <p:spPr bwMode="auto">
                <a:xfrm>
                  <a:off x="1984" y="2256"/>
                  <a:ext cx="88" cy="64"/>
                </a:xfrm>
                <a:custGeom>
                  <a:avLst/>
                  <a:gdLst>
                    <a:gd name="T0" fmla="*/ 88 w 88"/>
                    <a:gd name="T1" fmla="*/ 40 h 64"/>
                    <a:gd name="T2" fmla="*/ 24 w 88"/>
                    <a:gd name="T3" fmla="*/ 0 h 64"/>
                    <a:gd name="T4" fmla="*/ 0 w 88"/>
                    <a:gd name="T5" fmla="*/ 24 h 64"/>
                    <a:gd name="T6" fmla="*/ 64 w 88"/>
                    <a:gd name="T7" fmla="*/ 64 h 64"/>
                    <a:gd name="T8" fmla="*/ 88 w 88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64"/>
                    <a:gd name="T17" fmla="*/ 88 w 88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64">
                      <a:moveTo>
                        <a:pt x="88" y="40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64" y="64"/>
                      </a:lnTo>
                      <a:lnTo>
                        <a:pt x="88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1" name="Freeform 121"/>
                <p:cNvSpPr>
                  <a:spLocks/>
                </p:cNvSpPr>
                <p:nvPr/>
              </p:nvSpPr>
              <p:spPr bwMode="auto">
                <a:xfrm>
                  <a:off x="1872" y="2168"/>
                  <a:ext cx="80" cy="64"/>
                </a:xfrm>
                <a:custGeom>
                  <a:avLst/>
                  <a:gdLst>
                    <a:gd name="T0" fmla="*/ 80 w 80"/>
                    <a:gd name="T1" fmla="*/ 40 h 64"/>
                    <a:gd name="T2" fmla="*/ 24 w 80"/>
                    <a:gd name="T3" fmla="*/ 0 h 64"/>
                    <a:gd name="T4" fmla="*/ 0 w 80"/>
                    <a:gd name="T5" fmla="*/ 24 h 64"/>
                    <a:gd name="T6" fmla="*/ 56 w 80"/>
                    <a:gd name="T7" fmla="*/ 64 h 64"/>
                    <a:gd name="T8" fmla="*/ 80 w 80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64"/>
                    <a:gd name="T17" fmla="*/ 80 w 80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64">
                      <a:moveTo>
                        <a:pt x="80" y="40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64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2" name="Freeform 122"/>
                <p:cNvSpPr>
                  <a:spLocks/>
                </p:cNvSpPr>
                <p:nvPr/>
              </p:nvSpPr>
              <p:spPr bwMode="auto">
                <a:xfrm>
                  <a:off x="1760" y="2080"/>
                  <a:ext cx="80" cy="64"/>
                </a:xfrm>
                <a:custGeom>
                  <a:avLst/>
                  <a:gdLst>
                    <a:gd name="T0" fmla="*/ 80 w 80"/>
                    <a:gd name="T1" fmla="*/ 40 h 64"/>
                    <a:gd name="T2" fmla="*/ 24 w 80"/>
                    <a:gd name="T3" fmla="*/ 0 h 64"/>
                    <a:gd name="T4" fmla="*/ 0 w 80"/>
                    <a:gd name="T5" fmla="*/ 24 h 64"/>
                    <a:gd name="T6" fmla="*/ 56 w 80"/>
                    <a:gd name="T7" fmla="*/ 64 h 64"/>
                    <a:gd name="T8" fmla="*/ 80 w 80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64"/>
                    <a:gd name="T17" fmla="*/ 80 w 80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64">
                      <a:moveTo>
                        <a:pt x="80" y="40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64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3" name="Freeform 123"/>
                <p:cNvSpPr>
                  <a:spLocks/>
                </p:cNvSpPr>
                <p:nvPr/>
              </p:nvSpPr>
              <p:spPr bwMode="auto">
                <a:xfrm>
                  <a:off x="1640" y="1992"/>
                  <a:ext cx="88" cy="72"/>
                </a:xfrm>
                <a:custGeom>
                  <a:avLst/>
                  <a:gdLst>
                    <a:gd name="T0" fmla="*/ 88 w 88"/>
                    <a:gd name="T1" fmla="*/ 48 h 72"/>
                    <a:gd name="T2" fmla="*/ 24 w 88"/>
                    <a:gd name="T3" fmla="*/ 0 h 72"/>
                    <a:gd name="T4" fmla="*/ 0 w 88"/>
                    <a:gd name="T5" fmla="*/ 24 h 72"/>
                    <a:gd name="T6" fmla="*/ 64 w 88"/>
                    <a:gd name="T7" fmla="*/ 72 h 72"/>
                    <a:gd name="T8" fmla="*/ 88 w 88"/>
                    <a:gd name="T9" fmla="*/ 48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72"/>
                    <a:gd name="T17" fmla="*/ 88 w 88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72">
                      <a:moveTo>
                        <a:pt x="88" y="48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64" y="72"/>
                      </a:lnTo>
                      <a:lnTo>
                        <a:pt x="88" y="48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4" name="Freeform 124"/>
                <p:cNvSpPr>
                  <a:spLocks/>
                </p:cNvSpPr>
                <p:nvPr/>
              </p:nvSpPr>
              <p:spPr bwMode="auto">
                <a:xfrm>
                  <a:off x="1528" y="1904"/>
                  <a:ext cx="80" cy="72"/>
                </a:xfrm>
                <a:custGeom>
                  <a:avLst/>
                  <a:gdLst>
                    <a:gd name="T0" fmla="*/ 80 w 80"/>
                    <a:gd name="T1" fmla="*/ 48 h 72"/>
                    <a:gd name="T2" fmla="*/ 24 w 80"/>
                    <a:gd name="T3" fmla="*/ 0 h 72"/>
                    <a:gd name="T4" fmla="*/ 0 w 80"/>
                    <a:gd name="T5" fmla="*/ 24 h 72"/>
                    <a:gd name="T6" fmla="*/ 56 w 80"/>
                    <a:gd name="T7" fmla="*/ 72 h 72"/>
                    <a:gd name="T8" fmla="*/ 80 w 80"/>
                    <a:gd name="T9" fmla="*/ 48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72"/>
                    <a:gd name="T17" fmla="*/ 80 w 8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72">
                      <a:moveTo>
                        <a:pt x="80" y="48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72"/>
                      </a:lnTo>
                      <a:lnTo>
                        <a:pt x="80" y="48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5" name="Freeform 125"/>
                <p:cNvSpPr>
                  <a:spLocks/>
                </p:cNvSpPr>
                <p:nvPr/>
              </p:nvSpPr>
              <p:spPr bwMode="auto">
                <a:xfrm>
                  <a:off x="1416" y="1824"/>
                  <a:ext cx="80" cy="64"/>
                </a:xfrm>
                <a:custGeom>
                  <a:avLst/>
                  <a:gdLst>
                    <a:gd name="T0" fmla="*/ 80 w 80"/>
                    <a:gd name="T1" fmla="*/ 40 h 64"/>
                    <a:gd name="T2" fmla="*/ 24 w 80"/>
                    <a:gd name="T3" fmla="*/ 0 h 64"/>
                    <a:gd name="T4" fmla="*/ 0 w 80"/>
                    <a:gd name="T5" fmla="*/ 24 h 64"/>
                    <a:gd name="T6" fmla="*/ 56 w 80"/>
                    <a:gd name="T7" fmla="*/ 64 h 64"/>
                    <a:gd name="T8" fmla="*/ 80 w 80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64"/>
                    <a:gd name="T17" fmla="*/ 80 w 80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64">
                      <a:moveTo>
                        <a:pt x="80" y="40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64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6" name="Freeform 126"/>
                <p:cNvSpPr>
                  <a:spLocks/>
                </p:cNvSpPr>
                <p:nvPr/>
              </p:nvSpPr>
              <p:spPr bwMode="auto">
                <a:xfrm>
                  <a:off x="1296" y="1736"/>
                  <a:ext cx="80" cy="64"/>
                </a:xfrm>
                <a:custGeom>
                  <a:avLst/>
                  <a:gdLst>
                    <a:gd name="T0" fmla="*/ 80 w 80"/>
                    <a:gd name="T1" fmla="*/ 40 h 64"/>
                    <a:gd name="T2" fmla="*/ 24 w 80"/>
                    <a:gd name="T3" fmla="*/ 0 h 64"/>
                    <a:gd name="T4" fmla="*/ 0 w 80"/>
                    <a:gd name="T5" fmla="*/ 24 h 64"/>
                    <a:gd name="T6" fmla="*/ 56 w 80"/>
                    <a:gd name="T7" fmla="*/ 64 h 64"/>
                    <a:gd name="T8" fmla="*/ 80 w 80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64"/>
                    <a:gd name="T17" fmla="*/ 80 w 80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64">
                      <a:moveTo>
                        <a:pt x="80" y="40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64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7" name="Freeform 127"/>
                <p:cNvSpPr>
                  <a:spLocks/>
                </p:cNvSpPr>
                <p:nvPr/>
              </p:nvSpPr>
              <p:spPr bwMode="auto">
                <a:xfrm>
                  <a:off x="1184" y="1648"/>
                  <a:ext cx="80" cy="64"/>
                </a:xfrm>
                <a:custGeom>
                  <a:avLst/>
                  <a:gdLst>
                    <a:gd name="T0" fmla="*/ 80 w 80"/>
                    <a:gd name="T1" fmla="*/ 40 h 64"/>
                    <a:gd name="T2" fmla="*/ 24 w 80"/>
                    <a:gd name="T3" fmla="*/ 0 h 64"/>
                    <a:gd name="T4" fmla="*/ 0 w 80"/>
                    <a:gd name="T5" fmla="*/ 24 h 64"/>
                    <a:gd name="T6" fmla="*/ 56 w 80"/>
                    <a:gd name="T7" fmla="*/ 64 h 64"/>
                    <a:gd name="T8" fmla="*/ 80 w 80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64"/>
                    <a:gd name="T17" fmla="*/ 80 w 80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64">
                      <a:moveTo>
                        <a:pt x="80" y="40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64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8" name="Freeform 128"/>
                <p:cNvSpPr>
                  <a:spLocks/>
                </p:cNvSpPr>
                <p:nvPr/>
              </p:nvSpPr>
              <p:spPr bwMode="auto">
                <a:xfrm>
                  <a:off x="1072" y="1560"/>
                  <a:ext cx="80" cy="64"/>
                </a:xfrm>
                <a:custGeom>
                  <a:avLst/>
                  <a:gdLst>
                    <a:gd name="T0" fmla="*/ 80 w 80"/>
                    <a:gd name="T1" fmla="*/ 40 h 64"/>
                    <a:gd name="T2" fmla="*/ 24 w 80"/>
                    <a:gd name="T3" fmla="*/ 0 h 64"/>
                    <a:gd name="T4" fmla="*/ 0 w 80"/>
                    <a:gd name="T5" fmla="*/ 24 h 64"/>
                    <a:gd name="T6" fmla="*/ 56 w 80"/>
                    <a:gd name="T7" fmla="*/ 64 h 64"/>
                    <a:gd name="T8" fmla="*/ 80 w 80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64"/>
                    <a:gd name="T17" fmla="*/ 80 w 80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64">
                      <a:moveTo>
                        <a:pt x="80" y="40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64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9" name="Freeform 129"/>
                <p:cNvSpPr>
                  <a:spLocks/>
                </p:cNvSpPr>
                <p:nvPr/>
              </p:nvSpPr>
              <p:spPr bwMode="auto">
                <a:xfrm>
                  <a:off x="952" y="1472"/>
                  <a:ext cx="80" cy="72"/>
                </a:xfrm>
                <a:custGeom>
                  <a:avLst/>
                  <a:gdLst>
                    <a:gd name="T0" fmla="*/ 80 w 80"/>
                    <a:gd name="T1" fmla="*/ 48 h 72"/>
                    <a:gd name="T2" fmla="*/ 24 w 80"/>
                    <a:gd name="T3" fmla="*/ 0 h 72"/>
                    <a:gd name="T4" fmla="*/ 0 w 80"/>
                    <a:gd name="T5" fmla="*/ 24 h 72"/>
                    <a:gd name="T6" fmla="*/ 56 w 80"/>
                    <a:gd name="T7" fmla="*/ 72 h 72"/>
                    <a:gd name="T8" fmla="*/ 80 w 80"/>
                    <a:gd name="T9" fmla="*/ 48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72"/>
                    <a:gd name="T17" fmla="*/ 80 w 8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72">
                      <a:moveTo>
                        <a:pt x="80" y="48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72"/>
                      </a:lnTo>
                      <a:lnTo>
                        <a:pt x="80" y="48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0" name="Freeform 130"/>
                <p:cNvSpPr>
                  <a:spLocks/>
                </p:cNvSpPr>
                <p:nvPr/>
              </p:nvSpPr>
              <p:spPr bwMode="auto">
                <a:xfrm>
                  <a:off x="840" y="1384"/>
                  <a:ext cx="80" cy="72"/>
                </a:xfrm>
                <a:custGeom>
                  <a:avLst/>
                  <a:gdLst>
                    <a:gd name="T0" fmla="*/ 80 w 80"/>
                    <a:gd name="T1" fmla="*/ 48 h 72"/>
                    <a:gd name="T2" fmla="*/ 24 w 80"/>
                    <a:gd name="T3" fmla="*/ 0 h 72"/>
                    <a:gd name="T4" fmla="*/ 0 w 80"/>
                    <a:gd name="T5" fmla="*/ 24 h 72"/>
                    <a:gd name="T6" fmla="*/ 56 w 80"/>
                    <a:gd name="T7" fmla="*/ 72 h 72"/>
                    <a:gd name="T8" fmla="*/ 80 w 80"/>
                    <a:gd name="T9" fmla="*/ 48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72"/>
                    <a:gd name="T17" fmla="*/ 80 w 8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72">
                      <a:moveTo>
                        <a:pt x="80" y="48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72"/>
                      </a:lnTo>
                      <a:lnTo>
                        <a:pt x="80" y="48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1" name="Freeform 131"/>
                <p:cNvSpPr>
                  <a:spLocks/>
                </p:cNvSpPr>
                <p:nvPr/>
              </p:nvSpPr>
              <p:spPr bwMode="auto">
                <a:xfrm>
                  <a:off x="728" y="1296"/>
                  <a:ext cx="80" cy="72"/>
                </a:xfrm>
                <a:custGeom>
                  <a:avLst/>
                  <a:gdLst>
                    <a:gd name="T0" fmla="*/ 80 w 80"/>
                    <a:gd name="T1" fmla="*/ 48 h 72"/>
                    <a:gd name="T2" fmla="*/ 24 w 80"/>
                    <a:gd name="T3" fmla="*/ 0 h 72"/>
                    <a:gd name="T4" fmla="*/ 0 w 80"/>
                    <a:gd name="T5" fmla="*/ 24 h 72"/>
                    <a:gd name="T6" fmla="*/ 56 w 80"/>
                    <a:gd name="T7" fmla="*/ 72 h 72"/>
                    <a:gd name="T8" fmla="*/ 80 w 80"/>
                    <a:gd name="T9" fmla="*/ 48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72"/>
                    <a:gd name="T17" fmla="*/ 80 w 8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72">
                      <a:moveTo>
                        <a:pt x="80" y="48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72"/>
                      </a:lnTo>
                      <a:lnTo>
                        <a:pt x="80" y="48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2" name="Freeform 132"/>
                <p:cNvSpPr>
                  <a:spLocks/>
                </p:cNvSpPr>
                <p:nvPr/>
              </p:nvSpPr>
              <p:spPr bwMode="auto">
                <a:xfrm>
                  <a:off x="608" y="1216"/>
                  <a:ext cx="80" cy="64"/>
                </a:xfrm>
                <a:custGeom>
                  <a:avLst/>
                  <a:gdLst>
                    <a:gd name="T0" fmla="*/ 80 w 80"/>
                    <a:gd name="T1" fmla="*/ 40 h 64"/>
                    <a:gd name="T2" fmla="*/ 24 w 80"/>
                    <a:gd name="T3" fmla="*/ 0 h 64"/>
                    <a:gd name="T4" fmla="*/ 0 w 80"/>
                    <a:gd name="T5" fmla="*/ 24 h 64"/>
                    <a:gd name="T6" fmla="*/ 56 w 80"/>
                    <a:gd name="T7" fmla="*/ 64 h 64"/>
                    <a:gd name="T8" fmla="*/ 80 w 80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64"/>
                    <a:gd name="T17" fmla="*/ 80 w 80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64">
                      <a:moveTo>
                        <a:pt x="80" y="40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64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06" name="Group 137"/>
              <p:cNvGrpSpPr>
                <a:grpSpLocks/>
              </p:cNvGrpSpPr>
              <p:nvPr/>
            </p:nvGrpSpPr>
            <p:grpSpPr bwMode="auto">
              <a:xfrm>
                <a:off x="1264" y="2536"/>
                <a:ext cx="976" cy="328"/>
                <a:chOff x="1264" y="2536"/>
                <a:chExt cx="976" cy="328"/>
              </a:xfrm>
            </p:grpSpPr>
            <p:sp>
              <p:nvSpPr>
                <p:cNvPr id="11314" name="Freeform 134"/>
                <p:cNvSpPr>
                  <a:spLocks/>
                </p:cNvSpPr>
                <p:nvPr/>
              </p:nvSpPr>
              <p:spPr bwMode="auto">
                <a:xfrm>
                  <a:off x="1264" y="2808"/>
                  <a:ext cx="96" cy="56"/>
                </a:xfrm>
                <a:custGeom>
                  <a:avLst/>
                  <a:gdLst>
                    <a:gd name="T0" fmla="*/ 0 w 96"/>
                    <a:gd name="T1" fmla="*/ 56 h 56"/>
                    <a:gd name="T2" fmla="*/ 72 w 96"/>
                    <a:gd name="T3" fmla="*/ 0 h 56"/>
                    <a:gd name="T4" fmla="*/ 56 w 96"/>
                    <a:gd name="T5" fmla="*/ 40 h 56"/>
                    <a:gd name="T6" fmla="*/ 96 w 96"/>
                    <a:gd name="T7" fmla="*/ 56 h 56"/>
                    <a:gd name="T8" fmla="*/ 0 w 96"/>
                    <a:gd name="T9" fmla="*/ 56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56"/>
                    <a:gd name="T17" fmla="*/ 96 w 96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56">
                      <a:moveTo>
                        <a:pt x="0" y="56"/>
                      </a:moveTo>
                      <a:lnTo>
                        <a:pt x="72" y="0"/>
                      </a:lnTo>
                      <a:lnTo>
                        <a:pt x="56" y="40"/>
                      </a:lnTo>
                      <a:lnTo>
                        <a:pt x="96" y="56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5" name="Freeform 135"/>
                <p:cNvSpPr>
                  <a:spLocks/>
                </p:cNvSpPr>
                <p:nvPr/>
              </p:nvSpPr>
              <p:spPr bwMode="auto">
                <a:xfrm>
                  <a:off x="2144" y="2536"/>
                  <a:ext cx="96" cy="56"/>
                </a:xfrm>
                <a:custGeom>
                  <a:avLst/>
                  <a:gdLst>
                    <a:gd name="T0" fmla="*/ 96 w 96"/>
                    <a:gd name="T1" fmla="*/ 0 h 56"/>
                    <a:gd name="T2" fmla="*/ 24 w 96"/>
                    <a:gd name="T3" fmla="*/ 56 h 56"/>
                    <a:gd name="T4" fmla="*/ 40 w 96"/>
                    <a:gd name="T5" fmla="*/ 16 h 56"/>
                    <a:gd name="T6" fmla="*/ 0 w 96"/>
                    <a:gd name="T7" fmla="*/ 0 h 56"/>
                    <a:gd name="T8" fmla="*/ 96 w 96"/>
                    <a:gd name="T9" fmla="*/ 0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56"/>
                    <a:gd name="T17" fmla="*/ 96 w 96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56">
                      <a:moveTo>
                        <a:pt x="96" y="0"/>
                      </a:moveTo>
                      <a:lnTo>
                        <a:pt x="24" y="56"/>
                      </a:lnTo>
                      <a:lnTo>
                        <a:pt x="40" y="16"/>
                      </a:lnTo>
                      <a:lnTo>
                        <a:pt x="0" y="0"/>
                      </a:lnTo>
                      <a:lnTo>
                        <a:pt x="9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6" name="Line 136"/>
                <p:cNvSpPr>
                  <a:spLocks noChangeShapeType="1"/>
                </p:cNvSpPr>
                <p:nvPr/>
              </p:nvSpPr>
              <p:spPr bwMode="auto">
                <a:xfrm flipV="1">
                  <a:off x="1320" y="2552"/>
                  <a:ext cx="864" cy="296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307" name="Rectangle 138"/>
              <p:cNvSpPr>
                <a:spLocks noChangeArrowheads="1"/>
              </p:cNvSpPr>
              <p:nvPr/>
            </p:nvSpPr>
            <p:spPr bwMode="auto">
              <a:xfrm>
                <a:off x="1752" y="2552"/>
                <a:ext cx="128" cy="22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1308" name="Rectangle 139"/>
              <p:cNvSpPr>
                <a:spLocks noChangeArrowheads="1"/>
              </p:cNvSpPr>
              <p:nvPr/>
            </p:nvSpPr>
            <p:spPr bwMode="auto">
              <a:xfrm>
                <a:off x="1752" y="2552"/>
                <a:ext cx="107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r>
                  <a:rPr lang="en-US" altLang="en-US" i="1">
                    <a:solidFill>
                      <a:srgbClr val="000000"/>
                    </a:solidFill>
                  </a:rPr>
                  <a:t>a</a:t>
                </a:r>
                <a:endParaRPr lang="en-US" altLang="en-US" i="1"/>
              </a:p>
            </p:txBody>
          </p:sp>
          <p:grpSp>
            <p:nvGrpSpPr>
              <p:cNvPr id="11309" name="Group 142"/>
              <p:cNvGrpSpPr>
                <a:grpSpLocks/>
              </p:cNvGrpSpPr>
              <p:nvPr/>
            </p:nvGrpSpPr>
            <p:grpSpPr bwMode="auto">
              <a:xfrm>
                <a:off x="1272" y="2328"/>
                <a:ext cx="304" cy="440"/>
                <a:chOff x="1272" y="2328"/>
                <a:chExt cx="304" cy="440"/>
              </a:xfrm>
            </p:grpSpPr>
            <p:sp>
              <p:nvSpPr>
                <p:cNvPr id="11312" name="Freeform 140"/>
                <p:cNvSpPr>
                  <a:spLocks/>
                </p:cNvSpPr>
                <p:nvPr/>
              </p:nvSpPr>
              <p:spPr bwMode="auto">
                <a:xfrm>
                  <a:off x="1496" y="2328"/>
                  <a:ext cx="80" cy="88"/>
                </a:xfrm>
                <a:custGeom>
                  <a:avLst/>
                  <a:gdLst>
                    <a:gd name="T0" fmla="*/ 80 w 80"/>
                    <a:gd name="T1" fmla="*/ 0 h 88"/>
                    <a:gd name="T2" fmla="*/ 56 w 80"/>
                    <a:gd name="T3" fmla="*/ 88 h 88"/>
                    <a:gd name="T4" fmla="*/ 48 w 80"/>
                    <a:gd name="T5" fmla="*/ 48 h 88"/>
                    <a:gd name="T6" fmla="*/ 0 w 80"/>
                    <a:gd name="T7" fmla="*/ 56 h 88"/>
                    <a:gd name="T8" fmla="*/ 80 w 80"/>
                    <a:gd name="T9" fmla="*/ 0 h 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88"/>
                    <a:gd name="T17" fmla="*/ 80 w 80"/>
                    <a:gd name="T18" fmla="*/ 88 h 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88">
                      <a:moveTo>
                        <a:pt x="80" y="0"/>
                      </a:moveTo>
                      <a:lnTo>
                        <a:pt x="56" y="88"/>
                      </a:lnTo>
                      <a:lnTo>
                        <a:pt x="48" y="48"/>
                      </a:lnTo>
                      <a:lnTo>
                        <a:pt x="0" y="56"/>
                      </a:lnTo>
                      <a:lnTo>
                        <a:pt x="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3" name="Line 141"/>
                <p:cNvSpPr>
                  <a:spLocks noChangeShapeType="1"/>
                </p:cNvSpPr>
                <p:nvPr/>
              </p:nvSpPr>
              <p:spPr bwMode="auto">
                <a:xfrm flipV="1">
                  <a:off x="1272" y="2376"/>
                  <a:ext cx="272" cy="392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310" name="Rectangle 143"/>
              <p:cNvSpPr>
                <a:spLocks noChangeArrowheads="1"/>
              </p:cNvSpPr>
              <p:nvPr/>
            </p:nvSpPr>
            <p:spPr bwMode="auto">
              <a:xfrm>
                <a:off x="1368" y="2416"/>
                <a:ext cx="152" cy="22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1311" name="Rectangle 144"/>
              <p:cNvSpPr>
                <a:spLocks noChangeArrowheads="1"/>
              </p:cNvSpPr>
              <p:nvPr/>
            </p:nvSpPr>
            <p:spPr bwMode="auto">
              <a:xfrm>
                <a:off x="1368" y="2416"/>
                <a:ext cx="139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r>
                  <a:rPr lang="en-US" altLang="en-US" i="1">
                    <a:solidFill>
                      <a:srgbClr val="000000"/>
                    </a:solidFill>
                  </a:rPr>
                  <a:t>R</a:t>
                </a:r>
                <a:endParaRPr lang="en-US" altLang="en-US" i="1"/>
              </a:p>
            </p:txBody>
          </p:sp>
        </p:grpSp>
        <p:sp>
          <p:nvSpPr>
            <p:cNvPr id="11298" name="Line 12"/>
            <p:cNvSpPr>
              <a:spLocks noChangeShapeType="1"/>
            </p:cNvSpPr>
            <p:nvPr/>
          </p:nvSpPr>
          <p:spPr bwMode="auto">
            <a:xfrm flipH="1" flipV="1">
              <a:off x="2222" y="1317"/>
              <a:ext cx="0" cy="111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Line 13"/>
            <p:cNvSpPr>
              <a:spLocks noChangeShapeType="1"/>
            </p:cNvSpPr>
            <p:nvPr/>
          </p:nvSpPr>
          <p:spPr bwMode="auto">
            <a:xfrm flipV="1">
              <a:off x="549" y="1335"/>
              <a:ext cx="1673" cy="923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0" name="Line 11"/>
            <p:cNvSpPr>
              <a:spLocks noChangeShapeType="1"/>
            </p:cNvSpPr>
            <p:nvPr/>
          </p:nvSpPr>
          <p:spPr bwMode="auto">
            <a:xfrm>
              <a:off x="539" y="2258"/>
              <a:ext cx="1683" cy="17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7" name="Rectangle 147"/>
          <p:cNvSpPr>
            <a:spLocks noChangeArrowheads="1"/>
          </p:cNvSpPr>
          <p:nvPr/>
        </p:nvSpPr>
        <p:spPr bwMode="auto">
          <a:xfrm>
            <a:off x="0" y="4046538"/>
            <a:ext cx="18161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Adapted from </a:t>
            </a:r>
          </a:p>
          <a:p>
            <a:r>
              <a:rPr lang="en-US" altLang="en-US" sz="1200">
                <a:solidFill>
                  <a:srgbClr val="000000"/>
                </a:solidFill>
              </a:rPr>
              <a:t>Fig. 3.2(a), </a:t>
            </a:r>
            <a:r>
              <a:rPr lang="en-US" altLang="en-US" sz="1200" i="1">
                <a:solidFill>
                  <a:srgbClr val="000000"/>
                </a:solidFill>
              </a:rPr>
              <a:t>Callister &amp; Rethwisch 8e.</a:t>
            </a:r>
          </a:p>
        </p:txBody>
      </p:sp>
      <p:grpSp>
        <p:nvGrpSpPr>
          <p:cNvPr id="11278" name="Group 149"/>
          <p:cNvGrpSpPr>
            <a:grpSpLocks noChangeAspect="1"/>
          </p:cNvGrpSpPr>
          <p:nvPr/>
        </p:nvGrpSpPr>
        <p:grpSpPr bwMode="auto">
          <a:xfrm>
            <a:off x="5829300" y="2997200"/>
            <a:ext cx="669925" cy="431800"/>
            <a:chOff x="3672" y="1896"/>
            <a:chExt cx="422" cy="272"/>
          </a:xfrm>
        </p:grpSpPr>
        <p:sp>
          <p:nvSpPr>
            <p:cNvPr id="11289" name="AutoShape 148"/>
            <p:cNvSpPr>
              <a:spLocks noChangeAspect="1" noChangeArrowheads="1" noTextEdit="1"/>
            </p:cNvSpPr>
            <p:nvPr/>
          </p:nvSpPr>
          <p:spPr bwMode="auto">
            <a:xfrm>
              <a:off x="3672" y="1896"/>
              <a:ext cx="422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Line 150"/>
            <p:cNvSpPr>
              <a:spLocks noChangeShapeType="1"/>
            </p:cNvSpPr>
            <p:nvPr/>
          </p:nvSpPr>
          <p:spPr bwMode="auto">
            <a:xfrm flipV="1">
              <a:off x="3709" y="2085"/>
              <a:ext cx="24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Line 151"/>
            <p:cNvSpPr>
              <a:spLocks noChangeShapeType="1"/>
            </p:cNvSpPr>
            <p:nvPr/>
          </p:nvSpPr>
          <p:spPr bwMode="auto">
            <a:xfrm>
              <a:off x="3733" y="2089"/>
              <a:ext cx="36" cy="6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Line 152"/>
            <p:cNvSpPr>
              <a:spLocks noChangeShapeType="1"/>
            </p:cNvSpPr>
            <p:nvPr/>
          </p:nvSpPr>
          <p:spPr bwMode="auto">
            <a:xfrm flipV="1">
              <a:off x="3773" y="1966"/>
              <a:ext cx="48" cy="1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Line 153"/>
            <p:cNvSpPr>
              <a:spLocks noChangeShapeType="1"/>
            </p:cNvSpPr>
            <p:nvPr/>
          </p:nvSpPr>
          <p:spPr bwMode="auto">
            <a:xfrm>
              <a:off x="3821" y="1966"/>
              <a:ext cx="11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Rectangle 154"/>
            <p:cNvSpPr>
              <a:spLocks noChangeArrowheads="1"/>
            </p:cNvSpPr>
            <p:nvPr/>
          </p:nvSpPr>
          <p:spPr bwMode="auto">
            <a:xfrm>
              <a:off x="3977" y="1944"/>
              <a:ext cx="10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2300" i="1">
                  <a:solidFill>
                    <a:srgbClr val="000000"/>
                  </a:solidFill>
                  <a:latin typeface="Intergraph ANSI" pitchFamily="34" charset="0"/>
                </a:rPr>
                <a:t>a</a:t>
              </a:r>
              <a:endParaRPr lang="en-US" altLang="en-US" i="1"/>
            </a:p>
          </p:txBody>
        </p:sp>
        <p:sp>
          <p:nvSpPr>
            <p:cNvPr id="11295" name="Rectangle 155"/>
            <p:cNvSpPr>
              <a:spLocks noChangeArrowheads="1"/>
            </p:cNvSpPr>
            <p:nvPr/>
          </p:nvSpPr>
          <p:spPr bwMode="auto">
            <a:xfrm>
              <a:off x="3938" y="1944"/>
              <a:ext cx="5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2300">
                  <a:solidFill>
                    <a:srgbClr val="000000"/>
                  </a:solidFill>
                  <a:latin typeface="Intergraph ANSI" pitchFamily="34" charset="0"/>
                </a:rPr>
                <a:t> </a:t>
              </a:r>
              <a:endParaRPr lang="en-US" altLang="en-US"/>
            </a:p>
          </p:txBody>
        </p:sp>
        <p:sp>
          <p:nvSpPr>
            <p:cNvPr id="11296" name="Rectangle 156"/>
            <p:cNvSpPr>
              <a:spLocks noChangeArrowheads="1"/>
            </p:cNvSpPr>
            <p:nvPr/>
          </p:nvSpPr>
          <p:spPr bwMode="auto">
            <a:xfrm>
              <a:off x="3833" y="1947"/>
              <a:ext cx="9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23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en-US" altLang="en-US"/>
            </a:p>
          </p:txBody>
        </p:sp>
      </p:grpSp>
      <p:grpSp>
        <p:nvGrpSpPr>
          <p:cNvPr id="11279" name="Group 158"/>
          <p:cNvGrpSpPr>
            <a:grpSpLocks noChangeAspect="1"/>
          </p:cNvGrpSpPr>
          <p:nvPr/>
        </p:nvGrpSpPr>
        <p:grpSpPr bwMode="auto">
          <a:xfrm>
            <a:off x="5156200" y="1541463"/>
            <a:ext cx="644525" cy="439737"/>
            <a:chOff x="3256" y="971"/>
            <a:chExt cx="406" cy="277"/>
          </a:xfrm>
        </p:grpSpPr>
        <p:sp>
          <p:nvSpPr>
            <p:cNvPr id="11281" name="AutoShape 157"/>
            <p:cNvSpPr>
              <a:spLocks noChangeAspect="1" noChangeArrowheads="1" noTextEdit="1"/>
            </p:cNvSpPr>
            <p:nvPr/>
          </p:nvSpPr>
          <p:spPr bwMode="auto">
            <a:xfrm>
              <a:off x="3256" y="971"/>
              <a:ext cx="406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Line 159"/>
            <p:cNvSpPr>
              <a:spLocks noChangeShapeType="1"/>
            </p:cNvSpPr>
            <p:nvPr/>
          </p:nvSpPr>
          <p:spPr bwMode="auto">
            <a:xfrm flipV="1">
              <a:off x="3293" y="1162"/>
              <a:ext cx="24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Line 160"/>
            <p:cNvSpPr>
              <a:spLocks noChangeShapeType="1"/>
            </p:cNvSpPr>
            <p:nvPr/>
          </p:nvSpPr>
          <p:spPr bwMode="auto">
            <a:xfrm>
              <a:off x="3317" y="1166"/>
              <a:ext cx="36" cy="6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Line 161"/>
            <p:cNvSpPr>
              <a:spLocks noChangeShapeType="1"/>
            </p:cNvSpPr>
            <p:nvPr/>
          </p:nvSpPr>
          <p:spPr bwMode="auto">
            <a:xfrm flipV="1">
              <a:off x="3358" y="1041"/>
              <a:ext cx="47" cy="1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Line 162"/>
            <p:cNvSpPr>
              <a:spLocks noChangeShapeType="1"/>
            </p:cNvSpPr>
            <p:nvPr/>
          </p:nvSpPr>
          <p:spPr bwMode="auto">
            <a:xfrm>
              <a:off x="3405" y="1041"/>
              <a:ext cx="105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Rectangle 163"/>
            <p:cNvSpPr>
              <a:spLocks noChangeArrowheads="1"/>
            </p:cNvSpPr>
            <p:nvPr/>
          </p:nvSpPr>
          <p:spPr bwMode="auto">
            <a:xfrm>
              <a:off x="3549" y="1019"/>
              <a:ext cx="10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2300" i="1">
                  <a:solidFill>
                    <a:srgbClr val="000000"/>
                  </a:solidFill>
                  <a:latin typeface="Intergraph ANSI" pitchFamily="34" charset="0"/>
                </a:rPr>
                <a:t>a</a:t>
              </a:r>
              <a:endParaRPr lang="en-US" altLang="en-US" i="1"/>
            </a:p>
          </p:txBody>
        </p:sp>
        <p:sp>
          <p:nvSpPr>
            <p:cNvPr id="11287" name="Rectangle 164"/>
            <p:cNvSpPr>
              <a:spLocks noChangeArrowheads="1"/>
            </p:cNvSpPr>
            <p:nvPr/>
          </p:nvSpPr>
          <p:spPr bwMode="auto">
            <a:xfrm>
              <a:off x="3510" y="1019"/>
              <a:ext cx="5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2300">
                  <a:solidFill>
                    <a:srgbClr val="000000"/>
                  </a:solidFill>
                  <a:latin typeface="Intergraph ANSI" pitchFamily="34" charset="0"/>
                </a:rPr>
                <a:t> </a:t>
              </a:r>
              <a:endParaRPr lang="en-US" altLang="en-US"/>
            </a:p>
          </p:txBody>
        </p:sp>
        <p:sp>
          <p:nvSpPr>
            <p:cNvPr id="11288" name="Rectangle 165"/>
            <p:cNvSpPr>
              <a:spLocks noChangeArrowheads="1"/>
            </p:cNvSpPr>
            <p:nvPr/>
          </p:nvSpPr>
          <p:spPr bwMode="auto">
            <a:xfrm>
              <a:off x="3411" y="1022"/>
              <a:ext cx="9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2300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  <a:endParaRPr lang="en-US" altLang="en-US"/>
            </a:p>
          </p:txBody>
        </p:sp>
      </p:grpSp>
      <p:sp>
        <p:nvSpPr>
          <p:cNvPr id="11280" name="Freeform 167"/>
          <p:cNvSpPr>
            <a:spLocks/>
          </p:cNvSpPr>
          <p:nvPr/>
        </p:nvSpPr>
        <p:spPr bwMode="auto">
          <a:xfrm>
            <a:off x="5156200" y="1866900"/>
            <a:ext cx="1651000" cy="1117600"/>
          </a:xfrm>
          <a:custGeom>
            <a:avLst/>
            <a:gdLst>
              <a:gd name="T0" fmla="*/ 2147483647 w 1040"/>
              <a:gd name="T1" fmla="*/ 2147483647 h 704"/>
              <a:gd name="T2" fmla="*/ 2147483647 w 1040"/>
              <a:gd name="T3" fmla="*/ 0 h 704"/>
              <a:gd name="T4" fmla="*/ 0 w 1040"/>
              <a:gd name="T5" fmla="*/ 2147483647 h 704"/>
              <a:gd name="T6" fmla="*/ 2147483647 w 1040"/>
              <a:gd name="T7" fmla="*/ 2147483647 h 704"/>
              <a:gd name="T8" fmla="*/ 0 60000 65536"/>
              <a:gd name="T9" fmla="*/ 0 60000 65536"/>
              <a:gd name="T10" fmla="*/ 0 60000 65536"/>
              <a:gd name="T11" fmla="*/ 0 60000 65536"/>
              <a:gd name="T12" fmla="*/ 0 w 1040"/>
              <a:gd name="T13" fmla="*/ 0 h 704"/>
              <a:gd name="T14" fmla="*/ 1040 w 1040"/>
              <a:gd name="T15" fmla="*/ 704 h 7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0" h="704">
                <a:moveTo>
                  <a:pt x="1040" y="704"/>
                </a:moveTo>
                <a:lnTo>
                  <a:pt x="1040" y="0"/>
                </a:lnTo>
                <a:lnTo>
                  <a:pt x="0" y="704"/>
                </a:lnTo>
                <a:lnTo>
                  <a:pt x="1040" y="704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84CFE3D7-C06B-4951-B760-4B70AB31048F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5351463" y="2733675"/>
            <a:ext cx="27225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dirty="0"/>
              <a:t>•  </a:t>
            </a:r>
            <a:r>
              <a:rPr lang="en-US" altLang="en-US" sz="2200" dirty="0"/>
              <a:t>Coordination # = 12</a:t>
            </a: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4600575" y="5435600"/>
            <a:ext cx="34353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Adapted from Fig. 3.1, </a:t>
            </a:r>
            <a:r>
              <a:rPr lang="en-US" altLang="en-US" sz="1200" i="1">
                <a:solidFill>
                  <a:srgbClr val="000000"/>
                </a:solidFill>
              </a:rPr>
              <a:t>Callister &amp; Rethwisch 8e.</a:t>
            </a:r>
            <a:r>
              <a:rPr lang="en-US" altLang="en-US" sz="12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33400" y="1295400"/>
            <a:ext cx="637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dirty="0"/>
              <a:t>• Atoms touch each other along face diagonals.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879475" y="1660525"/>
            <a:ext cx="68611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800" dirty="0"/>
              <a:t>--Note:  All atoms are identical; the face-centered atoms are shaded</a:t>
            </a:r>
          </a:p>
          <a:p>
            <a:r>
              <a:rPr lang="en-US" altLang="en-US" sz="1800" dirty="0"/>
              <a:t>   differently only for ease of viewing.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8528050" cy="685800"/>
          </a:xfrm>
        </p:spPr>
        <p:txBody>
          <a:bodyPr/>
          <a:lstStyle/>
          <a:p>
            <a:r>
              <a:rPr lang="en-US" altLang="en-US" smtClean="0"/>
              <a:t>Face Centered Cubic Structure (FCC)</a:t>
            </a:r>
          </a:p>
        </p:txBody>
      </p:sp>
      <p:sp>
        <p:nvSpPr>
          <p:cNvPr id="12296" name="Rectangle 9"/>
          <p:cNvSpPr>
            <a:spLocks noChangeArrowheads="1"/>
          </p:cNvSpPr>
          <p:nvPr/>
        </p:nvSpPr>
        <p:spPr bwMode="auto">
          <a:xfrm>
            <a:off x="3608388" y="2384425"/>
            <a:ext cx="340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2000" dirty="0">
                <a:cs typeface="Times New Roman" pitchFamily="18" charset="0"/>
              </a:rPr>
              <a:t>ex: Al, Cu, Au, </a:t>
            </a:r>
            <a:r>
              <a:rPr lang="en-US" altLang="en-US" sz="2000" dirty="0" err="1">
                <a:cs typeface="Times New Roman" pitchFamily="18" charset="0"/>
              </a:rPr>
              <a:t>Pb</a:t>
            </a:r>
            <a:r>
              <a:rPr lang="en-US" altLang="en-US" sz="2000" dirty="0">
                <a:cs typeface="Times New Roman" pitchFamily="18" charset="0"/>
              </a:rPr>
              <a:t>, Ni, Pt, Ag</a:t>
            </a:r>
          </a:p>
        </p:txBody>
      </p:sp>
      <p:pic>
        <p:nvPicPr>
          <p:cNvPr id="12297" name="Picture 14" descr="Fig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075" y="3565525"/>
            <a:ext cx="4144963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2" name="Slide_3_10.AVI" descr="/Users/davidrethwisch/Documents/Callister/8th Edition/8e Powerpoints/3e Powerpoints 10_26_09/Slide_3_10.AVI">
            <a:hlinkClick r:id="" action="ppaction://media"/>
          </p:cNvPr>
          <p:cNvPicPr>
            <a:picLocks noRot="1" noChangeAspect="1" noChangeArrowheads="1"/>
          </p:cNvPicPr>
          <p:nvPr>
            <a:quickTimeFile r:link="rId1"/>
          </p:nvPr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2811463"/>
            <a:ext cx="3448050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3127375" y="5745163"/>
            <a:ext cx="54435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2000">
                <a:cs typeface="Times New Roman" pitchFamily="18" charset="0"/>
              </a:rPr>
              <a:t>4 atoms/unit cell: 6 face x 1/2 + 8 corners x 1/8</a:t>
            </a:r>
          </a:p>
        </p:txBody>
      </p:sp>
      <p:sp>
        <p:nvSpPr>
          <p:cNvPr id="12300" name="Rectangle 7"/>
          <p:cNvSpPr>
            <a:spLocks noChangeArrowheads="1"/>
          </p:cNvSpPr>
          <p:nvPr/>
        </p:nvSpPr>
        <p:spPr bwMode="auto">
          <a:xfrm>
            <a:off x="563563" y="5613400"/>
            <a:ext cx="279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Click once on image to start animation</a:t>
            </a:r>
          </a:p>
        </p:txBody>
      </p:sp>
      <p:sp>
        <p:nvSpPr>
          <p:cNvPr id="12301" name="Rectangle 7"/>
          <p:cNvSpPr>
            <a:spLocks noChangeArrowheads="1"/>
          </p:cNvSpPr>
          <p:nvPr/>
        </p:nvSpPr>
        <p:spPr bwMode="auto">
          <a:xfrm>
            <a:off x="933450" y="5864225"/>
            <a:ext cx="19462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(Courtesy P.M. Anderson)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8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38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0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3802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EDCF976C-6299-43BD-9405-3B08166133BE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3316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Density:  FCC</a:t>
            </a:r>
          </a:p>
        </p:txBody>
      </p:sp>
      <p:grpSp>
        <p:nvGrpSpPr>
          <p:cNvPr id="13319" name="Group 148"/>
          <p:cNvGrpSpPr>
            <a:grpSpLocks/>
          </p:cNvGrpSpPr>
          <p:nvPr/>
        </p:nvGrpSpPr>
        <p:grpSpPr bwMode="auto">
          <a:xfrm>
            <a:off x="4035425" y="1917700"/>
            <a:ext cx="3422650" cy="781050"/>
            <a:chOff x="4035425" y="1917700"/>
            <a:chExt cx="3422650" cy="781050"/>
          </a:xfrm>
        </p:grpSpPr>
        <p:sp>
          <p:nvSpPr>
            <p:cNvPr id="13412" name="Rectangle 14"/>
            <p:cNvSpPr>
              <a:spLocks noChangeArrowheads="1"/>
            </p:cNvSpPr>
            <p:nvPr/>
          </p:nvSpPr>
          <p:spPr bwMode="auto">
            <a:xfrm>
              <a:off x="4035425" y="1917700"/>
              <a:ext cx="3422650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dirty="0">
                  <a:solidFill>
                    <a:srgbClr val="663300"/>
                  </a:solidFill>
                </a:rPr>
                <a:t>Close-packed directions: </a:t>
              </a:r>
              <a:endParaRPr lang="en-US" altLang="en-US" dirty="0"/>
            </a:p>
          </p:txBody>
        </p:sp>
        <p:sp>
          <p:nvSpPr>
            <p:cNvPr id="13413" name="Rectangle 16"/>
            <p:cNvSpPr>
              <a:spLocks noChangeArrowheads="1"/>
            </p:cNvSpPr>
            <p:nvPr/>
          </p:nvSpPr>
          <p:spPr bwMode="auto">
            <a:xfrm>
              <a:off x="4416425" y="2287588"/>
              <a:ext cx="18303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663300"/>
                  </a:solidFill>
                </a:rPr>
                <a:t>length = 4</a:t>
              </a:r>
              <a:r>
                <a:rPr lang="en-US" altLang="en-US" i="1">
                  <a:solidFill>
                    <a:srgbClr val="663300"/>
                  </a:solidFill>
                </a:rPr>
                <a:t>R</a:t>
              </a:r>
              <a:r>
                <a:rPr lang="en-US" altLang="en-US">
                  <a:solidFill>
                    <a:srgbClr val="663300"/>
                  </a:solidFill>
                </a:rPr>
                <a:t> =</a:t>
              </a:r>
              <a:endParaRPr lang="en-US" altLang="en-US"/>
            </a:p>
          </p:txBody>
        </p:sp>
        <p:grpSp>
          <p:nvGrpSpPr>
            <p:cNvPr id="13414" name="Group 147"/>
            <p:cNvGrpSpPr>
              <a:grpSpLocks/>
            </p:cNvGrpSpPr>
            <p:nvPr/>
          </p:nvGrpSpPr>
          <p:grpSpPr bwMode="auto">
            <a:xfrm>
              <a:off x="6364288" y="2241550"/>
              <a:ext cx="714375" cy="457200"/>
              <a:chOff x="6364288" y="2241550"/>
              <a:chExt cx="714375" cy="457200"/>
            </a:xfrm>
          </p:grpSpPr>
          <p:sp>
            <p:nvSpPr>
              <p:cNvPr id="13415" name="Freeform 37"/>
              <p:cNvSpPr>
                <a:spLocks/>
              </p:cNvSpPr>
              <p:nvPr/>
            </p:nvSpPr>
            <p:spPr bwMode="auto">
              <a:xfrm>
                <a:off x="6364288" y="2314575"/>
                <a:ext cx="279400" cy="292100"/>
              </a:xfrm>
              <a:custGeom>
                <a:avLst/>
                <a:gdLst>
                  <a:gd name="T0" fmla="*/ 0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0 h 184"/>
                  <a:gd name="T6" fmla="*/ 2147483647 w 176"/>
                  <a:gd name="T7" fmla="*/ 0 h 1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6"/>
                  <a:gd name="T13" fmla="*/ 0 h 184"/>
                  <a:gd name="T14" fmla="*/ 176 w 176"/>
                  <a:gd name="T15" fmla="*/ 184 h 1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6" h="184">
                    <a:moveTo>
                      <a:pt x="0" y="120"/>
                    </a:moveTo>
                    <a:lnTo>
                      <a:pt x="32" y="184"/>
                    </a:lnTo>
                    <a:lnTo>
                      <a:pt x="48" y="0"/>
                    </a:lnTo>
                    <a:lnTo>
                      <a:pt x="176" y="0"/>
                    </a:lnTo>
                  </a:path>
                </a:pathLst>
              </a:custGeom>
              <a:noFill/>
              <a:ln w="12700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6" name="Rectangle 83"/>
              <p:cNvSpPr>
                <a:spLocks noChangeArrowheads="1"/>
              </p:cNvSpPr>
              <p:nvPr/>
            </p:nvSpPr>
            <p:spPr bwMode="auto">
              <a:xfrm>
                <a:off x="6386513" y="2241550"/>
                <a:ext cx="69215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prstDash val="dash"/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r>
                  <a:rPr lang="en-US" altLang="en-US">
                    <a:solidFill>
                      <a:srgbClr val="663300"/>
                    </a:solidFill>
                  </a:rPr>
                  <a:t>2 </a:t>
                </a:r>
                <a:r>
                  <a:rPr lang="en-US" altLang="en-US" i="1">
                    <a:solidFill>
                      <a:srgbClr val="663300"/>
                    </a:solidFill>
                  </a:rPr>
                  <a:t>a</a:t>
                </a:r>
                <a:r>
                  <a:rPr lang="en-US" altLang="en-US"/>
                  <a:t> </a:t>
                </a:r>
              </a:p>
            </p:txBody>
          </p:sp>
        </p:grpSp>
      </p:grpSp>
      <p:grpSp>
        <p:nvGrpSpPr>
          <p:cNvPr id="13320" name="Group 96"/>
          <p:cNvGrpSpPr>
            <a:grpSpLocks/>
          </p:cNvGrpSpPr>
          <p:nvPr/>
        </p:nvGrpSpPr>
        <p:grpSpPr bwMode="auto">
          <a:xfrm>
            <a:off x="4038600" y="2989263"/>
            <a:ext cx="3073400" cy="1117600"/>
            <a:chOff x="2544" y="1883"/>
            <a:chExt cx="1936" cy="704"/>
          </a:xfrm>
        </p:grpSpPr>
        <p:sp>
          <p:nvSpPr>
            <p:cNvPr id="13407" name="AutoShape 88"/>
            <p:cNvSpPr>
              <a:spLocks noChangeAspect="1" noChangeArrowheads="1" noTextEdit="1"/>
            </p:cNvSpPr>
            <p:nvPr/>
          </p:nvSpPr>
          <p:spPr bwMode="auto">
            <a:xfrm>
              <a:off x="2544" y="1883"/>
              <a:ext cx="1936" cy="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8" name="Rectangle 90"/>
            <p:cNvSpPr>
              <a:spLocks noChangeArrowheads="1"/>
            </p:cNvSpPr>
            <p:nvPr/>
          </p:nvSpPr>
          <p:spPr bwMode="auto">
            <a:xfrm>
              <a:off x="2552" y="1891"/>
              <a:ext cx="150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Unit cell contains:</a:t>
              </a:r>
              <a:endParaRPr lang="en-US" altLang="en-US"/>
            </a:p>
          </p:txBody>
        </p:sp>
        <p:sp>
          <p:nvSpPr>
            <p:cNvPr id="13409" name="Rectangle 92"/>
            <p:cNvSpPr>
              <a:spLocks noChangeArrowheads="1"/>
            </p:cNvSpPr>
            <p:nvPr/>
          </p:nvSpPr>
          <p:spPr bwMode="auto">
            <a:xfrm>
              <a:off x="2552" y="2115"/>
              <a:ext cx="16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     6 x</a:t>
              </a:r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r>
                <a:rPr lang="en-US" altLang="en-US">
                  <a:solidFill>
                    <a:srgbClr val="000000"/>
                  </a:solidFill>
                </a:rPr>
                <a:t>1/2 + 8 x</a:t>
              </a:r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r>
                <a:rPr lang="en-US" altLang="en-US">
                  <a:solidFill>
                    <a:srgbClr val="000000"/>
                  </a:solidFill>
                </a:rPr>
                <a:t>1/8  </a:t>
              </a:r>
              <a:endParaRPr lang="en-US" altLang="en-US"/>
            </a:p>
          </p:txBody>
        </p:sp>
        <p:sp>
          <p:nvSpPr>
            <p:cNvPr id="13410" name="Rectangle 93"/>
            <p:cNvSpPr>
              <a:spLocks noChangeArrowheads="1"/>
            </p:cNvSpPr>
            <p:nvPr/>
          </p:nvSpPr>
          <p:spPr bwMode="auto">
            <a:xfrm>
              <a:off x="2552" y="2339"/>
              <a:ext cx="27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  = </a:t>
              </a:r>
              <a:endParaRPr lang="en-US" altLang="en-US"/>
            </a:p>
          </p:txBody>
        </p:sp>
        <p:sp>
          <p:nvSpPr>
            <p:cNvPr id="13411" name="Rectangle 95"/>
            <p:cNvSpPr>
              <a:spLocks noChangeArrowheads="1"/>
            </p:cNvSpPr>
            <p:nvPr/>
          </p:nvSpPr>
          <p:spPr bwMode="auto">
            <a:xfrm>
              <a:off x="2832" y="2339"/>
              <a:ext cx="138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009900"/>
                  </a:solidFill>
                </a:rPr>
                <a:t>4 atoms/unit cell</a:t>
              </a:r>
              <a:endParaRPr lang="en-US" altLang="en-US"/>
            </a:p>
          </p:txBody>
        </p:sp>
      </p:grpSp>
      <p:sp>
        <p:nvSpPr>
          <p:cNvPr id="13322" name="Rectangle 8"/>
          <p:cNvSpPr>
            <a:spLocks noChangeArrowheads="1"/>
          </p:cNvSpPr>
          <p:nvPr/>
        </p:nvSpPr>
        <p:spPr bwMode="auto">
          <a:xfrm>
            <a:off x="479425" y="4191000"/>
            <a:ext cx="16144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Adapted from</a:t>
            </a:r>
          </a:p>
          <a:p>
            <a:r>
              <a:rPr lang="en-US" altLang="en-US" sz="1200">
                <a:solidFill>
                  <a:srgbClr val="000000"/>
                </a:solidFill>
              </a:rPr>
              <a:t>Fig. 3.1(a),</a:t>
            </a:r>
          </a:p>
          <a:p>
            <a:r>
              <a:rPr lang="en-US" altLang="en-US" sz="1200" i="1">
                <a:solidFill>
                  <a:srgbClr val="000000"/>
                </a:solidFill>
              </a:rPr>
              <a:t>Callister &amp; Rethwisch 8e.</a:t>
            </a:r>
            <a:r>
              <a:rPr lang="en-US" altLang="en-US" sz="120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146" name="Picture 1" descr="figun_03_p50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86" y="1074379"/>
            <a:ext cx="3344863" cy="3064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Box 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Box 2"/>
</p:tagLst>
</file>

<file path=ppt/theme/theme1.xml><?xml version="1.0" encoding="utf-8"?>
<a:theme xmlns:a="http://schemas.openxmlformats.org/drawingml/2006/main" name="Chapter_03_avi">
  <a:themeElements>
    <a:clrScheme name="">
      <a:dk1>
        <a:srgbClr val="000000"/>
      </a:dk1>
      <a:lt1>
        <a:srgbClr val="FFFFFF"/>
      </a:lt1>
      <a:dk2>
        <a:srgbClr val="99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apter_03_av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hapter_03_av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_03_avi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E:\PowerPoint_Files\Chapter_03_avi.ppt</Template>
  <TotalTime>10007</TotalTime>
  <Words>477</Words>
  <Application>Microsoft Office PowerPoint</Application>
  <PresentationFormat>On-screen Show (4:3)</PresentationFormat>
  <Paragraphs>99</Paragraphs>
  <Slides>8</Slides>
  <Notes>6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Chapter_03_avi</vt:lpstr>
      <vt:lpstr>Atomic Bonding</vt:lpstr>
      <vt:lpstr>Metallic Crystal Structures</vt:lpstr>
      <vt:lpstr>table_03_01</vt:lpstr>
      <vt:lpstr>Simple Cubic Structure (SC)</vt:lpstr>
      <vt:lpstr>Body Centered Cubic Structure (BCC)</vt:lpstr>
      <vt:lpstr>Density:  BCC</vt:lpstr>
      <vt:lpstr>Face Centered Cubic Structure (FCC)</vt:lpstr>
      <vt:lpstr>Density:  FCC</vt:lpstr>
    </vt:vector>
  </TitlesOfParts>
  <Company>University of Iowa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3: The Structure of Crystalline Solids</dc:title>
  <dc:subject>Callister &amp; Rethwisch 8th Edition</dc:subject>
  <dc:creator>David Rethwisch</dc:creator>
  <dc:description>Copyright 2010</dc:description>
  <cp:lastModifiedBy>mahes</cp:lastModifiedBy>
  <cp:revision>249</cp:revision>
  <cp:lastPrinted>2015-02-16T16:35:44Z</cp:lastPrinted>
  <dcterms:created xsi:type="dcterms:W3CDTF">2009-11-09T16:25:39Z</dcterms:created>
  <dcterms:modified xsi:type="dcterms:W3CDTF">2016-07-17T19:57:13Z</dcterms:modified>
</cp:coreProperties>
</file>