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6" r:id="rId4"/>
    <p:sldId id="267" r:id="rId5"/>
    <p:sldId id="269" r:id="rId6"/>
    <p:sldId id="268" r:id="rId7"/>
    <p:sldId id="260" r:id="rId8"/>
    <p:sldId id="258" r:id="rId9"/>
    <p:sldId id="25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6F31C-0CD3-4C25-BF18-B027E5E2D988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hhe.com/physsci/chemistry/essentialchemistry/flash/ruther14.swf" TargetMode="External"/><Relationship Id="rId5" Type="http://schemas.openxmlformats.org/officeDocument/2006/relationships/hyperlink" Target="http://www.ptable.com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ranium-23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wolframalpha.com/input/" TargetMode="External"/><Relationship Id="rId4" Type="http://schemas.openxmlformats.org/officeDocument/2006/relationships/hyperlink" Target="http://www.wolframalpha.com/input/?i=krypton+9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tificamerican.com/article.cfm?id=how-to-cool-a-nuclear-reactor" TargetMode="External"/><Relationship Id="rId2" Type="http://schemas.openxmlformats.org/officeDocument/2006/relationships/hyperlink" Target="http://www.duke-energy.com/about-energy/generating-electricity/nuclear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formal.stanford.edu/pub/jmc/progress/nuclear-faq.html" TargetMode="External"/><Relationship Id="rId5" Type="http://schemas.openxmlformats.org/officeDocument/2006/relationships/hyperlink" Target="http://library.thinkquest.org/17940/texts/nuclear_waste_types/nuclear_waste_types.html" TargetMode="External"/><Relationship Id="rId4" Type="http://schemas.openxmlformats.org/officeDocument/2006/relationships/hyperlink" Target="http://www.world-nuclear.org/info/inf32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nuclear.org/info/encyclopedia/r/reactor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nuclear.org/info/encyclopedia/boilingwaterreactor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ronuclear.org/info/encyclopedia/p/pressurized-water-reactor.htm" TargetMode="Externa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 smtClean="0"/>
              <a:t>CH-19: Nucleus and Nuclear Energy</a:t>
            </a:r>
            <a:endParaRPr lang="en-US" dirty="0" smtClean="0"/>
          </a:p>
        </p:txBody>
      </p:sp>
      <p:pic>
        <p:nvPicPr>
          <p:cNvPr id="21508" name="Picture 4" descr="fig18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95400"/>
            <a:ext cx="2686050" cy="2847975"/>
          </a:xfrm>
          <a:noFill/>
        </p:spPr>
      </p:pic>
      <p:pic>
        <p:nvPicPr>
          <p:cNvPr id="21510" name="Picture 6" descr="fig30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2209800"/>
            <a:ext cx="2733675" cy="1905000"/>
          </a:xfr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4114800"/>
            <a:ext cx="6500813" cy="2568575"/>
            <a:chOff x="-3" y="400"/>
            <a:chExt cx="4095" cy="161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0" y="403"/>
              <a:ext cx="4089" cy="1612"/>
              <a:chOff x="0" y="403"/>
              <a:chExt cx="4089" cy="1612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403"/>
                <a:ext cx="1363" cy="403"/>
                <a:chOff x="0" y="403"/>
                <a:chExt cx="1363" cy="403"/>
              </a:xfrm>
            </p:grpSpPr>
            <p:sp>
              <p:nvSpPr>
                <p:cNvPr id="3119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cs typeface="Times New Roman" pitchFamily="18" charset="0"/>
                    </a:rPr>
                    <a:t>Atomic Particle</a:t>
                  </a:r>
                  <a:endParaRPr lang="en-US" sz="2000">
                    <a:cs typeface="Times New Roman" pitchFamily="18" charset="0"/>
                  </a:endParaRP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20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363" y="403"/>
                <a:ext cx="1363" cy="403"/>
                <a:chOff x="1363" y="403"/>
                <a:chExt cx="1363" cy="403"/>
              </a:xfrm>
            </p:grpSpPr>
            <p:sp>
              <p:nvSpPr>
                <p:cNvPr id="3117" name="Rectangle 14"/>
                <p:cNvSpPr>
                  <a:spLocks noChangeArrowheads="1"/>
                </p:cNvSpPr>
                <p:nvPr/>
              </p:nvSpPr>
              <p:spPr bwMode="auto">
                <a:xfrm>
                  <a:off x="1406" y="40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cs typeface="Times New Roman" pitchFamily="18" charset="0"/>
                    </a:rPr>
                    <a:t>Charge</a:t>
                  </a:r>
                  <a:endParaRPr lang="en-US" sz="2000">
                    <a:cs typeface="Times New Roman" pitchFamily="18" charset="0"/>
                  </a:endParaRP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18" name="Rectangle 15"/>
                <p:cNvSpPr>
                  <a:spLocks noChangeArrowheads="1"/>
                </p:cNvSpPr>
                <p:nvPr/>
              </p:nvSpPr>
              <p:spPr bwMode="auto">
                <a:xfrm>
                  <a:off x="1363" y="40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726" y="403"/>
                <a:ext cx="1363" cy="403"/>
                <a:chOff x="2726" y="403"/>
                <a:chExt cx="1363" cy="403"/>
              </a:xfrm>
            </p:grpSpPr>
            <p:sp>
              <p:nvSpPr>
                <p:cNvPr id="3115" name="Rectangle 17"/>
                <p:cNvSpPr>
                  <a:spLocks noChangeArrowheads="1"/>
                </p:cNvSpPr>
                <p:nvPr/>
              </p:nvSpPr>
              <p:spPr bwMode="auto">
                <a:xfrm>
                  <a:off x="2769" y="40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cs typeface="Times New Roman" pitchFamily="18" charset="0"/>
                    </a:rPr>
                    <a:t>Mass</a:t>
                  </a:r>
                  <a:endParaRPr lang="en-US" sz="2000">
                    <a:cs typeface="Times New Roman" pitchFamily="18" charset="0"/>
                  </a:endParaRP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16" name="Rectangle 18"/>
                <p:cNvSpPr>
                  <a:spLocks noChangeArrowheads="1"/>
                </p:cNvSpPr>
                <p:nvPr/>
              </p:nvSpPr>
              <p:spPr bwMode="auto">
                <a:xfrm>
                  <a:off x="2726" y="40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0" y="806"/>
                <a:ext cx="1363" cy="403"/>
                <a:chOff x="0" y="806"/>
                <a:chExt cx="1363" cy="403"/>
              </a:xfrm>
            </p:grpSpPr>
            <p:sp>
              <p:nvSpPr>
                <p:cNvPr id="3113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Electron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14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1363" y="806"/>
                <a:ext cx="1363" cy="403"/>
                <a:chOff x="1363" y="806"/>
                <a:chExt cx="1363" cy="403"/>
              </a:xfrm>
            </p:grpSpPr>
            <p:sp>
              <p:nvSpPr>
                <p:cNvPr id="3111" name="Rectangle 23"/>
                <p:cNvSpPr>
                  <a:spLocks noChangeArrowheads="1"/>
                </p:cNvSpPr>
                <p:nvPr/>
              </p:nvSpPr>
              <p:spPr bwMode="auto">
                <a:xfrm>
                  <a:off x="1406" y="80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–1.6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-19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C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12" name="Rectangle 24"/>
                <p:cNvSpPr>
                  <a:spLocks noChangeArrowheads="1"/>
                </p:cNvSpPr>
                <p:nvPr/>
              </p:nvSpPr>
              <p:spPr bwMode="auto">
                <a:xfrm>
                  <a:off x="1363" y="80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2726" y="806"/>
                <a:ext cx="1363" cy="403"/>
                <a:chOff x="2726" y="806"/>
                <a:chExt cx="1363" cy="403"/>
              </a:xfrm>
            </p:grpSpPr>
            <p:sp>
              <p:nvSpPr>
                <p:cNvPr id="3109" name="Rectangle 26"/>
                <p:cNvSpPr>
                  <a:spLocks noChangeArrowheads="1"/>
                </p:cNvSpPr>
                <p:nvPr/>
              </p:nvSpPr>
              <p:spPr bwMode="auto">
                <a:xfrm>
                  <a:off x="2769" y="80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9.11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-31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Kg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10" name="Rectangle 27"/>
                <p:cNvSpPr>
                  <a:spLocks noChangeArrowheads="1"/>
                </p:cNvSpPr>
                <p:nvPr/>
              </p:nvSpPr>
              <p:spPr bwMode="auto">
                <a:xfrm>
                  <a:off x="2726" y="80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0" y="1209"/>
                <a:ext cx="1363" cy="403"/>
                <a:chOff x="0" y="1209"/>
                <a:chExt cx="1363" cy="403"/>
              </a:xfrm>
            </p:grpSpPr>
            <p:sp>
              <p:nvSpPr>
                <p:cNvPr id="3107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Proton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08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1"/>
              <p:cNvGrpSpPr>
                <a:grpSpLocks/>
              </p:cNvGrpSpPr>
              <p:nvPr/>
            </p:nvGrpSpPr>
            <p:grpSpPr bwMode="auto">
              <a:xfrm>
                <a:off x="1363" y="1209"/>
                <a:ext cx="1363" cy="403"/>
                <a:chOff x="1363" y="1209"/>
                <a:chExt cx="1363" cy="403"/>
              </a:xfrm>
            </p:grpSpPr>
            <p:sp>
              <p:nvSpPr>
                <p:cNvPr id="3105" name="Rectangle 32"/>
                <p:cNvSpPr>
                  <a:spLocks noChangeArrowheads="1"/>
                </p:cNvSpPr>
                <p:nvPr/>
              </p:nvSpPr>
              <p:spPr bwMode="auto">
                <a:xfrm>
                  <a:off x="1406" y="120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+1.6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-19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C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06" name="Rectangle 33"/>
                <p:cNvSpPr>
                  <a:spLocks noChangeArrowheads="1"/>
                </p:cNvSpPr>
                <p:nvPr/>
              </p:nvSpPr>
              <p:spPr bwMode="auto">
                <a:xfrm>
                  <a:off x="1363" y="120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4"/>
              <p:cNvGrpSpPr>
                <a:grpSpLocks/>
              </p:cNvGrpSpPr>
              <p:nvPr/>
            </p:nvGrpSpPr>
            <p:grpSpPr bwMode="auto">
              <a:xfrm>
                <a:off x="2726" y="1209"/>
                <a:ext cx="1363" cy="403"/>
                <a:chOff x="2726" y="1209"/>
                <a:chExt cx="1363" cy="403"/>
              </a:xfrm>
            </p:grpSpPr>
            <p:sp>
              <p:nvSpPr>
                <p:cNvPr id="3103" name="Rectangle 35"/>
                <p:cNvSpPr>
                  <a:spLocks noChangeArrowheads="1"/>
                </p:cNvSpPr>
                <p:nvPr/>
              </p:nvSpPr>
              <p:spPr bwMode="auto">
                <a:xfrm>
                  <a:off x="2769" y="120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1.673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-27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Kg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04" name="Rectangle 36"/>
                <p:cNvSpPr>
                  <a:spLocks noChangeArrowheads="1"/>
                </p:cNvSpPr>
                <p:nvPr/>
              </p:nvSpPr>
              <p:spPr bwMode="auto">
                <a:xfrm>
                  <a:off x="2726" y="120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7"/>
              <p:cNvGrpSpPr>
                <a:grpSpLocks/>
              </p:cNvGrpSpPr>
              <p:nvPr/>
            </p:nvGrpSpPr>
            <p:grpSpPr bwMode="auto">
              <a:xfrm>
                <a:off x="0" y="1612"/>
                <a:ext cx="1363" cy="403"/>
                <a:chOff x="0" y="1612"/>
                <a:chExt cx="1363" cy="403"/>
              </a:xfrm>
            </p:grpSpPr>
            <p:sp>
              <p:nvSpPr>
                <p:cNvPr id="3101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Neutron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02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1363" y="1612"/>
                <a:ext cx="1363" cy="403"/>
                <a:chOff x="1363" y="1612"/>
                <a:chExt cx="1363" cy="403"/>
              </a:xfrm>
            </p:grpSpPr>
            <p:sp>
              <p:nvSpPr>
                <p:cNvPr id="3099" name="Rectangle 41"/>
                <p:cNvSpPr>
                  <a:spLocks noChangeArrowheads="1"/>
                </p:cNvSpPr>
                <p:nvPr/>
              </p:nvSpPr>
              <p:spPr bwMode="auto">
                <a:xfrm>
                  <a:off x="1406" y="161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0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00" name="Rectangle 42"/>
                <p:cNvSpPr>
                  <a:spLocks noChangeArrowheads="1"/>
                </p:cNvSpPr>
                <p:nvPr/>
              </p:nvSpPr>
              <p:spPr bwMode="auto">
                <a:xfrm>
                  <a:off x="1363" y="161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3"/>
              <p:cNvGrpSpPr>
                <a:grpSpLocks/>
              </p:cNvGrpSpPr>
              <p:nvPr/>
            </p:nvGrpSpPr>
            <p:grpSpPr bwMode="auto">
              <a:xfrm>
                <a:off x="2726" y="1612"/>
                <a:ext cx="1363" cy="403"/>
                <a:chOff x="2726" y="1612"/>
                <a:chExt cx="1363" cy="403"/>
              </a:xfrm>
            </p:grpSpPr>
            <p:sp>
              <p:nvSpPr>
                <p:cNvPr id="3097" name="Rectangle 44"/>
                <p:cNvSpPr>
                  <a:spLocks noChangeArrowheads="1"/>
                </p:cNvSpPr>
                <p:nvPr/>
              </p:nvSpPr>
              <p:spPr bwMode="auto">
                <a:xfrm>
                  <a:off x="2769" y="161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1.675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-27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Kg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098" name="Rectangle 45"/>
                <p:cNvSpPr>
                  <a:spLocks noChangeArrowheads="1"/>
                </p:cNvSpPr>
                <p:nvPr/>
              </p:nvSpPr>
              <p:spPr bwMode="auto">
                <a:xfrm>
                  <a:off x="2726" y="161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84" name="Rectangle 46"/>
            <p:cNvSpPr>
              <a:spLocks noChangeArrowheads="1"/>
            </p:cNvSpPr>
            <p:nvPr/>
          </p:nvSpPr>
          <p:spPr bwMode="auto">
            <a:xfrm>
              <a:off x="-3" y="400"/>
              <a:ext cx="4095" cy="161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276600" y="1143000"/>
            <a:ext cx="2533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Atomic Model</a:t>
            </a: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9" name="Picture 2" descr="gri12117_18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838200"/>
            <a:ext cx="2971800" cy="314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6489812" y="4038600"/>
            <a:ext cx="2654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Periodic Table of Elements</a:t>
            </a:r>
            <a:endParaRPr lang="en-US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6553200" y="5334000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http://www.mhhe.com/physsci/chemistry/essentialchemistry/flash/ruther14.swf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34200" y="4648200"/>
            <a:ext cx="1160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CRT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Fusion</a:t>
            </a:r>
            <a:endParaRPr lang="en-US" dirty="0"/>
          </a:p>
        </p:txBody>
      </p:sp>
      <p:pic>
        <p:nvPicPr>
          <p:cNvPr id="4" name="Picture 2" descr="gri12117_1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88392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Radioactivity and Rutherford’s Experiment</a:t>
            </a:r>
            <a:endParaRPr lang="en-US" dirty="0"/>
          </a:p>
        </p:txBody>
      </p:sp>
      <p:pic>
        <p:nvPicPr>
          <p:cNvPr id="5" name="Picture 2" descr="gri12117_18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0728"/>
            <a:ext cx="3276600" cy="387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ri12117_18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514600"/>
            <a:ext cx="5562600" cy="249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Nuclear Fission</a:t>
            </a:r>
            <a:endParaRPr lang="en-US" dirty="0"/>
          </a:p>
        </p:txBody>
      </p:sp>
      <p:pic>
        <p:nvPicPr>
          <p:cNvPr id="5" name="Picture 2" descr="gri12117_19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457200"/>
            <a:ext cx="44005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676400"/>
            <a:ext cx="4648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Neutral neutron is ideal for splitting nucleus.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2590800"/>
            <a:ext cx="4164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en.wikipedia.org/wiki/Uranium-235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3124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http://www.wolframalpha.com/input/?</a:t>
            </a:r>
            <a:r>
              <a:rPr lang="en-US" dirty="0" smtClean="0">
                <a:hlinkClick r:id="rId4"/>
              </a:rPr>
              <a:t>i=krypton+91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4343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</a:t>
            </a:r>
            <a:r>
              <a:rPr lang="en-US" smtClean="0">
                <a:hlinkClick r:id="rId5"/>
              </a:rPr>
              <a:t>://</a:t>
            </a:r>
            <a:r>
              <a:rPr lang="en-US" smtClean="0">
                <a:hlinkClick r:id="rId5"/>
              </a:rPr>
              <a:t>www.wolframalpha.com/input/</a:t>
            </a:r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Chain Reaction</a:t>
            </a:r>
            <a:endParaRPr lang="en-US" dirty="0"/>
          </a:p>
        </p:txBody>
      </p:sp>
      <p:pic>
        <p:nvPicPr>
          <p:cNvPr id="5" name="Picture 2" descr="gri12117_19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380285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ri12117_19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057400"/>
            <a:ext cx="5029200" cy="314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5638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rods are used to regulate nuclear chain reaction.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Plutonium: Primary material in fission bombs</a:t>
            </a:r>
            <a:endParaRPr lang="en-US" sz="3600" dirty="0"/>
          </a:p>
        </p:txBody>
      </p:sp>
      <p:pic>
        <p:nvPicPr>
          <p:cNvPr id="3" name="Picture 2" descr="gri12117_19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980482"/>
            <a:ext cx="5486400" cy="564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Pressurized-water nuclear Reactor </a:t>
            </a:r>
            <a:endParaRPr lang="en-US" dirty="0"/>
          </a:p>
        </p:txBody>
      </p:sp>
      <p:pic>
        <p:nvPicPr>
          <p:cNvPr id="3" name="Picture 2" descr="gri12117_19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65325"/>
            <a:ext cx="88392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Websites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514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http://www.duke-energy.com/about-energy/generating-electricity/nuclear.asp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34290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http://www.scientificamerican.com/article.cfm?id=how-to-cool-a-nuclear-reactor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1676400"/>
            <a:ext cx="4522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http://www.world-nuclear.org/info/inf32.html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42672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http://library.thinkquest.org/17940/texts/nuclear_waste_types/nuclear_waste_types.html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5181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www-formal.stanford.edu/pub/jmc/progress/nuclear-faq.html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90800"/>
            <a:ext cx="2657475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54864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http://www.euronuclear.org/info/encyclopedia/r/reactor.htm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boiling water re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4394528" cy="33623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7150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http://www.euronuclear.org/info/encyclopedia/boilingwaterreactor.htm</a:t>
            </a:r>
            <a:endParaRPr lang="en-US" dirty="0"/>
          </a:p>
        </p:txBody>
      </p:sp>
      <p:pic>
        <p:nvPicPr>
          <p:cNvPr id="16388" name="Picture 4" descr="Pressurized water reactor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2474" y="2362200"/>
            <a:ext cx="3804352" cy="34575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29200" y="60198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http://www.euronuclear.org/info/encyclopedia/p/pressurized-water-reactor.htm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3600" y="1752600"/>
            <a:ext cx="2674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Pressurized water reactor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09600" y="1752600"/>
            <a:ext cx="2187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Boiling water reactor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129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CH-19: Nucleus and Nuclear Energy</vt:lpstr>
      <vt:lpstr>Radioactivity and Rutherford’s Experiment</vt:lpstr>
      <vt:lpstr>Nuclear Fission</vt:lpstr>
      <vt:lpstr>Chain Reaction</vt:lpstr>
      <vt:lpstr>Plutonium: Primary material in fission bombs</vt:lpstr>
      <vt:lpstr>Pressurized-water nuclear Reactor </vt:lpstr>
      <vt:lpstr>Useful Websites</vt:lpstr>
      <vt:lpstr>Slide 8</vt:lpstr>
      <vt:lpstr>Slide 9</vt:lpstr>
      <vt:lpstr>Nuclear Fusion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mahesp</dc:creator>
  <cp:lastModifiedBy>Mithu</cp:lastModifiedBy>
  <cp:revision>21</cp:revision>
  <dcterms:created xsi:type="dcterms:W3CDTF">2011-03-23T17:47:20Z</dcterms:created>
  <dcterms:modified xsi:type="dcterms:W3CDTF">2011-04-06T02:44:47Z</dcterms:modified>
</cp:coreProperties>
</file>