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5" r:id="rId3"/>
    <p:sldId id="266" r:id="rId4"/>
    <p:sldId id="267" r:id="rId5"/>
    <p:sldId id="269" r:id="rId6"/>
    <p:sldId id="268" r:id="rId7"/>
    <p:sldId id="260" r:id="rId8"/>
    <p:sldId id="258" r:id="rId9"/>
    <p:sldId id="259" r:id="rId10"/>
    <p:sldId id="270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67" autoAdjust="0"/>
  </p:normalViewPr>
  <p:slideViewPr>
    <p:cSldViewPr>
      <p:cViewPr varScale="1">
        <p:scale>
          <a:sx n="74" d="100"/>
          <a:sy n="74" d="100"/>
        </p:scale>
        <p:origin x="-104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D6F31C-0CD3-4C25-BF18-B027E5E2D988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0D2F0B-054A-4BE7-AB41-6E4F8EF2992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mhhe.com/physsci/chemistry/essentialchemistry/flash/ruther14.swf" TargetMode="External"/><Relationship Id="rId5" Type="http://schemas.openxmlformats.org/officeDocument/2006/relationships/hyperlink" Target="http://www.ptable.com/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Uranium-235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wolframalpha.com/input/" TargetMode="External"/><Relationship Id="rId4" Type="http://schemas.openxmlformats.org/officeDocument/2006/relationships/hyperlink" Target="http://www.wolframalpha.com/input/?i=krypton+91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tificamerican.com/article.cfm?id=how-to-cool-a-nuclear-reactor" TargetMode="External"/><Relationship Id="rId2" Type="http://schemas.openxmlformats.org/officeDocument/2006/relationships/hyperlink" Target="http://www.duke-energy.com/about-energy/generating-electricity/nuclear.as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-formal.stanford.edu/pub/jmc/progress/nuclear-faq.html" TargetMode="External"/><Relationship Id="rId5" Type="http://schemas.openxmlformats.org/officeDocument/2006/relationships/hyperlink" Target="http://library.thinkquest.org/17940/texts/nuclear_waste_types/nuclear_waste_types.html" TargetMode="External"/><Relationship Id="rId4" Type="http://schemas.openxmlformats.org/officeDocument/2006/relationships/hyperlink" Target="http://www.world-nuclear.org/info/inf32.html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r/reactor.ht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uronuclear.org/info/encyclopedia/boilingwaterreactor.ht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uronuclear.org/info/encyclopedia/p/pressurized-water-reactor.htm" TargetMode="External"/><Relationship Id="rId4" Type="http://schemas.openxmlformats.org/officeDocument/2006/relationships/image" Target="../media/image1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dirty="0" smtClean="0"/>
              <a:t>CH-19: Nucleus and Nuclear Energy</a:t>
            </a:r>
          </a:p>
        </p:txBody>
      </p:sp>
      <p:pic>
        <p:nvPicPr>
          <p:cNvPr id="21508" name="Picture 4" descr="fig18_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81000" y="1295400"/>
            <a:ext cx="2686050" cy="2847975"/>
          </a:xfrm>
          <a:noFill/>
        </p:spPr>
      </p:pic>
      <p:pic>
        <p:nvPicPr>
          <p:cNvPr id="21510" name="Picture 6" descr="fig30_1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76600" y="2209800"/>
            <a:ext cx="2733675" cy="1905000"/>
          </a:xfr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4114800"/>
            <a:ext cx="6500813" cy="2568575"/>
            <a:chOff x="-3" y="400"/>
            <a:chExt cx="4095" cy="1618"/>
          </a:xfrm>
        </p:grpSpPr>
        <p:grpSp>
          <p:nvGrpSpPr>
            <p:cNvPr id="3" name="Group 9"/>
            <p:cNvGrpSpPr>
              <a:grpSpLocks/>
            </p:cNvGrpSpPr>
            <p:nvPr/>
          </p:nvGrpSpPr>
          <p:grpSpPr bwMode="auto">
            <a:xfrm>
              <a:off x="0" y="403"/>
              <a:ext cx="4089" cy="1612"/>
              <a:chOff x="0" y="403"/>
              <a:chExt cx="4089" cy="1612"/>
            </a:xfrm>
          </p:grpSpPr>
          <p:grpSp>
            <p:nvGrpSpPr>
              <p:cNvPr id="4" name="Group 10"/>
              <p:cNvGrpSpPr>
                <a:grpSpLocks/>
              </p:cNvGrpSpPr>
              <p:nvPr/>
            </p:nvGrpSpPr>
            <p:grpSpPr bwMode="auto">
              <a:xfrm>
                <a:off x="0" y="403"/>
                <a:ext cx="1363" cy="403"/>
                <a:chOff x="0" y="403"/>
                <a:chExt cx="1363" cy="403"/>
              </a:xfrm>
            </p:grpSpPr>
            <p:sp>
              <p:nvSpPr>
                <p:cNvPr id="311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Atomic Particle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20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13"/>
              <p:cNvGrpSpPr>
                <a:grpSpLocks/>
              </p:cNvGrpSpPr>
              <p:nvPr/>
            </p:nvGrpSpPr>
            <p:grpSpPr bwMode="auto">
              <a:xfrm>
                <a:off x="1363" y="403"/>
                <a:ext cx="1363" cy="403"/>
                <a:chOff x="1363" y="403"/>
                <a:chExt cx="1363" cy="403"/>
              </a:xfrm>
            </p:grpSpPr>
            <p:sp>
              <p:nvSpPr>
                <p:cNvPr id="3117" name="Rectangle 14"/>
                <p:cNvSpPr>
                  <a:spLocks noChangeArrowheads="1"/>
                </p:cNvSpPr>
                <p:nvPr/>
              </p:nvSpPr>
              <p:spPr bwMode="auto">
                <a:xfrm>
                  <a:off x="1406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Charge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8" name="Rectangle 15"/>
                <p:cNvSpPr>
                  <a:spLocks noChangeArrowheads="1"/>
                </p:cNvSpPr>
                <p:nvPr/>
              </p:nvSpPr>
              <p:spPr bwMode="auto">
                <a:xfrm>
                  <a:off x="1363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16"/>
              <p:cNvGrpSpPr>
                <a:grpSpLocks/>
              </p:cNvGrpSpPr>
              <p:nvPr/>
            </p:nvGrpSpPr>
            <p:grpSpPr bwMode="auto">
              <a:xfrm>
                <a:off x="2726" y="403"/>
                <a:ext cx="1363" cy="403"/>
                <a:chOff x="2726" y="403"/>
                <a:chExt cx="1363" cy="403"/>
              </a:xfrm>
            </p:grpSpPr>
            <p:sp>
              <p:nvSpPr>
                <p:cNvPr id="3115" name="Rectangle 17"/>
                <p:cNvSpPr>
                  <a:spLocks noChangeArrowheads="1"/>
                </p:cNvSpPr>
                <p:nvPr/>
              </p:nvSpPr>
              <p:spPr bwMode="auto">
                <a:xfrm>
                  <a:off x="2769" y="403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 b="1">
                      <a:cs typeface="Times New Roman" pitchFamily="18" charset="0"/>
                    </a:rPr>
                    <a:t>Mass</a:t>
                  </a:r>
                  <a:endParaRPr lang="en-US" sz="2000">
                    <a:cs typeface="Times New Roman" pitchFamily="18" charset="0"/>
                  </a:endParaRP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6" name="Rectangle 18"/>
                <p:cNvSpPr>
                  <a:spLocks noChangeArrowheads="1"/>
                </p:cNvSpPr>
                <p:nvPr/>
              </p:nvSpPr>
              <p:spPr bwMode="auto">
                <a:xfrm>
                  <a:off x="2726" y="403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19"/>
              <p:cNvGrpSpPr>
                <a:grpSpLocks/>
              </p:cNvGrpSpPr>
              <p:nvPr/>
            </p:nvGrpSpPr>
            <p:grpSpPr bwMode="auto">
              <a:xfrm>
                <a:off x="0" y="806"/>
                <a:ext cx="1363" cy="403"/>
                <a:chOff x="0" y="806"/>
                <a:chExt cx="1363" cy="403"/>
              </a:xfrm>
            </p:grpSpPr>
            <p:sp>
              <p:nvSpPr>
                <p:cNvPr id="3113" name="Rectangle 20"/>
                <p:cNvSpPr>
                  <a:spLocks noChangeArrowheads="1"/>
                </p:cNvSpPr>
                <p:nvPr/>
              </p:nvSpPr>
              <p:spPr bwMode="auto">
                <a:xfrm>
                  <a:off x="43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Electron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14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22"/>
              <p:cNvGrpSpPr>
                <a:grpSpLocks/>
              </p:cNvGrpSpPr>
              <p:nvPr/>
            </p:nvGrpSpPr>
            <p:grpSpPr bwMode="auto">
              <a:xfrm>
                <a:off x="1363" y="806"/>
                <a:ext cx="1363" cy="403"/>
                <a:chOff x="1363" y="806"/>
                <a:chExt cx="1363" cy="403"/>
              </a:xfrm>
            </p:grpSpPr>
            <p:sp>
              <p:nvSpPr>
                <p:cNvPr id="3111" name="Rectangle 23"/>
                <p:cNvSpPr>
                  <a:spLocks noChangeArrowheads="1"/>
                </p:cNvSpPr>
                <p:nvPr/>
              </p:nvSpPr>
              <p:spPr bwMode="auto">
                <a:xfrm>
                  <a:off x="1406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–1.6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2" name="Rectangle 24"/>
                <p:cNvSpPr>
                  <a:spLocks noChangeArrowheads="1"/>
                </p:cNvSpPr>
                <p:nvPr/>
              </p:nvSpPr>
              <p:spPr bwMode="auto">
                <a:xfrm>
                  <a:off x="1363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25"/>
              <p:cNvGrpSpPr>
                <a:grpSpLocks/>
              </p:cNvGrpSpPr>
              <p:nvPr/>
            </p:nvGrpSpPr>
            <p:grpSpPr bwMode="auto">
              <a:xfrm>
                <a:off x="2726" y="806"/>
                <a:ext cx="1363" cy="403"/>
                <a:chOff x="2726" y="806"/>
                <a:chExt cx="1363" cy="403"/>
              </a:xfrm>
            </p:grpSpPr>
            <p:sp>
              <p:nvSpPr>
                <p:cNvPr id="3109" name="Rectangle 26"/>
                <p:cNvSpPr>
                  <a:spLocks noChangeArrowheads="1"/>
                </p:cNvSpPr>
                <p:nvPr/>
              </p:nvSpPr>
              <p:spPr bwMode="auto">
                <a:xfrm>
                  <a:off x="2769" y="806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9.11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-31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10" name="Rectangle 27"/>
                <p:cNvSpPr>
                  <a:spLocks noChangeArrowheads="1"/>
                </p:cNvSpPr>
                <p:nvPr/>
              </p:nvSpPr>
              <p:spPr bwMode="auto">
                <a:xfrm>
                  <a:off x="2726" y="806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0" name="Group 28"/>
              <p:cNvGrpSpPr>
                <a:grpSpLocks/>
              </p:cNvGrpSpPr>
              <p:nvPr/>
            </p:nvGrpSpPr>
            <p:grpSpPr bwMode="auto">
              <a:xfrm>
                <a:off x="0" y="1209"/>
                <a:ext cx="1363" cy="403"/>
                <a:chOff x="0" y="1209"/>
                <a:chExt cx="1363" cy="403"/>
              </a:xfrm>
            </p:grpSpPr>
            <p:sp>
              <p:nvSpPr>
                <p:cNvPr id="3107" name="Rectangle 29"/>
                <p:cNvSpPr>
                  <a:spLocks noChangeArrowheads="1"/>
                </p:cNvSpPr>
                <p:nvPr/>
              </p:nvSpPr>
              <p:spPr bwMode="auto">
                <a:xfrm>
                  <a:off x="43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Proton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8" name="Rectangle 30"/>
                <p:cNvSpPr>
                  <a:spLocks noChangeArrowheads="1"/>
                </p:cNvSpPr>
                <p:nvPr/>
              </p:nvSpPr>
              <p:spPr bwMode="auto">
                <a:xfrm>
                  <a:off x="0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31"/>
              <p:cNvGrpSpPr>
                <a:grpSpLocks/>
              </p:cNvGrpSpPr>
              <p:nvPr/>
            </p:nvGrpSpPr>
            <p:grpSpPr bwMode="auto">
              <a:xfrm>
                <a:off x="1363" y="1209"/>
                <a:ext cx="1363" cy="403"/>
                <a:chOff x="1363" y="1209"/>
                <a:chExt cx="1363" cy="403"/>
              </a:xfrm>
            </p:grpSpPr>
            <p:sp>
              <p:nvSpPr>
                <p:cNvPr id="3105" name="Rectangle 32"/>
                <p:cNvSpPr>
                  <a:spLocks noChangeArrowheads="1"/>
                </p:cNvSpPr>
                <p:nvPr/>
              </p:nvSpPr>
              <p:spPr bwMode="auto">
                <a:xfrm>
                  <a:off x="1406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+1.6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-19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C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6" name="Rectangle 33"/>
                <p:cNvSpPr>
                  <a:spLocks noChangeArrowheads="1"/>
                </p:cNvSpPr>
                <p:nvPr/>
              </p:nvSpPr>
              <p:spPr bwMode="auto">
                <a:xfrm>
                  <a:off x="1363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2" name="Group 34"/>
              <p:cNvGrpSpPr>
                <a:grpSpLocks/>
              </p:cNvGrpSpPr>
              <p:nvPr/>
            </p:nvGrpSpPr>
            <p:grpSpPr bwMode="auto">
              <a:xfrm>
                <a:off x="2726" y="1209"/>
                <a:ext cx="1363" cy="403"/>
                <a:chOff x="2726" y="1209"/>
                <a:chExt cx="1363" cy="403"/>
              </a:xfrm>
            </p:grpSpPr>
            <p:sp>
              <p:nvSpPr>
                <p:cNvPr id="3103" name="Rectangle 35"/>
                <p:cNvSpPr>
                  <a:spLocks noChangeArrowheads="1"/>
                </p:cNvSpPr>
                <p:nvPr/>
              </p:nvSpPr>
              <p:spPr bwMode="auto">
                <a:xfrm>
                  <a:off x="2769" y="1209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1.673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104" name="Rectangle 36"/>
                <p:cNvSpPr>
                  <a:spLocks noChangeArrowheads="1"/>
                </p:cNvSpPr>
                <p:nvPr/>
              </p:nvSpPr>
              <p:spPr bwMode="auto">
                <a:xfrm>
                  <a:off x="2726" y="1209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3" name="Group 37"/>
              <p:cNvGrpSpPr>
                <a:grpSpLocks/>
              </p:cNvGrpSpPr>
              <p:nvPr/>
            </p:nvGrpSpPr>
            <p:grpSpPr bwMode="auto">
              <a:xfrm>
                <a:off x="0" y="1612"/>
                <a:ext cx="1363" cy="403"/>
                <a:chOff x="0" y="1612"/>
                <a:chExt cx="1363" cy="403"/>
              </a:xfrm>
            </p:grpSpPr>
            <p:sp>
              <p:nvSpPr>
                <p:cNvPr id="3101" name="Rectangle 38"/>
                <p:cNvSpPr>
                  <a:spLocks noChangeArrowheads="1"/>
                </p:cNvSpPr>
                <p:nvPr/>
              </p:nvSpPr>
              <p:spPr bwMode="auto">
                <a:xfrm>
                  <a:off x="43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Neutron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2" name="Rectangle 39"/>
                <p:cNvSpPr>
                  <a:spLocks noChangeArrowheads="1"/>
                </p:cNvSpPr>
                <p:nvPr/>
              </p:nvSpPr>
              <p:spPr bwMode="auto">
                <a:xfrm>
                  <a:off x="0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4" name="Group 40"/>
              <p:cNvGrpSpPr>
                <a:grpSpLocks/>
              </p:cNvGrpSpPr>
              <p:nvPr/>
            </p:nvGrpSpPr>
            <p:grpSpPr bwMode="auto">
              <a:xfrm>
                <a:off x="1363" y="1612"/>
                <a:ext cx="1363" cy="403"/>
                <a:chOff x="1363" y="1612"/>
                <a:chExt cx="1363" cy="403"/>
              </a:xfrm>
            </p:grpSpPr>
            <p:sp>
              <p:nvSpPr>
                <p:cNvPr id="3099" name="Rectangle 41"/>
                <p:cNvSpPr>
                  <a:spLocks noChangeArrowheads="1"/>
                </p:cNvSpPr>
                <p:nvPr/>
              </p:nvSpPr>
              <p:spPr bwMode="auto">
                <a:xfrm>
                  <a:off x="1406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0</a:t>
                  </a:r>
                </a:p>
                <a:p>
                  <a:pPr eaLnBrk="0" hangingPunct="0"/>
                  <a:endParaRPr lang="en-US" sz="2000"/>
                </a:p>
              </p:txBody>
            </p:sp>
            <p:sp>
              <p:nvSpPr>
                <p:cNvPr id="3100" name="Rectangle 42"/>
                <p:cNvSpPr>
                  <a:spLocks noChangeArrowheads="1"/>
                </p:cNvSpPr>
                <p:nvPr/>
              </p:nvSpPr>
              <p:spPr bwMode="auto">
                <a:xfrm>
                  <a:off x="1363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" name="Group 43"/>
              <p:cNvGrpSpPr>
                <a:grpSpLocks/>
              </p:cNvGrpSpPr>
              <p:nvPr/>
            </p:nvGrpSpPr>
            <p:grpSpPr bwMode="auto">
              <a:xfrm>
                <a:off x="2726" y="1612"/>
                <a:ext cx="1363" cy="403"/>
                <a:chOff x="2726" y="1612"/>
                <a:chExt cx="1363" cy="403"/>
              </a:xfrm>
            </p:grpSpPr>
            <p:sp>
              <p:nvSpPr>
                <p:cNvPr id="3097" name="Rectangle 44"/>
                <p:cNvSpPr>
                  <a:spLocks noChangeArrowheads="1"/>
                </p:cNvSpPr>
                <p:nvPr/>
              </p:nvSpPr>
              <p:spPr bwMode="auto">
                <a:xfrm>
                  <a:off x="2769" y="1612"/>
                  <a:ext cx="1277" cy="40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en-US" sz="2000">
                      <a:cs typeface="Times New Roman" pitchFamily="18" charset="0"/>
                    </a:rPr>
                    <a:t>1.675 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</a:t>
                  </a:r>
                  <a:r>
                    <a:rPr lang="en-US" sz="2000">
                      <a:cs typeface="Times New Roman" pitchFamily="18" charset="0"/>
                    </a:rPr>
                    <a:t> 10</a:t>
                  </a:r>
                  <a:r>
                    <a:rPr lang="en-US" sz="2000" baseline="30000">
                      <a:cs typeface="Times New Roman" pitchFamily="18" charset="0"/>
                      <a:sym typeface="Symbol" pitchFamily="18" charset="2"/>
                    </a:rPr>
                    <a:t>-27</a:t>
                  </a:r>
                  <a:r>
                    <a:rPr lang="en-US" sz="2000">
                      <a:cs typeface="Times New Roman" pitchFamily="18" charset="0"/>
                      <a:sym typeface="Symbol" pitchFamily="18" charset="2"/>
                    </a:rPr>
                    <a:t> Kg</a:t>
                  </a:r>
                </a:p>
                <a:p>
                  <a:pPr eaLnBrk="0" hangingPunct="0"/>
                  <a:endParaRPr lang="en-US" sz="2000">
                    <a:cs typeface="Times New Roman" pitchFamily="18" charset="0"/>
                    <a:sym typeface="Symbol" pitchFamily="18" charset="2"/>
                  </a:endParaRPr>
                </a:p>
              </p:txBody>
            </p:sp>
            <p:sp>
              <p:nvSpPr>
                <p:cNvPr id="3098" name="Rectangle 45"/>
                <p:cNvSpPr>
                  <a:spLocks noChangeArrowheads="1"/>
                </p:cNvSpPr>
                <p:nvPr/>
              </p:nvSpPr>
              <p:spPr bwMode="auto">
                <a:xfrm>
                  <a:off x="2726" y="1612"/>
                  <a:ext cx="1363" cy="40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084" name="Rectangle 46"/>
            <p:cNvSpPr>
              <a:spLocks noChangeArrowheads="1"/>
            </p:cNvSpPr>
            <p:nvPr/>
          </p:nvSpPr>
          <p:spPr bwMode="auto">
            <a:xfrm>
              <a:off x="-3" y="400"/>
              <a:ext cx="4095" cy="161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6" name="Rectangle 45"/>
          <p:cNvSpPr>
            <a:spLocks noChangeArrowheads="1"/>
          </p:cNvSpPr>
          <p:nvPr/>
        </p:nvSpPr>
        <p:spPr bwMode="auto">
          <a:xfrm>
            <a:off x="3276600" y="1143000"/>
            <a:ext cx="25330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dirty="0"/>
              <a:t>Atomic Model</a:t>
            </a:r>
          </a:p>
        </p:txBody>
      </p:sp>
      <p:sp>
        <p:nvSpPr>
          <p:cNvPr id="3080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49" name="Picture 2" descr="gri12117_18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838200"/>
            <a:ext cx="2971800" cy="3140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6489812" y="4038600"/>
            <a:ext cx="26541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5"/>
              </a:rPr>
              <a:t>Periodic Table of Elements</a:t>
            </a:r>
            <a:endParaRPr lang="en-US" dirty="0" smtClean="0"/>
          </a:p>
        </p:txBody>
      </p:sp>
      <p:sp>
        <p:nvSpPr>
          <p:cNvPr id="48" name="Rectangle 47"/>
          <p:cNvSpPr/>
          <p:nvPr/>
        </p:nvSpPr>
        <p:spPr>
          <a:xfrm>
            <a:off x="6553200" y="5334000"/>
            <a:ext cx="2590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http://www.mhhe.com/physsci/chemistry/essentialchemistry/flash/ruther14.swf</a:t>
            </a:r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6934200" y="4648200"/>
            <a:ext cx="11602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CRT Demo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Nuclear Fusion</a:t>
            </a:r>
            <a:endParaRPr lang="en-US" dirty="0"/>
          </a:p>
        </p:txBody>
      </p:sp>
      <p:pic>
        <p:nvPicPr>
          <p:cNvPr id="4" name="Picture 2" descr="gri12117_19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71600"/>
            <a:ext cx="8839200" cy="513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Radioactivity and Rutherford’s Experiment</a:t>
            </a:r>
            <a:endParaRPr lang="en-US" dirty="0"/>
          </a:p>
        </p:txBody>
      </p:sp>
      <p:pic>
        <p:nvPicPr>
          <p:cNvPr id="5" name="Picture 2" descr="gri12117_18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40728"/>
            <a:ext cx="3276600" cy="3873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8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1400" y="2514600"/>
            <a:ext cx="5562600" cy="24995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Nuclear Fission</a:t>
            </a:r>
            <a:endParaRPr lang="en-US" dirty="0"/>
          </a:p>
        </p:txBody>
      </p:sp>
      <p:pic>
        <p:nvPicPr>
          <p:cNvPr id="5" name="Picture 2" descr="gri12117_19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43450" y="457200"/>
            <a:ext cx="440055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1676400"/>
            <a:ext cx="4648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Neutral neutron is ideal for splitting nucleus.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2590800"/>
            <a:ext cx="41640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http://en.wikipedia.org/wiki/Uranium-235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3124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4"/>
              </a:rPr>
              <a:t>http://www.wolframalpha.com/input/?i=krypton+91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43434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hlinkClick r:id="rId5"/>
              </a:rPr>
              <a:t>http</a:t>
            </a:r>
            <a:r>
              <a:rPr lang="en-US" smtClean="0">
                <a:hlinkClick r:id="rId5"/>
              </a:rPr>
              <a:t>://www.wolframalpha.com/input/</a:t>
            </a:r>
            <a:endParaRPr lang="en-US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Chain Reaction</a:t>
            </a:r>
            <a:endParaRPr lang="en-US" dirty="0"/>
          </a:p>
        </p:txBody>
      </p:sp>
      <p:pic>
        <p:nvPicPr>
          <p:cNvPr id="5" name="Picture 2" descr="gri12117_19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3802856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gri12117_19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2057400"/>
            <a:ext cx="5029200" cy="314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876800" y="5638800"/>
            <a:ext cx="396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Control rods are used to regulate nuclear chain reaction.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Plutonium: Primary material in fission bombs</a:t>
            </a:r>
            <a:endParaRPr lang="en-US" sz="3600" dirty="0"/>
          </a:p>
        </p:txBody>
      </p:sp>
      <p:pic>
        <p:nvPicPr>
          <p:cNvPr id="3" name="Picture 2" descr="gri12117_19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1" y="980482"/>
            <a:ext cx="5486400" cy="5648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Pressurized-water nuclear Reactor </a:t>
            </a:r>
            <a:endParaRPr lang="en-US" dirty="0"/>
          </a:p>
        </p:txBody>
      </p:sp>
      <p:pic>
        <p:nvPicPr>
          <p:cNvPr id="3" name="Picture 2" descr="gri12117_19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965325"/>
            <a:ext cx="8839200" cy="489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Websites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25146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http://www.duke-energy.com/about-energy/generating-electricity/nuclear.asp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33400" y="3429000"/>
            <a:ext cx="7848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http://www.scientificamerican.com/article.cfm?id=how-to-cool-a-nuclear-reactor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286000" y="1676400"/>
            <a:ext cx="452252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4"/>
              </a:rPr>
              <a:t>http://www.world-nuclear.org/info/inf32.html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42672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http://library.thinkquest.org/17940/texts/nuclear_waste_types/nuclear_waste_types.html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8200" y="5181600"/>
            <a:ext cx="7315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6"/>
              </a:rPr>
              <a:t>http://www-formal.stanford.edu/pub/jmc/progress/nuclear-faq.html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2590800"/>
            <a:ext cx="2657475" cy="2667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1371600" y="5486400"/>
            <a:ext cx="624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http://www.euronuclear.org/info/encyclopedia/r/reactor.htm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boiling water reacto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362200"/>
            <a:ext cx="4394528" cy="3362326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304800" y="57150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3"/>
              </a:rPr>
              <a:t>http://www.euronuclear.org/info/encyclopedia/boilingwaterreactor.htm</a:t>
            </a:r>
            <a:endParaRPr lang="en-US" dirty="0"/>
          </a:p>
        </p:txBody>
      </p:sp>
      <p:pic>
        <p:nvPicPr>
          <p:cNvPr id="16388" name="Picture 4" descr="Pressurized water reactor 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2474" y="2362200"/>
            <a:ext cx="3804352" cy="345757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5029200" y="6019800"/>
            <a:ext cx="411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5"/>
              </a:rPr>
              <a:t>http://www.euronuclear.org/info/encyclopedia/p/pressurized-water-reactor.htm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943600" y="1752600"/>
            <a:ext cx="26742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Pressurized water reactor </a:t>
            </a:r>
            <a:endParaRPr lang="en-US" b="1" dirty="0"/>
          </a:p>
        </p:txBody>
      </p:sp>
      <p:sp>
        <p:nvSpPr>
          <p:cNvPr id="9" name="Rectangle 8"/>
          <p:cNvSpPr/>
          <p:nvPr/>
        </p:nvSpPr>
        <p:spPr>
          <a:xfrm>
            <a:off x="609600" y="1752600"/>
            <a:ext cx="21873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Boiling water reactor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129</Words>
  <Application>Microsoft Office PowerPoint</Application>
  <PresentationFormat>On-screen Show (4:3)</PresentationFormat>
  <Paragraphs>39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CH-19: Nucleus and Nuclear Energy</vt:lpstr>
      <vt:lpstr>Radioactivity and Rutherford’s Experiment</vt:lpstr>
      <vt:lpstr>Nuclear Fission</vt:lpstr>
      <vt:lpstr>Chain Reaction</vt:lpstr>
      <vt:lpstr>Plutonium: Primary material in fission bombs</vt:lpstr>
      <vt:lpstr>Pressurized-water nuclear Reactor </vt:lpstr>
      <vt:lpstr>Useful Websites</vt:lpstr>
      <vt:lpstr>Slide 8</vt:lpstr>
      <vt:lpstr>Slide 9</vt:lpstr>
      <vt:lpstr>Nuclear Fusion</vt:lpstr>
    </vt:vector>
  </TitlesOfParts>
  <Company>Winthrop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mahesp</dc:creator>
  <cp:lastModifiedBy>mahesp</cp:lastModifiedBy>
  <cp:revision>21</cp:revision>
  <dcterms:created xsi:type="dcterms:W3CDTF">2011-03-23T17:47:20Z</dcterms:created>
  <dcterms:modified xsi:type="dcterms:W3CDTF">2012-05-11T18:56:55Z</dcterms:modified>
</cp:coreProperties>
</file>