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1" r:id="rId3"/>
    <p:sldId id="291" r:id="rId4"/>
    <p:sldId id="293" r:id="rId5"/>
    <p:sldId id="282" r:id="rId6"/>
    <p:sldId id="285" r:id="rId7"/>
    <p:sldId id="286" r:id="rId8"/>
    <p:sldId id="28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0DF85-E438-4648-A383-40F8BD7F54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A444F-B593-4F4F-92A1-199C51A225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075A5-3FF0-4409-A116-CB1C434118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87270-C42B-437C-BF2E-96008F85D0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CB113-11C9-4E42-8D2D-5C659AD0E6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578B2-C016-452F-B584-87016CCEF4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6F3DD-873C-47EB-9BFB-099EDFD01A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6544B-F4E3-49C9-AB07-090166C80F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4DB4B-03A7-433C-B812-8225874992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BF7A7-6FFE-4B17-87F5-14F03C569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91A1E-6DE5-471A-A9A2-3EDA75675F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1CBFE8-7BA8-4FCE-84BE-EA4FB7E7E69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Graphical </a:t>
            </a:r>
            <a:r>
              <a:rPr lang="en-US" sz="3600" b="1" dirty="0">
                <a:solidFill>
                  <a:srgbClr val="009999"/>
                </a:solidFill>
                <a:latin typeface="Arial" charset="0"/>
                <a:cs typeface="Arial" charset="0"/>
              </a:rPr>
              <a:t>Analysis of Motion</a:t>
            </a:r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2819400" y="3505200"/>
          <a:ext cx="3143250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7" name="Bitmap Image" r:id="rId3" imgW="3142857" imgH="2324424" progId="PBrush">
                  <p:embed/>
                </p:oleObj>
              </mc:Choice>
              <mc:Fallback>
                <p:oleObj name="Bitmap Image" r:id="rId3" imgW="3142857" imgH="2324424" progId="PBrush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505200"/>
                        <a:ext cx="3143250" cy="232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90600" y="1905000"/>
            <a:ext cx="73152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First we will graphically look at a motion where a person walks at a constant velocity along a straight-line path. </a:t>
            </a:r>
          </a:p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Can you plot the position, x (m) versus time, t (s) graph?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9999"/>
                </a:solidFill>
                <a:latin typeface="Arial" charset="0"/>
                <a:cs typeface="Arial" charset="0"/>
              </a:rPr>
              <a:t>Position VS. Time graph</a:t>
            </a:r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3048000" y="1905000"/>
          <a:ext cx="3048000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4" name="Bitmap Image" r:id="rId3" imgW="3048426" imgH="2219635" progId="PBrush">
                  <p:embed/>
                </p:oleObj>
              </mc:Choice>
              <mc:Fallback>
                <p:oleObj name="Bitmap Image" r:id="rId3" imgW="3048426" imgH="2219635" progId="PBrush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905000"/>
                        <a:ext cx="3048000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762000" y="42672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What is the slope of the position VS. time graph?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3624263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2133600" y="5105400"/>
          <a:ext cx="357187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5" r:id="rId5" imgW="1892300" imgH="393700" progId="Equation.3">
                  <p:embed/>
                </p:oleObj>
              </mc:Choice>
              <mc:Fallback>
                <p:oleObj r:id="rId5" imgW="1892300" imgH="3937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105400"/>
                        <a:ext cx="3571875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z="3600" b="1" dirty="0">
                <a:solidFill>
                  <a:srgbClr val="009999"/>
                </a:solidFill>
                <a:latin typeface="Arial" charset="0"/>
                <a:cs typeface="Arial" charset="0"/>
              </a:rPr>
              <a:t>Position VS. Time graph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304800" y="1066800"/>
            <a:ext cx="8610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The </a:t>
            </a:r>
            <a:r>
              <a:rPr lang="en-US" dirty="0"/>
              <a:t>position VS. time </a:t>
            </a:r>
            <a:r>
              <a:rPr lang="en-US" dirty="0" smtClean="0"/>
              <a:t>graph for an object moving with constant velocity is shown below.</a:t>
            </a:r>
          </a:p>
          <a:p>
            <a:pPr marL="457200" indent="-457200">
              <a:spcBef>
                <a:spcPct val="50000"/>
              </a:spcBef>
              <a:buAutoNum type="alphaLcPeriod"/>
            </a:pPr>
            <a:r>
              <a:rPr lang="en-US" dirty="0" smtClean="0"/>
              <a:t>How will you modify the graph if the object accelerates.</a:t>
            </a:r>
          </a:p>
          <a:p>
            <a:pPr marL="457200" indent="-457200">
              <a:spcBef>
                <a:spcPct val="50000"/>
              </a:spcBef>
              <a:buAutoNum type="alphaLcPeriod"/>
            </a:pPr>
            <a:r>
              <a:rPr lang="en-US" dirty="0" smtClean="0"/>
              <a:t>How will you modify the graph if the object decelerates.</a:t>
            </a:r>
            <a:endParaRPr lang="en-US" dirty="0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3624263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3505200"/>
            <a:ext cx="8847137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100-m Dash</a:t>
            </a:r>
          </a:p>
        </p:txBody>
      </p:sp>
      <p:pic>
        <p:nvPicPr>
          <p:cNvPr id="7172" name="Picture 4" descr="c:\Documents and Settings\Mike O'Hanlon\Desktop\griffth\chapt02\art_library\color_art_library\epb02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05000"/>
            <a:ext cx="7732713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2400" b="1">
                <a:solidFill>
                  <a:srgbClr val="009999"/>
                </a:solidFill>
                <a:latin typeface="Arial" charset="0"/>
                <a:cs typeface="Arial" charset="0"/>
              </a:rPr>
              <a:t>EXAMPLE 16 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A Bicycle Trip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609600" y="838200"/>
            <a:ext cx="800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 bicyclist maintains a constant </a:t>
            </a:r>
            <a:r>
              <a:rPr lang="en-US" sz="2000">
                <a:solidFill>
                  <a:srgbClr val="009900"/>
                </a:solidFill>
              </a:rPr>
              <a:t>velocity</a:t>
            </a:r>
            <a:r>
              <a:rPr lang="en-US" sz="2000"/>
              <a:t> on the outgoing leg of a journey, zero velocity while stopped for lunch, and another constant velocity on the way back.</a:t>
            </a:r>
          </a:p>
        </p:txBody>
      </p:sp>
      <p:pic>
        <p:nvPicPr>
          <p:cNvPr id="65542" name="Picture 6" descr="D:\PhsH\media\content\main\graphics\illustr\ch2\fig02_2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05000"/>
            <a:ext cx="7848600" cy="4748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sz="3600" b="1">
                <a:solidFill>
                  <a:srgbClr val="009999"/>
                </a:solidFill>
                <a:latin typeface="Arial" charset="0"/>
                <a:cs typeface="Arial" charset="0"/>
              </a:rPr>
              <a:t>Velocity versus Time graph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80772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A car is moving along a straight-line path starting from rest at a constant acceleration. Once the car reaches a velocity of 45 MPH, that velocity is maintained for a while. Finally the brakes are applied with a constant deceleration and the car comes to rest.</a:t>
            </a:r>
            <a:r>
              <a:rPr lang="en-US" dirty="0"/>
              <a:t> </a:t>
            </a:r>
          </a:p>
          <a:p>
            <a:pPr>
              <a:spcBef>
                <a:spcPct val="50000"/>
              </a:spcBef>
            </a:pPr>
            <a:r>
              <a:rPr lang="en-US" dirty="0"/>
              <a:t>Can you plot Velocity VS. Time for the car? </a:t>
            </a:r>
          </a:p>
        </p:txBody>
      </p:sp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1905000" y="3886200"/>
          <a:ext cx="4343400" cy="219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6" name="Bitmap Image" r:id="rId3" imgW="4342857" imgH="2190476" progId="PBrush">
                  <p:embed/>
                </p:oleObj>
              </mc:Choice>
              <mc:Fallback>
                <p:oleObj name="Bitmap Image" r:id="rId3" imgW="4342857" imgH="2190476" progId="PBrush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886200"/>
                        <a:ext cx="4343400" cy="219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9999"/>
                </a:solidFill>
                <a:latin typeface="Arial" charset="0"/>
                <a:cs typeface="Arial" charset="0"/>
              </a:rPr>
              <a:t>Velocity VS. Time </a:t>
            </a:r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2514600" y="1752600"/>
          <a:ext cx="4248150" cy="219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5" name="Bitmap Image" r:id="rId3" imgW="4247619" imgH="2190476" progId="PBrush">
                  <p:embed/>
                </p:oleObj>
              </mc:Choice>
              <mc:Fallback>
                <p:oleObj name="Bitmap Image" r:id="rId3" imgW="4247619" imgH="2190476" progId="PBrush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752600"/>
                        <a:ext cx="4248150" cy="219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1066800" y="3962400"/>
            <a:ext cx="754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The slope of the velocity versus time graph is the acceleration.</a:t>
            </a:r>
            <a:r>
              <a:rPr lang="en-US" dirty="0"/>
              <a:t> 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3471863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3048000" y="4716463"/>
          <a:ext cx="396240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6" r:id="rId5" imgW="2197100" imgH="393700" progId="Equation.3">
                  <p:embed/>
                </p:oleObj>
              </mc:Choice>
              <mc:Fallback>
                <p:oleObj r:id="rId5" imgW="2197100" imgH="3937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16463"/>
                        <a:ext cx="3962400" cy="703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1143000" y="5715000"/>
            <a:ext cx="678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The area under the velocity versus time graph is the displacement.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/>
      <p:bldP spid="696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Problem</a:t>
            </a:r>
            <a:endParaRPr lang="en-US" sz="3600" b="1" dirty="0">
              <a:solidFill>
                <a:srgbClr val="009999"/>
              </a:solidFill>
              <a:latin typeface="Arial" charset="0"/>
              <a:cs typeface="Arial" charset="0"/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04800" y="3657600"/>
            <a:ext cx="8001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dirty="0"/>
              <a:t>A snowmobile moves according to the velocity-time graph shown in the drawing. </a:t>
            </a:r>
          </a:p>
          <a:p>
            <a:pPr marL="457200" indent="-457200">
              <a:spcBef>
                <a:spcPct val="50000"/>
              </a:spcBef>
              <a:buFontTx/>
              <a:buAutoNum type="alphaLcPeriod"/>
            </a:pPr>
            <a:r>
              <a:rPr lang="en-US" dirty="0"/>
              <a:t>What is the snowmobile’s average acceleration during each of the segments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and </a:t>
            </a:r>
            <a:r>
              <a:rPr lang="en-US" i="1" dirty="0"/>
              <a:t>C</a:t>
            </a:r>
            <a:r>
              <a:rPr lang="en-US" dirty="0"/>
              <a:t>?</a:t>
            </a:r>
          </a:p>
          <a:p>
            <a:pPr marL="457200" indent="-457200">
              <a:spcBef>
                <a:spcPct val="50000"/>
              </a:spcBef>
              <a:buFontTx/>
              <a:buAutoNum type="alphaLcPeriod"/>
            </a:pPr>
            <a:r>
              <a:rPr lang="en-US" dirty="0"/>
              <a:t>How far it travels during each of the segments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and </a:t>
            </a:r>
            <a:r>
              <a:rPr lang="en-US" i="1" dirty="0"/>
              <a:t>C</a:t>
            </a:r>
            <a:r>
              <a:rPr lang="en-US" dirty="0"/>
              <a:t>?</a:t>
            </a:r>
          </a:p>
        </p:txBody>
      </p:sp>
      <p:pic>
        <p:nvPicPr>
          <p:cNvPr id="72710" name="Picture 6" descr="c02/nw0065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57600" y="1066800"/>
            <a:ext cx="2790825" cy="23241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280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Default Design</vt:lpstr>
      <vt:lpstr>Bitmap Image</vt:lpstr>
      <vt:lpstr>Microsoft Equation 3.0</vt:lpstr>
      <vt:lpstr>Graphical Analysis of Motion</vt:lpstr>
      <vt:lpstr>Position VS. Time graph</vt:lpstr>
      <vt:lpstr>Position VS. Time graph</vt:lpstr>
      <vt:lpstr>The 100-m Dash</vt:lpstr>
      <vt:lpstr>EXAMPLE 16 A Bicycle Trip</vt:lpstr>
      <vt:lpstr>Velocity versus Time graph </vt:lpstr>
      <vt:lpstr>Velocity VS. Time </vt:lpstr>
      <vt:lpstr>Problem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mahesp</dc:creator>
  <cp:lastModifiedBy>Maheswaranathan, Ponn</cp:lastModifiedBy>
  <cp:revision>20</cp:revision>
  <dcterms:created xsi:type="dcterms:W3CDTF">2004-08-05T18:16:09Z</dcterms:created>
  <dcterms:modified xsi:type="dcterms:W3CDTF">2016-06-27T19:53:27Z</dcterms:modified>
</cp:coreProperties>
</file>