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61" r:id="rId3"/>
    <p:sldId id="258" r:id="rId4"/>
    <p:sldId id="259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55DD24-822C-405D-B165-B04EE3D6E1BF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D44530-895C-48E1-B48E-F441863D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D886-B1D3-4C62-A0E0-CB2A84390023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BC6E-6158-4CE8-B10A-5B4F0BEB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74C2-A244-4C90-AC20-32E735134296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7C2F-7940-4C7D-B905-D4F7B7429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DBE4-A26E-4B00-A07F-6389CAA7283B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4AED-B30E-46CB-94AC-3A2095708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2D54-787B-498E-9E99-F546BED00776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4E9E-EF25-401D-85BE-DB7AA5CC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9E14-5BE2-4D26-816B-2665CED4D701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A172-2B19-4E56-8636-18024C7F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94F19-4721-440B-8B8C-FF08245AC04B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3013-6E04-4F56-99F9-9F92CA5D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4403-3E34-4CE2-8D00-20B85ACD5BB4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9C08-483E-4A61-A4B7-C4BC35BF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9ED3-A11B-413F-B825-9BBA3A052FB4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194D-982B-4E86-8993-4664C238A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3155-B2FA-495D-A38B-4D603C0F5F41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8994-92C3-40A0-A171-7A9C6AC31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4795-32A9-4ED5-80A0-61490226711B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6C32-2DBE-4A1E-BC25-1B5399574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609C-1226-4226-9BE1-311747227AA7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827C-62D1-4828-A8AC-A37537D2A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99E8A-43A1-4592-8407-396F0E72A608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AC3369-5A0E-4DDF-B563-65E9132DC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CH-8: Rotational Motion </a:t>
            </a:r>
          </a:p>
        </p:txBody>
      </p:sp>
      <p:pic>
        <p:nvPicPr>
          <p:cNvPr id="2051" name="Picture 2" descr="gri12117_08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8135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28600" y="59436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The Earth revolves around the sun once a year and rotates about its axis once a day. What </a:t>
            </a:r>
            <a:r>
              <a:rPr lang="en-US" sz="2400" dirty="0">
                <a:latin typeface="Calibri" pitchFamily="34" charset="0"/>
              </a:rPr>
              <a:t>is the </a:t>
            </a:r>
            <a:r>
              <a:rPr lang="en-US" sz="2400" dirty="0" smtClean="0">
                <a:latin typeface="Calibri" pitchFamily="34" charset="0"/>
              </a:rPr>
              <a:t>rotational </a:t>
            </a:r>
            <a:r>
              <a:rPr lang="en-US" sz="2400" dirty="0">
                <a:latin typeface="Calibri" pitchFamily="34" charset="0"/>
              </a:rPr>
              <a:t>velocity of Earth?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Equations Sheet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914400"/>
          <a:ext cx="7162800" cy="5760720"/>
        </p:xfrm>
        <a:graphic>
          <a:graphicData uri="http://schemas.openxmlformats.org/drawingml/2006/table">
            <a:tbl>
              <a:tblPr/>
              <a:tblGrid>
                <a:gridCol w="2794000"/>
                <a:gridCol w="2184400"/>
                <a:gridCol w="2184400"/>
              </a:tblGrid>
              <a:tr h="2880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MOTION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Linear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Rotational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Time interval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   t 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    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Displacement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   d;                  (d = rθ)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    θ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Velocity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v = d/t;             (v = rω)   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 ω = θ/t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Acceleration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a = Δv/t;           (a = rα)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 α = Δω/t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Kinematic equations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v = v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+ at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ω = ω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+ αt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= v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+ 2ad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ω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= ω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+ 2αθ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d = v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t + ½ at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θ = ω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 + ½ αt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d = ½(v + v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)t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θ = ½(ω + ω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)t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To create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force = F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torque =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Inertia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Mass =m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Calibri"/>
                          <a:cs typeface="Times New Roman"/>
                        </a:rPr>
                        <a:t>Rotational inertia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b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I =mr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Newton’s 2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Law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net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= ma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τ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net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= Iα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Momentum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m·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 L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= I·ω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Conservation of momentum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Σm</a:t>
                      </a:r>
                      <a:r>
                        <a:rPr lang="en-US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Σm</a:t>
                      </a:r>
                      <a:r>
                        <a:rPr lang="en-US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US" sz="1600" baseline="-25000" dirty="0" err="1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ΣI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ω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= ΣI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ω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Kinetic Energy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Translational Kinetic Energy = TKE = ½ mv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Rotational Kinetic Energy = RKE = ½ Iω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Work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W=F·d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W=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τ·θ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4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810000"/>
            <a:ext cx="503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Torque, </a:t>
            </a:r>
            <a:r>
              <a:rPr lang="el-GR" smtClean="0"/>
              <a:t>τ</a:t>
            </a:r>
            <a:endParaRPr lang="en-US" smtClean="0"/>
          </a:p>
        </p:txBody>
      </p:sp>
      <p:pic>
        <p:nvPicPr>
          <p:cNvPr id="4099" name="Picture 2" descr="gri12117_0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1910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1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295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114800" y="2438400"/>
            <a:ext cx="5029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Torque depends on the applied force and lever-arm.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 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Torque = Force x lever-arm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0" y="50419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Torque is a vector. It comes in clockwise and counter-clock wise directions.  Unit of torque = </a:t>
            </a:r>
            <a:r>
              <a:rPr lang="en-US" sz="2800" dirty="0" err="1">
                <a:latin typeface="Calibri" pitchFamily="34" charset="0"/>
              </a:rPr>
              <a:t>N•m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P: A force of 40 N is applied at the end of a wrench handle of length 20 cm in a direction perpendicular to the handle as shown above. What is the torque applied to the nut?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  <p:bldP spid="4103" grpId="0" build="p"/>
      <p:bldP spid="410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 of Torque: Weighing</a:t>
            </a:r>
          </a:p>
        </p:txBody>
      </p:sp>
      <p:pic>
        <p:nvPicPr>
          <p:cNvPr id="5123" name="Picture 2" descr="gri12117_0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10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gri12117_08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7162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P. </a:t>
            </a:r>
            <a:r>
              <a:rPr lang="en-US" dirty="0"/>
              <a:t>A child of mass 20 kg is located 2.5 m from the fulcrum or pivot point of a seesaw. Where must a child of mass 30 kg sit on the seesaw in order to provide balance?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Rotational Inertia</a:t>
            </a:r>
          </a:p>
        </p:txBody>
      </p:sp>
      <p:pic>
        <p:nvPicPr>
          <p:cNvPr id="6147" name="Picture 2" descr="gri12117_0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01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276600"/>
            <a:ext cx="876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Rotational Inertia = mass x square of distance from axis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		 </a:t>
            </a:r>
            <a:r>
              <a:rPr lang="en-US" sz="4400" dirty="0">
                <a:latin typeface="Calibri" pitchFamily="34" charset="0"/>
              </a:rPr>
              <a:t>I =mr</a:t>
            </a:r>
            <a:r>
              <a:rPr lang="en-US" sz="4400" baseline="30000" dirty="0">
                <a:latin typeface="Calibri" pitchFamily="34" charset="0"/>
              </a:rPr>
              <a:t>2</a:t>
            </a:r>
            <a:br>
              <a:rPr lang="en-US" sz="4400" baseline="300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Rotational inertia is a scalar.  Unit for I = kg.m</a:t>
            </a:r>
            <a:r>
              <a:rPr lang="en-US" sz="2400" baseline="30000" dirty="0">
                <a:latin typeface="Calibri" pitchFamily="34" charset="0"/>
              </a:rPr>
              <a:t>2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149" name="Picture 2" descr="gri12117_0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27500"/>
            <a:ext cx="2971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Expressions for Several objects</a:t>
            </a:r>
          </a:p>
        </p:txBody>
      </p:sp>
      <p:pic>
        <p:nvPicPr>
          <p:cNvPr id="7171" name="Picture 2" descr="gri12117_0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484346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Angular Momentum or Rotational Momentum</a:t>
            </a:r>
            <a:endParaRPr lang="en-US" dirty="0"/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0" y="12954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Angular momentum is the product of the rotational inertia and rotational velocity.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05200" y="1752600"/>
            <a:ext cx="130968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I·ω</a:t>
            </a:r>
            <a:endParaRPr 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7" name="Picture 2" descr="gri12117_un08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73400"/>
            <a:ext cx="6477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1371600" y="2514600"/>
            <a:ext cx="629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Conservation of Angular Momentum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build="p"/>
      <p:bldP spid="81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Angular momentum and Bicycles</a:t>
            </a:r>
          </a:p>
        </p:txBody>
      </p:sp>
      <p:pic>
        <p:nvPicPr>
          <p:cNvPr id="9219" name="Picture 2" descr="gri12117_0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5481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4958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5257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Explain the role of angular momentum in riding a bicycle?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366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CH-8: Rotational Motion </vt:lpstr>
      <vt:lpstr>Equations Sheet</vt:lpstr>
      <vt:lpstr>Torque, τ</vt:lpstr>
      <vt:lpstr>Application of Torque: Weighing</vt:lpstr>
      <vt:lpstr>Rotational Inertia</vt:lpstr>
      <vt:lpstr>Expressions for Several objects</vt:lpstr>
      <vt:lpstr>Angular Momentum or Rotational Momentum</vt:lpstr>
      <vt:lpstr>Angular momentum and Bicycles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mahesp</dc:creator>
  <cp:lastModifiedBy>mahesp</cp:lastModifiedBy>
  <cp:revision>19</cp:revision>
  <dcterms:created xsi:type="dcterms:W3CDTF">2009-02-27T23:14:21Z</dcterms:created>
  <dcterms:modified xsi:type="dcterms:W3CDTF">2012-05-23T20:13:26Z</dcterms:modified>
</cp:coreProperties>
</file>