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7" r:id="rId3"/>
    <p:sldId id="279" r:id="rId4"/>
    <p:sldId id="283" r:id="rId5"/>
    <p:sldId id="281" r:id="rId6"/>
    <p:sldId id="261" r:id="rId7"/>
    <p:sldId id="262" r:id="rId8"/>
    <p:sldId id="269" r:id="rId9"/>
    <p:sldId id="292" r:id="rId10"/>
    <p:sldId id="287" r:id="rId11"/>
    <p:sldId id="294" r:id="rId12"/>
    <p:sldId id="295" r:id="rId13"/>
    <p:sldId id="303" r:id="rId14"/>
    <p:sldId id="305" r:id="rId15"/>
    <p:sldId id="299" r:id="rId16"/>
    <p:sldId id="302"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0B5633-ED8B-4824-B850-6AACA5D97EC8}" type="datetimeFigureOut">
              <a:rPr lang="en-US" smtClean="0"/>
              <a:pPr/>
              <a:t>5/30/2012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20DFD7-1C74-44D9-8DEC-E67D6A69B26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5025C7-DCFB-4ED0-82CB-0CB8C3A5C4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BE1A47-4904-45A9-B43E-4197FC2ADD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ADBF1A-891D-4A7F-B7A4-A9DFDE03C2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435C0C06-8AFB-48EB-AC3A-57A2AF5F0B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53C8A6-FD3E-4D30-829B-1EC7BE06E2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330545-3256-47A0-A0E0-6F5DCEC2E2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A617ED-BC8B-4A02-A8C1-DF4FBA662D6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4AF1E1-4D9B-4E98-AB0E-03A773B2C0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C6FBE9-B3A1-4B3E-A163-C5D67B5DF7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12D52D-F849-4FCA-AC5C-A31E4F4E62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838205-6D05-42F9-BF6C-4BD0FD88E5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D23BD7-FF94-4C4B-A881-C88E4C21EB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AAEF38-6E7F-42CC-88ED-CC1F4FCEB4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a:solidFill>
                  <a:srgbClr val="CC3300"/>
                </a:solidFill>
                <a:latin typeface="Arial" charset="0"/>
              </a:rPr>
              <a:t>C H A P T E </a:t>
            </a:r>
            <a:r>
              <a:rPr lang="en-US" dirty="0" smtClean="0">
                <a:solidFill>
                  <a:srgbClr val="CC3300"/>
                </a:solidFill>
                <a:latin typeface="Arial" charset="0"/>
              </a:rPr>
              <a:t>R </a:t>
            </a:r>
            <a:r>
              <a:rPr lang="en-US" dirty="0">
                <a:solidFill>
                  <a:srgbClr val="CC3300"/>
                </a:solidFill>
                <a:latin typeface="Arial" charset="0"/>
              </a:rPr>
              <a:t>  </a:t>
            </a:r>
            <a:r>
              <a:rPr lang="en-US" dirty="0" smtClean="0">
                <a:solidFill>
                  <a:srgbClr val="CC3300"/>
                </a:solidFill>
                <a:latin typeface="Arial" charset="0"/>
              </a:rPr>
              <a:t>9</a:t>
            </a:r>
            <a:r>
              <a:rPr lang="en-US" dirty="0">
                <a:solidFill>
                  <a:srgbClr val="CC3300"/>
                </a:solidFill>
                <a:latin typeface="Arial" charset="0"/>
              </a:rPr>
              <a:t/>
            </a:r>
            <a:br>
              <a:rPr lang="en-US" dirty="0">
                <a:solidFill>
                  <a:srgbClr val="CC3300"/>
                </a:solidFill>
                <a:latin typeface="Arial" charset="0"/>
              </a:rPr>
            </a:br>
            <a:r>
              <a:rPr lang="en-US" b="1" dirty="0">
                <a:solidFill>
                  <a:srgbClr val="000000"/>
                </a:solidFill>
                <a:latin typeface="Arial" charset="0"/>
              </a:rPr>
              <a:t>Fluids</a:t>
            </a:r>
            <a:br>
              <a:rPr lang="en-US" b="1" dirty="0">
                <a:solidFill>
                  <a:srgbClr val="000000"/>
                </a:solidFill>
                <a:latin typeface="Arial" charset="0"/>
              </a:rPr>
            </a:br>
            <a:endParaRPr lang="en-US" b="1" dirty="0">
              <a:solidFill>
                <a:srgbClr val="000000"/>
              </a:solidFill>
              <a:latin typeface="Arial" charset="0"/>
            </a:endParaRPr>
          </a:p>
        </p:txBody>
      </p:sp>
      <p:sp>
        <p:nvSpPr>
          <p:cNvPr id="5" name="TextBox 4"/>
          <p:cNvSpPr txBox="1"/>
          <p:nvPr/>
        </p:nvSpPr>
        <p:spPr>
          <a:xfrm>
            <a:off x="0" y="1447800"/>
            <a:ext cx="7620000" cy="4154984"/>
          </a:xfrm>
          <a:prstGeom prst="rect">
            <a:avLst/>
          </a:prstGeom>
          <a:noFill/>
        </p:spPr>
        <p:txBody>
          <a:bodyPr wrap="square" rtlCol="0">
            <a:spAutoFit/>
          </a:bodyPr>
          <a:lstStyle/>
          <a:p>
            <a:pPr marL="457200" indent="-457200">
              <a:buFont typeface="Arial" pitchFamily="34" charset="0"/>
              <a:buChar char="•"/>
            </a:pPr>
            <a:r>
              <a:rPr lang="en-US" sz="3600" dirty="0" smtClean="0"/>
              <a:t>Pressure</a:t>
            </a:r>
          </a:p>
          <a:p>
            <a:pPr marL="457200" indent="-457200">
              <a:buFont typeface="Arial" pitchFamily="34" charset="0"/>
              <a:buChar char="•"/>
            </a:pPr>
            <a:r>
              <a:rPr lang="en-US" sz="3600" dirty="0" smtClean="0"/>
              <a:t>Density</a:t>
            </a:r>
          </a:p>
          <a:p>
            <a:pPr marL="457200" indent="-457200">
              <a:buFont typeface="Arial" pitchFamily="34" charset="0"/>
              <a:buChar char="•"/>
            </a:pPr>
            <a:r>
              <a:rPr lang="en-US" sz="3600" dirty="0" smtClean="0"/>
              <a:t>Archimedes’ Principle</a:t>
            </a:r>
          </a:p>
          <a:p>
            <a:pPr marL="457200" indent="-457200">
              <a:buFont typeface="Arial" pitchFamily="34" charset="0"/>
              <a:buChar char="•"/>
            </a:pPr>
            <a:r>
              <a:rPr lang="en-US" sz="3600" dirty="0" smtClean="0"/>
              <a:t>Ideal gas law</a:t>
            </a:r>
          </a:p>
          <a:p>
            <a:pPr marL="457200" indent="-457200">
              <a:buFont typeface="Arial" pitchFamily="34" charset="0"/>
              <a:buChar char="•"/>
            </a:pPr>
            <a:r>
              <a:rPr lang="en-US" sz="3600" dirty="0" smtClean="0"/>
              <a:t>Pascal’s Principle</a:t>
            </a:r>
          </a:p>
          <a:p>
            <a:pPr marL="457200" indent="-457200">
              <a:buFont typeface="Arial" pitchFamily="34" charset="0"/>
              <a:buChar char="•"/>
            </a:pPr>
            <a:r>
              <a:rPr lang="en-US" sz="3600" dirty="0" smtClean="0"/>
              <a:t>Bernoulli’s Principle</a:t>
            </a:r>
          </a:p>
          <a:p>
            <a:endParaRPr lang="en-US" dirty="0" smtClean="0"/>
          </a:p>
          <a:p>
            <a:endParaRPr lang="en-US" dirty="0"/>
          </a:p>
        </p:txBody>
      </p:sp>
      <p:sp>
        <p:nvSpPr>
          <p:cNvPr id="4" name="Rectangle 3"/>
          <p:cNvSpPr/>
          <p:nvPr/>
        </p:nvSpPr>
        <p:spPr>
          <a:xfrm>
            <a:off x="4953000" y="2286000"/>
            <a:ext cx="4191000" cy="3539430"/>
          </a:xfrm>
          <a:prstGeom prst="rect">
            <a:avLst/>
          </a:prstGeom>
        </p:spPr>
        <p:txBody>
          <a:bodyPr wrap="square">
            <a:spAutoFit/>
          </a:bodyPr>
          <a:lstStyle/>
          <a:p>
            <a:pPr>
              <a:spcBef>
                <a:spcPct val="50000"/>
              </a:spcBef>
            </a:pPr>
            <a:r>
              <a:rPr lang="en-US" sz="2800" dirty="0" smtClean="0"/>
              <a:t>Fluids are materials that can flow: gases and liquids.</a:t>
            </a:r>
          </a:p>
          <a:p>
            <a:pPr>
              <a:spcBef>
                <a:spcPct val="50000"/>
              </a:spcBef>
            </a:pPr>
            <a:r>
              <a:rPr lang="en-US" sz="2800" dirty="0" smtClean="0"/>
              <a:t>Air is the most common gas, and moves from place to place as wind. </a:t>
            </a:r>
          </a:p>
          <a:p>
            <a:pPr>
              <a:spcBef>
                <a:spcPct val="50000"/>
              </a:spcBef>
            </a:pPr>
            <a:r>
              <a:rPr lang="en-US" sz="2800" dirty="0" smtClean="0"/>
              <a:t>Water is the most familiar liquid.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152400"/>
            <a:ext cx="7772400" cy="1143000"/>
          </a:xfrm>
        </p:spPr>
        <p:txBody>
          <a:bodyPr/>
          <a:lstStyle/>
          <a:p>
            <a:r>
              <a:rPr lang="en-US" dirty="0" smtClean="0"/>
              <a:t>Density and Pressure  </a:t>
            </a:r>
            <a:r>
              <a:rPr lang="en-US" dirty="0"/>
              <a:t>of air decreases as the altitude increases</a:t>
            </a:r>
          </a:p>
        </p:txBody>
      </p:sp>
      <p:pic>
        <p:nvPicPr>
          <p:cNvPr id="39940" name="Picture 4" descr="c:\Documents and Settings\Mike O'Hanlon\Desktop\griffth\chapt09\art_library\color_art_library\09_10.jpg"/>
          <p:cNvPicPr>
            <a:picLocks noChangeAspect="1" noChangeArrowheads="1"/>
          </p:cNvPicPr>
          <p:nvPr/>
        </p:nvPicPr>
        <p:blipFill>
          <a:blip r:embed="rId2" cstate="print"/>
          <a:srcRect/>
          <a:stretch>
            <a:fillRect/>
          </a:stretch>
        </p:blipFill>
        <p:spPr bwMode="auto">
          <a:xfrm>
            <a:off x="0" y="2743200"/>
            <a:ext cx="5208777" cy="4114800"/>
          </a:xfrm>
          <a:prstGeom prst="rect">
            <a:avLst/>
          </a:prstGeom>
          <a:noFill/>
          <a:ln w="9525">
            <a:noFill/>
            <a:miter lim="800000"/>
            <a:headEnd/>
            <a:tailEnd/>
          </a:ln>
          <a:effectLst/>
        </p:spPr>
      </p:pic>
      <p:pic>
        <p:nvPicPr>
          <p:cNvPr id="4" name="Picture 4" descr="c:\Documents and Settings\Mike O'Hanlon\Desktop\griffth\chapt09\art_library\color_art_library\09_09.jpg"/>
          <p:cNvPicPr>
            <a:picLocks noChangeAspect="1" noChangeArrowheads="1"/>
          </p:cNvPicPr>
          <p:nvPr/>
        </p:nvPicPr>
        <p:blipFill>
          <a:blip r:embed="rId3" cstate="print"/>
          <a:srcRect/>
          <a:stretch>
            <a:fillRect/>
          </a:stretch>
        </p:blipFill>
        <p:spPr bwMode="auto">
          <a:xfrm>
            <a:off x="5181600" y="2362200"/>
            <a:ext cx="3859079" cy="429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609600"/>
            <a:ext cx="5943600" cy="1143000"/>
          </a:xfrm>
        </p:spPr>
        <p:txBody>
          <a:bodyPr/>
          <a:lstStyle/>
          <a:p>
            <a:r>
              <a:rPr lang="en-US" sz="3600" b="1" dirty="0" smtClean="0">
                <a:solidFill>
                  <a:srgbClr val="FF0000"/>
                </a:solidFill>
                <a:latin typeface="Arial" pitchFamily="34" charset="0"/>
              </a:rPr>
              <a:t>Archimedes </a:t>
            </a:r>
            <a:r>
              <a:rPr lang="en-US" sz="3600" b="1" dirty="0">
                <a:solidFill>
                  <a:srgbClr val="FF0000"/>
                </a:solidFill>
                <a:latin typeface="Arial" pitchFamily="34" charset="0"/>
              </a:rPr>
              <a:t>of Syracuse </a:t>
            </a:r>
            <a:br>
              <a:rPr lang="en-US" sz="3600" b="1" dirty="0">
                <a:solidFill>
                  <a:srgbClr val="FF0000"/>
                </a:solidFill>
                <a:latin typeface="Arial" pitchFamily="34" charset="0"/>
              </a:rPr>
            </a:br>
            <a:r>
              <a:rPr lang="en-US" sz="3600" b="1" dirty="0">
                <a:solidFill>
                  <a:srgbClr val="FF0000"/>
                </a:solidFill>
                <a:latin typeface="Arial" pitchFamily="34" charset="0"/>
              </a:rPr>
              <a:t>(287BC-212BC)</a:t>
            </a:r>
          </a:p>
        </p:txBody>
      </p:sp>
      <p:sp>
        <p:nvSpPr>
          <p:cNvPr id="32771" name="Text Box 3"/>
          <p:cNvSpPr txBox="1">
            <a:spLocks noChangeArrowheads="1"/>
          </p:cNvSpPr>
          <p:nvPr/>
        </p:nvSpPr>
        <p:spPr bwMode="auto">
          <a:xfrm>
            <a:off x="381000" y="2819400"/>
            <a:ext cx="8458200" cy="3560763"/>
          </a:xfrm>
          <a:prstGeom prst="rect">
            <a:avLst/>
          </a:prstGeom>
          <a:noFill/>
          <a:ln w="9525">
            <a:noFill/>
            <a:miter lim="800000"/>
            <a:headEnd/>
            <a:tailEnd/>
          </a:ln>
          <a:effectLst/>
        </p:spPr>
        <p:txBody>
          <a:bodyPr>
            <a:spAutoFit/>
          </a:bodyPr>
          <a:lstStyle/>
          <a:p>
            <a:pPr>
              <a:spcBef>
                <a:spcPct val="50000"/>
              </a:spcBef>
            </a:pPr>
            <a:r>
              <a:rPr lang="en-US" dirty="0"/>
              <a:t>Much of Archimedes fame comes from his relationship with </a:t>
            </a:r>
            <a:r>
              <a:rPr lang="en-US" dirty="0" err="1"/>
              <a:t>Hiero</a:t>
            </a:r>
            <a:r>
              <a:rPr lang="en-US" dirty="0"/>
              <a:t>, the king of Syracuse, and </a:t>
            </a:r>
            <a:r>
              <a:rPr lang="en-US" dirty="0" err="1"/>
              <a:t>Gelon</a:t>
            </a:r>
            <a:r>
              <a:rPr lang="en-US" dirty="0"/>
              <a:t>, </a:t>
            </a:r>
            <a:r>
              <a:rPr lang="en-US" dirty="0" err="1"/>
              <a:t>Hiero's</a:t>
            </a:r>
            <a:r>
              <a:rPr lang="en-US" dirty="0"/>
              <a:t> son.</a:t>
            </a:r>
          </a:p>
          <a:p>
            <a:pPr>
              <a:spcBef>
                <a:spcPct val="50000"/>
              </a:spcBef>
            </a:pPr>
            <a:r>
              <a:rPr lang="en-US" dirty="0"/>
              <a:t>At one time, the king ordered a gold crown and gave the goldsmith the exact amount of gold to make it. </a:t>
            </a:r>
          </a:p>
          <a:p>
            <a:pPr>
              <a:spcBef>
                <a:spcPct val="50000"/>
              </a:spcBef>
            </a:pPr>
            <a:r>
              <a:rPr lang="en-US" dirty="0"/>
              <a:t>When </a:t>
            </a:r>
            <a:r>
              <a:rPr lang="en-US" dirty="0" err="1"/>
              <a:t>Hiero</a:t>
            </a:r>
            <a:r>
              <a:rPr lang="en-US" dirty="0"/>
              <a:t> received it, the crown had the correct weight but the monarch suspected that some silver had been used instead of the gold. </a:t>
            </a:r>
          </a:p>
          <a:p>
            <a:pPr>
              <a:spcBef>
                <a:spcPct val="50000"/>
              </a:spcBef>
            </a:pPr>
            <a:r>
              <a:rPr lang="en-US" dirty="0"/>
              <a:t>Since he could not prove it, he brought the problem to Archimedes.</a:t>
            </a:r>
          </a:p>
        </p:txBody>
      </p:sp>
      <p:pic>
        <p:nvPicPr>
          <p:cNvPr id="32772" name="Picture 4" descr="http://www.shu.edu/projects/reals/history/archimed.gif"/>
          <p:cNvPicPr>
            <a:picLocks noChangeAspect="1" noChangeArrowheads="1"/>
          </p:cNvPicPr>
          <p:nvPr/>
        </p:nvPicPr>
        <p:blipFill>
          <a:blip r:embed="rId2" cstate="print"/>
          <a:srcRect/>
          <a:stretch>
            <a:fillRect/>
          </a:stretch>
        </p:blipFill>
        <p:spPr bwMode="auto">
          <a:xfrm>
            <a:off x="6553200" y="304800"/>
            <a:ext cx="2125663" cy="2332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8382000" cy="1143000"/>
          </a:xfrm>
        </p:spPr>
        <p:txBody>
          <a:bodyPr/>
          <a:lstStyle/>
          <a:p>
            <a:r>
              <a:rPr lang="en-US" sz="4800" dirty="0" smtClean="0"/>
              <a:t>Archimedes’ Principle</a:t>
            </a:r>
            <a:endParaRPr lang="en-US" sz="4800" b="1" dirty="0">
              <a:solidFill>
                <a:srgbClr val="009999"/>
              </a:solidFill>
              <a:latin typeface="Arial" pitchFamily="34" charset="0"/>
            </a:endParaRPr>
          </a:p>
        </p:txBody>
      </p:sp>
      <p:sp>
        <p:nvSpPr>
          <p:cNvPr id="34819" name="Text Box 3"/>
          <p:cNvSpPr txBox="1">
            <a:spLocks noChangeArrowheads="1"/>
          </p:cNvSpPr>
          <p:nvPr/>
        </p:nvSpPr>
        <p:spPr bwMode="auto">
          <a:xfrm>
            <a:off x="0" y="1066800"/>
            <a:ext cx="7772400" cy="3785652"/>
          </a:xfrm>
          <a:prstGeom prst="rect">
            <a:avLst/>
          </a:prstGeom>
          <a:noFill/>
          <a:ln w="9525">
            <a:noFill/>
            <a:miter lim="800000"/>
            <a:headEnd/>
            <a:tailEnd/>
          </a:ln>
          <a:effectLst/>
        </p:spPr>
        <p:txBody>
          <a:bodyPr>
            <a:spAutoFit/>
          </a:bodyPr>
          <a:lstStyle/>
          <a:p>
            <a:pPr>
              <a:spcBef>
                <a:spcPct val="50000"/>
              </a:spcBef>
            </a:pPr>
            <a:r>
              <a:rPr lang="en-US" dirty="0"/>
              <a:t>One day while considering the question, "the wise one" entered his bathtub and recognized that the amount of water that overflowed the tub was proportional the amount of his body that was submerged. </a:t>
            </a:r>
          </a:p>
          <a:p>
            <a:pPr>
              <a:spcBef>
                <a:spcPct val="50000"/>
              </a:spcBef>
            </a:pPr>
            <a:r>
              <a:rPr lang="en-US" dirty="0"/>
              <a:t>This observation is now known as Archimedes' Principle and gave him the means to solve the problem. </a:t>
            </a:r>
          </a:p>
          <a:p>
            <a:pPr>
              <a:spcBef>
                <a:spcPct val="50000"/>
              </a:spcBef>
            </a:pPr>
            <a:r>
              <a:rPr lang="en-US" dirty="0"/>
              <a:t>He was so excited that he ran naked through the streets of Syracuse shouting "</a:t>
            </a:r>
            <a:r>
              <a:rPr lang="en-US" i="1" dirty="0"/>
              <a:t>Eureka! eureka!</a:t>
            </a:r>
            <a:r>
              <a:rPr lang="en-US" dirty="0"/>
              <a:t>" (I have found it!). The fraudulent goldsmith was brought to justice</a:t>
            </a:r>
            <a:r>
              <a:rPr lang="en-US" dirty="0" smtClean="0"/>
              <a:t>.</a:t>
            </a:r>
            <a:endParaRPr lang="en-US" dirty="0"/>
          </a:p>
        </p:txBody>
      </p:sp>
      <p:pic>
        <p:nvPicPr>
          <p:cNvPr id="4" name="Picture 4" descr="http://www.shu.edu/projects/reals/history/archimed.gif"/>
          <p:cNvPicPr>
            <a:picLocks noChangeAspect="1" noChangeArrowheads="1"/>
          </p:cNvPicPr>
          <p:nvPr/>
        </p:nvPicPr>
        <p:blipFill>
          <a:blip r:embed="rId2" cstate="print"/>
          <a:srcRect/>
          <a:stretch>
            <a:fillRect/>
          </a:stretch>
        </p:blipFill>
        <p:spPr bwMode="auto">
          <a:xfrm>
            <a:off x="7543800" y="0"/>
            <a:ext cx="1600200" cy="1755559"/>
          </a:xfrm>
          <a:prstGeom prst="rect">
            <a:avLst/>
          </a:prstGeom>
          <a:noFill/>
        </p:spPr>
      </p:pic>
      <p:pic>
        <p:nvPicPr>
          <p:cNvPr id="5" name="Picture 6" descr="F:\PhsH\media\content\main\graphics\illustr\ch11\fig11_18.gif"/>
          <p:cNvPicPr>
            <a:picLocks noChangeAspect="1" noChangeArrowheads="1"/>
          </p:cNvPicPr>
          <p:nvPr/>
        </p:nvPicPr>
        <p:blipFill>
          <a:blip r:embed="rId3" cstate="print"/>
          <a:srcRect/>
          <a:stretch>
            <a:fillRect/>
          </a:stretch>
        </p:blipFill>
        <p:spPr bwMode="auto">
          <a:xfrm>
            <a:off x="5867400" y="4835390"/>
            <a:ext cx="3276600" cy="1569062"/>
          </a:xfrm>
          <a:prstGeom prst="rect">
            <a:avLst/>
          </a:prstGeom>
          <a:noFill/>
        </p:spPr>
      </p:pic>
      <p:sp>
        <p:nvSpPr>
          <p:cNvPr id="6" name="Rectangle 5"/>
          <p:cNvSpPr/>
          <p:nvPr/>
        </p:nvSpPr>
        <p:spPr>
          <a:xfrm>
            <a:off x="0" y="5105400"/>
            <a:ext cx="5867400" cy="1569660"/>
          </a:xfrm>
          <a:prstGeom prst="rect">
            <a:avLst/>
          </a:prstGeom>
        </p:spPr>
        <p:txBody>
          <a:bodyPr wrap="square">
            <a:spAutoFit/>
          </a:bodyPr>
          <a:lstStyle/>
          <a:p>
            <a:pPr>
              <a:spcBef>
                <a:spcPct val="50000"/>
              </a:spcBef>
            </a:pPr>
            <a:r>
              <a:rPr lang="en-US" dirty="0" smtClean="0"/>
              <a:t>Archimedes’ Principle: </a:t>
            </a:r>
            <a:br>
              <a:rPr lang="en-US" dirty="0" smtClean="0"/>
            </a:br>
            <a:r>
              <a:rPr lang="en-US" dirty="0" smtClean="0"/>
              <a:t>The buoyant force acting on an object fully or partially submerged in a fluid is equal to the weight of the fluid displaced by the object.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152400"/>
            <a:ext cx="7772400" cy="1143000"/>
          </a:xfrm>
        </p:spPr>
        <p:txBody>
          <a:bodyPr/>
          <a:lstStyle/>
          <a:p>
            <a:r>
              <a:rPr lang="en-US" sz="3600" b="1" dirty="0" smtClean="0">
                <a:solidFill>
                  <a:srgbClr val="009999"/>
                </a:solidFill>
                <a:latin typeface="Arial" charset="0"/>
                <a:cs typeface="Arial" charset="0"/>
              </a:rPr>
              <a:t>Pascal's </a:t>
            </a:r>
            <a:r>
              <a:rPr lang="en-US" sz="3600" b="1" dirty="0">
                <a:solidFill>
                  <a:srgbClr val="009999"/>
                </a:solidFill>
                <a:latin typeface="Arial" charset="0"/>
                <a:cs typeface="Arial" charset="0"/>
              </a:rPr>
              <a:t>Principle </a:t>
            </a:r>
          </a:p>
        </p:txBody>
      </p:sp>
      <p:sp>
        <p:nvSpPr>
          <p:cNvPr id="26628" name="Text Box 4"/>
          <p:cNvSpPr txBox="1">
            <a:spLocks noChangeArrowheads="1"/>
          </p:cNvSpPr>
          <p:nvPr/>
        </p:nvSpPr>
        <p:spPr bwMode="auto">
          <a:xfrm>
            <a:off x="1066800" y="1371600"/>
            <a:ext cx="7391400" cy="1187450"/>
          </a:xfrm>
          <a:prstGeom prst="rect">
            <a:avLst/>
          </a:prstGeom>
          <a:noFill/>
          <a:ln w="9525">
            <a:noFill/>
            <a:miter lim="800000"/>
            <a:headEnd/>
            <a:tailEnd/>
          </a:ln>
          <a:effectLst/>
        </p:spPr>
        <p:txBody>
          <a:bodyPr>
            <a:spAutoFit/>
          </a:bodyPr>
          <a:lstStyle/>
          <a:p>
            <a:pPr>
              <a:spcBef>
                <a:spcPct val="50000"/>
              </a:spcBef>
            </a:pPr>
            <a:r>
              <a:rPr lang="en-US" dirty="0"/>
              <a:t>Any change in the </a:t>
            </a:r>
            <a:r>
              <a:rPr lang="en-US" dirty="0">
                <a:solidFill>
                  <a:srgbClr val="009900"/>
                </a:solidFill>
              </a:rPr>
              <a:t>pressure</a:t>
            </a:r>
            <a:r>
              <a:rPr lang="en-US" dirty="0"/>
              <a:t> applied to a completely enclosed </a:t>
            </a:r>
            <a:r>
              <a:rPr lang="en-US" dirty="0">
                <a:solidFill>
                  <a:srgbClr val="009900"/>
                </a:solidFill>
              </a:rPr>
              <a:t>fluid</a:t>
            </a:r>
            <a:r>
              <a:rPr lang="en-US" dirty="0"/>
              <a:t> is transmitted undiminished to all parts of the fluid and the enclosing walls.</a:t>
            </a:r>
          </a:p>
        </p:txBody>
      </p:sp>
      <p:pic>
        <p:nvPicPr>
          <p:cNvPr id="4" name="Picture 5" descr="nw0485-n"/>
          <p:cNvPicPr>
            <a:picLocks noChangeAspect="1" noChangeArrowheads="1"/>
          </p:cNvPicPr>
          <p:nvPr/>
        </p:nvPicPr>
        <p:blipFill>
          <a:blip r:embed="rId2" cstate="print"/>
          <a:srcRect/>
          <a:stretch>
            <a:fillRect/>
          </a:stretch>
        </p:blipFill>
        <p:spPr bwMode="auto">
          <a:xfrm>
            <a:off x="2743200" y="3124200"/>
            <a:ext cx="3581400" cy="34443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20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0"/>
            <a:ext cx="7772400" cy="1143000"/>
          </a:xfrm>
        </p:spPr>
        <p:txBody>
          <a:bodyPr/>
          <a:lstStyle/>
          <a:p>
            <a:r>
              <a:rPr lang="en-US" sz="3600" b="1" dirty="0" smtClean="0">
                <a:solidFill>
                  <a:srgbClr val="009999"/>
                </a:solidFill>
                <a:latin typeface="Arial" pitchFamily="34" charset="0"/>
              </a:rPr>
              <a:t>Bernoulli’s </a:t>
            </a:r>
            <a:r>
              <a:rPr lang="en-US" sz="3600" b="1" dirty="0">
                <a:solidFill>
                  <a:srgbClr val="009999"/>
                </a:solidFill>
                <a:latin typeface="Arial" pitchFamily="34" charset="0"/>
              </a:rPr>
              <a:t>Principle</a:t>
            </a:r>
          </a:p>
        </p:txBody>
      </p:sp>
      <p:sp>
        <p:nvSpPr>
          <p:cNvPr id="29700" name="Text Box 4"/>
          <p:cNvSpPr txBox="1">
            <a:spLocks noChangeArrowheads="1"/>
          </p:cNvSpPr>
          <p:nvPr/>
        </p:nvSpPr>
        <p:spPr bwMode="auto">
          <a:xfrm>
            <a:off x="0" y="914400"/>
            <a:ext cx="9144000" cy="2123658"/>
          </a:xfrm>
          <a:prstGeom prst="rect">
            <a:avLst/>
          </a:prstGeom>
          <a:noFill/>
          <a:ln w="9525">
            <a:noFill/>
            <a:miter lim="800000"/>
            <a:headEnd/>
            <a:tailEnd/>
          </a:ln>
          <a:effectLst/>
        </p:spPr>
        <p:txBody>
          <a:bodyPr wrap="square">
            <a:spAutoFit/>
          </a:bodyPr>
          <a:lstStyle/>
          <a:p>
            <a:pPr>
              <a:spcBef>
                <a:spcPct val="50000"/>
              </a:spcBef>
            </a:pPr>
            <a:r>
              <a:rPr lang="en-US" dirty="0"/>
              <a:t>For </a:t>
            </a:r>
            <a:r>
              <a:rPr lang="en-US" i="1" dirty="0"/>
              <a:t>steady flow</a:t>
            </a:r>
            <a:r>
              <a:rPr lang="en-US" dirty="0"/>
              <a:t>, the speed, pressure, and elevation of an </a:t>
            </a:r>
            <a:r>
              <a:rPr lang="en-US" i="1" dirty="0"/>
              <a:t>incompressible and </a:t>
            </a:r>
            <a:r>
              <a:rPr lang="en-US" i="1" dirty="0" err="1"/>
              <a:t>nonviscous</a:t>
            </a:r>
            <a:r>
              <a:rPr lang="en-US" dirty="0"/>
              <a:t> fluid are related by an equation discovered by Daniel Bernoulli (1700–1782).</a:t>
            </a:r>
          </a:p>
          <a:p>
            <a:pPr>
              <a:spcBef>
                <a:spcPct val="50000"/>
              </a:spcBef>
            </a:pPr>
            <a:r>
              <a:rPr lang="en-US" dirty="0" smtClean="0"/>
              <a:t>The </a:t>
            </a:r>
            <a:r>
              <a:rPr lang="en-US" dirty="0"/>
              <a:t>sum of the </a:t>
            </a:r>
            <a:r>
              <a:rPr lang="en-US" dirty="0" smtClean="0"/>
              <a:t>pressure, the </a:t>
            </a:r>
            <a:r>
              <a:rPr lang="en-US" dirty="0"/>
              <a:t>kinetic energy per unit </a:t>
            </a:r>
            <a:r>
              <a:rPr lang="en-US" dirty="0" smtClean="0"/>
              <a:t>volume, and the potential energy per unit volume </a:t>
            </a:r>
            <a:r>
              <a:rPr lang="en-US" dirty="0"/>
              <a:t>of a flowing fluid must remain constant. </a:t>
            </a:r>
          </a:p>
        </p:txBody>
      </p:sp>
      <p:sp>
        <p:nvSpPr>
          <p:cNvPr id="29702" name="Rectangle 6"/>
          <p:cNvSpPr>
            <a:spLocks noChangeArrowheads="1"/>
          </p:cNvSpPr>
          <p:nvPr/>
        </p:nvSpPr>
        <p:spPr bwMode="auto">
          <a:xfrm>
            <a:off x="3862388" y="3233738"/>
            <a:ext cx="9144000" cy="0"/>
          </a:xfrm>
          <a:prstGeom prst="rect">
            <a:avLst/>
          </a:prstGeom>
          <a:noFill/>
          <a:ln w="9525">
            <a:noFill/>
            <a:miter lim="800000"/>
            <a:headEnd/>
            <a:tailEnd/>
          </a:ln>
          <a:effectLst/>
        </p:spPr>
        <p:txBody>
          <a:bodyPr>
            <a:spAutoFit/>
          </a:bodyPr>
          <a:lstStyle/>
          <a:p>
            <a:endParaRPr lang="en-US"/>
          </a:p>
        </p:txBody>
      </p:sp>
      <p:pic>
        <p:nvPicPr>
          <p:cNvPr id="57348" name="Picture 4" descr="http://edugen.wiley.com/edugen/courses/crs2936/rc/bloomfield8994c05/math/math019.gif"/>
          <p:cNvPicPr>
            <a:picLocks noChangeAspect="1" noChangeArrowheads="1"/>
          </p:cNvPicPr>
          <p:nvPr/>
        </p:nvPicPr>
        <p:blipFill>
          <a:blip r:embed="rId2" cstate="print"/>
          <a:srcRect/>
          <a:stretch>
            <a:fillRect/>
          </a:stretch>
        </p:blipFill>
        <p:spPr bwMode="auto">
          <a:xfrm>
            <a:off x="762000" y="3200400"/>
            <a:ext cx="7702296" cy="533400"/>
          </a:xfrm>
          <a:prstGeom prst="rect">
            <a:avLst/>
          </a:prstGeom>
          <a:noFill/>
        </p:spPr>
      </p:pic>
      <p:pic>
        <p:nvPicPr>
          <p:cNvPr id="6" name="Picture 4" descr="c:\Documents and Settings\Mike O'Hanlon\Desktop\griffth\chapt09\art_library\color_art_library\09_24.jpg"/>
          <p:cNvPicPr>
            <a:picLocks noChangeAspect="1" noChangeArrowheads="1"/>
          </p:cNvPicPr>
          <p:nvPr/>
        </p:nvPicPr>
        <p:blipFill>
          <a:blip r:embed="rId3" cstate="print"/>
          <a:srcRect/>
          <a:stretch>
            <a:fillRect/>
          </a:stretch>
        </p:blipFill>
        <p:spPr bwMode="auto">
          <a:xfrm>
            <a:off x="6172200" y="3929257"/>
            <a:ext cx="2971800" cy="2928743"/>
          </a:xfrm>
          <a:prstGeom prst="rect">
            <a:avLst/>
          </a:prstGeom>
          <a:noFill/>
          <a:ln w="9525">
            <a:noFill/>
            <a:miter lim="800000"/>
            <a:headEnd/>
            <a:tailEnd/>
          </a:ln>
          <a:effectLst/>
        </p:spPr>
      </p:pic>
      <p:sp>
        <p:nvSpPr>
          <p:cNvPr id="7" name="Rectangle 6"/>
          <p:cNvSpPr/>
          <p:nvPr/>
        </p:nvSpPr>
        <p:spPr>
          <a:xfrm>
            <a:off x="1524000" y="4343400"/>
            <a:ext cx="4572000" cy="830997"/>
          </a:xfrm>
          <a:prstGeom prst="rect">
            <a:avLst/>
          </a:prstGeom>
        </p:spPr>
        <p:txBody>
          <a:bodyPr>
            <a:spAutoFit/>
          </a:bodyPr>
          <a:lstStyle/>
          <a:p>
            <a:r>
              <a:rPr lang="en-US" dirty="0" smtClean="0"/>
              <a:t>Demonstrating Bernoulli’s Principle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20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20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fade">
                                      <p:cBhvr>
                                        <p:cTn id="17" dur="2000"/>
                                        <p:tgtEl>
                                          <p:spTgt spid="57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r>
              <a:rPr lang="en-US" sz="4000" b="1" dirty="0" smtClean="0">
                <a:solidFill>
                  <a:srgbClr val="009999"/>
                </a:solidFill>
                <a:latin typeface="Arial" charset="0"/>
                <a:cs typeface="Arial" charset="0"/>
              </a:rPr>
              <a:t>Applications </a:t>
            </a:r>
            <a:r>
              <a:rPr lang="en-US" sz="4000" b="1" dirty="0">
                <a:solidFill>
                  <a:srgbClr val="009999"/>
                </a:solidFill>
                <a:latin typeface="Arial" charset="0"/>
                <a:cs typeface="Arial" charset="0"/>
              </a:rPr>
              <a:t>of Bernoulli's </a:t>
            </a:r>
            <a:r>
              <a:rPr lang="en-US" sz="4000" b="1" dirty="0" smtClean="0">
                <a:solidFill>
                  <a:srgbClr val="009999"/>
                </a:solidFill>
                <a:latin typeface="Arial" charset="0"/>
                <a:cs typeface="Arial" charset="0"/>
              </a:rPr>
              <a:t>Principle</a:t>
            </a:r>
            <a:endParaRPr lang="en-US" sz="4000" b="1" dirty="0">
              <a:solidFill>
                <a:srgbClr val="009999"/>
              </a:solidFill>
              <a:latin typeface="Arial" charset="0"/>
              <a:cs typeface="Arial" charset="0"/>
            </a:endParaRPr>
          </a:p>
        </p:txBody>
      </p:sp>
      <p:pic>
        <p:nvPicPr>
          <p:cNvPr id="19461" name="Picture 5" descr="fig11_32"/>
          <p:cNvPicPr>
            <a:picLocks noChangeAspect="1" noChangeArrowheads="1"/>
          </p:cNvPicPr>
          <p:nvPr/>
        </p:nvPicPr>
        <p:blipFill>
          <a:blip r:embed="rId2" cstate="print"/>
          <a:srcRect/>
          <a:stretch>
            <a:fillRect/>
          </a:stretch>
        </p:blipFill>
        <p:spPr bwMode="auto">
          <a:xfrm>
            <a:off x="533400" y="990600"/>
            <a:ext cx="6892925" cy="1714500"/>
          </a:xfrm>
          <a:prstGeom prst="rect">
            <a:avLst/>
          </a:prstGeom>
          <a:noFill/>
        </p:spPr>
      </p:pic>
      <p:sp>
        <p:nvSpPr>
          <p:cNvPr id="19462" name="Text Box 6"/>
          <p:cNvSpPr txBox="1">
            <a:spLocks noChangeArrowheads="1"/>
          </p:cNvSpPr>
          <p:nvPr/>
        </p:nvSpPr>
        <p:spPr bwMode="auto">
          <a:xfrm>
            <a:off x="457200" y="2895600"/>
            <a:ext cx="79248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tarpaulin that covers the cargo is flat when the truck is stationary but bulges outward when the truck is moving.</a:t>
            </a:r>
            <a:endParaRPr lang="en-US" dirty="0"/>
          </a:p>
        </p:txBody>
      </p:sp>
      <p:pic>
        <p:nvPicPr>
          <p:cNvPr id="5" name="Picture 5" descr="fig11_35"/>
          <p:cNvPicPr>
            <a:picLocks noChangeAspect="1" noChangeArrowheads="1"/>
          </p:cNvPicPr>
          <p:nvPr/>
        </p:nvPicPr>
        <p:blipFill>
          <a:blip r:embed="rId3" cstate="print"/>
          <a:srcRect/>
          <a:stretch>
            <a:fillRect/>
          </a:stretch>
        </p:blipFill>
        <p:spPr bwMode="auto">
          <a:xfrm>
            <a:off x="838200" y="4308108"/>
            <a:ext cx="7769225" cy="2549892"/>
          </a:xfrm>
          <a:prstGeom prst="rect">
            <a:avLst/>
          </a:prstGeom>
          <a:noFill/>
        </p:spPr>
      </p:pic>
      <p:sp>
        <p:nvSpPr>
          <p:cNvPr id="6" name="Rectangle 5"/>
          <p:cNvSpPr/>
          <p:nvPr/>
        </p:nvSpPr>
        <p:spPr>
          <a:xfrm>
            <a:off x="457200" y="4038600"/>
            <a:ext cx="2424062" cy="461665"/>
          </a:xfrm>
          <a:prstGeom prst="rect">
            <a:avLst/>
          </a:prstGeom>
        </p:spPr>
        <p:txBody>
          <a:bodyPr wrap="none">
            <a:spAutoFit/>
          </a:bodyPr>
          <a:lstStyle/>
          <a:p>
            <a:r>
              <a:rPr lang="en-US" b="1" dirty="0" smtClean="0">
                <a:solidFill>
                  <a:srgbClr val="009999"/>
                </a:solidFill>
                <a:latin typeface="Arial" charset="0"/>
                <a:cs typeface="Arial" charset="0"/>
              </a:rPr>
              <a:t>Curveball Pitch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fade">
                                      <p:cBhvr>
                                        <p:cTn id="7" dur="2000"/>
                                        <p:tgtEl>
                                          <p:spTgt spid="194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r>
              <a:rPr lang="en-US" b="1" dirty="0">
                <a:solidFill>
                  <a:srgbClr val="009999"/>
                </a:solidFill>
                <a:latin typeface="Arial" charset="0"/>
                <a:cs typeface="Arial" charset="0"/>
              </a:rPr>
              <a:t>Airplane </a:t>
            </a:r>
          </a:p>
        </p:txBody>
      </p:sp>
      <p:pic>
        <p:nvPicPr>
          <p:cNvPr id="24581" name="Picture 5" descr="fig11_34"/>
          <p:cNvPicPr>
            <a:picLocks noChangeAspect="1" noChangeArrowheads="1"/>
          </p:cNvPicPr>
          <p:nvPr/>
        </p:nvPicPr>
        <p:blipFill>
          <a:blip r:embed="rId2" cstate="print"/>
          <a:srcRect/>
          <a:stretch>
            <a:fillRect/>
          </a:stretch>
        </p:blipFill>
        <p:spPr bwMode="auto">
          <a:xfrm>
            <a:off x="1" y="815927"/>
            <a:ext cx="8534400" cy="2814686"/>
          </a:xfrm>
          <a:prstGeom prst="rect">
            <a:avLst/>
          </a:prstGeom>
          <a:noFill/>
        </p:spPr>
      </p:pic>
      <p:pic>
        <p:nvPicPr>
          <p:cNvPr id="4" name="Picture 4" descr="http://edugen.wiley.com/edugen/courses/crs2936/rc/bloomfield8994c06/6.3.opener.jpg"/>
          <p:cNvPicPr>
            <a:picLocks noChangeAspect="1" noChangeArrowheads="1"/>
          </p:cNvPicPr>
          <p:nvPr/>
        </p:nvPicPr>
        <p:blipFill>
          <a:blip r:embed="rId3" cstate="print"/>
          <a:srcRect/>
          <a:stretch>
            <a:fillRect/>
          </a:stretch>
        </p:blipFill>
        <p:spPr bwMode="auto">
          <a:xfrm>
            <a:off x="1447800" y="3632328"/>
            <a:ext cx="5486400" cy="32256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algn="l"/>
            <a:r>
              <a:rPr lang="en-US" b="1" dirty="0" smtClean="0">
                <a:solidFill>
                  <a:srgbClr val="009999"/>
                </a:solidFill>
                <a:latin typeface="Arial" charset="0"/>
                <a:cs typeface="Arial" charset="0"/>
              </a:rPr>
              <a:t>Air Pressure</a:t>
            </a:r>
            <a:endParaRPr lang="en-US" b="1" dirty="0">
              <a:solidFill>
                <a:srgbClr val="009999"/>
              </a:solidFill>
              <a:latin typeface="Arial" charset="0"/>
              <a:cs typeface="Arial" charset="0"/>
            </a:endParaRPr>
          </a:p>
        </p:txBody>
      </p:sp>
      <p:sp>
        <p:nvSpPr>
          <p:cNvPr id="14340" name="Text Box 4"/>
          <p:cNvSpPr txBox="1">
            <a:spLocks noChangeArrowheads="1"/>
          </p:cNvSpPr>
          <p:nvPr/>
        </p:nvSpPr>
        <p:spPr bwMode="auto">
          <a:xfrm>
            <a:off x="304800" y="1143000"/>
            <a:ext cx="8001000" cy="830997"/>
          </a:xfrm>
          <a:prstGeom prst="rect">
            <a:avLst/>
          </a:prstGeom>
          <a:noFill/>
          <a:ln w="9525">
            <a:noFill/>
            <a:miter lim="800000"/>
            <a:headEnd/>
            <a:tailEnd/>
          </a:ln>
          <a:effectLst/>
        </p:spPr>
        <p:txBody>
          <a:bodyPr>
            <a:spAutoFit/>
          </a:bodyPr>
          <a:lstStyle/>
          <a:p>
            <a:pPr>
              <a:spcBef>
                <a:spcPct val="50000"/>
              </a:spcBef>
            </a:pPr>
            <a:r>
              <a:rPr lang="en-US" dirty="0"/>
              <a:t>People who have fixed a flat tire </a:t>
            </a:r>
            <a:r>
              <a:rPr lang="en-US" dirty="0" smtClean="0"/>
              <a:t/>
            </a:r>
            <a:br>
              <a:rPr lang="en-US" dirty="0" smtClean="0"/>
            </a:br>
            <a:r>
              <a:rPr lang="en-US" dirty="0" smtClean="0"/>
              <a:t>know </a:t>
            </a:r>
            <a:r>
              <a:rPr lang="en-US" dirty="0"/>
              <a:t>something about pressure. </a:t>
            </a:r>
          </a:p>
        </p:txBody>
      </p:sp>
      <p:sp>
        <p:nvSpPr>
          <p:cNvPr id="14343" name="Text Box 7"/>
          <p:cNvSpPr txBox="1">
            <a:spLocks noChangeArrowheads="1"/>
          </p:cNvSpPr>
          <p:nvPr/>
        </p:nvSpPr>
        <p:spPr bwMode="auto">
          <a:xfrm>
            <a:off x="457200" y="2209800"/>
            <a:ext cx="3505200" cy="1938992"/>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In colliding with the inner walls of the tire, the air molecules </a:t>
            </a:r>
            <a:r>
              <a:rPr lang="en-US" dirty="0" smtClean="0">
                <a:solidFill>
                  <a:srgbClr val="000000"/>
                </a:solidFill>
                <a:cs typeface="Times New Roman" pitchFamily="18" charset="0"/>
              </a:rPr>
              <a:t>exert </a:t>
            </a:r>
            <a:r>
              <a:rPr lang="en-US" dirty="0">
                <a:solidFill>
                  <a:srgbClr val="000000"/>
                </a:solidFill>
                <a:cs typeface="Times New Roman" pitchFamily="18" charset="0"/>
              </a:rPr>
              <a:t>a </a:t>
            </a:r>
            <a:r>
              <a:rPr lang="en-US" dirty="0">
                <a:solidFill>
                  <a:srgbClr val="009900"/>
                </a:solidFill>
                <a:cs typeface="Times New Roman" pitchFamily="18" charset="0"/>
              </a:rPr>
              <a:t>force</a:t>
            </a:r>
            <a:r>
              <a:rPr lang="en-US" dirty="0">
                <a:solidFill>
                  <a:srgbClr val="000000"/>
                </a:solidFill>
                <a:cs typeface="Times New Roman" pitchFamily="18" charset="0"/>
              </a:rPr>
              <a:t> on every part of the wall surface.</a:t>
            </a:r>
            <a:endParaRPr lang="en-US" dirty="0"/>
          </a:p>
        </p:txBody>
      </p:sp>
      <p:pic>
        <p:nvPicPr>
          <p:cNvPr id="46082" name="Picture 2" descr="http://edugen.wiley.com/edugen/courses/crs2936/rc/bloomfield8994c05/5.1.1.jpg"/>
          <p:cNvPicPr>
            <a:picLocks noChangeAspect="1" noChangeArrowheads="1"/>
          </p:cNvPicPr>
          <p:nvPr/>
        </p:nvPicPr>
        <p:blipFill>
          <a:blip r:embed="rId2" cstate="print"/>
          <a:srcRect/>
          <a:stretch>
            <a:fillRect/>
          </a:stretch>
        </p:blipFill>
        <p:spPr bwMode="auto">
          <a:xfrm>
            <a:off x="4419600" y="685800"/>
            <a:ext cx="4391025" cy="3467100"/>
          </a:xfrm>
          <a:prstGeom prst="rect">
            <a:avLst/>
          </a:prstGeom>
          <a:noFill/>
        </p:spPr>
      </p:pic>
      <p:sp>
        <p:nvSpPr>
          <p:cNvPr id="7" name="Rectangle 6"/>
          <p:cNvSpPr/>
          <p:nvPr/>
        </p:nvSpPr>
        <p:spPr>
          <a:xfrm>
            <a:off x="304800" y="4419600"/>
            <a:ext cx="8610600" cy="2246769"/>
          </a:xfrm>
          <a:prstGeom prst="rect">
            <a:avLst/>
          </a:prstGeom>
        </p:spPr>
        <p:txBody>
          <a:bodyPr wrap="square">
            <a:spAutoFit/>
          </a:bodyPr>
          <a:lstStyle/>
          <a:p>
            <a:r>
              <a:rPr lang="en-US" sz="2000" dirty="0" smtClean="0"/>
              <a:t>(</a:t>
            </a:r>
            <a:r>
              <a:rPr lang="en-US" sz="2000" i="1" dirty="0" smtClean="0"/>
              <a:t>a</a:t>
            </a:r>
            <a:r>
              <a:rPr lang="en-US" sz="2000" dirty="0" smtClean="0"/>
              <a:t>) As air particles bounce off surfaces in this tire, they exert pressure on those surfaces; the amount of pressure depends on the air's temperature and on how densely its particles are packed. (</a:t>
            </a:r>
            <a:r>
              <a:rPr lang="en-US" sz="2000" i="1" dirty="0" smtClean="0"/>
              <a:t>b</a:t>
            </a:r>
            <a:r>
              <a:rPr lang="en-US" sz="2000" dirty="0" smtClean="0"/>
              <a:t>) Packing the air particles more densely increases the number of particles that hit the surfaces each second. (</a:t>
            </a:r>
            <a:r>
              <a:rPr lang="en-US" sz="2000" i="1" dirty="0" smtClean="0"/>
              <a:t>c</a:t>
            </a:r>
            <a:r>
              <a:rPr lang="en-US" sz="2000" dirty="0" smtClean="0"/>
              <a:t>) Increasing the temperature of the air increases the speed of the particles (shown by the arrows) so that they hit the tire surfaces harder and more frequently. Either change, in speed or collision frequency, increases the air's pressure.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20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3">
                                            <p:txEl>
                                              <p:pRg st="0" end="0"/>
                                            </p:txEl>
                                          </p:spTgt>
                                        </p:tgtEl>
                                        <p:attrNameLst>
                                          <p:attrName>style.visibility</p:attrName>
                                        </p:attrNameLst>
                                      </p:cBhvr>
                                      <p:to>
                                        <p:strVal val="visible"/>
                                      </p:to>
                                    </p:set>
                                    <p:animEffect transition="in" filter="fade">
                                      <p:cBhvr>
                                        <p:cTn id="12" dur="2000"/>
                                        <p:tgtEl>
                                          <p:spTgt spid="143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3"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143000"/>
          </a:xfrm>
        </p:spPr>
        <p:txBody>
          <a:bodyPr/>
          <a:lstStyle/>
          <a:p>
            <a:r>
              <a:rPr lang="en-US" b="1" dirty="0">
                <a:solidFill>
                  <a:srgbClr val="009999"/>
                </a:solidFill>
                <a:latin typeface="Arial" charset="0"/>
                <a:cs typeface="Arial" charset="0"/>
              </a:rPr>
              <a:t>Pressure</a:t>
            </a:r>
          </a:p>
        </p:txBody>
      </p:sp>
      <p:sp>
        <p:nvSpPr>
          <p:cNvPr id="15366" name="Text Box 6"/>
          <p:cNvSpPr txBox="1">
            <a:spLocks noChangeArrowheads="1"/>
          </p:cNvSpPr>
          <p:nvPr/>
        </p:nvSpPr>
        <p:spPr bwMode="auto">
          <a:xfrm>
            <a:off x="533400" y="1295400"/>
            <a:ext cx="8001000" cy="1200329"/>
          </a:xfrm>
          <a:prstGeom prst="rect">
            <a:avLst/>
          </a:prstGeom>
          <a:noFill/>
          <a:ln w="9525">
            <a:noFill/>
            <a:miter lim="800000"/>
            <a:headEnd/>
            <a:tailEnd/>
          </a:ln>
          <a:effectLst/>
        </p:spPr>
        <p:txBody>
          <a:bodyPr>
            <a:spAutoFit/>
          </a:bodyPr>
          <a:lstStyle/>
          <a:p>
            <a:pPr>
              <a:spcBef>
                <a:spcPct val="50000"/>
              </a:spcBef>
            </a:pPr>
            <a:r>
              <a:rPr lang="en-US" dirty="0"/>
              <a:t>The </a:t>
            </a:r>
            <a:r>
              <a:rPr lang="en-US" dirty="0" smtClean="0"/>
              <a:t>pressure, p </a:t>
            </a:r>
            <a:r>
              <a:rPr lang="en-US" dirty="0"/>
              <a:t>exerted by a fluid is defined as the magnitude </a:t>
            </a:r>
            <a:r>
              <a:rPr lang="en-US" i="1" dirty="0"/>
              <a:t>F</a:t>
            </a:r>
            <a:r>
              <a:rPr lang="en-US" dirty="0"/>
              <a:t> of the force acting perpendicular to a surface divided by the area </a:t>
            </a:r>
            <a:r>
              <a:rPr lang="en-US" i="1" dirty="0"/>
              <a:t>A</a:t>
            </a:r>
            <a:r>
              <a:rPr lang="en-US" dirty="0"/>
              <a:t> over which the force acts:</a:t>
            </a:r>
          </a:p>
        </p:txBody>
      </p:sp>
      <p:sp>
        <p:nvSpPr>
          <p:cNvPr id="15367" name="Text Box 7"/>
          <p:cNvSpPr txBox="1">
            <a:spLocks noChangeArrowheads="1"/>
          </p:cNvSpPr>
          <p:nvPr/>
        </p:nvSpPr>
        <p:spPr bwMode="auto">
          <a:xfrm>
            <a:off x="533400" y="4945063"/>
            <a:ext cx="8077200" cy="1569660"/>
          </a:xfrm>
          <a:prstGeom prst="rect">
            <a:avLst/>
          </a:prstGeom>
          <a:noFill/>
          <a:ln w="9525">
            <a:noFill/>
            <a:miter lim="800000"/>
            <a:headEnd/>
            <a:tailEnd/>
          </a:ln>
          <a:effectLst/>
        </p:spPr>
        <p:txBody>
          <a:bodyPr>
            <a:spAutoFit/>
          </a:bodyPr>
          <a:lstStyle/>
          <a:p>
            <a:pPr>
              <a:spcBef>
                <a:spcPct val="50000"/>
              </a:spcBef>
            </a:pPr>
            <a:r>
              <a:rPr lang="en-US" dirty="0" smtClean="0"/>
              <a:t>Pressure is a scalar quantity.</a:t>
            </a:r>
          </a:p>
          <a:p>
            <a:pPr>
              <a:spcBef>
                <a:spcPct val="50000"/>
              </a:spcBef>
            </a:pPr>
            <a:r>
              <a:rPr lang="en-US" dirty="0" smtClean="0"/>
              <a:t>The </a:t>
            </a:r>
            <a:r>
              <a:rPr lang="en-US" dirty="0"/>
              <a:t>SI </a:t>
            </a:r>
            <a:r>
              <a:rPr lang="en-US" dirty="0">
                <a:solidFill>
                  <a:srgbClr val="009900"/>
                </a:solidFill>
              </a:rPr>
              <a:t>unit</a:t>
            </a:r>
            <a:r>
              <a:rPr lang="en-US" dirty="0"/>
              <a:t> for </a:t>
            </a:r>
            <a:r>
              <a:rPr lang="en-US" dirty="0">
                <a:solidFill>
                  <a:srgbClr val="009900"/>
                </a:solidFill>
              </a:rPr>
              <a:t>pressure: </a:t>
            </a:r>
            <a:r>
              <a:rPr lang="en-US" dirty="0" err="1"/>
              <a:t>newton</a:t>
            </a:r>
            <a:r>
              <a:rPr lang="en-US" dirty="0"/>
              <a:t>/meter</a:t>
            </a:r>
            <a:r>
              <a:rPr lang="en-US" baseline="30000" dirty="0"/>
              <a:t>2</a:t>
            </a:r>
            <a:r>
              <a:rPr lang="en-US" dirty="0"/>
              <a:t> = (N/m</a:t>
            </a:r>
            <a:r>
              <a:rPr lang="en-US" baseline="30000" dirty="0"/>
              <a:t>2</a:t>
            </a:r>
            <a:r>
              <a:rPr lang="en-US" dirty="0"/>
              <a:t>) = </a:t>
            </a:r>
            <a:r>
              <a:rPr lang="en-US" dirty="0" err="1"/>
              <a:t>pascal</a:t>
            </a:r>
            <a:r>
              <a:rPr lang="en-US" dirty="0"/>
              <a:t> (Pa</a:t>
            </a:r>
            <a:r>
              <a:rPr lang="en-US" dirty="0" smtClean="0"/>
              <a:t>).</a:t>
            </a:r>
          </a:p>
          <a:p>
            <a:pPr>
              <a:spcBef>
                <a:spcPct val="50000"/>
              </a:spcBef>
            </a:pPr>
            <a:r>
              <a:rPr lang="en-US" dirty="0" smtClean="0"/>
              <a:t>Other units: PSI, pound per square inch. </a:t>
            </a:r>
            <a:endParaRPr lang="en-US" dirty="0"/>
          </a:p>
        </p:txBody>
      </p:sp>
      <p:pic>
        <p:nvPicPr>
          <p:cNvPr id="15369" name="Picture 9" descr="http://edugen.wiley.com/edugen/courses/crs2936/rc/bloomfield8994c05/math/math001.gif"/>
          <p:cNvPicPr>
            <a:picLocks noChangeAspect="1" noChangeArrowheads="1"/>
          </p:cNvPicPr>
          <p:nvPr/>
        </p:nvPicPr>
        <p:blipFill>
          <a:blip r:embed="rId2" cstate="print"/>
          <a:srcRect/>
          <a:stretch>
            <a:fillRect/>
          </a:stretch>
        </p:blipFill>
        <p:spPr bwMode="auto">
          <a:xfrm>
            <a:off x="2057400" y="2590800"/>
            <a:ext cx="4480018"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fade">
                                      <p:cBhvr>
                                        <p:cTn id="7" dur="2000"/>
                                        <p:tgtEl>
                                          <p:spTgt spid="153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fade">
                                      <p:cBhvr>
                                        <p:cTn id="12" dur="2000"/>
                                        <p:tgtEl>
                                          <p:spTgt spid="153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7">
                                            <p:txEl>
                                              <p:pRg st="0" end="0"/>
                                            </p:txEl>
                                          </p:spTgt>
                                        </p:tgtEl>
                                        <p:attrNameLst>
                                          <p:attrName>style.visibility</p:attrName>
                                        </p:attrNameLst>
                                      </p:cBhvr>
                                      <p:to>
                                        <p:strVal val="visible"/>
                                      </p:to>
                                    </p:set>
                                    <p:animEffect transition="in" filter="fade">
                                      <p:cBhvr>
                                        <p:cTn id="17" dur="2000"/>
                                        <p:tgtEl>
                                          <p:spTgt spid="153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7">
                                            <p:txEl>
                                              <p:pRg st="1" end="1"/>
                                            </p:txEl>
                                          </p:spTgt>
                                        </p:tgtEl>
                                        <p:attrNameLst>
                                          <p:attrName>style.visibility</p:attrName>
                                        </p:attrNameLst>
                                      </p:cBhvr>
                                      <p:to>
                                        <p:strVal val="visible"/>
                                      </p:to>
                                    </p:set>
                                    <p:animEffect transition="in" filter="fade">
                                      <p:cBhvr>
                                        <p:cTn id="22" dur="2000"/>
                                        <p:tgtEl>
                                          <p:spTgt spid="1536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7">
                                            <p:txEl>
                                              <p:pRg st="2" end="2"/>
                                            </p:txEl>
                                          </p:spTgt>
                                        </p:tgtEl>
                                        <p:attrNameLst>
                                          <p:attrName>style.visibility</p:attrName>
                                        </p:attrNameLst>
                                      </p:cBhvr>
                                      <p:to>
                                        <p:strVal val="visible"/>
                                      </p:to>
                                    </p:set>
                                    <p:animEffect transition="in" filter="fade">
                                      <p:cBhvr>
                                        <p:cTn id="27" dur="2000"/>
                                        <p:tgtEl>
                                          <p:spTgt spid="153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P spid="153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Documents and Settings\Mike O'Hanlon\Desktop\griffth\chapt09\art_library\color_art_library\09_03.jpg"/>
          <p:cNvPicPr>
            <a:picLocks noChangeAspect="1" noChangeArrowheads="1"/>
          </p:cNvPicPr>
          <p:nvPr/>
        </p:nvPicPr>
        <p:blipFill>
          <a:blip r:embed="rId2" cstate="print"/>
          <a:srcRect/>
          <a:stretch>
            <a:fillRect/>
          </a:stretch>
        </p:blipFill>
        <p:spPr bwMode="auto">
          <a:xfrm>
            <a:off x="152400" y="1066800"/>
            <a:ext cx="5279936" cy="2743200"/>
          </a:xfrm>
          <a:prstGeom prst="rect">
            <a:avLst/>
          </a:prstGeom>
          <a:noFill/>
          <a:ln w="9525">
            <a:noFill/>
            <a:miter lim="800000"/>
            <a:headEnd/>
            <a:tailEnd/>
          </a:ln>
          <a:effectLst/>
        </p:spPr>
      </p:pic>
      <p:sp>
        <p:nvSpPr>
          <p:cNvPr id="13317" name="Rectangle 5"/>
          <p:cNvSpPr>
            <a:spLocks noGrp="1" noChangeArrowheads="1"/>
          </p:cNvSpPr>
          <p:nvPr>
            <p:ph type="title"/>
          </p:nvPr>
        </p:nvSpPr>
        <p:spPr>
          <a:xfrm>
            <a:off x="609600" y="0"/>
            <a:ext cx="7772400" cy="1143000"/>
          </a:xfrm>
        </p:spPr>
        <p:txBody>
          <a:bodyPr/>
          <a:lstStyle/>
          <a:p>
            <a:r>
              <a:rPr lang="en-US" dirty="0" smtClean="0"/>
              <a:t>Area</a:t>
            </a:r>
            <a:endParaRPr lang="en-US" dirty="0"/>
          </a:p>
        </p:txBody>
      </p:sp>
      <p:sp>
        <p:nvSpPr>
          <p:cNvPr id="7" name="Oval 4"/>
          <p:cNvSpPr>
            <a:spLocks noChangeArrowheads="1"/>
          </p:cNvSpPr>
          <p:nvPr/>
        </p:nvSpPr>
        <p:spPr bwMode="auto">
          <a:xfrm>
            <a:off x="1295400" y="4267200"/>
            <a:ext cx="2286000" cy="2286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 name="Rectangle 4"/>
          <p:cNvSpPr>
            <a:spLocks noChangeArrowheads="1"/>
          </p:cNvSpPr>
          <p:nvPr/>
        </p:nvSpPr>
        <p:spPr bwMode="auto">
          <a:xfrm>
            <a:off x="4953000" y="4724400"/>
            <a:ext cx="3581400" cy="1676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7772400" cy="1143000"/>
          </a:xfrm>
        </p:spPr>
        <p:txBody>
          <a:bodyPr/>
          <a:lstStyle/>
          <a:p>
            <a:pPr algn="l"/>
            <a:r>
              <a:rPr lang="en-US" dirty="0"/>
              <a:t>Pressure</a:t>
            </a:r>
          </a:p>
        </p:txBody>
      </p:sp>
      <p:pic>
        <p:nvPicPr>
          <p:cNvPr id="11268" name="Picture 4" descr="c:\Documents and Settings\Mike O'Hanlon\Desktop\griffth\chapt09\art_library\color_art_library\09_02.jpg"/>
          <p:cNvPicPr>
            <a:picLocks noChangeAspect="1" noChangeArrowheads="1"/>
          </p:cNvPicPr>
          <p:nvPr/>
        </p:nvPicPr>
        <p:blipFill>
          <a:blip r:embed="rId2" cstate="print"/>
          <a:srcRect/>
          <a:stretch>
            <a:fillRect/>
          </a:stretch>
        </p:blipFill>
        <p:spPr bwMode="auto">
          <a:xfrm>
            <a:off x="0" y="914400"/>
            <a:ext cx="4230688" cy="4905375"/>
          </a:xfrm>
          <a:prstGeom prst="rect">
            <a:avLst/>
          </a:prstGeom>
          <a:noFill/>
          <a:ln w="9525">
            <a:noFill/>
            <a:miter lim="800000"/>
            <a:headEnd/>
            <a:tailEnd/>
          </a:ln>
          <a:effectLst/>
        </p:spPr>
      </p:pic>
      <p:sp>
        <p:nvSpPr>
          <p:cNvPr id="4" name="Rectangle 3"/>
          <p:cNvSpPr/>
          <p:nvPr/>
        </p:nvSpPr>
        <p:spPr>
          <a:xfrm>
            <a:off x="4419600" y="533400"/>
            <a:ext cx="4572000" cy="2308324"/>
          </a:xfrm>
          <a:prstGeom prst="rect">
            <a:avLst/>
          </a:prstGeom>
        </p:spPr>
        <p:txBody>
          <a:bodyPr>
            <a:spAutoFit/>
          </a:bodyPr>
          <a:lstStyle/>
          <a:p>
            <a:r>
              <a:rPr lang="en-US" b="1" dirty="0" smtClean="0"/>
              <a:t>Q1. Why the woman’s shoe makes dents whereas man’s does not?</a:t>
            </a:r>
          </a:p>
          <a:p>
            <a:endParaRPr lang="en-US" b="1" dirty="0" smtClean="0"/>
          </a:p>
          <a:p>
            <a:r>
              <a:rPr lang="en-US" b="1" dirty="0" smtClean="0"/>
              <a:t>Q2: Why does a sharp knife cuts better than a dull knife?</a:t>
            </a:r>
            <a:endParaRPr lang="en-US" dirty="0"/>
          </a:p>
        </p:txBody>
      </p:sp>
      <p:pic>
        <p:nvPicPr>
          <p:cNvPr id="5" name="Picture 4" descr="c:\Documents and Settings\Mike O'Hanlon\Desktop\griffth\chapt09\art_library\color_art_library\09_04.jpg"/>
          <p:cNvPicPr>
            <a:picLocks noChangeAspect="1" noChangeArrowheads="1"/>
          </p:cNvPicPr>
          <p:nvPr/>
        </p:nvPicPr>
        <p:blipFill>
          <a:blip r:embed="rId3" cstate="print"/>
          <a:srcRect/>
          <a:stretch>
            <a:fillRect/>
          </a:stretch>
        </p:blipFill>
        <p:spPr bwMode="auto">
          <a:xfrm>
            <a:off x="6477000" y="3556805"/>
            <a:ext cx="2209800" cy="3301195"/>
          </a:xfrm>
          <a:prstGeom prst="rect">
            <a:avLst/>
          </a:prstGeom>
          <a:noFill/>
          <a:ln w="9525">
            <a:noFill/>
            <a:miter lim="800000"/>
            <a:headEnd/>
            <a:tailEnd/>
          </a:ln>
          <a:effectLst/>
        </p:spPr>
      </p:pic>
      <p:sp>
        <p:nvSpPr>
          <p:cNvPr id="6" name="Rectangle 5"/>
          <p:cNvSpPr/>
          <p:nvPr/>
        </p:nvSpPr>
        <p:spPr>
          <a:xfrm>
            <a:off x="5849508" y="3124200"/>
            <a:ext cx="3294492" cy="461665"/>
          </a:xfrm>
          <a:prstGeom prst="rect">
            <a:avLst/>
          </a:prstGeom>
        </p:spPr>
        <p:txBody>
          <a:bodyPr wrap="none">
            <a:spAutoFit/>
          </a:bodyPr>
          <a:lstStyle/>
          <a:p>
            <a:r>
              <a:rPr lang="en-US" dirty="0" smtClean="0"/>
              <a:t>Pressure acts everywhere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rgbClr val="CE1029"/>
                </a:solidFill>
                <a:latin typeface="Arial" charset="0"/>
                <a:cs typeface="Arial" charset="0"/>
              </a:rPr>
              <a:t>Mass Density</a:t>
            </a:r>
          </a:p>
        </p:txBody>
      </p:sp>
      <p:pic>
        <p:nvPicPr>
          <p:cNvPr id="7173" name="Picture 5" descr="math001"/>
          <p:cNvPicPr>
            <a:picLocks noChangeAspect="1" noChangeArrowheads="1"/>
          </p:cNvPicPr>
          <p:nvPr/>
        </p:nvPicPr>
        <p:blipFill>
          <a:blip r:embed="rId2" cstate="print"/>
          <a:srcRect/>
          <a:stretch>
            <a:fillRect/>
          </a:stretch>
        </p:blipFill>
        <p:spPr bwMode="auto">
          <a:xfrm>
            <a:off x="4876800" y="3048000"/>
            <a:ext cx="1600200" cy="877888"/>
          </a:xfrm>
          <a:prstGeom prst="rect">
            <a:avLst/>
          </a:prstGeom>
          <a:noFill/>
        </p:spPr>
      </p:pic>
      <p:sp>
        <p:nvSpPr>
          <p:cNvPr id="7174" name="Text Box 6"/>
          <p:cNvSpPr txBox="1">
            <a:spLocks noChangeArrowheads="1"/>
          </p:cNvSpPr>
          <p:nvPr/>
        </p:nvSpPr>
        <p:spPr bwMode="auto">
          <a:xfrm>
            <a:off x="990600" y="1828800"/>
            <a:ext cx="66294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mass density </a:t>
            </a:r>
            <a:r>
              <a:rPr lang="en-US" i="1" dirty="0">
                <a:solidFill>
                  <a:srgbClr val="000000"/>
                </a:solidFill>
                <a:latin typeface="Symbol" pitchFamily="18" charset="2"/>
                <a:cs typeface="Times New Roman" pitchFamily="18" charset="0"/>
              </a:rPr>
              <a:t>r</a:t>
            </a:r>
            <a:r>
              <a:rPr lang="en-US" dirty="0">
                <a:solidFill>
                  <a:srgbClr val="000000"/>
                </a:solidFill>
                <a:cs typeface="Times New Roman" pitchFamily="18" charset="0"/>
              </a:rPr>
              <a:t>  is the mass </a:t>
            </a:r>
            <a:r>
              <a:rPr lang="en-US" i="1" dirty="0">
                <a:solidFill>
                  <a:srgbClr val="000000"/>
                </a:solidFill>
                <a:cs typeface="Times New Roman" pitchFamily="18" charset="0"/>
              </a:rPr>
              <a:t>m</a:t>
            </a:r>
            <a:r>
              <a:rPr lang="en-US" dirty="0">
                <a:solidFill>
                  <a:srgbClr val="000000"/>
                </a:solidFill>
                <a:cs typeface="Times New Roman" pitchFamily="18" charset="0"/>
              </a:rPr>
              <a:t> of a substance divided by its volume </a:t>
            </a:r>
            <a:r>
              <a:rPr lang="en-US" i="1" dirty="0">
                <a:solidFill>
                  <a:srgbClr val="000000"/>
                </a:solidFill>
                <a:cs typeface="Times New Roman" pitchFamily="18" charset="0"/>
              </a:rPr>
              <a:t>V</a:t>
            </a:r>
            <a:r>
              <a:rPr lang="en-US" dirty="0">
                <a:solidFill>
                  <a:srgbClr val="000000"/>
                </a:solidFill>
                <a:cs typeface="Times New Roman" pitchFamily="18" charset="0"/>
              </a:rPr>
              <a:t>:</a:t>
            </a:r>
            <a:endParaRPr lang="en-US" dirty="0"/>
          </a:p>
        </p:txBody>
      </p:sp>
      <p:sp>
        <p:nvSpPr>
          <p:cNvPr id="7175" name="Text Box 7"/>
          <p:cNvSpPr txBox="1">
            <a:spLocks noChangeArrowheads="1"/>
          </p:cNvSpPr>
          <p:nvPr/>
        </p:nvSpPr>
        <p:spPr bwMode="auto">
          <a:xfrm>
            <a:off x="685800" y="4495800"/>
            <a:ext cx="6248400" cy="1004888"/>
          </a:xfrm>
          <a:prstGeom prst="rect">
            <a:avLst/>
          </a:prstGeom>
          <a:noFill/>
          <a:ln w="9525">
            <a:noFill/>
            <a:miter lim="800000"/>
            <a:headEnd/>
            <a:tailEnd/>
          </a:ln>
          <a:effectLst/>
        </p:spPr>
        <p:txBody>
          <a:bodyPr>
            <a:spAutoFit/>
          </a:bodyPr>
          <a:lstStyle/>
          <a:p>
            <a:pPr>
              <a:spcBef>
                <a:spcPct val="50000"/>
              </a:spcBef>
            </a:pPr>
            <a:r>
              <a:rPr lang="en-US" b="1" i="1" dirty="0"/>
              <a:t>SI Unit of Mass Density:</a:t>
            </a:r>
            <a:r>
              <a:rPr lang="en-US" dirty="0"/>
              <a:t> kg/m</a:t>
            </a:r>
            <a:r>
              <a:rPr lang="en-US" baseline="30000" dirty="0"/>
              <a:t>3</a:t>
            </a:r>
            <a:endParaRPr lang="en-US" dirty="0"/>
          </a:p>
          <a:p>
            <a:pPr>
              <a:spcBef>
                <a:spcPct val="50000"/>
              </a:spcBef>
            </a:pPr>
            <a:endParaRPr lang="en-US" dirty="0"/>
          </a:p>
        </p:txBody>
      </p:sp>
      <p:pic>
        <p:nvPicPr>
          <p:cNvPr id="33794" name="Picture 2" descr="http://edugen.wiley.com/edugen/courses/crs2936/rc/bloomfield8994c05/math/math002.gif"/>
          <p:cNvPicPr>
            <a:picLocks noChangeAspect="1" noChangeArrowheads="1"/>
          </p:cNvPicPr>
          <p:nvPr/>
        </p:nvPicPr>
        <p:blipFill>
          <a:blip r:embed="rId3" cstate="print"/>
          <a:srcRect/>
          <a:stretch>
            <a:fillRect/>
          </a:stretch>
        </p:blipFill>
        <p:spPr bwMode="auto">
          <a:xfrm>
            <a:off x="775336" y="3124200"/>
            <a:ext cx="3154680" cy="68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2000"/>
                                        <p:tgtEl>
                                          <p:spTgt spid="7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fade">
                                      <p:cBhvr>
                                        <p:cTn id="12" dur="2000"/>
                                        <p:tgtEl>
                                          <p:spTgt spid="337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20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5">
                                            <p:txEl>
                                              <p:pRg st="0" end="0"/>
                                            </p:txEl>
                                          </p:spTgt>
                                        </p:tgtEl>
                                        <p:attrNameLst>
                                          <p:attrName>style.visibility</p:attrName>
                                        </p:attrNameLst>
                                      </p:cBhvr>
                                      <p:to>
                                        <p:strVal val="visible"/>
                                      </p:to>
                                    </p:set>
                                    <p:animEffect transition="in" filter="fade">
                                      <p:cBhvr>
                                        <p:cTn id="22" dur="2000"/>
                                        <p:tgtEl>
                                          <p:spTgt spid="7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
            </a:r>
            <a:br>
              <a:rPr lang="en-US"/>
            </a:br>
            <a:endParaRPr lang="en-US"/>
          </a:p>
        </p:txBody>
      </p:sp>
      <p:sp>
        <p:nvSpPr>
          <p:cNvPr id="8350" name="Text Box 158"/>
          <p:cNvSpPr txBox="1">
            <a:spLocks noChangeArrowheads="1"/>
          </p:cNvSpPr>
          <p:nvPr/>
        </p:nvSpPr>
        <p:spPr bwMode="auto">
          <a:xfrm>
            <a:off x="381000" y="2057400"/>
            <a:ext cx="6477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351" name="Rectangle 159"/>
          <p:cNvSpPr>
            <a:spLocks noChangeArrowheads="1"/>
          </p:cNvSpPr>
          <p:nvPr/>
        </p:nvSpPr>
        <p:spPr bwMode="auto">
          <a:xfrm>
            <a:off x="0" y="0"/>
            <a:ext cx="9144000" cy="892552"/>
          </a:xfrm>
          <a:prstGeom prst="rect">
            <a:avLst/>
          </a:prstGeom>
          <a:noFill/>
          <a:ln w="9525">
            <a:noFill/>
            <a:miter lim="800000"/>
            <a:headEnd/>
            <a:tailEnd/>
          </a:ln>
          <a:effectLst/>
        </p:spPr>
        <p:txBody>
          <a:bodyPr>
            <a:spAutoFit/>
          </a:bodyPr>
          <a:lstStyle/>
          <a:p>
            <a:r>
              <a:rPr lang="en-US" sz="2800" dirty="0">
                <a:cs typeface="Times New Roman" pitchFamily="18" charset="0"/>
              </a:rPr>
              <a:t>Table 10-1: Densities of common solids and liquids at 20</a:t>
            </a:r>
            <a:r>
              <a:rPr lang="en-US" sz="2800" baseline="30000" dirty="0">
                <a:cs typeface="Times New Roman" pitchFamily="18" charset="0"/>
              </a:rPr>
              <a:t>0</a:t>
            </a:r>
            <a:r>
              <a:rPr lang="en-US" sz="2800" dirty="0">
                <a:cs typeface="Times New Roman" pitchFamily="18" charset="0"/>
              </a:rPr>
              <a:t>C.</a:t>
            </a:r>
          </a:p>
          <a:p>
            <a:pPr eaLnBrk="0" hangingPunct="0"/>
            <a:endParaRPr lang="en-US" dirty="0"/>
          </a:p>
        </p:txBody>
      </p:sp>
      <p:grpSp>
        <p:nvGrpSpPr>
          <p:cNvPr id="8504" name="Group 312"/>
          <p:cNvGrpSpPr>
            <a:grpSpLocks/>
          </p:cNvGrpSpPr>
          <p:nvPr/>
        </p:nvGrpSpPr>
        <p:grpSpPr bwMode="auto">
          <a:xfrm>
            <a:off x="-1588" y="457200"/>
            <a:ext cx="7469188" cy="6264275"/>
            <a:chOff x="-3" y="400"/>
            <a:chExt cx="4350" cy="3748"/>
          </a:xfrm>
        </p:grpSpPr>
        <p:grpSp>
          <p:nvGrpSpPr>
            <p:cNvPr id="8502" name="Group 310"/>
            <p:cNvGrpSpPr>
              <a:grpSpLocks/>
            </p:cNvGrpSpPr>
            <p:nvPr/>
          </p:nvGrpSpPr>
          <p:grpSpPr bwMode="auto">
            <a:xfrm>
              <a:off x="0" y="403"/>
              <a:ext cx="4344" cy="3742"/>
              <a:chOff x="0" y="403"/>
              <a:chExt cx="4344" cy="3742"/>
            </a:xfrm>
          </p:grpSpPr>
          <p:grpSp>
            <p:nvGrpSpPr>
              <p:cNvPr id="8403" name="Group 211"/>
              <p:cNvGrpSpPr>
                <a:grpSpLocks/>
              </p:cNvGrpSpPr>
              <p:nvPr/>
            </p:nvGrpSpPr>
            <p:grpSpPr bwMode="auto">
              <a:xfrm>
                <a:off x="0" y="403"/>
                <a:ext cx="724" cy="806"/>
                <a:chOff x="0" y="403"/>
                <a:chExt cx="724" cy="806"/>
              </a:xfrm>
            </p:grpSpPr>
            <p:sp>
              <p:nvSpPr>
                <p:cNvPr id="8352" name="Rectangle 160"/>
                <p:cNvSpPr>
                  <a:spLocks noChangeArrowheads="1"/>
                </p:cNvSpPr>
                <p:nvPr/>
              </p:nvSpPr>
              <p:spPr bwMode="auto">
                <a:xfrm>
                  <a:off x="43" y="403"/>
                  <a:ext cx="638" cy="806"/>
                </a:xfrm>
                <a:prstGeom prst="rect">
                  <a:avLst/>
                </a:prstGeom>
                <a:noFill/>
                <a:ln w="9525">
                  <a:noFill/>
                  <a:miter lim="800000"/>
                  <a:headEnd/>
                  <a:tailEnd/>
                </a:ln>
                <a:effectLst/>
              </p:spPr>
              <p:txBody>
                <a:bodyPr/>
                <a:lstStyle/>
                <a:p>
                  <a:pPr algn="ctr"/>
                  <a:r>
                    <a:rPr lang="en-US" sz="2000" dirty="0">
                      <a:cs typeface="Times New Roman" pitchFamily="18" charset="0"/>
                    </a:rPr>
                    <a:t>Solid</a:t>
                  </a:r>
                </a:p>
                <a:p>
                  <a:pPr algn="ctr" eaLnBrk="0" hangingPunct="0"/>
                  <a:r>
                    <a:rPr lang="en-US" sz="2000" dirty="0">
                      <a:cs typeface="Times New Roman" pitchFamily="18" charset="0"/>
                    </a:rPr>
                    <a:t>Substance</a:t>
                  </a:r>
                </a:p>
                <a:p>
                  <a:pPr algn="ctr" eaLnBrk="0" hangingPunct="0"/>
                  <a:endParaRPr lang="en-US" sz="2000" dirty="0"/>
                </a:p>
              </p:txBody>
            </p:sp>
            <p:sp>
              <p:nvSpPr>
                <p:cNvPr id="8402" name="Rectangle 210"/>
                <p:cNvSpPr>
                  <a:spLocks noChangeArrowheads="1"/>
                </p:cNvSpPr>
                <p:nvPr/>
              </p:nvSpPr>
              <p:spPr bwMode="auto">
                <a:xfrm>
                  <a:off x="0" y="403"/>
                  <a:ext cx="724" cy="806"/>
                </a:xfrm>
                <a:prstGeom prst="rect">
                  <a:avLst/>
                </a:prstGeom>
                <a:noFill/>
                <a:ln w="7">
                  <a:solidFill>
                    <a:srgbClr val="A0A0A0"/>
                  </a:solidFill>
                  <a:miter lim="800000"/>
                  <a:headEnd/>
                  <a:tailEnd/>
                </a:ln>
                <a:effectLst/>
              </p:spPr>
              <p:txBody>
                <a:bodyPr/>
                <a:lstStyle/>
                <a:p>
                  <a:endParaRPr lang="en-US" sz="2000"/>
                </a:p>
              </p:txBody>
            </p:sp>
          </p:grpSp>
          <p:grpSp>
            <p:nvGrpSpPr>
              <p:cNvPr id="8405" name="Group 213"/>
              <p:cNvGrpSpPr>
                <a:grpSpLocks/>
              </p:cNvGrpSpPr>
              <p:nvPr/>
            </p:nvGrpSpPr>
            <p:grpSpPr bwMode="auto">
              <a:xfrm>
                <a:off x="724" y="403"/>
                <a:ext cx="1448" cy="403"/>
                <a:chOff x="724" y="403"/>
                <a:chExt cx="1448" cy="403"/>
              </a:xfrm>
            </p:grpSpPr>
            <p:sp>
              <p:nvSpPr>
                <p:cNvPr id="8353" name="Rectangle 161"/>
                <p:cNvSpPr>
                  <a:spLocks noChangeArrowheads="1"/>
                </p:cNvSpPr>
                <p:nvPr/>
              </p:nvSpPr>
              <p:spPr bwMode="auto">
                <a:xfrm>
                  <a:off x="767" y="403"/>
                  <a:ext cx="1362" cy="403"/>
                </a:xfrm>
                <a:prstGeom prst="rect">
                  <a:avLst/>
                </a:prstGeom>
                <a:noFill/>
                <a:ln w="9525">
                  <a:noFill/>
                  <a:miter lim="800000"/>
                  <a:headEnd/>
                  <a:tailEnd/>
                </a:ln>
                <a:effectLst/>
              </p:spPr>
              <p:txBody>
                <a:bodyPr/>
                <a:lstStyle/>
                <a:p>
                  <a:pPr algn="ctr"/>
                  <a:r>
                    <a:rPr lang="en-US" sz="2000">
                      <a:cs typeface="Times New Roman" pitchFamily="18" charset="0"/>
                    </a:rPr>
                    <a:t>Density</a:t>
                  </a:r>
                </a:p>
                <a:p>
                  <a:pPr algn="ctr" eaLnBrk="0" hangingPunct="0"/>
                  <a:endParaRPr lang="en-US" sz="2000"/>
                </a:p>
              </p:txBody>
            </p:sp>
            <p:sp>
              <p:nvSpPr>
                <p:cNvPr id="8404" name="Rectangle 212"/>
                <p:cNvSpPr>
                  <a:spLocks noChangeArrowheads="1"/>
                </p:cNvSpPr>
                <p:nvPr/>
              </p:nvSpPr>
              <p:spPr bwMode="auto">
                <a:xfrm>
                  <a:off x="724" y="403"/>
                  <a:ext cx="1448" cy="403"/>
                </a:xfrm>
                <a:prstGeom prst="rect">
                  <a:avLst/>
                </a:prstGeom>
                <a:noFill/>
                <a:ln w="7">
                  <a:solidFill>
                    <a:srgbClr val="A0A0A0"/>
                  </a:solidFill>
                  <a:miter lim="800000"/>
                  <a:headEnd/>
                  <a:tailEnd/>
                </a:ln>
                <a:effectLst/>
              </p:spPr>
              <p:txBody>
                <a:bodyPr/>
                <a:lstStyle/>
                <a:p>
                  <a:endParaRPr lang="en-US" sz="2000"/>
                </a:p>
              </p:txBody>
            </p:sp>
          </p:grpSp>
          <p:grpSp>
            <p:nvGrpSpPr>
              <p:cNvPr id="8407" name="Group 215"/>
              <p:cNvGrpSpPr>
                <a:grpSpLocks/>
              </p:cNvGrpSpPr>
              <p:nvPr/>
            </p:nvGrpSpPr>
            <p:grpSpPr bwMode="auto">
              <a:xfrm>
                <a:off x="2172" y="403"/>
                <a:ext cx="724" cy="806"/>
                <a:chOff x="2172" y="403"/>
                <a:chExt cx="724" cy="806"/>
              </a:xfrm>
            </p:grpSpPr>
            <p:sp>
              <p:nvSpPr>
                <p:cNvPr id="8354" name="Rectangle 162"/>
                <p:cNvSpPr>
                  <a:spLocks noChangeArrowheads="1"/>
                </p:cNvSpPr>
                <p:nvPr/>
              </p:nvSpPr>
              <p:spPr bwMode="auto">
                <a:xfrm>
                  <a:off x="2215" y="403"/>
                  <a:ext cx="638" cy="806"/>
                </a:xfrm>
                <a:prstGeom prst="rect">
                  <a:avLst/>
                </a:prstGeom>
                <a:noFill/>
                <a:ln w="9525">
                  <a:noFill/>
                  <a:miter lim="800000"/>
                  <a:headEnd/>
                  <a:tailEnd/>
                </a:ln>
                <a:effectLst/>
              </p:spPr>
              <p:txBody>
                <a:bodyPr/>
                <a:lstStyle/>
                <a:p>
                  <a:pPr algn="ctr"/>
                  <a:r>
                    <a:rPr lang="en-US" sz="2000">
                      <a:cs typeface="Times New Roman" pitchFamily="18" charset="0"/>
                    </a:rPr>
                    <a:t>Liquid</a:t>
                  </a:r>
                </a:p>
                <a:p>
                  <a:pPr algn="ctr" eaLnBrk="0" hangingPunct="0"/>
                  <a:r>
                    <a:rPr lang="en-US" sz="2000">
                      <a:cs typeface="Times New Roman" pitchFamily="18" charset="0"/>
                    </a:rPr>
                    <a:t>Substance</a:t>
                  </a:r>
                </a:p>
                <a:p>
                  <a:pPr algn="ctr" eaLnBrk="0" hangingPunct="0"/>
                  <a:endParaRPr lang="en-US" sz="2000"/>
                </a:p>
              </p:txBody>
            </p:sp>
            <p:sp>
              <p:nvSpPr>
                <p:cNvPr id="8406" name="Rectangle 214"/>
                <p:cNvSpPr>
                  <a:spLocks noChangeArrowheads="1"/>
                </p:cNvSpPr>
                <p:nvPr/>
              </p:nvSpPr>
              <p:spPr bwMode="auto">
                <a:xfrm>
                  <a:off x="2172" y="403"/>
                  <a:ext cx="724" cy="806"/>
                </a:xfrm>
                <a:prstGeom prst="rect">
                  <a:avLst/>
                </a:prstGeom>
                <a:noFill/>
                <a:ln w="7">
                  <a:solidFill>
                    <a:srgbClr val="A0A0A0"/>
                  </a:solidFill>
                  <a:miter lim="800000"/>
                  <a:headEnd/>
                  <a:tailEnd/>
                </a:ln>
                <a:effectLst/>
              </p:spPr>
              <p:txBody>
                <a:bodyPr/>
                <a:lstStyle/>
                <a:p>
                  <a:endParaRPr lang="en-US" sz="2000"/>
                </a:p>
              </p:txBody>
            </p:sp>
          </p:grpSp>
          <p:grpSp>
            <p:nvGrpSpPr>
              <p:cNvPr id="8409" name="Group 217"/>
              <p:cNvGrpSpPr>
                <a:grpSpLocks/>
              </p:cNvGrpSpPr>
              <p:nvPr/>
            </p:nvGrpSpPr>
            <p:grpSpPr bwMode="auto">
              <a:xfrm>
                <a:off x="2896" y="403"/>
                <a:ext cx="1448" cy="403"/>
                <a:chOff x="2896" y="403"/>
                <a:chExt cx="1448" cy="403"/>
              </a:xfrm>
            </p:grpSpPr>
            <p:sp>
              <p:nvSpPr>
                <p:cNvPr id="8355" name="Rectangle 163"/>
                <p:cNvSpPr>
                  <a:spLocks noChangeArrowheads="1"/>
                </p:cNvSpPr>
                <p:nvPr/>
              </p:nvSpPr>
              <p:spPr bwMode="auto">
                <a:xfrm>
                  <a:off x="2939" y="403"/>
                  <a:ext cx="1362" cy="403"/>
                </a:xfrm>
                <a:prstGeom prst="rect">
                  <a:avLst/>
                </a:prstGeom>
                <a:noFill/>
                <a:ln w="9525">
                  <a:noFill/>
                  <a:miter lim="800000"/>
                  <a:headEnd/>
                  <a:tailEnd/>
                </a:ln>
                <a:effectLst/>
              </p:spPr>
              <p:txBody>
                <a:bodyPr/>
                <a:lstStyle/>
                <a:p>
                  <a:pPr algn="ctr"/>
                  <a:r>
                    <a:rPr lang="en-US" sz="2000">
                      <a:cs typeface="Times New Roman" pitchFamily="18" charset="0"/>
                    </a:rPr>
                    <a:t>Density</a:t>
                  </a:r>
                </a:p>
                <a:p>
                  <a:pPr algn="ctr" eaLnBrk="0" hangingPunct="0"/>
                  <a:endParaRPr lang="en-US" sz="2000"/>
                </a:p>
              </p:txBody>
            </p:sp>
            <p:sp>
              <p:nvSpPr>
                <p:cNvPr id="8408" name="Rectangle 216"/>
                <p:cNvSpPr>
                  <a:spLocks noChangeArrowheads="1"/>
                </p:cNvSpPr>
                <p:nvPr/>
              </p:nvSpPr>
              <p:spPr bwMode="auto">
                <a:xfrm>
                  <a:off x="2896" y="403"/>
                  <a:ext cx="1448" cy="403"/>
                </a:xfrm>
                <a:prstGeom prst="rect">
                  <a:avLst/>
                </a:prstGeom>
                <a:noFill/>
                <a:ln w="7">
                  <a:solidFill>
                    <a:srgbClr val="A0A0A0"/>
                  </a:solidFill>
                  <a:miter lim="800000"/>
                  <a:headEnd/>
                  <a:tailEnd/>
                </a:ln>
                <a:effectLst/>
              </p:spPr>
              <p:txBody>
                <a:bodyPr/>
                <a:lstStyle/>
                <a:p>
                  <a:endParaRPr lang="en-US" sz="2000"/>
                </a:p>
              </p:txBody>
            </p:sp>
          </p:grpSp>
          <p:grpSp>
            <p:nvGrpSpPr>
              <p:cNvPr id="8411" name="Group 219"/>
              <p:cNvGrpSpPr>
                <a:grpSpLocks/>
              </p:cNvGrpSpPr>
              <p:nvPr/>
            </p:nvGrpSpPr>
            <p:grpSpPr bwMode="auto">
              <a:xfrm>
                <a:off x="724" y="806"/>
                <a:ext cx="724" cy="403"/>
                <a:chOff x="724" y="806"/>
                <a:chExt cx="724" cy="403"/>
              </a:xfrm>
            </p:grpSpPr>
            <p:sp>
              <p:nvSpPr>
                <p:cNvPr id="8356" name="Rectangle 164"/>
                <p:cNvSpPr>
                  <a:spLocks noChangeArrowheads="1"/>
                </p:cNvSpPr>
                <p:nvPr/>
              </p:nvSpPr>
              <p:spPr bwMode="auto">
                <a:xfrm>
                  <a:off x="767" y="806"/>
                  <a:ext cx="638" cy="403"/>
                </a:xfrm>
                <a:prstGeom prst="rect">
                  <a:avLst/>
                </a:prstGeom>
                <a:noFill/>
                <a:ln w="9525">
                  <a:noFill/>
                  <a:miter lim="800000"/>
                  <a:headEnd/>
                  <a:tailEnd/>
                </a:ln>
                <a:effectLst/>
              </p:spPr>
              <p:txBody>
                <a:bodyPr/>
                <a:lstStyle/>
                <a:p>
                  <a:pPr algn="ctr"/>
                  <a:r>
                    <a:rPr lang="en-US" sz="2000" dirty="0">
                      <a:cs typeface="Times New Roman" pitchFamily="18" charset="0"/>
                    </a:rPr>
                    <a:t>In g/cm</a:t>
                  </a:r>
                  <a:r>
                    <a:rPr lang="en-US" sz="2000" baseline="30000" dirty="0">
                      <a:cs typeface="Times New Roman" pitchFamily="18" charset="0"/>
                    </a:rPr>
                    <a:t>3</a:t>
                  </a:r>
                  <a:endParaRPr lang="en-US" sz="2000" dirty="0">
                    <a:cs typeface="Times New Roman" pitchFamily="18" charset="0"/>
                  </a:endParaRPr>
                </a:p>
                <a:p>
                  <a:pPr algn="ctr" eaLnBrk="0" hangingPunct="0"/>
                  <a:endParaRPr lang="en-US" sz="2000" dirty="0"/>
                </a:p>
              </p:txBody>
            </p:sp>
            <p:sp>
              <p:nvSpPr>
                <p:cNvPr id="8410" name="Rectangle 218"/>
                <p:cNvSpPr>
                  <a:spLocks noChangeArrowheads="1"/>
                </p:cNvSpPr>
                <p:nvPr/>
              </p:nvSpPr>
              <p:spPr bwMode="auto">
                <a:xfrm>
                  <a:off x="724"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3" name="Group 221"/>
              <p:cNvGrpSpPr>
                <a:grpSpLocks/>
              </p:cNvGrpSpPr>
              <p:nvPr/>
            </p:nvGrpSpPr>
            <p:grpSpPr bwMode="auto">
              <a:xfrm>
                <a:off x="1448" y="806"/>
                <a:ext cx="724" cy="403"/>
                <a:chOff x="1448" y="806"/>
                <a:chExt cx="724" cy="403"/>
              </a:xfrm>
            </p:grpSpPr>
            <p:sp>
              <p:nvSpPr>
                <p:cNvPr id="8357" name="Rectangle 165"/>
                <p:cNvSpPr>
                  <a:spLocks noChangeArrowheads="1"/>
                </p:cNvSpPr>
                <p:nvPr/>
              </p:nvSpPr>
              <p:spPr bwMode="auto">
                <a:xfrm>
                  <a:off x="1491" y="806"/>
                  <a:ext cx="638" cy="403"/>
                </a:xfrm>
                <a:prstGeom prst="rect">
                  <a:avLst/>
                </a:prstGeom>
                <a:noFill/>
                <a:ln w="9525">
                  <a:noFill/>
                  <a:miter lim="800000"/>
                  <a:headEnd/>
                  <a:tailEnd/>
                </a:ln>
                <a:effectLst/>
              </p:spPr>
              <p:txBody>
                <a:bodyPr/>
                <a:lstStyle/>
                <a:p>
                  <a:pPr algn="ctr"/>
                  <a:r>
                    <a:rPr lang="en-US" sz="2000">
                      <a:cs typeface="Times New Roman" pitchFamily="18" charset="0"/>
                    </a:rPr>
                    <a:t>In kg/m</a:t>
                  </a:r>
                  <a:r>
                    <a:rPr lang="en-US" sz="2000" baseline="30000">
                      <a:cs typeface="Times New Roman" pitchFamily="18" charset="0"/>
                    </a:rPr>
                    <a:t>3</a:t>
                  </a:r>
                  <a:endParaRPr lang="en-US" sz="2000">
                    <a:cs typeface="Times New Roman" pitchFamily="18" charset="0"/>
                  </a:endParaRPr>
                </a:p>
                <a:p>
                  <a:pPr algn="ctr" eaLnBrk="0" hangingPunct="0"/>
                  <a:endParaRPr lang="en-US" sz="2000"/>
                </a:p>
              </p:txBody>
            </p:sp>
            <p:sp>
              <p:nvSpPr>
                <p:cNvPr id="8412" name="Rectangle 220"/>
                <p:cNvSpPr>
                  <a:spLocks noChangeArrowheads="1"/>
                </p:cNvSpPr>
                <p:nvPr/>
              </p:nvSpPr>
              <p:spPr bwMode="auto">
                <a:xfrm>
                  <a:off x="1448"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5" name="Group 223"/>
              <p:cNvGrpSpPr>
                <a:grpSpLocks/>
              </p:cNvGrpSpPr>
              <p:nvPr/>
            </p:nvGrpSpPr>
            <p:grpSpPr bwMode="auto">
              <a:xfrm>
                <a:off x="2896" y="806"/>
                <a:ext cx="724" cy="403"/>
                <a:chOff x="2896" y="806"/>
                <a:chExt cx="724" cy="403"/>
              </a:xfrm>
            </p:grpSpPr>
            <p:sp>
              <p:nvSpPr>
                <p:cNvPr id="8358" name="Rectangle 166"/>
                <p:cNvSpPr>
                  <a:spLocks noChangeArrowheads="1"/>
                </p:cNvSpPr>
                <p:nvPr/>
              </p:nvSpPr>
              <p:spPr bwMode="auto">
                <a:xfrm>
                  <a:off x="2939" y="806"/>
                  <a:ext cx="638" cy="403"/>
                </a:xfrm>
                <a:prstGeom prst="rect">
                  <a:avLst/>
                </a:prstGeom>
                <a:noFill/>
                <a:ln w="9525">
                  <a:noFill/>
                  <a:miter lim="800000"/>
                  <a:headEnd/>
                  <a:tailEnd/>
                </a:ln>
                <a:effectLst/>
              </p:spPr>
              <p:txBody>
                <a:bodyPr/>
                <a:lstStyle/>
                <a:p>
                  <a:r>
                    <a:rPr lang="en-US" sz="2000">
                      <a:cs typeface="Times New Roman" pitchFamily="18" charset="0"/>
                    </a:rPr>
                    <a:t>In g/cm</a:t>
                  </a:r>
                  <a:r>
                    <a:rPr lang="en-US" sz="2000" baseline="30000">
                      <a:cs typeface="Times New Roman" pitchFamily="18" charset="0"/>
                    </a:rPr>
                    <a:t>3</a:t>
                  </a:r>
                  <a:endParaRPr lang="en-US" sz="2000">
                    <a:cs typeface="Times New Roman" pitchFamily="18" charset="0"/>
                  </a:endParaRPr>
                </a:p>
                <a:p>
                  <a:pPr eaLnBrk="0" hangingPunct="0"/>
                  <a:endParaRPr lang="en-US" sz="2000"/>
                </a:p>
              </p:txBody>
            </p:sp>
            <p:sp>
              <p:nvSpPr>
                <p:cNvPr id="8414" name="Rectangle 222"/>
                <p:cNvSpPr>
                  <a:spLocks noChangeArrowheads="1"/>
                </p:cNvSpPr>
                <p:nvPr/>
              </p:nvSpPr>
              <p:spPr bwMode="auto">
                <a:xfrm>
                  <a:off x="2896"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7" name="Group 225"/>
              <p:cNvGrpSpPr>
                <a:grpSpLocks/>
              </p:cNvGrpSpPr>
              <p:nvPr/>
            </p:nvGrpSpPr>
            <p:grpSpPr bwMode="auto">
              <a:xfrm>
                <a:off x="3620" y="806"/>
                <a:ext cx="724" cy="403"/>
                <a:chOff x="3620" y="806"/>
                <a:chExt cx="724" cy="403"/>
              </a:xfrm>
            </p:grpSpPr>
            <p:sp>
              <p:nvSpPr>
                <p:cNvPr id="8359" name="Rectangle 167"/>
                <p:cNvSpPr>
                  <a:spLocks noChangeArrowheads="1"/>
                </p:cNvSpPr>
                <p:nvPr/>
              </p:nvSpPr>
              <p:spPr bwMode="auto">
                <a:xfrm>
                  <a:off x="3663" y="806"/>
                  <a:ext cx="638" cy="403"/>
                </a:xfrm>
                <a:prstGeom prst="rect">
                  <a:avLst/>
                </a:prstGeom>
                <a:noFill/>
                <a:ln w="9525">
                  <a:noFill/>
                  <a:miter lim="800000"/>
                  <a:headEnd/>
                  <a:tailEnd/>
                </a:ln>
                <a:effectLst/>
              </p:spPr>
              <p:txBody>
                <a:bodyPr/>
                <a:lstStyle/>
                <a:p>
                  <a:r>
                    <a:rPr lang="en-US" sz="2000" dirty="0">
                      <a:cs typeface="Times New Roman" pitchFamily="18" charset="0"/>
                    </a:rPr>
                    <a:t>In kg/m</a:t>
                  </a:r>
                  <a:r>
                    <a:rPr lang="en-US" sz="2000" baseline="30000" dirty="0">
                      <a:cs typeface="Times New Roman" pitchFamily="18" charset="0"/>
                    </a:rPr>
                    <a:t>3</a:t>
                  </a:r>
                  <a:endParaRPr lang="en-US" sz="2000" dirty="0">
                    <a:cs typeface="Times New Roman" pitchFamily="18" charset="0"/>
                  </a:endParaRPr>
                </a:p>
                <a:p>
                  <a:pPr eaLnBrk="0" hangingPunct="0"/>
                  <a:endParaRPr lang="en-US" sz="2000" dirty="0"/>
                </a:p>
              </p:txBody>
            </p:sp>
            <p:sp>
              <p:nvSpPr>
                <p:cNvPr id="8416" name="Rectangle 224"/>
                <p:cNvSpPr>
                  <a:spLocks noChangeArrowheads="1"/>
                </p:cNvSpPr>
                <p:nvPr/>
              </p:nvSpPr>
              <p:spPr bwMode="auto">
                <a:xfrm>
                  <a:off x="3620" y="80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19" name="Group 227"/>
              <p:cNvGrpSpPr>
                <a:grpSpLocks/>
              </p:cNvGrpSpPr>
              <p:nvPr/>
            </p:nvGrpSpPr>
            <p:grpSpPr bwMode="auto">
              <a:xfrm>
                <a:off x="0" y="1209"/>
                <a:ext cx="724" cy="403"/>
                <a:chOff x="0" y="1209"/>
                <a:chExt cx="724" cy="403"/>
              </a:xfrm>
            </p:grpSpPr>
            <p:sp>
              <p:nvSpPr>
                <p:cNvPr id="8360" name="Rectangle 168"/>
                <p:cNvSpPr>
                  <a:spLocks noChangeArrowheads="1"/>
                </p:cNvSpPr>
                <p:nvPr/>
              </p:nvSpPr>
              <p:spPr bwMode="auto">
                <a:xfrm>
                  <a:off x="43" y="1209"/>
                  <a:ext cx="638" cy="403"/>
                </a:xfrm>
                <a:prstGeom prst="rect">
                  <a:avLst/>
                </a:prstGeom>
                <a:noFill/>
                <a:ln w="9525">
                  <a:noFill/>
                  <a:miter lim="800000"/>
                  <a:headEnd/>
                  <a:tailEnd/>
                </a:ln>
                <a:effectLst/>
              </p:spPr>
              <p:txBody>
                <a:bodyPr/>
                <a:lstStyle/>
                <a:p>
                  <a:r>
                    <a:rPr lang="en-US" sz="2000">
                      <a:cs typeface="Times New Roman" pitchFamily="18" charset="0"/>
                    </a:rPr>
                    <a:t>Ice (0</a:t>
                  </a:r>
                  <a:r>
                    <a:rPr lang="en-US" sz="2000" baseline="30000">
                      <a:cs typeface="Times New Roman" pitchFamily="18" charset="0"/>
                    </a:rPr>
                    <a:t>0</a:t>
                  </a:r>
                  <a:r>
                    <a:rPr lang="en-US" sz="2000">
                      <a:cs typeface="Times New Roman" pitchFamily="18" charset="0"/>
                    </a:rPr>
                    <a:t>C)</a:t>
                  </a:r>
                </a:p>
                <a:p>
                  <a:pPr eaLnBrk="0" hangingPunct="0"/>
                  <a:endParaRPr lang="en-US" sz="2000"/>
                </a:p>
              </p:txBody>
            </p:sp>
            <p:sp>
              <p:nvSpPr>
                <p:cNvPr id="8418" name="Rectangle 226"/>
                <p:cNvSpPr>
                  <a:spLocks noChangeArrowheads="1"/>
                </p:cNvSpPr>
                <p:nvPr/>
              </p:nvSpPr>
              <p:spPr bwMode="auto">
                <a:xfrm>
                  <a:off x="0"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1" name="Group 229"/>
              <p:cNvGrpSpPr>
                <a:grpSpLocks/>
              </p:cNvGrpSpPr>
              <p:nvPr/>
            </p:nvGrpSpPr>
            <p:grpSpPr bwMode="auto">
              <a:xfrm>
                <a:off x="724" y="1209"/>
                <a:ext cx="724" cy="403"/>
                <a:chOff x="724" y="1209"/>
                <a:chExt cx="724" cy="403"/>
              </a:xfrm>
            </p:grpSpPr>
            <p:sp>
              <p:nvSpPr>
                <p:cNvPr id="8361" name="Rectangle 169"/>
                <p:cNvSpPr>
                  <a:spLocks noChangeArrowheads="1"/>
                </p:cNvSpPr>
                <p:nvPr/>
              </p:nvSpPr>
              <p:spPr bwMode="auto">
                <a:xfrm>
                  <a:off x="767" y="1209"/>
                  <a:ext cx="638" cy="403"/>
                </a:xfrm>
                <a:prstGeom prst="rect">
                  <a:avLst/>
                </a:prstGeom>
                <a:noFill/>
                <a:ln w="9525">
                  <a:noFill/>
                  <a:miter lim="800000"/>
                  <a:headEnd/>
                  <a:tailEnd/>
                </a:ln>
                <a:effectLst/>
              </p:spPr>
              <p:txBody>
                <a:bodyPr/>
                <a:lstStyle/>
                <a:p>
                  <a:pPr algn="ctr"/>
                  <a:r>
                    <a:rPr lang="en-US" sz="2000">
                      <a:cs typeface="Times New Roman" pitchFamily="18" charset="0"/>
                    </a:rPr>
                    <a:t>0.92</a:t>
                  </a:r>
                </a:p>
                <a:p>
                  <a:pPr algn="ctr" eaLnBrk="0" hangingPunct="0"/>
                  <a:endParaRPr lang="en-US" sz="2000"/>
                </a:p>
              </p:txBody>
            </p:sp>
            <p:sp>
              <p:nvSpPr>
                <p:cNvPr id="8420" name="Rectangle 228"/>
                <p:cNvSpPr>
                  <a:spLocks noChangeArrowheads="1"/>
                </p:cNvSpPr>
                <p:nvPr/>
              </p:nvSpPr>
              <p:spPr bwMode="auto">
                <a:xfrm>
                  <a:off x="724"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3" name="Group 231"/>
              <p:cNvGrpSpPr>
                <a:grpSpLocks/>
              </p:cNvGrpSpPr>
              <p:nvPr/>
            </p:nvGrpSpPr>
            <p:grpSpPr bwMode="auto">
              <a:xfrm>
                <a:off x="1448" y="1209"/>
                <a:ext cx="724" cy="403"/>
                <a:chOff x="1448" y="1209"/>
                <a:chExt cx="724" cy="403"/>
              </a:xfrm>
            </p:grpSpPr>
            <p:sp>
              <p:nvSpPr>
                <p:cNvPr id="8362" name="Rectangle 170"/>
                <p:cNvSpPr>
                  <a:spLocks noChangeArrowheads="1"/>
                </p:cNvSpPr>
                <p:nvPr/>
              </p:nvSpPr>
              <p:spPr bwMode="auto">
                <a:xfrm>
                  <a:off x="1491" y="1209"/>
                  <a:ext cx="638" cy="403"/>
                </a:xfrm>
                <a:prstGeom prst="rect">
                  <a:avLst/>
                </a:prstGeom>
                <a:noFill/>
                <a:ln w="9525">
                  <a:noFill/>
                  <a:miter lim="800000"/>
                  <a:headEnd/>
                  <a:tailEnd/>
                </a:ln>
                <a:effectLst/>
              </p:spPr>
              <p:txBody>
                <a:bodyPr/>
                <a:lstStyle/>
                <a:p>
                  <a:pPr algn="ctr"/>
                  <a:r>
                    <a:rPr lang="en-US" sz="2000">
                      <a:cs typeface="Times New Roman" pitchFamily="18" charset="0"/>
                    </a:rPr>
                    <a:t>920</a:t>
                  </a:r>
                </a:p>
                <a:p>
                  <a:pPr algn="ctr" eaLnBrk="0" hangingPunct="0"/>
                  <a:endParaRPr lang="en-US" sz="2000"/>
                </a:p>
              </p:txBody>
            </p:sp>
            <p:sp>
              <p:nvSpPr>
                <p:cNvPr id="8422" name="Rectangle 230"/>
                <p:cNvSpPr>
                  <a:spLocks noChangeArrowheads="1"/>
                </p:cNvSpPr>
                <p:nvPr/>
              </p:nvSpPr>
              <p:spPr bwMode="auto">
                <a:xfrm>
                  <a:off x="1448"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5" name="Group 233"/>
              <p:cNvGrpSpPr>
                <a:grpSpLocks/>
              </p:cNvGrpSpPr>
              <p:nvPr/>
            </p:nvGrpSpPr>
            <p:grpSpPr bwMode="auto">
              <a:xfrm>
                <a:off x="2172" y="1209"/>
                <a:ext cx="724" cy="403"/>
                <a:chOff x="2172" y="1209"/>
                <a:chExt cx="724" cy="403"/>
              </a:xfrm>
            </p:grpSpPr>
            <p:sp>
              <p:nvSpPr>
                <p:cNvPr id="8363" name="Rectangle 171"/>
                <p:cNvSpPr>
                  <a:spLocks noChangeArrowheads="1"/>
                </p:cNvSpPr>
                <p:nvPr/>
              </p:nvSpPr>
              <p:spPr bwMode="auto">
                <a:xfrm>
                  <a:off x="2215" y="1209"/>
                  <a:ext cx="638" cy="403"/>
                </a:xfrm>
                <a:prstGeom prst="rect">
                  <a:avLst/>
                </a:prstGeom>
                <a:noFill/>
                <a:ln w="9525">
                  <a:noFill/>
                  <a:miter lim="800000"/>
                  <a:headEnd/>
                  <a:tailEnd/>
                </a:ln>
                <a:effectLst/>
              </p:spPr>
              <p:txBody>
                <a:bodyPr/>
                <a:lstStyle/>
                <a:p>
                  <a:r>
                    <a:rPr lang="en-US" sz="2000">
                      <a:cs typeface="Times New Roman" pitchFamily="18" charset="0"/>
                    </a:rPr>
                    <a:t>Water (fresh)</a:t>
                  </a:r>
                </a:p>
                <a:p>
                  <a:pPr eaLnBrk="0" hangingPunct="0"/>
                  <a:endParaRPr lang="en-US" sz="2000"/>
                </a:p>
              </p:txBody>
            </p:sp>
            <p:sp>
              <p:nvSpPr>
                <p:cNvPr id="8424" name="Rectangle 232"/>
                <p:cNvSpPr>
                  <a:spLocks noChangeArrowheads="1"/>
                </p:cNvSpPr>
                <p:nvPr/>
              </p:nvSpPr>
              <p:spPr bwMode="auto">
                <a:xfrm>
                  <a:off x="2172"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7" name="Group 235"/>
              <p:cNvGrpSpPr>
                <a:grpSpLocks/>
              </p:cNvGrpSpPr>
              <p:nvPr/>
            </p:nvGrpSpPr>
            <p:grpSpPr bwMode="auto">
              <a:xfrm>
                <a:off x="2896" y="1209"/>
                <a:ext cx="724" cy="403"/>
                <a:chOff x="2896" y="1209"/>
                <a:chExt cx="724" cy="403"/>
              </a:xfrm>
            </p:grpSpPr>
            <p:sp>
              <p:nvSpPr>
                <p:cNvPr id="8364" name="Rectangle 172"/>
                <p:cNvSpPr>
                  <a:spLocks noChangeArrowheads="1"/>
                </p:cNvSpPr>
                <p:nvPr/>
              </p:nvSpPr>
              <p:spPr bwMode="auto">
                <a:xfrm>
                  <a:off x="2939" y="1209"/>
                  <a:ext cx="638" cy="403"/>
                </a:xfrm>
                <a:prstGeom prst="rect">
                  <a:avLst/>
                </a:prstGeom>
                <a:noFill/>
                <a:ln w="9525">
                  <a:noFill/>
                  <a:miter lim="800000"/>
                  <a:headEnd/>
                  <a:tailEnd/>
                </a:ln>
                <a:effectLst/>
              </p:spPr>
              <p:txBody>
                <a:bodyPr/>
                <a:lstStyle/>
                <a:p>
                  <a:pPr algn="ctr"/>
                  <a:r>
                    <a:rPr lang="en-US" sz="2000">
                      <a:cs typeface="Times New Roman" pitchFamily="18" charset="0"/>
                    </a:rPr>
                    <a:t>1</a:t>
                  </a:r>
                </a:p>
                <a:p>
                  <a:pPr algn="ctr" eaLnBrk="0" hangingPunct="0"/>
                  <a:endParaRPr lang="en-US" sz="2000"/>
                </a:p>
              </p:txBody>
            </p:sp>
            <p:sp>
              <p:nvSpPr>
                <p:cNvPr id="8426" name="Rectangle 234"/>
                <p:cNvSpPr>
                  <a:spLocks noChangeArrowheads="1"/>
                </p:cNvSpPr>
                <p:nvPr/>
              </p:nvSpPr>
              <p:spPr bwMode="auto">
                <a:xfrm>
                  <a:off x="2896"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29" name="Group 237"/>
              <p:cNvGrpSpPr>
                <a:grpSpLocks/>
              </p:cNvGrpSpPr>
              <p:nvPr/>
            </p:nvGrpSpPr>
            <p:grpSpPr bwMode="auto">
              <a:xfrm>
                <a:off x="3620" y="1209"/>
                <a:ext cx="724" cy="403"/>
                <a:chOff x="3620" y="1209"/>
                <a:chExt cx="724" cy="403"/>
              </a:xfrm>
            </p:grpSpPr>
            <p:sp>
              <p:nvSpPr>
                <p:cNvPr id="8365" name="Rectangle 173"/>
                <p:cNvSpPr>
                  <a:spLocks noChangeArrowheads="1"/>
                </p:cNvSpPr>
                <p:nvPr/>
              </p:nvSpPr>
              <p:spPr bwMode="auto">
                <a:xfrm>
                  <a:off x="3663" y="1209"/>
                  <a:ext cx="638" cy="403"/>
                </a:xfrm>
                <a:prstGeom prst="rect">
                  <a:avLst/>
                </a:prstGeom>
                <a:noFill/>
                <a:ln w="9525">
                  <a:noFill/>
                  <a:miter lim="800000"/>
                  <a:headEnd/>
                  <a:tailEnd/>
                </a:ln>
                <a:effectLst/>
              </p:spPr>
              <p:txBody>
                <a:bodyPr/>
                <a:lstStyle/>
                <a:p>
                  <a:pPr algn="ctr"/>
                  <a:r>
                    <a:rPr lang="en-US" sz="2000">
                      <a:cs typeface="Times New Roman" pitchFamily="18" charset="0"/>
                    </a:rPr>
                    <a:t>1000</a:t>
                  </a:r>
                </a:p>
                <a:p>
                  <a:pPr algn="ctr" eaLnBrk="0" hangingPunct="0"/>
                  <a:endParaRPr lang="en-US" sz="2000"/>
                </a:p>
              </p:txBody>
            </p:sp>
            <p:sp>
              <p:nvSpPr>
                <p:cNvPr id="8428" name="Rectangle 236"/>
                <p:cNvSpPr>
                  <a:spLocks noChangeArrowheads="1"/>
                </p:cNvSpPr>
                <p:nvPr/>
              </p:nvSpPr>
              <p:spPr bwMode="auto">
                <a:xfrm>
                  <a:off x="3620" y="120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1" name="Group 239"/>
              <p:cNvGrpSpPr>
                <a:grpSpLocks/>
              </p:cNvGrpSpPr>
              <p:nvPr/>
            </p:nvGrpSpPr>
            <p:grpSpPr bwMode="auto">
              <a:xfrm>
                <a:off x="0" y="1612"/>
                <a:ext cx="724" cy="403"/>
                <a:chOff x="0" y="1612"/>
                <a:chExt cx="724" cy="403"/>
              </a:xfrm>
            </p:grpSpPr>
            <p:sp>
              <p:nvSpPr>
                <p:cNvPr id="8366" name="Rectangle 174"/>
                <p:cNvSpPr>
                  <a:spLocks noChangeArrowheads="1"/>
                </p:cNvSpPr>
                <p:nvPr/>
              </p:nvSpPr>
              <p:spPr bwMode="auto">
                <a:xfrm>
                  <a:off x="43" y="1612"/>
                  <a:ext cx="638" cy="403"/>
                </a:xfrm>
                <a:prstGeom prst="rect">
                  <a:avLst/>
                </a:prstGeom>
                <a:noFill/>
                <a:ln w="9525">
                  <a:noFill/>
                  <a:miter lim="800000"/>
                  <a:headEnd/>
                  <a:tailEnd/>
                </a:ln>
                <a:effectLst/>
              </p:spPr>
              <p:txBody>
                <a:bodyPr/>
                <a:lstStyle/>
                <a:p>
                  <a:r>
                    <a:rPr lang="en-US" sz="2000">
                      <a:cs typeface="Times New Roman" pitchFamily="18" charset="0"/>
                    </a:rPr>
                    <a:t>Aluminum</a:t>
                  </a:r>
                </a:p>
                <a:p>
                  <a:pPr eaLnBrk="0" hangingPunct="0"/>
                  <a:endParaRPr lang="en-US" sz="2000"/>
                </a:p>
              </p:txBody>
            </p:sp>
            <p:sp>
              <p:nvSpPr>
                <p:cNvPr id="8430" name="Rectangle 238"/>
                <p:cNvSpPr>
                  <a:spLocks noChangeArrowheads="1"/>
                </p:cNvSpPr>
                <p:nvPr/>
              </p:nvSpPr>
              <p:spPr bwMode="auto">
                <a:xfrm>
                  <a:off x="0"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3" name="Group 241"/>
              <p:cNvGrpSpPr>
                <a:grpSpLocks/>
              </p:cNvGrpSpPr>
              <p:nvPr/>
            </p:nvGrpSpPr>
            <p:grpSpPr bwMode="auto">
              <a:xfrm>
                <a:off x="724" y="1612"/>
                <a:ext cx="724" cy="403"/>
                <a:chOff x="724" y="1612"/>
                <a:chExt cx="724" cy="403"/>
              </a:xfrm>
            </p:grpSpPr>
            <p:sp>
              <p:nvSpPr>
                <p:cNvPr id="8367" name="Rectangle 175"/>
                <p:cNvSpPr>
                  <a:spLocks noChangeArrowheads="1"/>
                </p:cNvSpPr>
                <p:nvPr/>
              </p:nvSpPr>
              <p:spPr bwMode="auto">
                <a:xfrm>
                  <a:off x="767" y="1612"/>
                  <a:ext cx="638" cy="403"/>
                </a:xfrm>
                <a:prstGeom prst="rect">
                  <a:avLst/>
                </a:prstGeom>
                <a:noFill/>
                <a:ln w="9525">
                  <a:noFill/>
                  <a:miter lim="800000"/>
                  <a:headEnd/>
                  <a:tailEnd/>
                </a:ln>
                <a:effectLst/>
              </p:spPr>
              <p:txBody>
                <a:bodyPr/>
                <a:lstStyle/>
                <a:p>
                  <a:pPr algn="ctr"/>
                  <a:r>
                    <a:rPr lang="en-US" sz="2000">
                      <a:cs typeface="Times New Roman" pitchFamily="18" charset="0"/>
                    </a:rPr>
                    <a:t>2.7</a:t>
                  </a:r>
                </a:p>
                <a:p>
                  <a:pPr algn="ctr" eaLnBrk="0" hangingPunct="0"/>
                  <a:endParaRPr lang="en-US" sz="2000"/>
                </a:p>
              </p:txBody>
            </p:sp>
            <p:sp>
              <p:nvSpPr>
                <p:cNvPr id="8432" name="Rectangle 240"/>
                <p:cNvSpPr>
                  <a:spLocks noChangeArrowheads="1"/>
                </p:cNvSpPr>
                <p:nvPr/>
              </p:nvSpPr>
              <p:spPr bwMode="auto">
                <a:xfrm>
                  <a:off x="724"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5" name="Group 243"/>
              <p:cNvGrpSpPr>
                <a:grpSpLocks/>
              </p:cNvGrpSpPr>
              <p:nvPr/>
            </p:nvGrpSpPr>
            <p:grpSpPr bwMode="auto">
              <a:xfrm>
                <a:off x="1448" y="1612"/>
                <a:ext cx="724" cy="403"/>
                <a:chOff x="1448" y="1612"/>
                <a:chExt cx="724" cy="403"/>
              </a:xfrm>
            </p:grpSpPr>
            <p:sp>
              <p:nvSpPr>
                <p:cNvPr id="8368" name="Rectangle 176"/>
                <p:cNvSpPr>
                  <a:spLocks noChangeArrowheads="1"/>
                </p:cNvSpPr>
                <p:nvPr/>
              </p:nvSpPr>
              <p:spPr bwMode="auto">
                <a:xfrm>
                  <a:off x="1491" y="1612"/>
                  <a:ext cx="638" cy="403"/>
                </a:xfrm>
                <a:prstGeom prst="rect">
                  <a:avLst/>
                </a:prstGeom>
                <a:noFill/>
                <a:ln w="9525">
                  <a:noFill/>
                  <a:miter lim="800000"/>
                  <a:headEnd/>
                  <a:tailEnd/>
                </a:ln>
                <a:effectLst/>
              </p:spPr>
              <p:txBody>
                <a:bodyPr/>
                <a:lstStyle/>
                <a:p>
                  <a:pPr algn="ctr"/>
                  <a:r>
                    <a:rPr lang="en-US" sz="2000">
                      <a:cs typeface="Times New Roman" pitchFamily="18" charset="0"/>
                    </a:rPr>
                    <a:t>2700</a:t>
                  </a:r>
                </a:p>
                <a:p>
                  <a:pPr algn="ctr" eaLnBrk="0" hangingPunct="0"/>
                  <a:endParaRPr lang="en-US" sz="2000"/>
                </a:p>
              </p:txBody>
            </p:sp>
            <p:sp>
              <p:nvSpPr>
                <p:cNvPr id="8434" name="Rectangle 242"/>
                <p:cNvSpPr>
                  <a:spLocks noChangeArrowheads="1"/>
                </p:cNvSpPr>
                <p:nvPr/>
              </p:nvSpPr>
              <p:spPr bwMode="auto">
                <a:xfrm>
                  <a:off x="1448"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7" name="Group 245"/>
              <p:cNvGrpSpPr>
                <a:grpSpLocks/>
              </p:cNvGrpSpPr>
              <p:nvPr/>
            </p:nvGrpSpPr>
            <p:grpSpPr bwMode="auto">
              <a:xfrm>
                <a:off x="2172" y="1612"/>
                <a:ext cx="724" cy="403"/>
                <a:chOff x="2172" y="1612"/>
                <a:chExt cx="724" cy="403"/>
              </a:xfrm>
            </p:grpSpPr>
            <p:sp>
              <p:nvSpPr>
                <p:cNvPr id="8369" name="Rectangle 177"/>
                <p:cNvSpPr>
                  <a:spLocks noChangeArrowheads="1"/>
                </p:cNvSpPr>
                <p:nvPr/>
              </p:nvSpPr>
              <p:spPr bwMode="auto">
                <a:xfrm>
                  <a:off x="2215" y="1612"/>
                  <a:ext cx="638" cy="403"/>
                </a:xfrm>
                <a:prstGeom prst="rect">
                  <a:avLst/>
                </a:prstGeom>
                <a:noFill/>
                <a:ln w="9525">
                  <a:noFill/>
                  <a:miter lim="800000"/>
                  <a:headEnd/>
                  <a:tailEnd/>
                </a:ln>
                <a:effectLst/>
              </p:spPr>
              <p:txBody>
                <a:bodyPr/>
                <a:lstStyle/>
                <a:p>
                  <a:r>
                    <a:rPr lang="en-US" sz="2000">
                      <a:cs typeface="Times New Roman" pitchFamily="18" charset="0"/>
                    </a:rPr>
                    <a:t>Water (sea)</a:t>
                  </a:r>
                </a:p>
                <a:p>
                  <a:pPr eaLnBrk="0" hangingPunct="0"/>
                  <a:endParaRPr lang="en-US" sz="2000"/>
                </a:p>
              </p:txBody>
            </p:sp>
            <p:sp>
              <p:nvSpPr>
                <p:cNvPr id="8436" name="Rectangle 244"/>
                <p:cNvSpPr>
                  <a:spLocks noChangeArrowheads="1"/>
                </p:cNvSpPr>
                <p:nvPr/>
              </p:nvSpPr>
              <p:spPr bwMode="auto">
                <a:xfrm>
                  <a:off x="2172"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39" name="Group 247"/>
              <p:cNvGrpSpPr>
                <a:grpSpLocks/>
              </p:cNvGrpSpPr>
              <p:nvPr/>
            </p:nvGrpSpPr>
            <p:grpSpPr bwMode="auto">
              <a:xfrm>
                <a:off x="2896" y="1612"/>
                <a:ext cx="724" cy="403"/>
                <a:chOff x="2896" y="1612"/>
                <a:chExt cx="724" cy="403"/>
              </a:xfrm>
            </p:grpSpPr>
            <p:sp>
              <p:nvSpPr>
                <p:cNvPr id="8370" name="Rectangle 178"/>
                <p:cNvSpPr>
                  <a:spLocks noChangeArrowheads="1"/>
                </p:cNvSpPr>
                <p:nvPr/>
              </p:nvSpPr>
              <p:spPr bwMode="auto">
                <a:xfrm>
                  <a:off x="2939" y="1612"/>
                  <a:ext cx="638" cy="403"/>
                </a:xfrm>
                <a:prstGeom prst="rect">
                  <a:avLst/>
                </a:prstGeom>
                <a:noFill/>
                <a:ln w="9525">
                  <a:noFill/>
                  <a:miter lim="800000"/>
                  <a:headEnd/>
                  <a:tailEnd/>
                </a:ln>
                <a:effectLst/>
              </p:spPr>
              <p:txBody>
                <a:bodyPr/>
                <a:lstStyle/>
                <a:p>
                  <a:pPr algn="ctr"/>
                  <a:r>
                    <a:rPr lang="en-US" sz="2000">
                      <a:cs typeface="Times New Roman" pitchFamily="18" charset="0"/>
                    </a:rPr>
                    <a:t>1.03</a:t>
                  </a:r>
                </a:p>
                <a:p>
                  <a:pPr algn="ctr" eaLnBrk="0" hangingPunct="0"/>
                  <a:endParaRPr lang="en-US" sz="2000"/>
                </a:p>
              </p:txBody>
            </p:sp>
            <p:sp>
              <p:nvSpPr>
                <p:cNvPr id="8438" name="Rectangle 246"/>
                <p:cNvSpPr>
                  <a:spLocks noChangeArrowheads="1"/>
                </p:cNvSpPr>
                <p:nvPr/>
              </p:nvSpPr>
              <p:spPr bwMode="auto">
                <a:xfrm>
                  <a:off x="2896"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1" name="Group 249"/>
              <p:cNvGrpSpPr>
                <a:grpSpLocks/>
              </p:cNvGrpSpPr>
              <p:nvPr/>
            </p:nvGrpSpPr>
            <p:grpSpPr bwMode="auto">
              <a:xfrm>
                <a:off x="3620" y="1612"/>
                <a:ext cx="724" cy="403"/>
                <a:chOff x="3620" y="1612"/>
                <a:chExt cx="724" cy="403"/>
              </a:xfrm>
            </p:grpSpPr>
            <p:sp>
              <p:nvSpPr>
                <p:cNvPr id="8371" name="Rectangle 179"/>
                <p:cNvSpPr>
                  <a:spLocks noChangeArrowheads="1"/>
                </p:cNvSpPr>
                <p:nvPr/>
              </p:nvSpPr>
              <p:spPr bwMode="auto">
                <a:xfrm>
                  <a:off x="3663" y="1612"/>
                  <a:ext cx="638" cy="403"/>
                </a:xfrm>
                <a:prstGeom prst="rect">
                  <a:avLst/>
                </a:prstGeom>
                <a:noFill/>
                <a:ln w="9525">
                  <a:noFill/>
                  <a:miter lim="800000"/>
                  <a:headEnd/>
                  <a:tailEnd/>
                </a:ln>
                <a:effectLst/>
              </p:spPr>
              <p:txBody>
                <a:bodyPr/>
                <a:lstStyle/>
                <a:p>
                  <a:pPr algn="ctr"/>
                  <a:r>
                    <a:rPr lang="en-US" sz="2000">
                      <a:cs typeface="Times New Roman" pitchFamily="18" charset="0"/>
                    </a:rPr>
                    <a:t>1030</a:t>
                  </a:r>
                </a:p>
                <a:p>
                  <a:pPr algn="ctr" eaLnBrk="0" hangingPunct="0"/>
                  <a:endParaRPr lang="en-US" sz="2000"/>
                </a:p>
              </p:txBody>
            </p:sp>
            <p:sp>
              <p:nvSpPr>
                <p:cNvPr id="8440" name="Rectangle 248"/>
                <p:cNvSpPr>
                  <a:spLocks noChangeArrowheads="1"/>
                </p:cNvSpPr>
                <p:nvPr/>
              </p:nvSpPr>
              <p:spPr bwMode="auto">
                <a:xfrm>
                  <a:off x="3620" y="161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3" name="Group 251"/>
              <p:cNvGrpSpPr>
                <a:grpSpLocks/>
              </p:cNvGrpSpPr>
              <p:nvPr/>
            </p:nvGrpSpPr>
            <p:grpSpPr bwMode="auto">
              <a:xfrm>
                <a:off x="0" y="2015"/>
                <a:ext cx="724" cy="403"/>
                <a:chOff x="0" y="2015"/>
                <a:chExt cx="724" cy="403"/>
              </a:xfrm>
            </p:grpSpPr>
            <p:sp>
              <p:nvSpPr>
                <p:cNvPr id="8372" name="Rectangle 180"/>
                <p:cNvSpPr>
                  <a:spLocks noChangeArrowheads="1"/>
                </p:cNvSpPr>
                <p:nvPr/>
              </p:nvSpPr>
              <p:spPr bwMode="auto">
                <a:xfrm>
                  <a:off x="43" y="2015"/>
                  <a:ext cx="638" cy="403"/>
                </a:xfrm>
                <a:prstGeom prst="rect">
                  <a:avLst/>
                </a:prstGeom>
                <a:noFill/>
                <a:ln w="9525">
                  <a:noFill/>
                  <a:miter lim="800000"/>
                  <a:headEnd/>
                  <a:tailEnd/>
                </a:ln>
                <a:effectLst/>
              </p:spPr>
              <p:txBody>
                <a:bodyPr/>
                <a:lstStyle/>
                <a:p>
                  <a:r>
                    <a:rPr lang="en-US" sz="2000">
                      <a:cs typeface="Times New Roman" pitchFamily="18" charset="0"/>
                    </a:rPr>
                    <a:t>Copper</a:t>
                  </a:r>
                </a:p>
                <a:p>
                  <a:pPr eaLnBrk="0" hangingPunct="0"/>
                  <a:endParaRPr lang="en-US" sz="2000"/>
                </a:p>
              </p:txBody>
            </p:sp>
            <p:sp>
              <p:nvSpPr>
                <p:cNvPr id="8442" name="Rectangle 250"/>
                <p:cNvSpPr>
                  <a:spLocks noChangeArrowheads="1"/>
                </p:cNvSpPr>
                <p:nvPr/>
              </p:nvSpPr>
              <p:spPr bwMode="auto">
                <a:xfrm>
                  <a:off x="0"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5" name="Group 253"/>
              <p:cNvGrpSpPr>
                <a:grpSpLocks/>
              </p:cNvGrpSpPr>
              <p:nvPr/>
            </p:nvGrpSpPr>
            <p:grpSpPr bwMode="auto">
              <a:xfrm>
                <a:off x="724" y="2015"/>
                <a:ext cx="724" cy="403"/>
                <a:chOff x="724" y="2015"/>
                <a:chExt cx="724" cy="403"/>
              </a:xfrm>
            </p:grpSpPr>
            <p:sp>
              <p:nvSpPr>
                <p:cNvPr id="8373" name="Rectangle 181"/>
                <p:cNvSpPr>
                  <a:spLocks noChangeArrowheads="1"/>
                </p:cNvSpPr>
                <p:nvPr/>
              </p:nvSpPr>
              <p:spPr bwMode="auto">
                <a:xfrm>
                  <a:off x="767" y="2015"/>
                  <a:ext cx="638" cy="403"/>
                </a:xfrm>
                <a:prstGeom prst="rect">
                  <a:avLst/>
                </a:prstGeom>
                <a:noFill/>
                <a:ln w="9525">
                  <a:noFill/>
                  <a:miter lim="800000"/>
                  <a:headEnd/>
                  <a:tailEnd/>
                </a:ln>
                <a:effectLst/>
              </p:spPr>
              <p:txBody>
                <a:bodyPr/>
                <a:lstStyle/>
                <a:p>
                  <a:pPr algn="ctr"/>
                  <a:r>
                    <a:rPr lang="en-US" sz="2000">
                      <a:cs typeface="Times New Roman" pitchFamily="18" charset="0"/>
                    </a:rPr>
                    <a:t>8.93</a:t>
                  </a:r>
                </a:p>
                <a:p>
                  <a:pPr algn="ctr" eaLnBrk="0" hangingPunct="0"/>
                  <a:endParaRPr lang="en-US" sz="2000"/>
                </a:p>
              </p:txBody>
            </p:sp>
            <p:sp>
              <p:nvSpPr>
                <p:cNvPr id="8444" name="Rectangle 252"/>
                <p:cNvSpPr>
                  <a:spLocks noChangeArrowheads="1"/>
                </p:cNvSpPr>
                <p:nvPr/>
              </p:nvSpPr>
              <p:spPr bwMode="auto">
                <a:xfrm>
                  <a:off x="724"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7" name="Group 255"/>
              <p:cNvGrpSpPr>
                <a:grpSpLocks/>
              </p:cNvGrpSpPr>
              <p:nvPr/>
            </p:nvGrpSpPr>
            <p:grpSpPr bwMode="auto">
              <a:xfrm>
                <a:off x="1448" y="2015"/>
                <a:ext cx="724" cy="403"/>
                <a:chOff x="1448" y="2015"/>
                <a:chExt cx="724" cy="403"/>
              </a:xfrm>
            </p:grpSpPr>
            <p:sp>
              <p:nvSpPr>
                <p:cNvPr id="8374" name="Rectangle 182"/>
                <p:cNvSpPr>
                  <a:spLocks noChangeArrowheads="1"/>
                </p:cNvSpPr>
                <p:nvPr/>
              </p:nvSpPr>
              <p:spPr bwMode="auto">
                <a:xfrm>
                  <a:off x="1491" y="2015"/>
                  <a:ext cx="638" cy="403"/>
                </a:xfrm>
                <a:prstGeom prst="rect">
                  <a:avLst/>
                </a:prstGeom>
                <a:noFill/>
                <a:ln w="9525">
                  <a:noFill/>
                  <a:miter lim="800000"/>
                  <a:headEnd/>
                  <a:tailEnd/>
                </a:ln>
                <a:effectLst/>
              </p:spPr>
              <p:txBody>
                <a:bodyPr/>
                <a:lstStyle/>
                <a:p>
                  <a:pPr algn="ctr"/>
                  <a:r>
                    <a:rPr lang="en-US" sz="2000">
                      <a:cs typeface="Times New Roman" pitchFamily="18" charset="0"/>
                    </a:rPr>
                    <a:t>8930</a:t>
                  </a:r>
                </a:p>
                <a:p>
                  <a:pPr algn="ctr" eaLnBrk="0" hangingPunct="0"/>
                  <a:endParaRPr lang="en-US" sz="2000"/>
                </a:p>
              </p:txBody>
            </p:sp>
            <p:sp>
              <p:nvSpPr>
                <p:cNvPr id="8446" name="Rectangle 254"/>
                <p:cNvSpPr>
                  <a:spLocks noChangeArrowheads="1"/>
                </p:cNvSpPr>
                <p:nvPr/>
              </p:nvSpPr>
              <p:spPr bwMode="auto">
                <a:xfrm>
                  <a:off x="1448"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49" name="Group 257"/>
              <p:cNvGrpSpPr>
                <a:grpSpLocks/>
              </p:cNvGrpSpPr>
              <p:nvPr/>
            </p:nvGrpSpPr>
            <p:grpSpPr bwMode="auto">
              <a:xfrm>
                <a:off x="2172" y="2015"/>
                <a:ext cx="724" cy="403"/>
                <a:chOff x="2172" y="2015"/>
                <a:chExt cx="724" cy="403"/>
              </a:xfrm>
            </p:grpSpPr>
            <p:sp>
              <p:nvSpPr>
                <p:cNvPr id="8375" name="Rectangle 183"/>
                <p:cNvSpPr>
                  <a:spLocks noChangeArrowheads="1"/>
                </p:cNvSpPr>
                <p:nvPr/>
              </p:nvSpPr>
              <p:spPr bwMode="auto">
                <a:xfrm>
                  <a:off x="2215" y="2015"/>
                  <a:ext cx="638" cy="403"/>
                </a:xfrm>
                <a:prstGeom prst="rect">
                  <a:avLst/>
                </a:prstGeom>
                <a:noFill/>
                <a:ln w="9525">
                  <a:noFill/>
                  <a:miter lim="800000"/>
                  <a:headEnd/>
                  <a:tailEnd/>
                </a:ln>
                <a:effectLst/>
              </p:spPr>
              <p:txBody>
                <a:bodyPr/>
                <a:lstStyle/>
                <a:p>
                  <a:r>
                    <a:rPr lang="en-US" sz="2000">
                      <a:cs typeface="Times New Roman" pitchFamily="18" charset="0"/>
                    </a:rPr>
                    <a:t>Gasoline</a:t>
                  </a:r>
                </a:p>
                <a:p>
                  <a:pPr eaLnBrk="0" hangingPunct="0"/>
                  <a:endParaRPr lang="en-US" sz="2000"/>
                </a:p>
              </p:txBody>
            </p:sp>
            <p:sp>
              <p:nvSpPr>
                <p:cNvPr id="8448" name="Rectangle 256"/>
                <p:cNvSpPr>
                  <a:spLocks noChangeArrowheads="1"/>
                </p:cNvSpPr>
                <p:nvPr/>
              </p:nvSpPr>
              <p:spPr bwMode="auto">
                <a:xfrm>
                  <a:off x="2172"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1" name="Group 259"/>
              <p:cNvGrpSpPr>
                <a:grpSpLocks/>
              </p:cNvGrpSpPr>
              <p:nvPr/>
            </p:nvGrpSpPr>
            <p:grpSpPr bwMode="auto">
              <a:xfrm>
                <a:off x="2896" y="2015"/>
                <a:ext cx="724" cy="403"/>
                <a:chOff x="2896" y="2015"/>
                <a:chExt cx="724" cy="403"/>
              </a:xfrm>
            </p:grpSpPr>
            <p:sp>
              <p:nvSpPr>
                <p:cNvPr id="8376" name="Rectangle 184"/>
                <p:cNvSpPr>
                  <a:spLocks noChangeArrowheads="1"/>
                </p:cNvSpPr>
                <p:nvPr/>
              </p:nvSpPr>
              <p:spPr bwMode="auto">
                <a:xfrm>
                  <a:off x="2939" y="2015"/>
                  <a:ext cx="638" cy="403"/>
                </a:xfrm>
                <a:prstGeom prst="rect">
                  <a:avLst/>
                </a:prstGeom>
                <a:noFill/>
                <a:ln w="9525">
                  <a:noFill/>
                  <a:miter lim="800000"/>
                  <a:headEnd/>
                  <a:tailEnd/>
                </a:ln>
                <a:effectLst/>
              </p:spPr>
              <p:txBody>
                <a:bodyPr/>
                <a:lstStyle/>
                <a:p>
                  <a:pPr algn="ctr"/>
                  <a:r>
                    <a:rPr lang="en-US" sz="2000">
                      <a:cs typeface="Times New Roman" pitchFamily="18" charset="0"/>
                    </a:rPr>
                    <a:t>0.79</a:t>
                  </a:r>
                </a:p>
                <a:p>
                  <a:pPr algn="ctr" eaLnBrk="0" hangingPunct="0"/>
                  <a:endParaRPr lang="en-US" sz="2000"/>
                </a:p>
              </p:txBody>
            </p:sp>
            <p:sp>
              <p:nvSpPr>
                <p:cNvPr id="8450" name="Rectangle 258"/>
                <p:cNvSpPr>
                  <a:spLocks noChangeArrowheads="1"/>
                </p:cNvSpPr>
                <p:nvPr/>
              </p:nvSpPr>
              <p:spPr bwMode="auto">
                <a:xfrm>
                  <a:off x="2896"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3" name="Group 261"/>
              <p:cNvGrpSpPr>
                <a:grpSpLocks/>
              </p:cNvGrpSpPr>
              <p:nvPr/>
            </p:nvGrpSpPr>
            <p:grpSpPr bwMode="auto">
              <a:xfrm>
                <a:off x="3620" y="2015"/>
                <a:ext cx="724" cy="403"/>
                <a:chOff x="3620" y="2015"/>
                <a:chExt cx="724" cy="403"/>
              </a:xfrm>
            </p:grpSpPr>
            <p:sp>
              <p:nvSpPr>
                <p:cNvPr id="8377" name="Rectangle 185"/>
                <p:cNvSpPr>
                  <a:spLocks noChangeArrowheads="1"/>
                </p:cNvSpPr>
                <p:nvPr/>
              </p:nvSpPr>
              <p:spPr bwMode="auto">
                <a:xfrm>
                  <a:off x="3663" y="2015"/>
                  <a:ext cx="638" cy="403"/>
                </a:xfrm>
                <a:prstGeom prst="rect">
                  <a:avLst/>
                </a:prstGeom>
                <a:noFill/>
                <a:ln w="9525">
                  <a:noFill/>
                  <a:miter lim="800000"/>
                  <a:headEnd/>
                  <a:tailEnd/>
                </a:ln>
                <a:effectLst/>
              </p:spPr>
              <p:txBody>
                <a:bodyPr/>
                <a:lstStyle/>
                <a:p>
                  <a:pPr algn="ctr"/>
                  <a:r>
                    <a:rPr lang="en-US" sz="2000">
                      <a:cs typeface="Times New Roman" pitchFamily="18" charset="0"/>
                    </a:rPr>
                    <a:t>790</a:t>
                  </a:r>
                </a:p>
                <a:p>
                  <a:pPr algn="ctr" eaLnBrk="0" hangingPunct="0"/>
                  <a:endParaRPr lang="en-US" sz="2000"/>
                </a:p>
              </p:txBody>
            </p:sp>
            <p:sp>
              <p:nvSpPr>
                <p:cNvPr id="8452" name="Rectangle 260"/>
                <p:cNvSpPr>
                  <a:spLocks noChangeArrowheads="1"/>
                </p:cNvSpPr>
                <p:nvPr/>
              </p:nvSpPr>
              <p:spPr bwMode="auto">
                <a:xfrm>
                  <a:off x="3620" y="2015"/>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55" name="Group 263"/>
              <p:cNvGrpSpPr>
                <a:grpSpLocks/>
              </p:cNvGrpSpPr>
              <p:nvPr/>
            </p:nvGrpSpPr>
            <p:grpSpPr bwMode="auto">
              <a:xfrm>
                <a:off x="0" y="2418"/>
                <a:ext cx="724" cy="518"/>
                <a:chOff x="0" y="2418"/>
                <a:chExt cx="724" cy="518"/>
              </a:xfrm>
            </p:grpSpPr>
            <p:sp>
              <p:nvSpPr>
                <p:cNvPr id="8378" name="Rectangle 186"/>
                <p:cNvSpPr>
                  <a:spLocks noChangeArrowheads="1"/>
                </p:cNvSpPr>
                <p:nvPr/>
              </p:nvSpPr>
              <p:spPr bwMode="auto">
                <a:xfrm>
                  <a:off x="43" y="2418"/>
                  <a:ext cx="638" cy="518"/>
                </a:xfrm>
                <a:prstGeom prst="rect">
                  <a:avLst/>
                </a:prstGeom>
                <a:noFill/>
                <a:ln w="9525">
                  <a:noFill/>
                  <a:miter lim="800000"/>
                  <a:headEnd/>
                  <a:tailEnd/>
                </a:ln>
                <a:effectLst/>
              </p:spPr>
              <p:txBody>
                <a:bodyPr/>
                <a:lstStyle/>
                <a:p>
                  <a:r>
                    <a:rPr lang="en-US" sz="2000">
                      <a:cs typeface="Times New Roman" pitchFamily="18" charset="0"/>
                    </a:rPr>
                    <a:t>Glass (crown)</a:t>
                  </a:r>
                </a:p>
                <a:p>
                  <a:pPr eaLnBrk="0" hangingPunct="0"/>
                  <a:endParaRPr lang="en-US" sz="2000"/>
                </a:p>
              </p:txBody>
            </p:sp>
            <p:sp>
              <p:nvSpPr>
                <p:cNvPr id="8454" name="Rectangle 262"/>
                <p:cNvSpPr>
                  <a:spLocks noChangeArrowheads="1"/>
                </p:cNvSpPr>
                <p:nvPr/>
              </p:nvSpPr>
              <p:spPr bwMode="auto">
                <a:xfrm>
                  <a:off x="0"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57" name="Group 265"/>
              <p:cNvGrpSpPr>
                <a:grpSpLocks/>
              </p:cNvGrpSpPr>
              <p:nvPr/>
            </p:nvGrpSpPr>
            <p:grpSpPr bwMode="auto">
              <a:xfrm>
                <a:off x="724" y="2418"/>
                <a:ext cx="724" cy="518"/>
                <a:chOff x="724" y="2418"/>
                <a:chExt cx="724" cy="518"/>
              </a:xfrm>
            </p:grpSpPr>
            <p:sp>
              <p:nvSpPr>
                <p:cNvPr id="8379" name="Rectangle 187"/>
                <p:cNvSpPr>
                  <a:spLocks noChangeArrowheads="1"/>
                </p:cNvSpPr>
                <p:nvPr/>
              </p:nvSpPr>
              <p:spPr bwMode="auto">
                <a:xfrm>
                  <a:off x="767" y="2418"/>
                  <a:ext cx="638" cy="518"/>
                </a:xfrm>
                <a:prstGeom prst="rect">
                  <a:avLst/>
                </a:prstGeom>
                <a:noFill/>
                <a:ln w="9525">
                  <a:noFill/>
                  <a:miter lim="800000"/>
                  <a:headEnd/>
                  <a:tailEnd/>
                </a:ln>
                <a:effectLst/>
              </p:spPr>
              <p:txBody>
                <a:bodyPr/>
                <a:lstStyle/>
                <a:p>
                  <a:pPr algn="ctr"/>
                  <a:r>
                    <a:rPr lang="en-US" sz="2000">
                      <a:cs typeface="Times New Roman" pitchFamily="18" charset="0"/>
                    </a:rPr>
                    <a:t>2.5</a:t>
                  </a:r>
                </a:p>
                <a:p>
                  <a:pPr algn="ctr" eaLnBrk="0" hangingPunct="0"/>
                  <a:endParaRPr lang="en-US" sz="2000"/>
                </a:p>
              </p:txBody>
            </p:sp>
            <p:sp>
              <p:nvSpPr>
                <p:cNvPr id="8456" name="Rectangle 264"/>
                <p:cNvSpPr>
                  <a:spLocks noChangeArrowheads="1"/>
                </p:cNvSpPr>
                <p:nvPr/>
              </p:nvSpPr>
              <p:spPr bwMode="auto">
                <a:xfrm>
                  <a:off x="724"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59" name="Group 267"/>
              <p:cNvGrpSpPr>
                <a:grpSpLocks/>
              </p:cNvGrpSpPr>
              <p:nvPr/>
            </p:nvGrpSpPr>
            <p:grpSpPr bwMode="auto">
              <a:xfrm>
                <a:off x="1448" y="2418"/>
                <a:ext cx="724" cy="518"/>
                <a:chOff x="1448" y="2418"/>
                <a:chExt cx="724" cy="518"/>
              </a:xfrm>
            </p:grpSpPr>
            <p:sp>
              <p:nvSpPr>
                <p:cNvPr id="8380" name="Rectangle 188"/>
                <p:cNvSpPr>
                  <a:spLocks noChangeArrowheads="1"/>
                </p:cNvSpPr>
                <p:nvPr/>
              </p:nvSpPr>
              <p:spPr bwMode="auto">
                <a:xfrm>
                  <a:off x="1491" y="2418"/>
                  <a:ext cx="638" cy="518"/>
                </a:xfrm>
                <a:prstGeom prst="rect">
                  <a:avLst/>
                </a:prstGeom>
                <a:noFill/>
                <a:ln w="9525">
                  <a:noFill/>
                  <a:miter lim="800000"/>
                  <a:headEnd/>
                  <a:tailEnd/>
                </a:ln>
                <a:effectLst/>
              </p:spPr>
              <p:txBody>
                <a:bodyPr/>
                <a:lstStyle/>
                <a:p>
                  <a:pPr algn="ctr"/>
                  <a:r>
                    <a:rPr lang="en-US" sz="2000">
                      <a:cs typeface="Times New Roman" pitchFamily="18" charset="0"/>
                    </a:rPr>
                    <a:t>2500</a:t>
                  </a:r>
                </a:p>
                <a:p>
                  <a:pPr algn="ctr" eaLnBrk="0" hangingPunct="0"/>
                  <a:endParaRPr lang="en-US" sz="2000"/>
                </a:p>
              </p:txBody>
            </p:sp>
            <p:sp>
              <p:nvSpPr>
                <p:cNvPr id="8458" name="Rectangle 266"/>
                <p:cNvSpPr>
                  <a:spLocks noChangeArrowheads="1"/>
                </p:cNvSpPr>
                <p:nvPr/>
              </p:nvSpPr>
              <p:spPr bwMode="auto">
                <a:xfrm>
                  <a:off x="1448"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1" name="Group 269"/>
              <p:cNvGrpSpPr>
                <a:grpSpLocks/>
              </p:cNvGrpSpPr>
              <p:nvPr/>
            </p:nvGrpSpPr>
            <p:grpSpPr bwMode="auto">
              <a:xfrm>
                <a:off x="2172" y="2418"/>
                <a:ext cx="724" cy="518"/>
                <a:chOff x="2172" y="2418"/>
                <a:chExt cx="724" cy="518"/>
              </a:xfrm>
            </p:grpSpPr>
            <p:sp>
              <p:nvSpPr>
                <p:cNvPr id="8381" name="Rectangle 189"/>
                <p:cNvSpPr>
                  <a:spLocks noChangeArrowheads="1"/>
                </p:cNvSpPr>
                <p:nvPr/>
              </p:nvSpPr>
              <p:spPr bwMode="auto">
                <a:xfrm>
                  <a:off x="2215" y="2418"/>
                  <a:ext cx="668" cy="518"/>
                </a:xfrm>
                <a:prstGeom prst="rect">
                  <a:avLst/>
                </a:prstGeom>
                <a:noFill/>
                <a:ln w="9525">
                  <a:noFill/>
                  <a:miter lim="800000"/>
                  <a:headEnd/>
                  <a:tailEnd/>
                </a:ln>
                <a:effectLst/>
              </p:spPr>
              <p:txBody>
                <a:bodyPr/>
                <a:lstStyle/>
                <a:p>
                  <a:r>
                    <a:rPr lang="en-US" sz="2000" dirty="0">
                      <a:cs typeface="Times New Roman" pitchFamily="18" charset="0"/>
                    </a:rPr>
                    <a:t>Kerosene</a:t>
                  </a:r>
                </a:p>
                <a:p>
                  <a:pPr eaLnBrk="0" hangingPunct="0"/>
                  <a:endParaRPr lang="en-US" sz="2000" dirty="0"/>
                </a:p>
              </p:txBody>
            </p:sp>
            <p:sp>
              <p:nvSpPr>
                <p:cNvPr id="8460" name="Rectangle 268"/>
                <p:cNvSpPr>
                  <a:spLocks noChangeArrowheads="1"/>
                </p:cNvSpPr>
                <p:nvPr/>
              </p:nvSpPr>
              <p:spPr bwMode="auto">
                <a:xfrm>
                  <a:off x="2172"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3" name="Group 271"/>
              <p:cNvGrpSpPr>
                <a:grpSpLocks/>
              </p:cNvGrpSpPr>
              <p:nvPr/>
            </p:nvGrpSpPr>
            <p:grpSpPr bwMode="auto">
              <a:xfrm>
                <a:off x="2896" y="2418"/>
                <a:ext cx="724" cy="518"/>
                <a:chOff x="2896" y="2418"/>
                <a:chExt cx="724" cy="518"/>
              </a:xfrm>
            </p:grpSpPr>
            <p:sp>
              <p:nvSpPr>
                <p:cNvPr id="8382" name="Rectangle 190"/>
                <p:cNvSpPr>
                  <a:spLocks noChangeArrowheads="1"/>
                </p:cNvSpPr>
                <p:nvPr/>
              </p:nvSpPr>
              <p:spPr bwMode="auto">
                <a:xfrm>
                  <a:off x="2939" y="2418"/>
                  <a:ext cx="638" cy="518"/>
                </a:xfrm>
                <a:prstGeom prst="rect">
                  <a:avLst/>
                </a:prstGeom>
                <a:noFill/>
                <a:ln w="9525">
                  <a:noFill/>
                  <a:miter lim="800000"/>
                  <a:headEnd/>
                  <a:tailEnd/>
                </a:ln>
                <a:effectLst/>
              </p:spPr>
              <p:txBody>
                <a:bodyPr/>
                <a:lstStyle/>
                <a:p>
                  <a:pPr algn="ctr"/>
                  <a:r>
                    <a:rPr lang="en-US" sz="2000">
                      <a:cs typeface="Times New Roman" pitchFamily="18" charset="0"/>
                    </a:rPr>
                    <a:t>0.82</a:t>
                  </a:r>
                </a:p>
                <a:p>
                  <a:pPr algn="ctr" eaLnBrk="0" hangingPunct="0"/>
                  <a:endParaRPr lang="en-US" sz="2000"/>
                </a:p>
              </p:txBody>
            </p:sp>
            <p:sp>
              <p:nvSpPr>
                <p:cNvPr id="8462" name="Rectangle 270"/>
                <p:cNvSpPr>
                  <a:spLocks noChangeArrowheads="1"/>
                </p:cNvSpPr>
                <p:nvPr/>
              </p:nvSpPr>
              <p:spPr bwMode="auto">
                <a:xfrm>
                  <a:off x="2896"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5" name="Group 273"/>
              <p:cNvGrpSpPr>
                <a:grpSpLocks/>
              </p:cNvGrpSpPr>
              <p:nvPr/>
            </p:nvGrpSpPr>
            <p:grpSpPr bwMode="auto">
              <a:xfrm>
                <a:off x="3620" y="2418"/>
                <a:ext cx="724" cy="518"/>
                <a:chOff x="3620" y="2418"/>
                <a:chExt cx="724" cy="518"/>
              </a:xfrm>
            </p:grpSpPr>
            <p:sp>
              <p:nvSpPr>
                <p:cNvPr id="8383" name="Rectangle 191"/>
                <p:cNvSpPr>
                  <a:spLocks noChangeArrowheads="1"/>
                </p:cNvSpPr>
                <p:nvPr/>
              </p:nvSpPr>
              <p:spPr bwMode="auto">
                <a:xfrm>
                  <a:off x="3663" y="2418"/>
                  <a:ext cx="638" cy="518"/>
                </a:xfrm>
                <a:prstGeom prst="rect">
                  <a:avLst/>
                </a:prstGeom>
                <a:noFill/>
                <a:ln w="9525">
                  <a:noFill/>
                  <a:miter lim="800000"/>
                  <a:headEnd/>
                  <a:tailEnd/>
                </a:ln>
                <a:effectLst/>
              </p:spPr>
              <p:txBody>
                <a:bodyPr/>
                <a:lstStyle/>
                <a:p>
                  <a:pPr algn="ctr"/>
                  <a:r>
                    <a:rPr lang="en-US" sz="2000">
                      <a:cs typeface="Times New Roman" pitchFamily="18" charset="0"/>
                    </a:rPr>
                    <a:t>820</a:t>
                  </a:r>
                </a:p>
                <a:p>
                  <a:pPr algn="ctr" eaLnBrk="0" hangingPunct="0"/>
                  <a:endParaRPr lang="en-US" sz="2000"/>
                </a:p>
              </p:txBody>
            </p:sp>
            <p:sp>
              <p:nvSpPr>
                <p:cNvPr id="8464" name="Rectangle 272"/>
                <p:cNvSpPr>
                  <a:spLocks noChangeArrowheads="1"/>
                </p:cNvSpPr>
                <p:nvPr/>
              </p:nvSpPr>
              <p:spPr bwMode="auto">
                <a:xfrm>
                  <a:off x="3620" y="2418"/>
                  <a:ext cx="724" cy="518"/>
                </a:xfrm>
                <a:prstGeom prst="rect">
                  <a:avLst/>
                </a:prstGeom>
                <a:noFill/>
                <a:ln w="7">
                  <a:solidFill>
                    <a:srgbClr val="A0A0A0"/>
                  </a:solidFill>
                  <a:miter lim="800000"/>
                  <a:headEnd/>
                  <a:tailEnd/>
                </a:ln>
                <a:effectLst/>
              </p:spPr>
              <p:txBody>
                <a:bodyPr/>
                <a:lstStyle/>
                <a:p>
                  <a:endParaRPr lang="en-US" sz="2000"/>
                </a:p>
              </p:txBody>
            </p:sp>
          </p:grpSp>
          <p:grpSp>
            <p:nvGrpSpPr>
              <p:cNvPr id="8467" name="Group 275"/>
              <p:cNvGrpSpPr>
                <a:grpSpLocks/>
              </p:cNvGrpSpPr>
              <p:nvPr/>
            </p:nvGrpSpPr>
            <p:grpSpPr bwMode="auto">
              <a:xfrm>
                <a:off x="0" y="2936"/>
                <a:ext cx="724" cy="403"/>
                <a:chOff x="0" y="2936"/>
                <a:chExt cx="724" cy="403"/>
              </a:xfrm>
            </p:grpSpPr>
            <p:sp>
              <p:nvSpPr>
                <p:cNvPr id="8384" name="Rectangle 192"/>
                <p:cNvSpPr>
                  <a:spLocks noChangeArrowheads="1"/>
                </p:cNvSpPr>
                <p:nvPr/>
              </p:nvSpPr>
              <p:spPr bwMode="auto">
                <a:xfrm>
                  <a:off x="43" y="2936"/>
                  <a:ext cx="638" cy="403"/>
                </a:xfrm>
                <a:prstGeom prst="rect">
                  <a:avLst/>
                </a:prstGeom>
                <a:noFill/>
                <a:ln w="9525">
                  <a:noFill/>
                  <a:miter lim="800000"/>
                  <a:headEnd/>
                  <a:tailEnd/>
                </a:ln>
                <a:effectLst/>
              </p:spPr>
              <p:txBody>
                <a:bodyPr/>
                <a:lstStyle/>
                <a:p>
                  <a:r>
                    <a:rPr lang="en-US" sz="2000">
                      <a:cs typeface="Times New Roman" pitchFamily="18" charset="0"/>
                    </a:rPr>
                    <a:t>Iron </a:t>
                  </a:r>
                </a:p>
                <a:p>
                  <a:pPr eaLnBrk="0" hangingPunct="0"/>
                  <a:endParaRPr lang="en-US" sz="2000"/>
                </a:p>
              </p:txBody>
            </p:sp>
            <p:sp>
              <p:nvSpPr>
                <p:cNvPr id="8466" name="Rectangle 274"/>
                <p:cNvSpPr>
                  <a:spLocks noChangeArrowheads="1"/>
                </p:cNvSpPr>
                <p:nvPr/>
              </p:nvSpPr>
              <p:spPr bwMode="auto">
                <a:xfrm>
                  <a:off x="0"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69" name="Group 277"/>
              <p:cNvGrpSpPr>
                <a:grpSpLocks/>
              </p:cNvGrpSpPr>
              <p:nvPr/>
            </p:nvGrpSpPr>
            <p:grpSpPr bwMode="auto">
              <a:xfrm>
                <a:off x="724" y="2936"/>
                <a:ext cx="724" cy="403"/>
                <a:chOff x="724" y="2936"/>
                <a:chExt cx="724" cy="403"/>
              </a:xfrm>
            </p:grpSpPr>
            <p:sp>
              <p:nvSpPr>
                <p:cNvPr id="8385" name="Rectangle 193"/>
                <p:cNvSpPr>
                  <a:spLocks noChangeArrowheads="1"/>
                </p:cNvSpPr>
                <p:nvPr/>
              </p:nvSpPr>
              <p:spPr bwMode="auto">
                <a:xfrm>
                  <a:off x="767" y="2936"/>
                  <a:ext cx="638" cy="403"/>
                </a:xfrm>
                <a:prstGeom prst="rect">
                  <a:avLst/>
                </a:prstGeom>
                <a:noFill/>
                <a:ln w="9525">
                  <a:noFill/>
                  <a:miter lim="800000"/>
                  <a:headEnd/>
                  <a:tailEnd/>
                </a:ln>
                <a:effectLst/>
              </p:spPr>
              <p:txBody>
                <a:bodyPr/>
                <a:lstStyle/>
                <a:p>
                  <a:pPr algn="ctr"/>
                  <a:r>
                    <a:rPr lang="en-US" sz="2000">
                      <a:cs typeface="Times New Roman" pitchFamily="18" charset="0"/>
                    </a:rPr>
                    <a:t>7.8</a:t>
                  </a:r>
                </a:p>
                <a:p>
                  <a:pPr algn="ctr" eaLnBrk="0" hangingPunct="0"/>
                  <a:endParaRPr lang="en-US" sz="2000"/>
                </a:p>
              </p:txBody>
            </p:sp>
            <p:sp>
              <p:nvSpPr>
                <p:cNvPr id="8468" name="Rectangle 276"/>
                <p:cNvSpPr>
                  <a:spLocks noChangeArrowheads="1"/>
                </p:cNvSpPr>
                <p:nvPr/>
              </p:nvSpPr>
              <p:spPr bwMode="auto">
                <a:xfrm>
                  <a:off x="724"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1" name="Group 279"/>
              <p:cNvGrpSpPr>
                <a:grpSpLocks/>
              </p:cNvGrpSpPr>
              <p:nvPr/>
            </p:nvGrpSpPr>
            <p:grpSpPr bwMode="auto">
              <a:xfrm>
                <a:off x="1448" y="2936"/>
                <a:ext cx="724" cy="403"/>
                <a:chOff x="1448" y="2936"/>
                <a:chExt cx="724" cy="403"/>
              </a:xfrm>
            </p:grpSpPr>
            <p:sp>
              <p:nvSpPr>
                <p:cNvPr id="8386" name="Rectangle 194"/>
                <p:cNvSpPr>
                  <a:spLocks noChangeArrowheads="1"/>
                </p:cNvSpPr>
                <p:nvPr/>
              </p:nvSpPr>
              <p:spPr bwMode="auto">
                <a:xfrm>
                  <a:off x="1491" y="2936"/>
                  <a:ext cx="638" cy="403"/>
                </a:xfrm>
                <a:prstGeom prst="rect">
                  <a:avLst/>
                </a:prstGeom>
                <a:noFill/>
                <a:ln w="9525">
                  <a:noFill/>
                  <a:miter lim="800000"/>
                  <a:headEnd/>
                  <a:tailEnd/>
                </a:ln>
                <a:effectLst/>
              </p:spPr>
              <p:txBody>
                <a:bodyPr/>
                <a:lstStyle/>
                <a:p>
                  <a:pPr algn="ctr"/>
                  <a:r>
                    <a:rPr lang="en-US" sz="2000">
                      <a:cs typeface="Times New Roman" pitchFamily="18" charset="0"/>
                    </a:rPr>
                    <a:t>7800</a:t>
                  </a:r>
                </a:p>
                <a:p>
                  <a:pPr algn="ctr" eaLnBrk="0" hangingPunct="0"/>
                  <a:endParaRPr lang="en-US" sz="2000"/>
                </a:p>
              </p:txBody>
            </p:sp>
            <p:sp>
              <p:nvSpPr>
                <p:cNvPr id="8470" name="Rectangle 278"/>
                <p:cNvSpPr>
                  <a:spLocks noChangeArrowheads="1"/>
                </p:cNvSpPr>
                <p:nvPr/>
              </p:nvSpPr>
              <p:spPr bwMode="auto">
                <a:xfrm>
                  <a:off x="1448"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3" name="Group 281"/>
              <p:cNvGrpSpPr>
                <a:grpSpLocks/>
              </p:cNvGrpSpPr>
              <p:nvPr/>
            </p:nvGrpSpPr>
            <p:grpSpPr bwMode="auto">
              <a:xfrm>
                <a:off x="2172" y="2936"/>
                <a:ext cx="724" cy="403"/>
                <a:chOff x="2172" y="2936"/>
                <a:chExt cx="724" cy="403"/>
              </a:xfrm>
            </p:grpSpPr>
            <p:sp>
              <p:nvSpPr>
                <p:cNvPr id="8387" name="Rectangle 195"/>
                <p:cNvSpPr>
                  <a:spLocks noChangeArrowheads="1"/>
                </p:cNvSpPr>
                <p:nvPr/>
              </p:nvSpPr>
              <p:spPr bwMode="auto">
                <a:xfrm>
                  <a:off x="2215" y="2936"/>
                  <a:ext cx="638" cy="403"/>
                </a:xfrm>
                <a:prstGeom prst="rect">
                  <a:avLst/>
                </a:prstGeom>
                <a:noFill/>
                <a:ln w="9525">
                  <a:noFill/>
                  <a:miter lim="800000"/>
                  <a:headEnd/>
                  <a:tailEnd/>
                </a:ln>
                <a:effectLst/>
              </p:spPr>
              <p:txBody>
                <a:bodyPr/>
                <a:lstStyle/>
                <a:p>
                  <a:r>
                    <a:rPr lang="en-US" sz="2000">
                      <a:cs typeface="Times New Roman" pitchFamily="18" charset="0"/>
                    </a:rPr>
                    <a:t>Glycerin</a:t>
                  </a:r>
                </a:p>
                <a:p>
                  <a:pPr eaLnBrk="0" hangingPunct="0"/>
                  <a:endParaRPr lang="en-US" sz="2000"/>
                </a:p>
              </p:txBody>
            </p:sp>
            <p:sp>
              <p:nvSpPr>
                <p:cNvPr id="8472" name="Rectangle 280"/>
                <p:cNvSpPr>
                  <a:spLocks noChangeArrowheads="1"/>
                </p:cNvSpPr>
                <p:nvPr/>
              </p:nvSpPr>
              <p:spPr bwMode="auto">
                <a:xfrm>
                  <a:off x="2172"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5" name="Group 283"/>
              <p:cNvGrpSpPr>
                <a:grpSpLocks/>
              </p:cNvGrpSpPr>
              <p:nvPr/>
            </p:nvGrpSpPr>
            <p:grpSpPr bwMode="auto">
              <a:xfrm>
                <a:off x="2896" y="2936"/>
                <a:ext cx="724" cy="403"/>
                <a:chOff x="2896" y="2936"/>
                <a:chExt cx="724" cy="403"/>
              </a:xfrm>
            </p:grpSpPr>
            <p:sp>
              <p:nvSpPr>
                <p:cNvPr id="8388" name="Rectangle 196"/>
                <p:cNvSpPr>
                  <a:spLocks noChangeArrowheads="1"/>
                </p:cNvSpPr>
                <p:nvPr/>
              </p:nvSpPr>
              <p:spPr bwMode="auto">
                <a:xfrm>
                  <a:off x="2939" y="2936"/>
                  <a:ext cx="638" cy="403"/>
                </a:xfrm>
                <a:prstGeom prst="rect">
                  <a:avLst/>
                </a:prstGeom>
                <a:noFill/>
                <a:ln w="9525">
                  <a:noFill/>
                  <a:miter lim="800000"/>
                  <a:headEnd/>
                  <a:tailEnd/>
                </a:ln>
                <a:effectLst/>
              </p:spPr>
              <p:txBody>
                <a:bodyPr/>
                <a:lstStyle/>
                <a:p>
                  <a:pPr algn="ctr"/>
                  <a:r>
                    <a:rPr lang="en-US" sz="2000">
                      <a:cs typeface="Times New Roman" pitchFamily="18" charset="0"/>
                    </a:rPr>
                    <a:t>1.26</a:t>
                  </a:r>
                </a:p>
                <a:p>
                  <a:pPr algn="ctr" eaLnBrk="0" hangingPunct="0"/>
                  <a:endParaRPr lang="en-US" sz="2000"/>
                </a:p>
              </p:txBody>
            </p:sp>
            <p:sp>
              <p:nvSpPr>
                <p:cNvPr id="8474" name="Rectangle 282"/>
                <p:cNvSpPr>
                  <a:spLocks noChangeArrowheads="1"/>
                </p:cNvSpPr>
                <p:nvPr/>
              </p:nvSpPr>
              <p:spPr bwMode="auto">
                <a:xfrm>
                  <a:off x="2896"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7" name="Group 285"/>
              <p:cNvGrpSpPr>
                <a:grpSpLocks/>
              </p:cNvGrpSpPr>
              <p:nvPr/>
            </p:nvGrpSpPr>
            <p:grpSpPr bwMode="auto">
              <a:xfrm>
                <a:off x="3620" y="2936"/>
                <a:ext cx="724" cy="403"/>
                <a:chOff x="3620" y="2936"/>
                <a:chExt cx="724" cy="403"/>
              </a:xfrm>
            </p:grpSpPr>
            <p:sp>
              <p:nvSpPr>
                <p:cNvPr id="8389" name="Rectangle 197"/>
                <p:cNvSpPr>
                  <a:spLocks noChangeArrowheads="1"/>
                </p:cNvSpPr>
                <p:nvPr/>
              </p:nvSpPr>
              <p:spPr bwMode="auto">
                <a:xfrm>
                  <a:off x="3663" y="2936"/>
                  <a:ext cx="638" cy="403"/>
                </a:xfrm>
                <a:prstGeom prst="rect">
                  <a:avLst/>
                </a:prstGeom>
                <a:noFill/>
                <a:ln w="9525">
                  <a:noFill/>
                  <a:miter lim="800000"/>
                  <a:headEnd/>
                  <a:tailEnd/>
                </a:ln>
                <a:effectLst/>
              </p:spPr>
              <p:txBody>
                <a:bodyPr/>
                <a:lstStyle/>
                <a:p>
                  <a:pPr algn="ctr"/>
                  <a:r>
                    <a:rPr lang="en-US" sz="2000">
                      <a:cs typeface="Times New Roman" pitchFamily="18" charset="0"/>
                    </a:rPr>
                    <a:t>1260</a:t>
                  </a:r>
                </a:p>
                <a:p>
                  <a:pPr algn="ctr" eaLnBrk="0" hangingPunct="0"/>
                  <a:endParaRPr lang="en-US" sz="2000"/>
                </a:p>
              </p:txBody>
            </p:sp>
            <p:sp>
              <p:nvSpPr>
                <p:cNvPr id="8476" name="Rectangle 284"/>
                <p:cNvSpPr>
                  <a:spLocks noChangeArrowheads="1"/>
                </p:cNvSpPr>
                <p:nvPr/>
              </p:nvSpPr>
              <p:spPr bwMode="auto">
                <a:xfrm>
                  <a:off x="3620" y="2936"/>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79" name="Group 287"/>
              <p:cNvGrpSpPr>
                <a:grpSpLocks/>
              </p:cNvGrpSpPr>
              <p:nvPr/>
            </p:nvGrpSpPr>
            <p:grpSpPr bwMode="auto">
              <a:xfrm>
                <a:off x="0" y="3339"/>
                <a:ext cx="724" cy="403"/>
                <a:chOff x="0" y="3339"/>
                <a:chExt cx="724" cy="403"/>
              </a:xfrm>
            </p:grpSpPr>
            <p:sp>
              <p:nvSpPr>
                <p:cNvPr id="8390" name="Rectangle 198"/>
                <p:cNvSpPr>
                  <a:spLocks noChangeArrowheads="1"/>
                </p:cNvSpPr>
                <p:nvPr/>
              </p:nvSpPr>
              <p:spPr bwMode="auto">
                <a:xfrm>
                  <a:off x="43" y="3339"/>
                  <a:ext cx="638" cy="403"/>
                </a:xfrm>
                <a:prstGeom prst="rect">
                  <a:avLst/>
                </a:prstGeom>
                <a:noFill/>
                <a:ln w="9525">
                  <a:noFill/>
                  <a:miter lim="800000"/>
                  <a:headEnd/>
                  <a:tailEnd/>
                </a:ln>
                <a:effectLst/>
              </p:spPr>
              <p:txBody>
                <a:bodyPr/>
                <a:lstStyle/>
                <a:p>
                  <a:r>
                    <a:rPr lang="en-US" sz="2000">
                      <a:cs typeface="Times New Roman" pitchFamily="18" charset="0"/>
                    </a:rPr>
                    <a:t>Lead</a:t>
                  </a:r>
                </a:p>
                <a:p>
                  <a:pPr eaLnBrk="0" hangingPunct="0"/>
                  <a:endParaRPr lang="en-US" sz="2000"/>
                </a:p>
              </p:txBody>
            </p:sp>
            <p:sp>
              <p:nvSpPr>
                <p:cNvPr id="8478" name="Rectangle 286"/>
                <p:cNvSpPr>
                  <a:spLocks noChangeArrowheads="1"/>
                </p:cNvSpPr>
                <p:nvPr/>
              </p:nvSpPr>
              <p:spPr bwMode="auto">
                <a:xfrm>
                  <a:off x="0"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1" name="Group 289"/>
              <p:cNvGrpSpPr>
                <a:grpSpLocks/>
              </p:cNvGrpSpPr>
              <p:nvPr/>
            </p:nvGrpSpPr>
            <p:grpSpPr bwMode="auto">
              <a:xfrm>
                <a:off x="724" y="3339"/>
                <a:ext cx="724" cy="403"/>
                <a:chOff x="724" y="3339"/>
                <a:chExt cx="724" cy="403"/>
              </a:xfrm>
            </p:grpSpPr>
            <p:sp>
              <p:nvSpPr>
                <p:cNvPr id="8391" name="Rectangle 199"/>
                <p:cNvSpPr>
                  <a:spLocks noChangeArrowheads="1"/>
                </p:cNvSpPr>
                <p:nvPr/>
              </p:nvSpPr>
              <p:spPr bwMode="auto">
                <a:xfrm>
                  <a:off x="767" y="3339"/>
                  <a:ext cx="638" cy="403"/>
                </a:xfrm>
                <a:prstGeom prst="rect">
                  <a:avLst/>
                </a:prstGeom>
                <a:noFill/>
                <a:ln w="9525">
                  <a:noFill/>
                  <a:miter lim="800000"/>
                  <a:headEnd/>
                  <a:tailEnd/>
                </a:ln>
                <a:effectLst/>
              </p:spPr>
              <p:txBody>
                <a:bodyPr/>
                <a:lstStyle/>
                <a:p>
                  <a:pPr algn="ctr"/>
                  <a:r>
                    <a:rPr lang="en-US" sz="2000">
                      <a:cs typeface="Times New Roman" pitchFamily="18" charset="0"/>
                    </a:rPr>
                    <a:t>11.3</a:t>
                  </a:r>
                </a:p>
                <a:p>
                  <a:pPr algn="ctr" eaLnBrk="0" hangingPunct="0"/>
                  <a:endParaRPr lang="en-US" sz="2000"/>
                </a:p>
              </p:txBody>
            </p:sp>
            <p:sp>
              <p:nvSpPr>
                <p:cNvPr id="8480" name="Rectangle 288"/>
                <p:cNvSpPr>
                  <a:spLocks noChangeArrowheads="1"/>
                </p:cNvSpPr>
                <p:nvPr/>
              </p:nvSpPr>
              <p:spPr bwMode="auto">
                <a:xfrm>
                  <a:off x="724"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3" name="Group 291"/>
              <p:cNvGrpSpPr>
                <a:grpSpLocks/>
              </p:cNvGrpSpPr>
              <p:nvPr/>
            </p:nvGrpSpPr>
            <p:grpSpPr bwMode="auto">
              <a:xfrm>
                <a:off x="1448" y="3339"/>
                <a:ext cx="724" cy="403"/>
                <a:chOff x="1448" y="3339"/>
                <a:chExt cx="724" cy="403"/>
              </a:xfrm>
            </p:grpSpPr>
            <p:sp>
              <p:nvSpPr>
                <p:cNvPr id="8392" name="Rectangle 200"/>
                <p:cNvSpPr>
                  <a:spLocks noChangeArrowheads="1"/>
                </p:cNvSpPr>
                <p:nvPr/>
              </p:nvSpPr>
              <p:spPr bwMode="auto">
                <a:xfrm>
                  <a:off x="1491" y="3339"/>
                  <a:ext cx="638" cy="403"/>
                </a:xfrm>
                <a:prstGeom prst="rect">
                  <a:avLst/>
                </a:prstGeom>
                <a:noFill/>
                <a:ln w="9525">
                  <a:noFill/>
                  <a:miter lim="800000"/>
                  <a:headEnd/>
                  <a:tailEnd/>
                </a:ln>
                <a:effectLst/>
              </p:spPr>
              <p:txBody>
                <a:bodyPr/>
                <a:lstStyle/>
                <a:p>
                  <a:pPr algn="ctr"/>
                  <a:r>
                    <a:rPr lang="en-US" sz="2000">
                      <a:cs typeface="Times New Roman" pitchFamily="18" charset="0"/>
                    </a:rPr>
                    <a:t>11,300</a:t>
                  </a:r>
                </a:p>
                <a:p>
                  <a:pPr algn="ctr" eaLnBrk="0" hangingPunct="0"/>
                  <a:endParaRPr lang="en-US" sz="2000"/>
                </a:p>
              </p:txBody>
            </p:sp>
            <p:sp>
              <p:nvSpPr>
                <p:cNvPr id="8482" name="Rectangle 290"/>
                <p:cNvSpPr>
                  <a:spLocks noChangeArrowheads="1"/>
                </p:cNvSpPr>
                <p:nvPr/>
              </p:nvSpPr>
              <p:spPr bwMode="auto">
                <a:xfrm>
                  <a:off x="1448"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5" name="Group 293"/>
              <p:cNvGrpSpPr>
                <a:grpSpLocks/>
              </p:cNvGrpSpPr>
              <p:nvPr/>
            </p:nvGrpSpPr>
            <p:grpSpPr bwMode="auto">
              <a:xfrm>
                <a:off x="2172" y="3339"/>
                <a:ext cx="724" cy="403"/>
                <a:chOff x="2172" y="3339"/>
                <a:chExt cx="724" cy="403"/>
              </a:xfrm>
            </p:grpSpPr>
            <p:sp>
              <p:nvSpPr>
                <p:cNvPr id="8393" name="Rectangle 201"/>
                <p:cNvSpPr>
                  <a:spLocks noChangeArrowheads="1"/>
                </p:cNvSpPr>
                <p:nvPr/>
              </p:nvSpPr>
              <p:spPr bwMode="auto">
                <a:xfrm>
                  <a:off x="2172" y="3339"/>
                  <a:ext cx="710" cy="403"/>
                </a:xfrm>
                <a:prstGeom prst="rect">
                  <a:avLst/>
                </a:prstGeom>
                <a:noFill/>
                <a:ln w="9525">
                  <a:noFill/>
                  <a:miter lim="800000"/>
                  <a:headEnd/>
                  <a:tailEnd/>
                </a:ln>
                <a:effectLst/>
              </p:spPr>
              <p:txBody>
                <a:bodyPr/>
                <a:lstStyle/>
                <a:p>
                  <a:r>
                    <a:rPr lang="en-US" sz="1800" dirty="0">
                      <a:cs typeface="Times New Roman" pitchFamily="18" charset="0"/>
                    </a:rPr>
                    <a:t>Turpentine</a:t>
                  </a:r>
                </a:p>
                <a:p>
                  <a:pPr eaLnBrk="0" hangingPunct="0"/>
                  <a:endParaRPr lang="en-US" sz="2000" dirty="0"/>
                </a:p>
              </p:txBody>
            </p:sp>
            <p:sp>
              <p:nvSpPr>
                <p:cNvPr id="8484" name="Rectangle 292"/>
                <p:cNvSpPr>
                  <a:spLocks noChangeArrowheads="1"/>
                </p:cNvSpPr>
                <p:nvPr/>
              </p:nvSpPr>
              <p:spPr bwMode="auto">
                <a:xfrm>
                  <a:off x="2172"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7" name="Group 295"/>
              <p:cNvGrpSpPr>
                <a:grpSpLocks/>
              </p:cNvGrpSpPr>
              <p:nvPr/>
            </p:nvGrpSpPr>
            <p:grpSpPr bwMode="auto">
              <a:xfrm>
                <a:off x="2896" y="3339"/>
                <a:ext cx="724" cy="403"/>
                <a:chOff x="2896" y="3339"/>
                <a:chExt cx="724" cy="403"/>
              </a:xfrm>
            </p:grpSpPr>
            <p:sp>
              <p:nvSpPr>
                <p:cNvPr id="8394" name="Rectangle 202"/>
                <p:cNvSpPr>
                  <a:spLocks noChangeArrowheads="1"/>
                </p:cNvSpPr>
                <p:nvPr/>
              </p:nvSpPr>
              <p:spPr bwMode="auto">
                <a:xfrm>
                  <a:off x="2939" y="3339"/>
                  <a:ext cx="638" cy="403"/>
                </a:xfrm>
                <a:prstGeom prst="rect">
                  <a:avLst/>
                </a:prstGeom>
                <a:noFill/>
                <a:ln w="9525">
                  <a:noFill/>
                  <a:miter lim="800000"/>
                  <a:headEnd/>
                  <a:tailEnd/>
                </a:ln>
                <a:effectLst/>
              </p:spPr>
              <p:txBody>
                <a:bodyPr/>
                <a:lstStyle/>
                <a:p>
                  <a:pPr algn="ctr"/>
                  <a:r>
                    <a:rPr lang="en-US" sz="2000">
                      <a:cs typeface="Times New Roman" pitchFamily="18" charset="0"/>
                    </a:rPr>
                    <a:t>0.87</a:t>
                  </a:r>
                </a:p>
                <a:p>
                  <a:pPr algn="ctr" eaLnBrk="0" hangingPunct="0"/>
                  <a:endParaRPr lang="en-US" sz="2000"/>
                </a:p>
              </p:txBody>
            </p:sp>
            <p:sp>
              <p:nvSpPr>
                <p:cNvPr id="8486" name="Rectangle 294"/>
                <p:cNvSpPr>
                  <a:spLocks noChangeArrowheads="1"/>
                </p:cNvSpPr>
                <p:nvPr/>
              </p:nvSpPr>
              <p:spPr bwMode="auto">
                <a:xfrm>
                  <a:off x="2896"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89" name="Group 297"/>
              <p:cNvGrpSpPr>
                <a:grpSpLocks/>
              </p:cNvGrpSpPr>
              <p:nvPr/>
            </p:nvGrpSpPr>
            <p:grpSpPr bwMode="auto">
              <a:xfrm>
                <a:off x="3620" y="3339"/>
                <a:ext cx="724" cy="403"/>
                <a:chOff x="3620" y="3339"/>
                <a:chExt cx="724" cy="403"/>
              </a:xfrm>
            </p:grpSpPr>
            <p:sp>
              <p:nvSpPr>
                <p:cNvPr id="8395" name="Rectangle 203"/>
                <p:cNvSpPr>
                  <a:spLocks noChangeArrowheads="1"/>
                </p:cNvSpPr>
                <p:nvPr/>
              </p:nvSpPr>
              <p:spPr bwMode="auto">
                <a:xfrm>
                  <a:off x="3663" y="3339"/>
                  <a:ext cx="638" cy="403"/>
                </a:xfrm>
                <a:prstGeom prst="rect">
                  <a:avLst/>
                </a:prstGeom>
                <a:noFill/>
                <a:ln w="9525">
                  <a:noFill/>
                  <a:miter lim="800000"/>
                  <a:headEnd/>
                  <a:tailEnd/>
                </a:ln>
                <a:effectLst/>
              </p:spPr>
              <p:txBody>
                <a:bodyPr/>
                <a:lstStyle/>
                <a:p>
                  <a:pPr algn="ctr"/>
                  <a:r>
                    <a:rPr lang="en-US" sz="2000">
                      <a:cs typeface="Times New Roman" pitchFamily="18" charset="0"/>
                    </a:rPr>
                    <a:t>870</a:t>
                  </a:r>
                </a:p>
                <a:p>
                  <a:pPr algn="ctr" eaLnBrk="0" hangingPunct="0"/>
                  <a:endParaRPr lang="en-US" sz="2000"/>
                </a:p>
              </p:txBody>
            </p:sp>
            <p:sp>
              <p:nvSpPr>
                <p:cNvPr id="8488" name="Rectangle 296"/>
                <p:cNvSpPr>
                  <a:spLocks noChangeArrowheads="1"/>
                </p:cNvSpPr>
                <p:nvPr/>
              </p:nvSpPr>
              <p:spPr bwMode="auto">
                <a:xfrm>
                  <a:off x="3620" y="3339"/>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1" name="Group 299"/>
              <p:cNvGrpSpPr>
                <a:grpSpLocks/>
              </p:cNvGrpSpPr>
              <p:nvPr/>
            </p:nvGrpSpPr>
            <p:grpSpPr bwMode="auto">
              <a:xfrm>
                <a:off x="0" y="3742"/>
                <a:ext cx="724" cy="403"/>
                <a:chOff x="0" y="3742"/>
                <a:chExt cx="724" cy="403"/>
              </a:xfrm>
            </p:grpSpPr>
            <p:sp>
              <p:nvSpPr>
                <p:cNvPr id="8396" name="Rectangle 204"/>
                <p:cNvSpPr>
                  <a:spLocks noChangeArrowheads="1"/>
                </p:cNvSpPr>
                <p:nvPr/>
              </p:nvSpPr>
              <p:spPr bwMode="auto">
                <a:xfrm>
                  <a:off x="43" y="3742"/>
                  <a:ext cx="638" cy="403"/>
                </a:xfrm>
                <a:prstGeom prst="rect">
                  <a:avLst/>
                </a:prstGeom>
                <a:noFill/>
                <a:ln w="9525">
                  <a:noFill/>
                  <a:miter lim="800000"/>
                  <a:headEnd/>
                  <a:tailEnd/>
                </a:ln>
                <a:effectLst/>
              </p:spPr>
              <p:txBody>
                <a:bodyPr/>
                <a:lstStyle/>
                <a:p>
                  <a:r>
                    <a:rPr lang="en-US" sz="2000">
                      <a:cs typeface="Times New Roman" pitchFamily="18" charset="0"/>
                    </a:rPr>
                    <a:t>Gold</a:t>
                  </a:r>
                </a:p>
                <a:p>
                  <a:pPr eaLnBrk="0" hangingPunct="0"/>
                  <a:endParaRPr lang="en-US" sz="2000"/>
                </a:p>
              </p:txBody>
            </p:sp>
            <p:sp>
              <p:nvSpPr>
                <p:cNvPr id="8490" name="Rectangle 298"/>
                <p:cNvSpPr>
                  <a:spLocks noChangeArrowheads="1"/>
                </p:cNvSpPr>
                <p:nvPr/>
              </p:nvSpPr>
              <p:spPr bwMode="auto">
                <a:xfrm>
                  <a:off x="0"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3" name="Group 301"/>
              <p:cNvGrpSpPr>
                <a:grpSpLocks/>
              </p:cNvGrpSpPr>
              <p:nvPr/>
            </p:nvGrpSpPr>
            <p:grpSpPr bwMode="auto">
              <a:xfrm>
                <a:off x="724" y="3742"/>
                <a:ext cx="724" cy="403"/>
                <a:chOff x="724" y="3742"/>
                <a:chExt cx="724" cy="403"/>
              </a:xfrm>
            </p:grpSpPr>
            <p:sp>
              <p:nvSpPr>
                <p:cNvPr id="8397" name="Rectangle 205"/>
                <p:cNvSpPr>
                  <a:spLocks noChangeArrowheads="1"/>
                </p:cNvSpPr>
                <p:nvPr/>
              </p:nvSpPr>
              <p:spPr bwMode="auto">
                <a:xfrm>
                  <a:off x="767" y="3742"/>
                  <a:ext cx="638" cy="403"/>
                </a:xfrm>
                <a:prstGeom prst="rect">
                  <a:avLst/>
                </a:prstGeom>
                <a:noFill/>
                <a:ln w="9525">
                  <a:noFill/>
                  <a:miter lim="800000"/>
                  <a:headEnd/>
                  <a:tailEnd/>
                </a:ln>
                <a:effectLst/>
              </p:spPr>
              <p:txBody>
                <a:bodyPr/>
                <a:lstStyle/>
                <a:p>
                  <a:pPr algn="ctr"/>
                  <a:r>
                    <a:rPr lang="en-US" sz="2000">
                      <a:cs typeface="Times New Roman" pitchFamily="18" charset="0"/>
                    </a:rPr>
                    <a:t>19.3</a:t>
                  </a:r>
                </a:p>
                <a:p>
                  <a:pPr algn="ctr" eaLnBrk="0" hangingPunct="0"/>
                  <a:endParaRPr lang="en-US" sz="2000"/>
                </a:p>
              </p:txBody>
            </p:sp>
            <p:sp>
              <p:nvSpPr>
                <p:cNvPr id="8492" name="Rectangle 300"/>
                <p:cNvSpPr>
                  <a:spLocks noChangeArrowheads="1"/>
                </p:cNvSpPr>
                <p:nvPr/>
              </p:nvSpPr>
              <p:spPr bwMode="auto">
                <a:xfrm>
                  <a:off x="724"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5" name="Group 303"/>
              <p:cNvGrpSpPr>
                <a:grpSpLocks/>
              </p:cNvGrpSpPr>
              <p:nvPr/>
            </p:nvGrpSpPr>
            <p:grpSpPr bwMode="auto">
              <a:xfrm>
                <a:off x="1448" y="3742"/>
                <a:ext cx="724" cy="403"/>
                <a:chOff x="1448" y="3742"/>
                <a:chExt cx="724" cy="403"/>
              </a:xfrm>
            </p:grpSpPr>
            <p:sp>
              <p:nvSpPr>
                <p:cNvPr id="8398" name="Rectangle 206"/>
                <p:cNvSpPr>
                  <a:spLocks noChangeArrowheads="1"/>
                </p:cNvSpPr>
                <p:nvPr/>
              </p:nvSpPr>
              <p:spPr bwMode="auto">
                <a:xfrm>
                  <a:off x="1491" y="3742"/>
                  <a:ext cx="638" cy="403"/>
                </a:xfrm>
                <a:prstGeom prst="rect">
                  <a:avLst/>
                </a:prstGeom>
                <a:noFill/>
                <a:ln w="9525">
                  <a:noFill/>
                  <a:miter lim="800000"/>
                  <a:headEnd/>
                  <a:tailEnd/>
                </a:ln>
                <a:effectLst/>
              </p:spPr>
              <p:txBody>
                <a:bodyPr/>
                <a:lstStyle/>
                <a:p>
                  <a:pPr algn="ctr"/>
                  <a:r>
                    <a:rPr lang="en-US" sz="2000">
                      <a:cs typeface="Times New Roman" pitchFamily="18" charset="0"/>
                    </a:rPr>
                    <a:t>19300</a:t>
                  </a:r>
                </a:p>
                <a:p>
                  <a:pPr algn="ctr" eaLnBrk="0" hangingPunct="0"/>
                  <a:endParaRPr lang="en-US" sz="2000"/>
                </a:p>
              </p:txBody>
            </p:sp>
            <p:sp>
              <p:nvSpPr>
                <p:cNvPr id="8494" name="Rectangle 302"/>
                <p:cNvSpPr>
                  <a:spLocks noChangeArrowheads="1"/>
                </p:cNvSpPr>
                <p:nvPr/>
              </p:nvSpPr>
              <p:spPr bwMode="auto">
                <a:xfrm>
                  <a:off x="1448"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7" name="Group 305"/>
              <p:cNvGrpSpPr>
                <a:grpSpLocks/>
              </p:cNvGrpSpPr>
              <p:nvPr/>
            </p:nvGrpSpPr>
            <p:grpSpPr bwMode="auto">
              <a:xfrm>
                <a:off x="2172" y="3742"/>
                <a:ext cx="724" cy="403"/>
                <a:chOff x="2172" y="3742"/>
                <a:chExt cx="724" cy="403"/>
              </a:xfrm>
            </p:grpSpPr>
            <p:sp>
              <p:nvSpPr>
                <p:cNvPr id="8399" name="Rectangle 207"/>
                <p:cNvSpPr>
                  <a:spLocks noChangeArrowheads="1"/>
                </p:cNvSpPr>
                <p:nvPr/>
              </p:nvSpPr>
              <p:spPr bwMode="auto">
                <a:xfrm>
                  <a:off x="2215" y="3742"/>
                  <a:ext cx="638" cy="403"/>
                </a:xfrm>
                <a:prstGeom prst="rect">
                  <a:avLst/>
                </a:prstGeom>
                <a:noFill/>
                <a:ln w="9525">
                  <a:noFill/>
                  <a:miter lim="800000"/>
                  <a:headEnd/>
                  <a:tailEnd/>
                </a:ln>
                <a:effectLst/>
              </p:spPr>
              <p:txBody>
                <a:bodyPr/>
                <a:lstStyle/>
                <a:p>
                  <a:r>
                    <a:rPr lang="en-US" sz="2000">
                      <a:cs typeface="Times New Roman" pitchFamily="18" charset="0"/>
                    </a:rPr>
                    <a:t>Mercury</a:t>
                  </a:r>
                </a:p>
                <a:p>
                  <a:pPr eaLnBrk="0" hangingPunct="0"/>
                  <a:endParaRPr lang="en-US" sz="2000"/>
                </a:p>
              </p:txBody>
            </p:sp>
            <p:sp>
              <p:nvSpPr>
                <p:cNvPr id="8496" name="Rectangle 304"/>
                <p:cNvSpPr>
                  <a:spLocks noChangeArrowheads="1"/>
                </p:cNvSpPr>
                <p:nvPr/>
              </p:nvSpPr>
              <p:spPr bwMode="auto">
                <a:xfrm>
                  <a:off x="2172"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499" name="Group 307"/>
              <p:cNvGrpSpPr>
                <a:grpSpLocks/>
              </p:cNvGrpSpPr>
              <p:nvPr/>
            </p:nvGrpSpPr>
            <p:grpSpPr bwMode="auto">
              <a:xfrm>
                <a:off x="2896" y="3742"/>
                <a:ext cx="724" cy="403"/>
                <a:chOff x="2896" y="3742"/>
                <a:chExt cx="724" cy="403"/>
              </a:xfrm>
            </p:grpSpPr>
            <p:sp>
              <p:nvSpPr>
                <p:cNvPr id="8400" name="Rectangle 208"/>
                <p:cNvSpPr>
                  <a:spLocks noChangeArrowheads="1"/>
                </p:cNvSpPr>
                <p:nvPr/>
              </p:nvSpPr>
              <p:spPr bwMode="auto">
                <a:xfrm>
                  <a:off x="2939" y="3742"/>
                  <a:ext cx="638" cy="403"/>
                </a:xfrm>
                <a:prstGeom prst="rect">
                  <a:avLst/>
                </a:prstGeom>
                <a:noFill/>
                <a:ln w="9525">
                  <a:noFill/>
                  <a:miter lim="800000"/>
                  <a:headEnd/>
                  <a:tailEnd/>
                </a:ln>
                <a:effectLst/>
              </p:spPr>
              <p:txBody>
                <a:bodyPr/>
                <a:lstStyle/>
                <a:p>
                  <a:pPr algn="ctr"/>
                  <a:r>
                    <a:rPr lang="en-US" sz="2000">
                      <a:cs typeface="Times New Roman" pitchFamily="18" charset="0"/>
                    </a:rPr>
                    <a:t>13.6</a:t>
                  </a:r>
                </a:p>
                <a:p>
                  <a:pPr algn="ctr" eaLnBrk="0" hangingPunct="0"/>
                  <a:endParaRPr lang="en-US" sz="2000"/>
                </a:p>
              </p:txBody>
            </p:sp>
            <p:sp>
              <p:nvSpPr>
                <p:cNvPr id="8498" name="Rectangle 306"/>
                <p:cNvSpPr>
                  <a:spLocks noChangeArrowheads="1"/>
                </p:cNvSpPr>
                <p:nvPr/>
              </p:nvSpPr>
              <p:spPr bwMode="auto">
                <a:xfrm>
                  <a:off x="2896" y="3742"/>
                  <a:ext cx="724" cy="403"/>
                </a:xfrm>
                <a:prstGeom prst="rect">
                  <a:avLst/>
                </a:prstGeom>
                <a:noFill/>
                <a:ln w="7">
                  <a:solidFill>
                    <a:srgbClr val="A0A0A0"/>
                  </a:solidFill>
                  <a:miter lim="800000"/>
                  <a:headEnd/>
                  <a:tailEnd/>
                </a:ln>
                <a:effectLst/>
              </p:spPr>
              <p:txBody>
                <a:bodyPr/>
                <a:lstStyle/>
                <a:p>
                  <a:endParaRPr lang="en-US" sz="2000"/>
                </a:p>
              </p:txBody>
            </p:sp>
          </p:grpSp>
          <p:grpSp>
            <p:nvGrpSpPr>
              <p:cNvPr id="8501" name="Group 309"/>
              <p:cNvGrpSpPr>
                <a:grpSpLocks/>
              </p:cNvGrpSpPr>
              <p:nvPr/>
            </p:nvGrpSpPr>
            <p:grpSpPr bwMode="auto">
              <a:xfrm>
                <a:off x="3620" y="3742"/>
                <a:ext cx="724" cy="403"/>
                <a:chOff x="3620" y="3742"/>
                <a:chExt cx="724" cy="403"/>
              </a:xfrm>
            </p:grpSpPr>
            <p:sp>
              <p:nvSpPr>
                <p:cNvPr id="8401" name="Rectangle 209"/>
                <p:cNvSpPr>
                  <a:spLocks noChangeArrowheads="1"/>
                </p:cNvSpPr>
                <p:nvPr/>
              </p:nvSpPr>
              <p:spPr bwMode="auto">
                <a:xfrm>
                  <a:off x="3663" y="3742"/>
                  <a:ext cx="638" cy="403"/>
                </a:xfrm>
                <a:prstGeom prst="rect">
                  <a:avLst/>
                </a:prstGeom>
                <a:noFill/>
                <a:ln w="9525">
                  <a:noFill/>
                  <a:miter lim="800000"/>
                  <a:headEnd/>
                  <a:tailEnd/>
                </a:ln>
                <a:effectLst/>
              </p:spPr>
              <p:txBody>
                <a:bodyPr/>
                <a:lstStyle/>
                <a:p>
                  <a:pPr algn="ctr"/>
                  <a:r>
                    <a:rPr lang="en-US" sz="2000" dirty="0">
                      <a:cs typeface="Times New Roman" pitchFamily="18" charset="0"/>
                    </a:rPr>
                    <a:t>13,600</a:t>
                  </a:r>
                </a:p>
                <a:p>
                  <a:pPr algn="ctr" eaLnBrk="0" hangingPunct="0"/>
                  <a:endParaRPr lang="en-US" sz="2000" dirty="0"/>
                </a:p>
              </p:txBody>
            </p:sp>
            <p:sp>
              <p:nvSpPr>
                <p:cNvPr id="8500" name="Rectangle 308"/>
                <p:cNvSpPr>
                  <a:spLocks noChangeArrowheads="1"/>
                </p:cNvSpPr>
                <p:nvPr/>
              </p:nvSpPr>
              <p:spPr bwMode="auto">
                <a:xfrm>
                  <a:off x="3620" y="3742"/>
                  <a:ext cx="724" cy="403"/>
                </a:xfrm>
                <a:prstGeom prst="rect">
                  <a:avLst/>
                </a:prstGeom>
                <a:noFill/>
                <a:ln w="7">
                  <a:solidFill>
                    <a:srgbClr val="A0A0A0"/>
                  </a:solidFill>
                  <a:miter lim="800000"/>
                  <a:headEnd/>
                  <a:tailEnd/>
                </a:ln>
                <a:effectLst/>
              </p:spPr>
              <p:txBody>
                <a:bodyPr/>
                <a:lstStyle/>
                <a:p>
                  <a:endParaRPr lang="en-US" sz="2000"/>
                </a:p>
              </p:txBody>
            </p:sp>
          </p:grpSp>
        </p:grpSp>
        <p:sp>
          <p:nvSpPr>
            <p:cNvPr id="8503" name="Rectangle 311"/>
            <p:cNvSpPr>
              <a:spLocks noChangeArrowheads="1"/>
            </p:cNvSpPr>
            <p:nvPr/>
          </p:nvSpPr>
          <p:spPr bwMode="auto">
            <a:xfrm>
              <a:off x="-3" y="400"/>
              <a:ext cx="4350" cy="3748"/>
            </a:xfrm>
            <a:prstGeom prst="rect">
              <a:avLst/>
            </a:prstGeom>
            <a:noFill/>
            <a:ln w="11112">
              <a:solidFill>
                <a:srgbClr val="A0A0A0"/>
              </a:solidFill>
              <a:miter lim="800000"/>
              <a:headEnd/>
              <a:tailEnd/>
            </a:ln>
            <a:effectLst/>
          </p:spPr>
          <p:txBody>
            <a:bodyPr/>
            <a:lstStyle/>
            <a:p>
              <a:endParaRPr lang="en-US" sz="20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0"/>
            <a:ext cx="7772400" cy="1143000"/>
          </a:xfrm>
        </p:spPr>
        <p:txBody>
          <a:bodyPr/>
          <a:lstStyle/>
          <a:p>
            <a:r>
              <a:rPr lang="en-US" dirty="0" smtClean="0"/>
              <a:t>Density of Ice &amp; Water</a:t>
            </a:r>
            <a:br>
              <a:rPr lang="en-US" dirty="0" smtClean="0"/>
            </a:br>
            <a:r>
              <a:rPr lang="en-US" dirty="0" smtClean="0"/>
              <a:t>Why </a:t>
            </a:r>
            <a:r>
              <a:rPr lang="en-US" dirty="0"/>
              <a:t>Ice Floats on Water?</a:t>
            </a:r>
          </a:p>
        </p:txBody>
      </p:sp>
      <p:sp>
        <p:nvSpPr>
          <p:cNvPr id="18436" name="Text Box 4"/>
          <p:cNvSpPr txBox="1">
            <a:spLocks noChangeArrowheads="1"/>
          </p:cNvSpPr>
          <p:nvPr/>
        </p:nvSpPr>
        <p:spPr bwMode="auto">
          <a:xfrm>
            <a:off x="0" y="3505200"/>
            <a:ext cx="8839200" cy="2308324"/>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rPr>
              <a:t>Most natural ice has a hexagonal structure, with each molecule bonding to four others. Unlike most solid forms of liquids, ice is less dense than liquid water. This is because, in ice, the hydrogen bonds hold the molecules in a lattice structure, where the distance between each molecule is greater than in liquid water. The lower density of ice means that it floats in water.</a:t>
            </a:r>
            <a:r>
              <a:rPr lang="en-US" dirty="0"/>
              <a:t> </a:t>
            </a:r>
          </a:p>
        </p:txBody>
      </p:sp>
      <p:pic>
        <p:nvPicPr>
          <p:cNvPr id="18437" name="Picture 5"/>
          <p:cNvPicPr>
            <a:picLocks noChangeAspect="1" noChangeArrowheads="1"/>
          </p:cNvPicPr>
          <p:nvPr/>
        </p:nvPicPr>
        <p:blipFill>
          <a:blip r:embed="rId2" cstate="print"/>
          <a:srcRect/>
          <a:stretch>
            <a:fillRect/>
          </a:stretch>
        </p:blipFill>
        <p:spPr bwMode="auto">
          <a:xfrm>
            <a:off x="3124200" y="1524000"/>
            <a:ext cx="5819775" cy="1838325"/>
          </a:xfrm>
          <a:prstGeom prst="rect">
            <a:avLst/>
          </a:prstGeom>
          <a:noFill/>
          <a:ln w="9525">
            <a:noFill/>
            <a:miter lim="800000"/>
            <a:headEnd/>
            <a:tailEnd/>
          </a:ln>
          <a:effectLst/>
        </p:spPr>
      </p:pic>
      <p:sp>
        <p:nvSpPr>
          <p:cNvPr id="5" name="Rectangle 4"/>
          <p:cNvSpPr/>
          <p:nvPr/>
        </p:nvSpPr>
        <p:spPr>
          <a:xfrm>
            <a:off x="0" y="6172200"/>
            <a:ext cx="7162800" cy="461665"/>
          </a:xfrm>
          <a:prstGeom prst="rect">
            <a:avLst/>
          </a:prstGeom>
        </p:spPr>
        <p:txBody>
          <a:bodyPr wrap="square">
            <a:spAutoFit/>
          </a:bodyPr>
          <a:lstStyle/>
          <a:p>
            <a:r>
              <a:rPr lang="en-US" b="1" dirty="0" smtClean="0"/>
              <a:t>Q: Why Do Pipes Burst during freezing?</a:t>
            </a:r>
            <a:endParaRPr lang="en-US" b="1" dirty="0"/>
          </a:p>
        </p:txBody>
      </p:sp>
      <p:pic>
        <p:nvPicPr>
          <p:cNvPr id="6" name="Picture 6" descr="edge"/>
          <p:cNvPicPr>
            <a:picLocks noChangeAspect="1" noChangeArrowheads="1"/>
          </p:cNvPicPr>
          <p:nvPr/>
        </p:nvPicPr>
        <p:blipFill>
          <a:blip r:embed="rId3" cstate="print"/>
          <a:srcRect/>
          <a:stretch>
            <a:fillRect/>
          </a:stretch>
        </p:blipFill>
        <p:spPr bwMode="auto">
          <a:xfrm>
            <a:off x="152400" y="1524000"/>
            <a:ext cx="2819400" cy="1678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7772400" cy="1143000"/>
          </a:xfrm>
        </p:spPr>
        <p:txBody>
          <a:bodyPr/>
          <a:lstStyle/>
          <a:p>
            <a:pPr algn="l"/>
            <a:r>
              <a:rPr lang="en-US" sz="3600" b="1" dirty="0" smtClean="0">
                <a:solidFill>
                  <a:srgbClr val="009999"/>
                </a:solidFill>
                <a:latin typeface="Arial" pitchFamily="34" charset="0"/>
              </a:rPr>
              <a:t>Atmospheric pressure:</a:t>
            </a:r>
            <a:br>
              <a:rPr lang="en-US" sz="3600" b="1" dirty="0" smtClean="0">
                <a:solidFill>
                  <a:srgbClr val="009999"/>
                </a:solidFill>
                <a:latin typeface="Arial" pitchFamily="34" charset="0"/>
              </a:rPr>
            </a:br>
            <a:r>
              <a:rPr lang="en-US" sz="3600" b="1" dirty="0" smtClean="0">
                <a:solidFill>
                  <a:srgbClr val="009999"/>
                </a:solidFill>
                <a:latin typeface="Arial" pitchFamily="34" charset="0"/>
              </a:rPr>
              <a:t>Mercury </a:t>
            </a:r>
            <a:r>
              <a:rPr lang="en-US" sz="3600" b="1" dirty="0">
                <a:solidFill>
                  <a:srgbClr val="009999"/>
                </a:solidFill>
                <a:latin typeface="Arial" pitchFamily="34" charset="0"/>
              </a:rPr>
              <a:t>Barometer</a:t>
            </a:r>
          </a:p>
        </p:txBody>
      </p:sp>
      <p:pic>
        <p:nvPicPr>
          <p:cNvPr id="25604" name="Picture 4" descr="c:\Documents and Settings\Mike O'Hanlon\Desktop\griffth\chapt09\art_library\color_art_library\09_07.jpg"/>
          <p:cNvPicPr>
            <a:picLocks noChangeAspect="1" noChangeArrowheads="1"/>
          </p:cNvPicPr>
          <p:nvPr/>
        </p:nvPicPr>
        <p:blipFill>
          <a:blip r:embed="rId2" cstate="print"/>
          <a:srcRect/>
          <a:stretch>
            <a:fillRect/>
          </a:stretch>
        </p:blipFill>
        <p:spPr bwMode="auto">
          <a:xfrm>
            <a:off x="5257800" y="95250"/>
            <a:ext cx="3271838" cy="6762750"/>
          </a:xfrm>
          <a:prstGeom prst="rect">
            <a:avLst/>
          </a:prstGeom>
          <a:noFill/>
          <a:ln w="9525">
            <a:noFill/>
            <a:miter lim="800000"/>
            <a:headEnd/>
            <a:tailEnd/>
          </a:ln>
          <a:effectLst/>
        </p:spPr>
      </p:pic>
      <p:sp>
        <p:nvSpPr>
          <p:cNvPr id="25605" name="Text Box 5"/>
          <p:cNvSpPr txBox="1">
            <a:spLocks noChangeArrowheads="1"/>
          </p:cNvSpPr>
          <p:nvPr/>
        </p:nvSpPr>
        <p:spPr bwMode="auto">
          <a:xfrm>
            <a:off x="457200" y="1828800"/>
            <a:ext cx="5105400" cy="2647950"/>
          </a:xfrm>
          <a:prstGeom prst="rect">
            <a:avLst/>
          </a:prstGeom>
          <a:noFill/>
          <a:ln w="9525">
            <a:noFill/>
            <a:miter lim="800000"/>
            <a:headEnd/>
            <a:tailEnd/>
          </a:ln>
          <a:effectLst/>
        </p:spPr>
        <p:txBody>
          <a:bodyPr>
            <a:spAutoFit/>
          </a:bodyPr>
          <a:lstStyle/>
          <a:p>
            <a:pPr>
              <a:spcBef>
                <a:spcPct val="50000"/>
              </a:spcBef>
            </a:pPr>
            <a:r>
              <a:rPr lang="en-US" dirty="0"/>
              <a:t>At sea level,</a:t>
            </a:r>
          </a:p>
          <a:p>
            <a:pPr>
              <a:spcBef>
                <a:spcPct val="50000"/>
              </a:spcBef>
            </a:pPr>
            <a:r>
              <a:rPr lang="en-US" dirty="0"/>
              <a:t>Height of mercury = h = 76 cm. </a:t>
            </a:r>
          </a:p>
          <a:p>
            <a:pPr>
              <a:spcBef>
                <a:spcPct val="50000"/>
              </a:spcBef>
            </a:pPr>
            <a:r>
              <a:rPr lang="en-US" dirty="0"/>
              <a:t>Atmospheric pressure = 76 cm of Hg.</a:t>
            </a:r>
          </a:p>
          <a:p>
            <a:pPr>
              <a:spcBef>
                <a:spcPct val="50000"/>
              </a:spcBef>
            </a:pPr>
            <a:r>
              <a:rPr lang="en-US" dirty="0"/>
              <a:t>(76 cm = 760 mm = 29.9 inch) </a:t>
            </a:r>
          </a:p>
          <a:p>
            <a:pPr>
              <a:spcBef>
                <a:spcPct val="50000"/>
              </a:spcBef>
            </a:pPr>
            <a:endParaRPr lang="en-US" dirty="0"/>
          </a:p>
        </p:txBody>
      </p:sp>
      <p:sp>
        <p:nvSpPr>
          <p:cNvPr id="7" name="Rectangle 6"/>
          <p:cNvSpPr/>
          <p:nvPr/>
        </p:nvSpPr>
        <p:spPr>
          <a:xfrm>
            <a:off x="609600" y="4191000"/>
            <a:ext cx="4572000" cy="830997"/>
          </a:xfrm>
          <a:prstGeom prst="rect">
            <a:avLst/>
          </a:prstGeom>
        </p:spPr>
        <p:txBody>
          <a:bodyPr>
            <a:spAutoFit/>
          </a:bodyPr>
          <a:lstStyle/>
          <a:p>
            <a:r>
              <a:rPr lang="en-US" dirty="0">
                <a:solidFill>
                  <a:srgbClr val="000000"/>
                </a:solidFill>
                <a:cs typeface="Times New Roman" pitchFamily="18" charset="0"/>
              </a:rPr>
              <a:t>Atmospheric </a:t>
            </a:r>
            <a:r>
              <a:rPr lang="en-US" dirty="0" smtClean="0">
                <a:solidFill>
                  <a:srgbClr val="009900"/>
                </a:solidFill>
                <a:cs typeface="Times New Roman" pitchFamily="18" charset="0"/>
              </a:rPr>
              <a:t>pressure</a:t>
            </a:r>
            <a:r>
              <a:rPr lang="en-US" dirty="0">
                <a:solidFill>
                  <a:srgbClr val="000000"/>
                </a:solidFill>
                <a:cs typeface="Times New Roman" pitchFamily="18" charset="0"/>
              </a:rPr>
              <a:t> at sea level is 1.013 × 10</a:t>
            </a:r>
            <a:r>
              <a:rPr lang="en-US" baseline="30000" dirty="0">
                <a:solidFill>
                  <a:srgbClr val="000000"/>
                </a:solidFill>
                <a:cs typeface="Times New Roman" pitchFamily="18" charset="0"/>
              </a:rPr>
              <a:t>5</a:t>
            </a:r>
            <a:r>
              <a:rPr lang="en-US" dirty="0">
                <a:solidFill>
                  <a:srgbClr val="000000"/>
                </a:solidFill>
                <a:cs typeface="Times New Roman" pitchFamily="18" charset="0"/>
              </a:rPr>
              <a:t> Pa</a:t>
            </a:r>
            <a:endParaRPr lang="en-US" dirty="0"/>
          </a:p>
        </p:txBody>
      </p:sp>
      <p:sp>
        <p:nvSpPr>
          <p:cNvPr id="6" name="Rectangle 5"/>
          <p:cNvSpPr/>
          <p:nvPr/>
        </p:nvSpPr>
        <p:spPr>
          <a:xfrm>
            <a:off x="0" y="5657671"/>
            <a:ext cx="5029200" cy="1200329"/>
          </a:xfrm>
          <a:prstGeom prst="rect">
            <a:avLst/>
          </a:prstGeom>
        </p:spPr>
        <p:txBody>
          <a:bodyPr wrap="square">
            <a:spAutoFit/>
          </a:bodyPr>
          <a:lstStyle/>
          <a:p>
            <a:r>
              <a:rPr lang="en-US" dirty="0" smtClean="0"/>
              <a:t>P2.   How much force is the air exerting on the front surface of your textbook?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20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20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20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2000"/>
                                        <p:tgtEl>
                                          <p:spTgt spid="256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P spid="7" grpId="0" build="p"/>
      <p:bldP spid="6"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842</Words>
  <Application>Microsoft Office PowerPoint</Application>
  <PresentationFormat>On-screen Show (4:3)</PresentationFormat>
  <Paragraphs>113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C H A P T E R   9 Fluids </vt:lpstr>
      <vt:lpstr>Air Pressure</vt:lpstr>
      <vt:lpstr>Pressure</vt:lpstr>
      <vt:lpstr>Area</vt:lpstr>
      <vt:lpstr>Pressure</vt:lpstr>
      <vt:lpstr>Mass Density</vt:lpstr>
      <vt:lpstr> </vt:lpstr>
      <vt:lpstr>Density of Ice &amp; Water Why Ice Floats on Water?</vt:lpstr>
      <vt:lpstr>Atmospheric pressure: Mercury Barometer</vt:lpstr>
      <vt:lpstr>Density and Pressure  of air decreases as the altitude increases</vt:lpstr>
      <vt:lpstr>Archimedes of Syracuse  (287BC-212BC)</vt:lpstr>
      <vt:lpstr>Archimedes’ Principle</vt:lpstr>
      <vt:lpstr>Pascal's Principle </vt:lpstr>
      <vt:lpstr>Bernoulli’s Principle</vt:lpstr>
      <vt:lpstr>Applications of Bernoulli's Principle</vt:lpstr>
      <vt:lpstr>Airplane </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11 Fluids</dc:title>
  <dc:creator>visitor</dc:creator>
  <cp:lastModifiedBy>mahesp</cp:lastModifiedBy>
  <cp:revision>28</cp:revision>
  <dcterms:created xsi:type="dcterms:W3CDTF">2003-11-03T16:36:10Z</dcterms:created>
  <dcterms:modified xsi:type="dcterms:W3CDTF">2012-05-30T19:50:00Z</dcterms:modified>
</cp:coreProperties>
</file>