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8" r:id="rId3"/>
    <p:sldId id="304" r:id="rId4"/>
    <p:sldId id="300" r:id="rId5"/>
    <p:sldId id="270" r:id="rId6"/>
    <p:sldId id="278" r:id="rId7"/>
    <p:sldId id="288" r:id="rId8"/>
    <p:sldId id="291" r:id="rId9"/>
    <p:sldId id="292" r:id="rId10"/>
    <p:sldId id="295" r:id="rId11"/>
    <p:sldId id="267" r:id="rId12"/>
    <p:sldId id="259" r:id="rId13"/>
    <p:sldId id="261" r:id="rId14"/>
    <p:sldId id="263" r:id="rId15"/>
    <p:sldId id="306" r:id="rId16"/>
    <p:sldId id="309" r:id="rId17"/>
    <p:sldId id="308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06" autoAdjust="0"/>
    <p:restoredTop sz="90929"/>
  </p:normalViewPr>
  <p:slideViewPr>
    <p:cSldViewPr>
      <p:cViewPr varScale="1">
        <p:scale>
          <a:sx n="71" d="100"/>
          <a:sy n="71" d="100"/>
        </p:scale>
        <p:origin x="-8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CA3DB-4318-4DB5-A476-B2C4853F6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340D8-87BE-4F42-8C3F-24E070F76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44350-BF1B-4F5B-829B-379B2AFB7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3A372-7825-4E0B-B427-53728A527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0A1C7-B05E-48DA-8801-9A540962F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4E530-A58B-429F-8366-424E65504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23F21-CDCA-4339-81BA-E196D6752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C94EB-EC61-4CD3-9F6C-85A9FAADE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7D502-2641-488A-AE6F-9546B0977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8FD1C-9262-4C3A-A071-3FAF4EEDC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CC2F2-A9DF-4CC3-8700-392B48B6B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194672F5-BD6F-4E6A-A18D-2882364BE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Times New Roman" pitchFamily="18" charset="0"/>
              </a:rPr>
              <a:t>Chapter-7</a:t>
            </a:r>
            <a:r>
              <a:rPr lang="en-US" b="1" smtClean="0">
                <a:latin typeface="Arial" charset="0"/>
                <a:cs typeface="Times New Roman" pitchFamily="18" charset="0"/>
              </a:rPr>
              <a:t>  </a:t>
            </a:r>
            <a:br>
              <a:rPr lang="en-US" b="1" smtClean="0">
                <a:latin typeface="Arial" charset="0"/>
                <a:cs typeface="Times New Roman" pitchFamily="18" charset="0"/>
              </a:rPr>
            </a:br>
            <a:r>
              <a:rPr lang="en-US" b="1" smtClean="0">
                <a:latin typeface="Arial" charset="0"/>
                <a:cs typeface="Times New Roman" pitchFamily="18" charset="0"/>
              </a:rPr>
              <a:t>Momentum and Impulse</a:t>
            </a:r>
            <a:r>
              <a:rPr lang="en-US" smtClean="0"/>
              <a:t> 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2286000"/>
            <a:ext cx="91440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  <a:buFontTx/>
              <a:buAutoNum type="arabicPlain"/>
              <a:defRPr/>
            </a:pPr>
            <a:r>
              <a:rPr lang="en-US" sz="3200" dirty="0">
                <a:latin typeface="Arial" charset="0"/>
                <a:cs typeface="Times New Roman" pitchFamily="18" charset="0"/>
              </a:rPr>
              <a:t>Momentum</a:t>
            </a:r>
          </a:p>
          <a:p>
            <a:pPr marL="514350" indent="-514350">
              <a:spcBef>
                <a:spcPct val="50000"/>
              </a:spcBef>
              <a:buFontTx/>
              <a:buAutoNum type="arabicPlain"/>
              <a:defRPr/>
            </a:pPr>
            <a:r>
              <a:rPr lang="en-US" sz="3200" dirty="0">
                <a:latin typeface="Arial" charset="0"/>
                <a:cs typeface="Times New Roman" pitchFamily="18" charset="0"/>
              </a:rPr>
              <a:t>Impulse</a:t>
            </a:r>
            <a:endParaRPr lang="en-US" sz="3200" dirty="0"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3200" dirty="0">
                <a:latin typeface="Arial" charset="0"/>
                <a:cs typeface="Times New Roman" pitchFamily="18" charset="0"/>
              </a:rPr>
              <a:t>3  Conservation of Momentum</a:t>
            </a:r>
            <a:endParaRPr lang="en-US" sz="3200" dirty="0"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3200" dirty="0">
                <a:latin typeface="Arial" charset="0"/>
                <a:cs typeface="Times New Roman" pitchFamily="18" charset="0"/>
              </a:rPr>
              <a:t>4  Recoil</a:t>
            </a:r>
            <a:endParaRPr lang="en-US" sz="3200" dirty="0"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3200" dirty="0">
                <a:latin typeface="Arial" charset="0"/>
                <a:cs typeface="Times New Roman" pitchFamily="18" charset="0"/>
              </a:rPr>
              <a:t>5  Elastic and Inelastic Collisions</a:t>
            </a:r>
            <a:endParaRPr lang="en-US" sz="3200" dirty="0"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3200" dirty="0">
                <a:latin typeface="Arial" charset="0"/>
                <a:cs typeface="Times New Roman" pitchFamily="18" charset="0"/>
              </a:rPr>
              <a:t>6  Collisions at an Angle: </a:t>
            </a:r>
            <a:r>
              <a:rPr lang="en-US" sz="2800" i="1" dirty="0">
                <a:latin typeface="Arial" charset="0"/>
                <a:cs typeface="Times New Roman" pitchFamily="18" charset="0"/>
              </a:rPr>
              <a:t>An Automobile Collision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en-US" smtClean="0"/>
              <a:t>Two Skaters Push off</a:t>
            </a:r>
          </a:p>
        </p:txBody>
      </p:sp>
      <p:pic>
        <p:nvPicPr>
          <p:cNvPr id="11267" name="Picture 4" descr="07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49388"/>
            <a:ext cx="4495800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0" y="0"/>
            <a:ext cx="40386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Starting from rest, two skaters “push off” against each other on smooth level ice, where </a:t>
            </a:r>
            <a:r>
              <a:rPr lang="en-US">
                <a:solidFill>
                  <a:srgbClr val="009900"/>
                </a:solidFill>
              </a:rPr>
              <a:t>friction</a:t>
            </a:r>
            <a:r>
              <a:rPr lang="en-US"/>
              <a:t> is negligible. The mother’s mass is 100 kg and the child’s is 50 kg. If the mother moves away with a </a:t>
            </a:r>
            <a:r>
              <a:rPr lang="en-US">
                <a:solidFill>
                  <a:srgbClr val="009900"/>
                </a:solidFill>
              </a:rPr>
              <a:t>velocity</a:t>
            </a:r>
            <a:r>
              <a:rPr lang="en-US"/>
              <a:t> of 2.5 m/s, west, find the “recoil” velocity of the child. </a:t>
            </a:r>
          </a:p>
        </p:txBody>
      </p:sp>
      <p:pic>
        <p:nvPicPr>
          <p:cNvPr id="11269" name="Picture 4" descr="07_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732213"/>
            <a:ext cx="4138613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en-US" sz="54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Collisions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1371600"/>
            <a:ext cx="68580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1. </a:t>
            </a:r>
            <a:r>
              <a:rPr lang="en-US" b="1" i="1" dirty="0">
                <a:solidFill>
                  <a:srgbClr val="000000"/>
                </a:solidFill>
              </a:rPr>
              <a:t>Elastic collision</a:t>
            </a:r>
            <a:r>
              <a:rPr lang="en-US" dirty="0">
                <a:solidFill>
                  <a:srgbClr val="000000"/>
                </a:solidFill>
              </a:rPr>
              <a:t>—One in which the total kinetic energy of the system after the collision is equal to the total kinetic energy before the collision. 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2. </a:t>
            </a:r>
            <a:r>
              <a:rPr lang="en-US" b="1" i="1" dirty="0">
                <a:solidFill>
                  <a:srgbClr val="000000"/>
                </a:solidFill>
              </a:rPr>
              <a:t>Inelastic collision</a:t>
            </a:r>
            <a:r>
              <a:rPr lang="en-US" dirty="0">
                <a:solidFill>
                  <a:srgbClr val="000000"/>
                </a:solidFill>
              </a:rPr>
              <a:t>—One in which the total kinetic energy of the system is not the same before and after the collision. </a:t>
            </a:r>
          </a:p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000000"/>
                </a:solidFill>
              </a:rPr>
              <a:t>3. </a:t>
            </a:r>
            <a:r>
              <a:rPr lang="en-US" b="1" i="1" dirty="0"/>
              <a:t>Partially inelastic collision </a:t>
            </a:r>
            <a:r>
              <a:rPr lang="en-US" dirty="0"/>
              <a:t>is one in which some energy is lost, but the objects do not stick together after the collision.</a:t>
            </a:r>
          </a:p>
          <a:p>
            <a:pPr>
              <a:spcBef>
                <a:spcPct val="50000"/>
              </a:spcBef>
            </a:pPr>
            <a:r>
              <a:rPr lang="en-US" b="1" i="1" dirty="0"/>
              <a:t>4. </a:t>
            </a:r>
            <a:r>
              <a:rPr lang="en-US" b="1" i="1" dirty="0" smtClean="0"/>
              <a:t>Completely inelastic </a:t>
            </a:r>
            <a:r>
              <a:rPr lang="en-US" b="1" i="1" dirty="0"/>
              <a:t>collision </a:t>
            </a:r>
            <a:r>
              <a:rPr lang="en-US" dirty="0"/>
              <a:t>is one in which the objects stick together after the collision. A greatest portion of energy is lost here.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292" name="Picture 4" descr="nw0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987425"/>
            <a:ext cx="2514600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0"/>
            <a:ext cx="5867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Collisions are often classified depending on how the total kinetic energy changes during the collision: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Collision Problems in One Dimension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895600"/>
            <a:ext cx="868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2. A 2000 kg car collides with a 1500 kg car that was initially at rest. The two cars lock together and move off after the collision at a speed of 6 m / s. Calculate the speed of the 2000 kg car before the collision.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4343400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3. A football player of mass 100 kg with a speed of 3.0 m / s collides head-on with another football player of mass 85 kg who was initially moving in the opposite direction with a speed of 5.0 m / s. The second player tackles the first and they become entangled into the equivalent of a single mass. Determine the direction and the magnitude of the velocity of the two players after the collision.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1. A freight car rolling down the track at 3 m / s collides with four identical freight cars that were initially at rest. Calculate the speed of the coupled cars after the collision.</a:t>
            </a:r>
          </a:p>
        </p:txBody>
      </p:sp>
      <p:pic>
        <p:nvPicPr>
          <p:cNvPr id="1331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3600"/>
            <a:ext cx="7829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en-US" sz="4000" smtClean="0"/>
              <a:t>Collisions at </a:t>
            </a:r>
            <a:br>
              <a:rPr lang="en-US" sz="4000" smtClean="0"/>
            </a:br>
            <a:r>
              <a:rPr lang="en-US" sz="4000" smtClean="0"/>
              <a:t>an Angle </a:t>
            </a:r>
          </a:p>
        </p:txBody>
      </p:sp>
      <p:pic>
        <p:nvPicPr>
          <p:cNvPr id="14339" name="Picture 4" descr="07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10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07_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38638"/>
            <a:ext cx="57150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Automobile Collision: Analysis</a:t>
            </a:r>
          </a:p>
        </p:txBody>
      </p:sp>
      <p:pic>
        <p:nvPicPr>
          <p:cNvPr id="1536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4000"/>
            <a:ext cx="48482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Automobile Collision: Analysis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252538"/>
            <a:ext cx="47529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Automobile Collision: Analysis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900" y="1252538"/>
            <a:ext cx="46482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Automobile Collision: Analysis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252538"/>
            <a:ext cx="47529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Arial" charset="0"/>
              </a:rPr>
              <a:t>Momentum</a:t>
            </a:r>
            <a:r>
              <a:rPr lang="en-US" b="1" smtClean="0">
                <a:solidFill>
                  <a:srgbClr val="000000"/>
                </a:solidFill>
                <a:latin typeface="Arial" charset="0"/>
              </a:rPr>
              <a:t>, p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381000" y="2362200"/>
            <a:ext cx="7696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In physics, the momentum </a:t>
            </a: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p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of an object is the product of the object’s mass 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m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and velocity </a:t>
            </a: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v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		Momentum = Mass x Velocity</a:t>
            </a:r>
            <a:endParaRPr lang="en-US" dirty="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304800" y="4572000"/>
            <a:ext cx="8153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Momentum is a vector quantity that points in the same direction as the velocity.</a:t>
            </a:r>
          </a:p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000000"/>
                </a:solidFill>
                <a:cs typeface="Times New Roman" pitchFamily="18" charset="0"/>
              </a:rPr>
              <a:t>SI Unit of </a:t>
            </a:r>
            <a:r>
              <a:rPr lang="en-US" b="1" i="1" dirty="0" smtClean="0">
                <a:solidFill>
                  <a:srgbClr val="000000"/>
                </a:solidFill>
                <a:cs typeface="Times New Roman" pitchFamily="18" charset="0"/>
              </a:rPr>
              <a:t>Momentum</a:t>
            </a:r>
            <a:r>
              <a:rPr lang="en-US" b="1" i="1" dirty="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	kilogram · meter/second = (kg · m/s)</a:t>
            </a:r>
            <a:endParaRPr lang="en-US" dirty="0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304800" y="1143000"/>
            <a:ext cx="85994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 everyday life, the word </a:t>
            </a:r>
            <a:r>
              <a:rPr lang="en-US" i="1"/>
              <a:t>momentum</a:t>
            </a:r>
            <a:r>
              <a:rPr lang="en-US"/>
              <a:t> is used to describe changes in </a:t>
            </a:r>
            <a:br>
              <a:rPr lang="en-US"/>
            </a:br>
            <a:r>
              <a:rPr lang="en-US"/>
              <a:t>the flow of a game or leads in elections. </a:t>
            </a:r>
          </a:p>
        </p:txBody>
      </p:sp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9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08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3886200"/>
            <a:ext cx="215106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6" grpId="0" build="p"/>
      <p:bldP spid="307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</a:rPr>
              <a:t>A bowling ball and a tennis ball with the same momentum</a:t>
            </a:r>
          </a:p>
        </p:txBody>
      </p:sp>
      <p:pic>
        <p:nvPicPr>
          <p:cNvPr id="4099" name="Picture 1028" descr="07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38" y="2286000"/>
            <a:ext cx="9009062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" descr="http://highered.mcgraw-hill.com/olcweb/styles/shared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04800" y="5334000"/>
            <a:ext cx="8839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Q: If the velocity of an object is doubled, </a:t>
            </a:r>
            <a:br>
              <a:rPr lang="en-US"/>
            </a:br>
            <a:r>
              <a:rPr lang="en-US"/>
              <a:t>		its momentum is multiplied by____________</a:t>
            </a:r>
            <a:br>
              <a:rPr lang="en-US"/>
            </a:br>
            <a:r>
              <a:rPr lang="en-US"/>
              <a:t> 		its kinetic energy is multiplied by ___________</a:t>
            </a:r>
            <a:br>
              <a:rPr lang="en-US"/>
            </a:br>
            <a:r>
              <a:rPr lang="en-US"/>
              <a:t>			a.1	b. 2	c. 3	d. 4  	e. 8 	</a:t>
            </a:r>
          </a:p>
          <a:p>
            <a:r>
              <a:rPr lang="en-US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Arial" charset="0"/>
              </a:rPr>
              <a:t>Impulse, </a:t>
            </a:r>
            <a:r>
              <a:rPr lang="en-US" b="1" smtClean="0">
                <a:solidFill>
                  <a:srgbClr val="000000"/>
                </a:solidFill>
                <a:latin typeface="Arial" charset="0"/>
              </a:rPr>
              <a:t>J</a:t>
            </a: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impulse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J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of a force is the product of the average force and the time interval </a:t>
            </a:r>
            <a:r>
              <a:rPr lang="en-US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during which the force acts:</a:t>
            </a:r>
            <a:endParaRPr lang="en-US"/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685800" y="2895600"/>
            <a:ext cx="76962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Impulse is a vector quantity and has the same direction as the average force.</a:t>
            </a:r>
          </a:p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0000"/>
                </a:solidFill>
                <a:cs typeface="Times New Roman" pitchFamily="18" charset="0"/>
              </a:rPr>
              <a:t>SI Unit of Impulse: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newton · second = (N · s)</a:t>
            </a:r>
            <a:endParaRPr lang="en-US"/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12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2209800"/>
            <a:ext cx="1400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628650" algn="l"/>
              </a:tabLst>
            </a:pPr>
            <a:endParaRPr lang="en-US" sz="1800">
              <a:latin typeface="Arial" charset="0"/>
            </a:endParaRPr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838200" y="4648200"/>
            <a:ext cx="4233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Impulse = Change in momentum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4" grpId="0" build="p"/>
      <p:bldP spid="512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Momentum and Impulse</a:t>
            </a:r>
          </a:p>
        </p:txBody>
      </p:sp>
      <p:pic>
        <p:nvPicPr>
          <p:cNvPr id="6147" name="Picture 4" descr="07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0"/>
            <a:ext cx="32766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52400" y="2514600"/>
            <a:ext cx="541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tennis ball bouncing off the floor. There is a rapid change in the direction of the velocity when the ball hits the floor. </a:t>
            </a:r>
          </a:p>
        </p:txBody>
      </p:sp>
      <p:pic>
        <p:nvPicPr>
          <p:cNvPr id="6149" name="Picture 4" descr="07_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886200"/>
            <a:ext cx="411480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2895600" y="4953000"/>
            <a:ext cx="2057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floor delivers the impulse to the tennis ball.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  <p:bldP spid="615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Arial" charset="0"/>
              </a:rPr>
              <a:t>Baseball</a:t>
            </a:r>
          </a:p>
        </p:txBody>
      </p:sp>
      <p:pic>
        <p:nvPicPr>
          <p:cNvPr id="7171" name="Picture 1027" descr="np00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1028"/>
          <p:cNvSpPr txBox="1">
            <a:spLocks noChangeArrowheads="1"/>
          </p:cNvSpPr>
          <p:nvPr/>
        </p:nvSpPr>
        <p:spPr bwMode="auto">
          <a:xfrm>
            <a:off x="3581400" y="1143000"/>
            <a:ext cx="5562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Q: Why batters swing when they hit a ball?</a:t>
            </a:r>
          </a:p>
          <a:p>
            <a:pPr>
              <a:spcBef>
                <a:spcPct val="50000"/>
              </a:spcBef>
            </a:pPr>
            <a:r>
              <a:rPr lang="en-US" sz="3200"/>
              <a:t>A: To increase the time of contact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228600" y="4724400"/>
            <a:ext cx="891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Q: An egg is thrown at you. How can you catch it without breaking it? 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3200400" y="3810000"/>
            <a:ext cx="42275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0000"/>
                </a:solidFill>
                <a:latin typeface="Arial" charset="0"/>
              </a:rPr>
              <a:t>Catching an Egg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  <p:bldP spid="7173" grpId="0" build="p"/>
      <p:bldP spid="717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Conservation of Momentum</a:t>
            </a:r>
          </a:p>
        </p:txBody>
      </p:sp>
      <p:pic>
        <p:nvPicPr>
          <p:cNvPr id="8195" name="Picture 4" descr="07_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35525" y="1143000"/>
            <a:ext cx="4308475" cy="3575050"/>
          </a:xfrm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228600" y="1981200"/>
            <a:ext cx="4724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principle of conservation of momentum helps us understand collisions such as above. </a:t>
            </a:r>
          </a:p>
          <a:p>
            <a:pPr>
              <a:spcBef>
                <a:spcPct val="50000"/>
              </a:spcBef>
            </a:pPr>
            <a:r>
              <a:rPr lang="en-US"/>
              <a:t>The total </a:t>
            </a:r>
            <a:r>
              <a:rPr lang="en-US">
                <a:solidFill>
                  <a:srgbClr val="009900"/>
                </a:solidFill>
              </a:rPr>
              <a:t>momentum</a:t>
            </a:r>
            <a:r>
              <a:rPr lang="en-US"/>
              <a:t> of an isolated system remains constant (is conserved). </a:t>
            </a:r>
          </a:p>
          <a:p>
            <a:pPr>
              <a:spcBef>
                <a:spcPct val="50000"/>
              </a:spcBef>
            </a:pPr>
            <a:r>
              <a:rPr lang="en-US"/>
              <a:t>Isolated means there are no net external forces.</a:t>
            </a:r>
          </a:p>
          <a:p>
            <a:pPr>
              <a:spcBef>
                <a:spcPct val="50000"/>
              </a:spcBef>
            </a:pPr>
            <a:r>
              <a:rPr lang="en-US"/>
              <a:t>Demo: 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19" name="Picture 4" descr="07_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0"/>
            <a:ext cx="6781800" cy="3276600"/>
          </a:xfrm>
        </p:spPr>
      </p:pic>
      <p:pic>
        <p:nvPicPr>
          <p:cNvPr id="9220" name="Picture 7" descr="07_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3255963"/>
            <a:ext cx="3810000" cy="3602037"/>
          </a:xfrm>
        </p:spPr>
      </p:pic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609600" y="4191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Try this box 7.2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Recoil and Rocket Motion</a:t>
            </a:r>
          </a:p>
        </p:txBody>
      </p:sp>
      <p:pic>
        <p:nvPicPr>
          <p:cNvPr id="10243" name="Picture 4" descr="07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5435600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762000" y="32004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Q: Why does a shot gun slam against your shoulder when fired?</a:t>
            </a:r>
          </a:p>
        </p:txBody>
      </p:sp>
      <p:pic>
        <p:nvPicPr>
          <p:cNvPr id="10245" name="Picture 4" descr="07_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38" y="4419600"/>
            <a:ext cx="900906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609600" y="5867400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Q: How can a rocket accelerate in empty space?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688</Words>
  <Application>Microsoft Office PowerPoint</Application>
  <PresentationFormat>On-screen Show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Chapter-7   Momentum and Impulse </vt:lpstr>
      <vt:lpstr>Momentum, p</vt:lpstr>
      <vt:lpstr>A bowling ball and a tennis ball with the same momentum</vt:lpstr>
      <vt:lpstr>Impulse, J</vt:lpstr>
      <vt:lpstr>Momentum and Impulse</vt:lpstr>
      <vt:lpstr>Baseball</vt:lpstr>
      <vt:lpstr>Conservation of Momentum</vt:lpstr>
      <vt:lpstr>Slide 8</vt:lpstr>
      <vt:lpstr>Recoil and Rocket Motion</vt:lpstr>
      <vt:lpstr>Two Skaters Push off</vt:lpstr>
      <vt:lpstr>Collisions</vt:lpstr>
      <vt:lpstr>Collision Problems in One Dimension</vt:lpstr>
      <vt:lpstr>Collisions at  an Angle </vt:lpstr>
      <vt:lpstr>Automobile Collision: Analysis</vt:lpstr>
      <vt:lpstr>Automobile Collision: Analysis</vt:lpstr>
      <vt:lpstr>Automobile Collision: Analysis</vt:lpstr>
      <vt:lpstr>Automobile Collision: Analysis</vt:lpstr>
    </vt:vector>
  </TitlesOfParts>
  <Company>Winthrop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Chapter-7   Momentum and Impulse</dc:title>
  <dc:creator>mahesp</dc:creator>
  <cp:lastModifiedBy>mahesp</cp:lastModifiedBy>
  <cp:revision>25</cp:revision>
  <dcterms:created xsi:type="dcterms:W3CDTF">2004-02-18T20:49:54Z</dcterms:created>
  <dcterms:modified xsi:type="dcterms:W3CDTF">2012-05-23T15:50:40Z</dcterms:modified>
</cp:coreProperties>
</file>