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266" r:id="rId4"/>
    <p:sldId id="270" r:id="rId5"/>
    <p:sldId id="273" r:id="rId6"/>
    <p:sldId id="277" r:id="rId7"/>
    <p:sldId id="279" r:id="rId8"/>
    <p:sldId id="282" r:id="rId9"/>
    <p:sldId id="304" r:id="rId10"/>
    <p:sldId id="289" r:id="rId11"/>
    <p:sldId id="292" r:id="rId12"/>
    <p:sldId id="297" r:id="rId13"/>
    <p:sldId id="303" r:id="rId14"/>
    <p:sldId id="294" r:id="rId15"/>
    <p:sldId id="302" r:id="rId16"/>
    <p:sldId id="305"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71" d="100"/>
          <a:sy n="71" d="100"/>
        </p:scale>
        <p:origin x="-8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F1FF1A-F585-43B0-912F-8418FDA0DB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42B4B6-5C20-4E78-A641-4A23E3E4F6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8D79D1-01EA-4504-A5AD-D69607AD1EC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E96C89-F191-433B-9260-CD0BBB20CF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BFF380-70D5-4C02-9896-66C637EDA0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016E94-D575-43A3-9531-4276B88870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7261C3-3DE3-4196-AF69-E340C600D1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AFA7EA-753F-48BB-8E98-0A9463F368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7DCA86-A1BC-4BCE-A87B-826C73095CD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D20677-C481-4A18-ABB5-A31D86B71E1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56C92-99E6-4FF8-AB96-CF5A1E420C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2C89A2-0CBF-412A-B868-48A2127DBD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BVxEEn3w688"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ediacollege.com/audio/microphones/how-microphones-work.html" TargetMode="External"/><Relationship Id="rId2" Type="http://schemas.openxmlformats.org/officeDocument/2006/relationships/hyperlink" Target="http://www.thefarm.org/charities/i4at/surv/sstill.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0.png"/><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hyperlink" Target="http://i.ehow.com/images/a06/vt/1c/replace-absorber-jeep-cherokee-sport-800X800.jpg"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latin typeface="Arial" charset="0"/>
                <a:cs typeface="Times New Roman" pitchFamily="18" charset="0"/>
              </a:rPr>
              <a:t>Chapter-6</a:t>
            </a:r>
            <a:r>
              <a:rPr lang="en-US" b="1" smtClean="0">
                <a:latin typeface="Arial" charset="0"/>
                <a:cs typeface="Times New Roman" pitchFamily="18" charset="0"/>
              </a:rPr>
              <a:t>  </a:t>
            </a:r>
            <a:br>
              <a:rPr lang="en-US" b="1" smtClean="0">
                <a:latin typeface="Arial" charset="0"/>
                <a:cs typeface="Times New Roman" pitchFamily="18" charset="0"/>
              </a:rPr>
            </a:br>
            <a:r>
              <a:rPr lang="en-US" b="1" smtClean="0">
                <a:latin typeface="Arial" charset="0"/>
                <a:cs typeface="Times New Roman" pitchFamily="18" charset="0"/>
              </a:rPr>
              <a:t>Energy and Oscillations</a:t>
            </a:r>
            <a:r>
              <a:rPr lang="en-US" smtClean="0">
                <a:cs typeface="Times New Roman" pitchFamily="18" charset="0"/>
              </a:rPr>
              <a:t/>
            </a:r>
            <a:br>
              <a:rPr lang="en-US" smtClean="0">
                <a:cs typeface="Times New Roman" pitchFamily="18" charset="0"/>
              </a:rPr>
            </a:br>
            <a:endParaRPr lang="en-US" smtClean="0">
              <a:cs typeface="Times New Roman" pitchFamily="18" charset="0"/>
            </a:endParaRPr>
          </a:p>
        </p:txBody>
      </p:sp>
      <p:sp>
        <p:nvSpPr>
          <p:cNvPr id="5" name="Rectangle 3"/>
          <p:cNvSpPr txBox="1">
            <a:spLocks noChangeArrowheads="1"/>
          </p:cNvSpPr>
          <p:nvPr/>
        </p:nvSpPr>
        <p:spPr>
          <a:xfrm>
            <a:off x="685800" y="1752600"/>
            <a:ext cx="7772400" cy="4267200"/>
          </a:xfrm>
          <a:prstGeom prst="rect">
            <a:avLst/>
          </a:prstGeom>
        </p:spPr>
        <p:txBody>
          <a:bodyPr/>
          <a:lstStyle/>
          <a:p>
            <a:pPr marL="609600" indent="-609600" algn="just">
              <a:spcBef>
                <a:spcPct val="20000"/>
              </a:spcBef>
              <a:buFont typeface="+mj-lt"/>
              <a:buAutoNum type="arabicPeriod"/>
              <a:defRPr/>
            </a:pPr>
            <a:r>
              <a:rPr lang="en-US" sz="2800" kern="0" dirty="0">
                <a:latin typeface="Arial" charset="0"/>
                <a:cs typeface="Times New Roman" pitchFamily="18" charset="0"/>
              </a:rPr>
              <a:t>Simple Machines</a:t>
            </a:r>
          </a:p>
          <a:p>
            <a:pPr marL="609600" indent="-609600" algn="just">
              <a:spcBef>
                <a:spcPct val="20000"/>
              </a:spcBef>
              <a:buFont typeface="+mj-lt"/>
              <a:buAutoNum type="arabicPeriod"/>
              <a:defRPr/>
            </a:pPr>
            <a:r>
              <a:rPr lang="en-US" sz="2800" kern="0" dirty="0">
                <a:latin typeface="Arial" charset="0"/>
                <a:cs typeface="Times New Roman" pitchFamily="18" charset="0"/>
              </a:rPr>
              <a:t>Work and Power</a:t>
            </a:r>
            <a:endParaRPr lang="en-US" sz="2800" kern="0" dirty="0">
              <a:latin typeface="+mn-lt"/>
              <a:cs typeface="Times New Roman" pitchFamily="18" charset="0"/>
            </a:endParaRPr>
          </a:p>
          <a:p>
            <a:pPr marL="609600" indent="-609600" algn="just">
              <a:spcBef>
                <a:spcPct val="20000"/>
              </a:spcBef>
              <a:buFont typeface="+mj-lt"/>
              <a:buAutoNum type="arabicPeriod"/>
              <a:defRPr/>
            </a:pPr>
            <a:r>
              <a:rPr lang="en-US" sz="2800" kern="0" dirty="0">
                <a:latin typeface="Arial" charset="0"/>
                <a:cs typeface="Times New Roman" pitchFamily="18" charset="0"/>
              </a:rPr>
              <a:t>Kinetic Energy</a:t>
            </a:r>
            <a:endParaRPr lang="en-US" sz="2800" kern="0" dirty="0">
              <a:latin typeface="+mn-lt"/>
              <a:cs typeface="Times New Roman" pitchFamily="18" charset="0"/>
            </a:endParaRPr>
          </a:p>
          <a:p>
            <a:pPr marL="609600" indent="-609600" algn="just">
              <a:spcBef>
                <a:spcPct val="20000"/>
              </a:spcBef>
              <a:buFont typeface="+mj-lt"/>
              <a:buAutoNum type="arabicPeriod"/>
              <a:defRPr/>
            </a:pPr>
            <a:r>
              <a:rPr lang="en-US" sz="2800" kern="0" dirty="0">
                <a:latin typeface="Arial" charset="0"/>
                <a:cs typeface="Times New Roman" pitchFamily="18" charset="0"/>
              </a:rPr>
              <a:t>Potential Energy: Gravitational &amp; Elastic</a:t>
            </a:r>
          </a:p>
          <a:p>
            <a:pPr marL="609600" indent="-609600" algn="just">
              <a:spcBef>
                <a:spcPct val="20000"/>
              </a:spcBef>
              <a:buFont typeface="+mj-lt"/>
              <a:buAutoNum type="arabicPeriod"/>
              <a:defRPr/>
            </a:pPr>
            <a:r>
              <a:rPr lang="en-US" sz="2800" kern="0" dirty="0">
                <a:latin typeface="Arial" charset="0"/>
                <a:cs typeface="Times New Roman" pitchFamily="18" charset="0"/>
              </a:rPr>
              <a:t>Conservation of Energy</a:t>
            </a:r>
          </a:p>
          <a:p>
            <a:pPr marL="609600" indent="-609600" algn="just">
              <a:spcBef>
                <a:spcPct val="20000"/>
              </a:spcBef>
              <a:buFont typeface="+mj-lt"/>
              <a:buAutoNum type="arabicPeriod"/>
              <a:defRPr/>
            </a:pPr>
            <a:r>
              <a:rPr lang="en-US" sz="2800" kern="0" dirty="0">
                <a:latin typeface="Arial" charset="0"/>
                <a:cs typeface="Times New Roman" pitchFamily="18" charset="0"/>
              </a:rPr>
              <a:t>Energy Transformations </a:t>
            </a:r>
            <a:endParaRPr lang="en-US" sz="2800" kern="0" dirty="0">
              <a:cs typeface="Times New Roman" pitchFamily="18" charset="0"/>
            </a:endParaRPr>
          </a:p>
          <a:p>
            <a:pPr marL="609600" indent="-609600" algn="just">
              <a:spcBef>
                <a:spcPct val="20000"/>
              </a:spcBef>
              <a:buFont typeface="+mj-lt"/>
              <a:buAutoNum type="arabicPeriod"/>
              <a:defRPr/>
            </a:pPr>
            <a:r>
              <a:rPr lang="en-US" sz="2800" i="1" kern="0" dirty="0">
                <a:latin typeface="Arial" charset="0"/>
                <a:cs typeface="Times New Roman" pitchFamily="18" charset="0"/>
              </a:rPr>
              <a:t>Energy and the Pole Vault</a:t>
            </a:r>
          </a:p>
          <a:p>
            <a:pPr marL="609600" indent="-609600" algn="just">
              <a:spcBef>
                <a:spcPct val="20000"/>
              </a:spcBef>
              <a:buFont typeface="+mj-lt"/>
              <a:buAutoNum type="arabicPeriod"/>
              <a:defRPr/>
            </a:pPr>
            <a:r>
              <a:rPr lang="en-US" sz="2800" kern="0" dirty="0">
                <a:latin typeface="Arial" charset="0"/>
                <a:cs typeface="Times New Roman" pitchFamily="18" charset="0"/>
              </a:rPr>
              <a:t>Springs and Simple Harmonic Motion</a:t>
            </a:r>
            <a:endParaRPr lang="en-US" sz="3200" kern="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7772400" cy="1143000"/>
          </a:xfrm>
        </p:spPr>
        <p:txBody>
          <a:bodyPr/>
          <a:lstStyle/>
          <a:p>
            <a:pPr algn="l" eaLnBrk="1" hangingPunct="1"/>
            <a:r>
              <a:rPr lang="en-US" i="1" smtClean="0"/>
              <a:t>Conservation of Energy</a:t>
            </a:r>
          </a:p>
        </p:txBody>
      </p:sp>
      <p:pic>
        <p:nvPicPr>
          <p:cNvPr id="12291" name="Picture 4" descr="06_13"/>
          <p:cNvPicPr>
            <a:picLocks noGrp="1" noChangeAspect="1" noChangeArrowheads="1"/>
          </p:cNvPicPr>
          <p:nvPr>
            <p:ph idx="1"/>
          </p:nvPr>
        </p:nvPicPr>
        <p:blipFill>
          <a:blip r:embed="rId2" cstate="print"/>
          <a:srcRect/>
          <a:stretch>
            <a:fillRect/>
          </a:stretch>
        </p:blipFill>
        <p:spPr>
          <a:xfrm>
            <a:off x="4343400" y="1087438"/>
            <a:ext cx="4800600" cy="3625850"/>
          </a:xfrm>
        </p:spPr>
      </p:pic>
      <p:sp>
        <p:nvSpPr>
          <p:cNvPr id="12292" name="Rectangle 3"/>
          <p:cNvSpPr>
            <a:spLocks noChangeArrowheads="1"/>
          </p:cNvSpPr>
          <p:nvPr/>
        </p:nvSpPr>
        <p:spPr bwMode="auto">
          <a:xfrm>
            <a:off x="0" y="1447800"/>
            <a:ext cx="4572000" cy="3416300"/>
          </a:xfrm>
          <a:prstGeom prst="rect">
            <a:avLst/>
          </a:prstGeom>
          <a:noFill/>
          <a:ln w="9525">
            <a:noFill/>
            <a:miter lim="800000"/>
            <a:headEnd/>
            <a:tailEnd/>
          </a:ln>
        </p:spPr>
        <p:txBody>
          <a:bodyPr>
            <a:spAutoFit/>
          </a:bodyPr>
          <a:lstStyle/>
          <a:p>
            <a:r>
              <a:rPr lang="en-US"/>
              <a:t>The swing of the pendulum demonstrates the principle of conservation of energy.</a:t>
            </a:r>
          </a:p>
          <a:p>
            <a:endParaRPr lang="en-US"/>
          </a:p>
          <a:p>
            <a:r>
              <a:rPr lang="en-US"/>
              <a:t>Mechanical energy = KE + PE</a:t>
            </a:r>
          </a:p>
          <a:p>
            <a:endParaRPr lang="en-US"/>
          </a:p>
          <a:p>
            <a:r>
              <a:rPr lang="en-US"/>
              <a:t>In the absence of friction and air drag, the total mechanical energy of a system remains a constant. </a:t>
            </a:r>
          </a:p>
        </p:txBody>
      </p:sp>
      <p:sp>
        <p:nvSpPr>
          <p:cNvPr id="5" name="Rectangle 4"/>
          <p:cNvSpPr>
            <a:spLocks noChangeArrowheads="1"/>
          </p:cNvSpPr>
          <p:nvPr/>
        </p:nvSpPr>
        <p:spPr bwMode="auto">
          <a:xfrm>
            <a:off x="304800" y="5334000"/>
            <a:ext cx="7848600" cy="830263"/>
          </a:xfrm>
          <a:prstGeom prst="rect">
            <a:avLst/>
          </a:prstGeom>
          <a:noFill/>
          <a:ln w="9525">
            <a:noFill/>
            <a:miter lim="800000"/>
            <a:headEnd/>
            <a:tailEnd/>
          </a:ln>
        </p:spPr>
        <p:txBody>
          <a:bodyPr>
            <a:spAutoFit/>
          </a:bodyPr>
          <a:lstStyle/>
          <a:p>
            <a:r>
              <a:rPr lang="en-US">
                <a:hlinkClick r:id="rId3"/>
              </a:rPr>
              <a:t>http://www.youtube.com/watch?v=BVxEEn3w688</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fade">
                                      <p:cBhvr>
                                        <p:cTn id="7" dur="2000"/>
                                        <p:tgtEl>
                                          <p:spTgt spid="122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2">
                                            <p:txEl>
                                              <p:pRg st="2" end="2"/>
                                            </p:txEl>
                                          </p:spTgt>
                                        </p:tgtEl>
                                        <p:attrNameLst>
                                          <p:attrName>style.visibility</p:attrName>
                                        </p:attrNameLst>
                                      </p:cBhvr>
                                      <p:to>
                                        <p:strVal val="visible"/>
                                      </p:to>
                                    </p:set>
                                    <p:animEffect transition="in" filter="fade">
                                      <p:cBhvr>
                                        <p:cTn id="12" dur="2000"/>
                                        <p:tgtEl>
                                          <p:spTgt spid="1229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2">
                                            <p:txEl>
                                              <p:pRg st="4" end="4"/>
                                            </p:txEl>
                                          </p:spTgt>
                                        </p:tgtEl>
                                        <p:attrNameLst>
                                          <p:attrName>style.visibility</p:attrName>
                                        </p:attrNameLst>
                                      </p:cBhvr>
                                      <p:to>
                                        <p:strVal val="visible"/>
                                      </p:to>
                                    </p:set>
                                    <p:animEffect transition="in" filter="fade">
                                      <p:cBhvr>
                                        <p:cTn id="17" dur="2000"/>
                                        <p:tgtEl>
                                          <p:spTgt spid="1229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smtClean="0"/>
              <a:t>How is energy analysis like accounting?</a:t>
            </a:r>
          </a:p>
        </p:txBody>
      </p:sp>
      <p:pic>
        <p:nvPicPr>
          <p:cNvPr id="13315" name="Picture 4" descr="06_16"/>
          <p:cNvPicPr>
            <a:picLocks noGrp="1" noChangeAspect="1" noChangeArrowheads="1"/>
          </p:cNvPicPr>
          <p:nvPr>
            <p:ph idx="1"/>
          </p:nvPr>
        </p:nvPicPr>
        <p:blipFill>
          <a:blip r:embed="rId2" cstate="print"/>
          <a:srcRect/>
          <a:stretch>
            <a:fillRect/>
          </a:stretch>
        </p:blipFill>
        <p:spPr>
          <a:xfrm>
            <a:off x="1219200" y="1981200"/>
            <a:ext cx="6675438" cy="2798763"/>
          </a:xfrm>
        </p:spPr>
      </p:pic>
      <p:sp>
        <p:nvSpPr>
          <p:cNvPr id="13316" name="TextBox 3"/>
          <p:cNvSpPr txBox="1">
            <a:spLocks noChangeArrowheads="1"/>
          </p:cNvSpPr>
          <p:nvPr/>
        </p:nvSpPr>
        <p:spPr bwMode="auto">
          <a:xfrm>
            <a:off x="838200" y="5715000"/>
            <a:ext cx="3048000" cy="461963"/>
          </a:xfrm>
          <a:prstGeom prst="rect">
            <a:avLst/>
          </a:prstGeom>
          <a:noFill/>
          <a:ln w="9525">
            <a:noFill/>
            <a:miter lim="800000"/>
            <a:headEnd/>
            <a:tailEnd/>
          </a:ln>
        </p:spPr>
        <p:txBody>
          <a:bodyPr>
            <a:spAutoFit/>
          </a:bodyPr>
          <a:lstStyle/>
          <a:p>
            <a:r>
              <a:rPr lang="en-US"/>
              <a:t>Try SP5, p122.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152400"/>
            <a:ext cx="7772400" cy="1143000"/>
          </a:xfrm>
        </p:spPr>
        <p:txBody>
          <a:bodyPr/>
          <a:lstStyle/>
          <a:p>
            <a:pPr eaLnBrk="1" hangingPunct="1"/>
            <a:r>
              <a:rPr lang="en-US" b="1" smtClean="0">
                <a:solidFill>
                  <a:srgbClr val="009999"/>
                </a:solidFill>
                <a:latin typeface="Arial" charset="0"/>
              </a:rPr>
              <a:t>Forms of Energy and  Transformations</a:t>
            </a:r>
          </a:p>
        </p:txBody>
      </p:sp>
      <p:pic>
        <p:nvPicPr>
          <p:cNvPr id="14339" name="Picture 5"/>
          <p:cNvPicPr>
            <a:picLocks noChangeAspect="1" noChangeArrowheads="1"/>
          </p:cNvPicPr>
          <p:nvPr/>
        </p:nvPicPr>
        <p:blipFill>
          <a:blip r:embed="rId2" cstate="print"/>
          <a:srcRect/>
          <a:stretch>
            <a:fillRect/>
          </a:stretch>
        </p:blipFill>
        <p:spPr bwMode="auto">
          <a:xfrm>
            <a:off x="685800" y="1600200"/>
            <a:ext cx="7924800" cy="5002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04800"/>
            <a:ext cx="7772400" cy="1143000"/>
          </a:xfrm>
        </p:spPr>
        <p:txBody>
          <a:bodyPr/>
          <a:lstStyle/>
          <a:p>
            <a:r>
              <a:rPr lang="en-US" smtClean="0">
                <a:solidFill>
                  <a:schemeClr val="tx1"/>
                </a:solidFill>
                <a:cs typeface="Times New Roman" pitchFamily="18" charset="0"/>
              </a:rPr>
              <a:t>Energy Transformations</a:t>
            </a:r>
            <a:br>
              <a:rPr lang="en-US" smtClean="0">
                <a:solidFill>
                  <a:schemeClr val="tx1"/>
                </a:solidFill>
                <a:cs typeface="Times New Roman" pitchFamily="18" charset="0"/>
              </a:rPr>
            </a:br>
            <a:endParaRPr lang="en-US" smtClean="0"/>
          </a:p>
        </p:txBody>
      </p:sp>
      <p:graphicFrame>
        <p:nvGraphicFramePr>
          <p:cNvPr id="4" name="Table 3"/>
          <p:cNvGraphicFramePr>
            <a:graphicFrameLocks noGrp="1"/>
          </p:cNvGraphicFramePr>
          <p:nvPr/>
        </p:nvGraphicFramePr>
        <p:xfrm>
          <a:off x="228600" y="1219200"/>
          <a:ext cx="8534400" cy="4694238"/>
        </p:xfrm>
        <a:graphic>
          <a:graphicData uri="http://schemas.openxmlformats.org/drawingml/2006/table">
            <a:tbl>
              <a:tblPr/>
              <a:tblGrid>
                <a:gridCol w="2816352"/>
                <a:gridCol w="2816352"/>
                <a:gridCol w="2901696"/>
              </a:tblGrid>
              <a:tr h="304821">
                <a:tc>
                  <a:txBody>
                    <a:bodyPr/>
                    <a:lstStyle/>
                    <a:p>
                      <a:pPr marL="0" marR="0">
                        <a:spcBef>
                          <a:spcPts val="0"/>
                        </a:spcBef>
                        <a:spcAft>
                          <a:spcPts val="0"/>
                        </a:spcAft>
                      </a:pPr>
                      <a:r>
                        <a:rPr lang="en-US" sz="2000" b="1" u="sng" dirty="0">
                          <a:latin typeface="Times New Roman"/>
                          <a:ea typeface="Times New Roman"/>
                          <a:cs typeface="Times New Roman"/>
                        </a:rPr>
                        <a:t>Process/Device</a:t>
                      </a:r>
                      <a:endParaRPr lang="en-US" sz="2000" u="sng" dirty="0">
                        <a:latin typeface="Times New Roman"/>
                        <a:ea typeface="Times New Roman"/>
                        <a:cs typeface="Times New Roman"/>
                      </a:endParaRPr>
                    </a:p>
                  </a:txBody>
                  <a:tcPr marL="0" marR="0" marT="0" marB="0" anchor="ctr">
                    <a:lnL>
                      <a:noFill/>
                    </a:lnL>
                    <a:lnR>
                      <a:noFill/>
                    </a:lnR>
                    <a:lnT>
                      <a:noFill/>
                    </a:lnT>
                    <a:lnB>
                      <a:noFill/>
                    </a:lnB>
                  </a:tcPr>
                </a:tc>
                <a:tc>
                  <a:txBody>
                    <a:bodyPr/>
                    <a:lstStyle/>
                    <a:p>
                      <a:pPr marL="0" marR="0">
                        <a:spcBef>
                          <a:spcPts val="0"/>
                        </a:spcBef>
                        <a:spcAft>
                          <a:spcPts val="0"/>
                        </a:spcAft>
                      </a:pPr>
                      <a:r>
                        <a:rPr lang="en-US" sz="2000" b="1" u="sng">
                          <a:latin typeface="Times New Roman"/>
                          <a:ea typeface="Times New Roman"/>
                          <a:cs typeface="Times New Roman"/>
                        </a:rPr>
                        <a:t>Initial form of energy</a:t>
                      </a:r>
                      <a:endParaRPr lang="en-US" sz="2000" u="sng">
                        <a:latin typeface="Times New Roman"/>
                        <a:ea typeface="Times New Roman"/>
                        <a:cs typeface="Times New Roman"/>
                      </a:endParaRPr>
                    </a:p>
                  </a:txBody>
                  <a:tcPr marL="0" marR="0" marT="0" marB="0" anchor="ctr">
                    <a:lnL>
                      <a:noFill/>
                    </a:lnL>
                    <a:lnR>
                      <a:noFill/>
                    </a:lnR>
                    <a:lnT>
                      <a:noFill/>
                    </a:lnT>
                    <a:lnB>
                      <a:noFill/>
                    </a:lnB>
                  </a:tcPr>
                </a:tc>
                <a:tc>
                  <a:txBody>
                    <a:bodyPr/>
                    <a:lstStyle/>
                    <a:p>
                      <a:pPr marL="0" marR="0">
                        <a:spcBef>
                          <a:spcPts val="0"/>
                        </a:spcBef>
                        <a:spcAft>
                          <a:spcPts val="0"/>
                        </a:spcAft>
                      </a:pPr>
                      <a:r>
                        <a:rPr lang="en-US" sz="2000" b="1" u="sng" dirty="0">
                          <a:latin typeface="Times New Roman"/>
                          <a:ea typeface="Times New Roman"/>
                          <a:cs typeface="Times New Roman"/>
                        </a:rPr>
                        <a:t>Final form of energy</a:t>
                      </a:r>
                      <a:endParaRPr lang="en-US" sz="2000" u="sng" dirty="0">
                        <a:latin typeface="Times New Roman"/>
                        <a:ea typeface="Times New Roman"/>
                        <a:cs typeface="Times New Roman"/>
                      </a:endParaRPr>
                    </a:p>
                  </a:txBody>
                  <a:tcPr marL="0" marR="0" marT="0" marB="0" anchor="ctr">
                    <a:lnL>
                      <a:noFill/>
                    </a:lnL>
                    <a:lnR>
                      <a:noFill/>
                    </a:lnR>
                    <a:lnT>
                      <a:noFill/>
                    </a:lnT>
                    <a:lnB>
                      <a:noFill/>
                    </a:lnB>
                  </a:tcPr>
                </a:tc>
              </a:tr>
              <a:tr h="365785">
                <a:tc>
                  <a:txBody>
                    <a:bodyPr/>
                    <a:lstStyle/>
                    <a:p>
                      <a:pPr marL="0" marR="0">
                        <a:spcBef>
                          <a:spcPts val="0"/>
                        </a:spcBef>
                        <a:spcAft>
                          <a:spcPts val="0"/>
                        </a:spcAft>
                      </a:pPr>
                      <a:r>
                        <a:rPr lang="en-US" sz="2000" dirty="0">
                          <a:latin typeface="Times New Roman"/>
                          <a:ea typeface="Times New Roman"/>
                          <a:cs typeface="Times New Roman"/>
                        </a:rPr>
                        <a:t>Photosynthesis</a:t>
                      </a:r>
                    </a:p>
                  </a:txBody>
                  <a:tcPr marL="0" marR="0" marT="0" marB="0" anchor="ctr">
                    <a:lnL>
                      <a:noFill/>
                    </a:lnL>
                    <a:lnR>
                      <a:noFill/>
                    </a:lnR>
                    <a:lnT>
                      <a:noFill/>
                    </a:lnT>
                    <a:lnB>
                      <a:noFill/>
                    </a:lnB>
                  </a:tcPr>
                </a:tc>
                <a:tc>
                  <a:txBody>
                    <a:bodyPr/>
                    <a:lstStyle/>
                    <a:p>
                      <a:pPr marL="0" marR="0">
                        <a:spcBef>
                          <a:spcPts val="0"/>
                        </a:spcBef>
                        <a:spcAft>
                          <a:spcPts val="0"/>
                        </a:spcAft>
                      </a:pPr>
                      <a:r>
                        <a:rPr lang="en-US" sz="1200" dirty="0">
                          <a:latin typeface="Times New Roman"/>
                          <a:ea typeface="Times New Roman"/>
                          <a:cs typeface="Times New Roman"/>
                        </a:rPr>
                        <a:t> </a:t>
                      </a:r>
                    </a:p>
                  </a:txBody>
                  <a:tcPr marL="0" marR="0" marT="0" marB="0" anchor="ctr">
                    <a:lnL>
                      <a:noFill/>
                    </a:lnL>
                    <a:lnR>
                      <a:noFill/>
                    </a:lnR>
                    <a:lnT>
                      <a:noFill/>
                    </a:lnT>
                    <a:lnB>
                      <a:noFill/>
                    </a:lnB>
                  </a:tcPr>
                </a:tc>
                <a:tc>
                  <a:txBody>
                    <a:bodyPr/>
                    <a:lstStyle/>
                    <a:p>
                      <a:pPr marL="0" marR="0">
                        <a:spcBef>
                          <a:spcPts val="0"/>
                        </a:spcBef>
                        <a:spcAft>
                          <a:spcPts val="0"/>
                        </a:spcAft>
                      </a:pPr>
                      <a:r>
                        <a:rPr lang="en-US" sz="1200" dirty="0">
                          <a:latin typeface="Times New Roman"/>
                          <a:ea typeface="Times New Roman"/>
                          <a:cs typeface="Times New Roman"/>
                        </a:rPr>
                        <a:t> </a:t>
                      </a:r>
                      <a:endParaRPr lang="en-US" sz="1200" dirty="0" smtClean="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txBody>
                  <a:tcPr marL="0" marR="0" marT="0" marB="0" anchor="ctr">
                    <a:lnL>
                      <a:noFill/>
                    </a:lnL>
                    <a:lnR>
                      <a:noFill/>
                    </a:lnR>
                    <a:lnT>
                      <a:noFill/>
                    </a:lnT>
                    <a:lnB>
                      <a:noFill/>
                    </a:lnB>
                  </a:tcPr>
                </a:tc>
              </a:tr>
              <a:tr h="365785">
                <a:tc>
                  <a:txBody>
                    <a:bodyPr/>
                    <a:lstStyle/>
                    <a:p>
                      <a:pPr marL="0" marR="0">
                        <a:spcBef>
                          <a:spcPts val="0"/>
                        </a:spcBef>
                        <a:spcAft>
                          <a:spcPts val="0"/>
                        </a:spcAft>
                      </a:pPr>
                      <a:r>
                        <a:rPr lang="en-US" sz="2000" dirty="0">
                          <a:latin typeface="Times New Roman"/>
                          <a:ea typeface="Times New Roman"/>
                          <a:cs typeface="Times New Roman"/>
                        </a:rPr>
                        <a:t>Light bulb</a:t>
                      </a:r>
                    </a:p>
                  </a:txBody>
                  <a:tcPr marL="0" marR="0" marT="0" marB="0" anchor="ctr">
                    <a:lnL>
                      <a:noFill/>
                    </a:lnL>
                    <a:lnR>
                      <a:noFill/>
                    </a:lnR>
                    <a:lnT>
                      <a:noFill/>
                    </a:lnT>
                    <a:lnB>
                      <a:noFill/>
                    </a:lnB>
                  </a:tcPr>
                </a:tc>
                <a:tc>
                  <a:txBody>
                    <a:bodyPr/>
                    <a:lstStyle/>
                    <a:p>
                      <a:pPr marL="0" marR="0">
                        <a:spcBef>
                          <a:spcPts val="0"/>
                        </a:spcBef>
                        <a:spcAft>
                          <a:spcPts val="0"/>
                        </a:spcAft>
                      </a:pPr>
                      <a:r>
                        <a:rPr lang="en-US" sz="1200">
                          <a:latin typeface="Times New Roman"/>
                          <a:ea typeface="Times New Roman"/>
                          <a:cs typeface="Times New Roman"/>
                        </a:rPr>
                        <a:t> </a:t>
                      </a:r>
                    </a:p>
                  </a:txBody>
                  <a:tcPr marL="0" marR="0" marT="0" marB="0" anchor="ctr">
                    <a:lnL>
                      <a:noFill/>
                    </a:lnL>
                    <a:lnR>
                      <a:noFill/>
                    </a:lnR>
                    <a:lnT>
                      <a:noFill/>
                    </a:lnT>
                    <a:lnB>
                      <a:noFill/>
                    </a:lnB>
                  </a:tcPr>
                </a:tc>
                <a:tc>
                  <a:txBody>
                    <a:bodyPr/>
                    <a:lstStyle/>
                    <a:p>
                      <a:pPr marL="0" marR="0">
                        <a:spcBef>
                          <a:spcPts val="0"/>
                        </a:spcBef>
                        <a:spcAft>
                          <a:spcPts val="0"/>
                        </a:spcAft>
                      </a:pPr>
                      <a:r>
                        <a:rPr lang="en-US" sz="1200" dirty="0">
                          <a:latin typeface="Times New Roman"/>
                          <a:ea typeface="Times New Roman"/>
                          <a:cs typeface="Times New Roman"/>
                        </a:rPr>
                        <a:t> </a:t>
                      </a:r>
                      <a:endParaRPr lang="en-US" sz="1200" dirty="0" smtClean="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txBody>
                  <a:tcPr marL="0" marR="0" marT="0" marB="0" anchor="ctr">
                    <a:lnL>
                      <a:noFill/>
                    </a:lnL>
                    <a:lnR>
                      <a:noFill/>
                    </a:lnR>
                    <a:lnT>
                      <a:noFill/>
                    </a:lnT>
                    <a:lnB>
                      <a:noFill/>
                    </a:lnB>
                  </a:tcPr>
                </a:tc>
              </a:tr>
              <a:tr h="365785">
                <a:tc>
                  <a:txBody>
                    <a:bodyPr/>
                    <a:lstStyle/>
                    <a:p>
                      <a:pPr marL="0" marR="0">
                        <a:spcBef>
                          <a:spcPts val="0"/>
                        </a:spcBef>
                        <a:spcAft>
                          <a:spcPts val="0"/>
                        </a:spcAft>
                      </a:pPr>
                      <a:r>
                        <a:rPr lang="en-US" sz="2000" dirty="0">
                          <a:latin typeface="Times New Roman"/>
                          <a:ea typeface="Times New Roman"/>
                          <a:cs typeface="Times New Roman"/>
                        </a:rPr>
                        <a:t>Electric motor</a:t>
                      </a:r>
                    </a:p>
                  </a:txBody>
                  <a:tcPr marL="0" marR="0" marT="0" marB="0" anchor="ctr">
                    <a:lnL>
                      <a:noFill/>
                    </a:lnL>
                    <a:lnR>
                      <a:noFill/>
                    </a:lnR>
                    <a:lnT>
                      <a:noFill/>
                    </a:lnT>
                    <a:lnB>
                      <a:noFill/>
                    </a:lnB>
                  </a:tcPr>
                </a:tc>
                <a:tc>
                  <a:txBody>
                    <a:bodyPr/>
                    <a:lstStyle/>
                    <a:p>
                      <a:pPr marL="0" marR="0">
                        <a:spcBef>
                          <a:spcPts val="0"/>
                        </a:spcBef>
                        <a:spcAft>
                          <a:spcPts val="0"/>
                        </a:spcAft>
                      </a:pPr>
                      <a:r>
                        <a:rPr lang="en-US" sz="1200">
                          <a:latin typeface="Times New Roman"/>
                          <a:ea typeface="Times New Roman"/>
                          <a:cs typeface="Times New Roman"/>
                        </a:rPr>
                        <a:t> </a:t>
                      </a:r>
                    </a:p>
                  </a:txBody>
                  <a:tcPr marL="0" marR="0" marT="0" marB="0" anchor="ctr">
                    <a:lnL>
                      <a:noFill/>
                    </a:lnL>
                    <a:lnR>
                      <a:noFill/>
                    </a:lnR>
                    <a:lnT>
                      <a:noFill/>
                    </a:lnT>
                    <a:lnB>
                      <a:noFill/>
                    </a:lnB>
                  </a:tcPr>
                </a:tc>
                <a:tc>
                  <a:txBody>
                    <a:bodyPr/>
                    <a:lstStyle/>
                    <a:p>
                      <a:pPr marL="0" marR="0">
                        <a:spcBef>
                          <a:spcPts val="0"/>
                        </a:spcBef>
                        <a:spcAft>
                          <a:spcPts val="0"/>
                        </a:spcAft>
                      </a:pPr>
                      <a:r>
                        <a:rPr lang="en-US" sz="1200" dirty="0">
                          <a:latin typeface="Times New Roman"/>
                          <a:ea typeface="Times New Roman"/>
                          <a:cs typeface="Times New Roman"/>
                        </a:rPr>
                        <a:t> </a:t>
                      </a:r>
                      <a:endParaRPr lang="en-US" sz="1200" dirty="0" smtClean="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txBody>
                  <a:tcPr marL="0" marR="0" marT="0" marB="0" anchor="ctr">
                    <a:lnL>
                      <a:noFill/>
                    </a:lnL>
                    <a:lnR>
                      <a:noFill/>
                    </a:lnR>
                    <a:lnT>
                      <a:noFill/>
                    </a:lnT>
                    <a:lnB>
                      <a:noFill/>
                    </a:lnB>
                  </a:tcPr>
                </a:tc>
              </a:tr>
              <a:tr h="365785">
                <a:tc>
                  <a:txBody>
                    <a:bodyPr/>
                    <a:lstStyle/>
                    <a:p>
                      <a:pPr marL="0" marR="0">
                        <a:spcBef>
                          <a:spcPts val="0"/>
                        </a:spcBef>
                        <a:spcAft>
                          <a:spcPts val="0"/>
                        </a:spcAft>
                      </a:pPr>
                      <a:r>
                        <a:rPr lang="en-US" sz="2000" dirty="0">
                          <a:latin typeface="Times New Roman"/>
                          <a:ea typeface="Times New Roman"/>
                          <a:cs typeface="Times New Roman"/>
                        </a:rPr>
                        <a:t>Electric generator</a:t>
                      </a:r>
                    </a:p>
                  </a:txBody>
                  <a:tcPr marL="0" marR="0" marT="0" marB="0" anchor="ctr">
                    <a:lnL>
                      <a:noFill/>
                    </a:lnL>
                    <a:lnR>
                      <a:noFill/>
                    </a:lnR>
                    <a:lnT>
                      <a:noFill/>
                    </a:lnT>
                    <a:lnB>
                      <a:noFill/>
                    </a:lnB>
                  </a:tcPr>
                </a:tc>
                <a:tc>
                  <a:txBody>
                    <a:bodyPr/>
                    <a:lstStyle/>
                    <a:p>
                      <a:pPr marL="0" marR="0">
                        <a:spcBef>
                          <a:spcPts val="0"/>
                        </a:spcBef>
                        <a:spcAft>
                          <a:spcPts val="0"/>
                        </a:spcAft>
                      </a:pPr>
                      <a:r>
                        <a:rPr lang="en-US" sz="1200">
                          <a:latin typeface="Times New Roman"/>
                          <a:ea typeface="Times New Roman"/>
                          <a:cs typeface="Times New Roman"/>
                        </a:rPr>
                        <a:t> </a:t>
                      </a:r>
                    </a:p>
                  </a:txBody>
                  <a:tcPr marL="0" marR="0" marT="0" marB="0" anchor="ctr">
                    <a:lnL>
                      <a:noFill/>
                    </a:lnL>
                    <a:lnR>
                      <a:noFill/>
                    </a:lnR>
                    <a:lnT>
                      <a:noFill/>
                    </a:lnT>
                    <a:lnB>
                      <a:noFill/>
                    </a:lnB>
                  </a:tcPr>
                </a:tc>
                <a:tc>
                  <a:txBody>
                    <a:bodyPr/>
                    <a:lstStyle/>
                    <a:p>
                      <a:pPr marL="0" marR="0">
                        <a:spcBef>
                          <a:spcPts val="0"/>
                        </a:spcBef>
                        <a:spcAft>
                          <a:spcPts val="0"/>
                        </a:spcAft>
                      </a:pPr>
                      <a:r>
                        <a:rPr lang="en-US" sz="1200" dirty="0">
                          <a:latin typeface="Times New Roman"/>
                          <a:ea typeface="Times New Roman"/>
                          <a:cs typeface="Times New Roman"/>
                        </a:rPr>
                        <a:t> </a:t>
                      </a:r>
                      <a:endParaRPr lang="en-US" sz="1200" dirty="0" smtClean="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txBody>
                  <a:tcPr marL="0" marR="0" marT="0" marB="0" anchor="ctr">
                    <a:lnL>
                      <a:noFill/>
                    </a:lnL>
                    <a:lnR>
                      <a:noFill/>
                    </a:lnR>
                    <a:lnT>
                      <a:noFill/>
                    </a:lnT>
                    <a:lnB>
                      <a:noFill/>
                    </a:lnB>
                  </a:tcPr>
                </a:tc>
              </a:tr>
              <a:tr h="365785">
                <a:tc>
                  <a:txBody>
                    <a:bodyPr/>
                    <a:lstStyle/>
                    <a:p>
                      <a:pPr marL="0" marR="0">
                        <a:spcBef>
                          <a:spcPts val="0"/>
                        </a:spcBef>
                        <a:spcAft>
                          <a:spcPts val="0"/>
                        </a:spcAft>
                      </a:pPr>
                      <a:r>
                        <a:rPr lang="en-US" sz="2000" dirty="0">
                          <a:latin typeface="Times New Roman"/>
                          <a:ea typeface="Times New Roman"/>
                          <a:cs typeface="Times New Roman"/>
                          <a:hlinkClick r:id="rId2"/>
                        </a:rPr>
                        <a:t>Solar still</a:t>
                      </a:r>
                      <a:endParaRPr lang="en-US" sz="2000" dirty="0">
                        <a:latin typeface="Times New Roman"/>
                        <a:ea typeface="Times New Roman"/>
                        <a:cs typeface="Times New Roman"/>
                      </a:endParaRPr>
                    </a:p>
                  </a:txBody>
                  <a:tcPr marL="0" marR="0" marT="0" marB="0" anchor="ctr">
                    <a:lnL>
                      <a:noFill/>
                    </a:lnL>
                    <a:lnR>
                      <a:noFill/>
                    </a:lnR>
                    <a:lnT>
                      <a:noFill/>
                    </a:lnT>
                    <a:lnB>
                      <a:noFill/>
                    </a:lnB>
                  </a:tcPr>
                </a:tc>
                <a:tc>
                  <a:txBody>
                    <a:bodyPr/>
                    <a:lstStyle/>
                    <a:p>
                      <a:pPr marL="0" marR="0">
                        <a:spcBef>
                          <a:spcPts val="0"/>
                        </a:spcBef>
                        <a:spcAft>
                          <a:spcPts val="0"/>
                        </a:spcAft>
                      </a:pPr>
                      <a:r>
                        <a:rPr lang="en-US" sz="1200">
                          <a:latin typeface="Times New Roman"/>
                          <a:ea typeface="Times New Roman"/>
                          <a:cs typeface="Times New Roman"/>
                        </a:rPr>
                        <a:t> </a:t>
                      </a:r>
                    </a:p>
                  </a:txBody>
                  <a:tcPr marL="0" marR="0" marT="0" marB="0" anchor="ctr">
                    <a:lnL>
                      <a:noFill/>
                    </a:lnL>
                    <a:lnR>
                      <a:noFill/>
                    </a:lnR>
                    <a:lnT>
                      <a:noFill/>
                    </a:lnT>
                    <a:lnB>
                      <a:noFill/>
                    </a:lnB>
                  </a:tcPr>
                </a:tc>
                <a:tc>
                  <a:txBody>
                    <a:bodyPr/>
                    <a:lstStyle/>
                    <a:p>
                      <a:pPr marL="0" marR="0">
                        <a:spcBef>
                          <a:spcPts val="0"/>
                        </a:spcBef>
                        <a:spcAft>
                          <a:spcPts val="0"/>
                        </a:spcAft>
                      </a:pPr>
                      <a:r>
                        <a:rPr lang="en-US" sz="1200" dirty="0">
                          <a:latin typeface="Times New Roman"/>
                          <a:ea typeface="Times New Roman"/>
                          <a:cs typeface="Times New Roman"/>
                        </a:rPr>
                        <a:t> </a:t>
                      </a:r>
                      <a:endParaRPr lang="en-US" sz="1200" dirty="0" smtClean="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txBody>
                  <a:tcPr marL="0" marR="0" marT="0" marB="0" anchor="ctr">
                    <a:lnL>
                      <a:noFill/>
                    </a:lnL>
                    <a:lnR>
                      <a:noFill/>
                    </a:lnR>
                    <a:lnT>
                      <a:noFill/>
                    </a:lnT>
                    <a:lnB>
                      <a:noFill/>
                    </a:lnB>
                  </a:tcPr>
                </a:tc>
              </a:tr>
              <a:tr h="365785">
                <a:tc>
                  <a:txBody>
                    <a:bodyPr/>
                    <a:lstStyle/>
                    <a:p>
                      <a:pPr marL="0" marR="0">
                        <a:spcBef>
                          <a:spcPts val="0"/>
                        </a:spcBef>
                        <a:spcAft>
                          <a:spcPts val="0"/>
                        </a:spcAft>
                      </a:pPr>
                      <a:r>
                        <a:rPr lang="en-US" sz="2000" dirty="0">
                          <a:latin typeface="Times New Roman"/>
                          <a:ea typeface="Times New Roman"/>
                          <a:cs typeface="Times New Roman"/>
                        </a:rPr>
                        <a:t>Photovoltaic cell </a:t>
                      </a:r>
                      <a:r>
                        <a:rPr lang="en-US" sz="1800" dirty="0">
                          <a:latin typeface="Times New Roman"/>
                          <a:ea typeface="Times New Roman"/>
                          <a:cs typeface="Times New Roman"/>
                        </a:rPr>
                        <a:t>(solar cell)</a:t>
                      </a:r>
                    </a:p>
                  </a:txBody>
                  <a:tcPr marL="0" marR="0" marT="0" marB="0" anchor="ctr">
                    <a:lnL>
                      <a:noFill/>
                    </a:lnL>
                    <a:lnR>
                      <a:noFill/>
                    </a:lnR>
                    <a:lnT>
                      <a:noFill/>
                    </a:lnT>
                    <a:lnB>
                      <a:noFill/>
                    </a:lnB>
                  </a:tcPr>
                </a:tc>
                <a:tc>
                  <a:txBody>
                    <a:bodyPr/>
                    <a:lstStyle/>
                    <a:p>
                      <a:pPr marL="0" marR="0">
                        <a:spcBef>
                          <a:spcPts val="0"/>
                        </a:spcBef>
                        <a:spcAft>
                          <a:spcPts val="0"/>
                        </a:spcAft>
                      </a:pPr>
                      <a:r>
                        <a:rPr lang="en-US" sz="1200">
                          <a:latin typeface="Times New Roman"/>
                          <a:ea typeface="Times New Roman"/>
                          <a:cs typeface="Times New Roman"/>
                        </a:rPr>
                        <a:t> </a:t>
                      </a:r>
                    </a:p>
                  </a:txBody>
                  <a:tcPr marL="0" marR="0" marT="0" marB="0" anchor="ctr">
                    <a:lnL>
                      <a:noFill/>
                    </a:lnL>
                    <a:lnR>
                      <a:noFill/>
                    </a:lnR>
                    <a:lnT>
                      <a:noFill/>
                    </a:lnT>
                    <a:lnB>
                      <a:noFill/>
                    </a:lnB>
                  </a:tcPr>
                </a:tc>
                <a:tc>
                  <a:txBody>
                    <a:bodyPr/>
                    <a:lstStyle/>
                    <a:p>
                      <a:pPr marL="0" marR="0">
                        <a:spcBef>
                          <a:spcPts val="0"/>
                        </a:spcBef>
                        <a:spcAft>
                          <a:spcPts val="0"/>
                        </a:spcAft>
                      </a:pPr>
                      <a:r>
                        <a:rPr lang="en-US" sz="1200" dirty="0">
                          <a:latin typeface="Times New Roman"/>
                          <a:ea typeface="Times New Roman"/>
                          <a:cs typeface="Times New Roman"/>
                        </a:rPr>
                        <a:t> </a:t>
                      </a:r>
                      <a:endParaRPr lang="en-US" sz="1200" dirty="0" smtClean="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txBody>
                  <a:tcPr marL="0" marR="0" marT="0" marB="0" anchor="ctr">
                    <a:lnL>
                      <a:noFill/>
                    </a:lnL>
                    <a:lnR>
                      <a:noFill/>
                    </a:lnR>
                    <a:lnT>
                      <a:noFill/>
                    </a:lnT>
                    <a:lnB>
                      <a:noFill/>
                    </a:lnB>
                  </a:tcPr>
                </a:tc>
              </a:tr>
              <a:tr h="365785">
                <a:tc>
                  <a:txBody>
                    <a:bodyPr/>
                    <a:lstStyle/>
                    <a:p>
                      <a:pPr marL="0" marR="0">
                        <a:spcBef>
                          <a:spcPts val="0"/>
                        </a:spcBef>
                        <a:spcAft>
                          <a:spcPts val="0"/>
                        </a:spcAft>
                      </a:pPr>
                      <a:r>
                        <a:rPr lang="en-US" sz="2000" dirty="0">
                          <a:latin typeface="Times New Roman"/>
                          <a:ea typeface="Times New Roman"/>
                          <a:cs typeface="Times New Roman"/>
                        </a:rPr>
                        <a:t>During friction</a:t>
                      </a:r>
                    </a:p>
                  </a:txBody>
                  <a:tcPr marL="0" marR="0" marT="0" marB="0" anchor="ctr">
                    <a:lnL>
                      <a:noFill/>
                    </a:lnL>
                    <a:lnR>
                      <a:noFill/>
                    </a:lnR>
                    <a:lnT>
                      <a:noFill/>
                    </a:lnT>
                    <a:lnB>
                      <a:noFill/>
                    </a:lnB>
                  </a:tcPr>
                </a:tc>
                <a:tc>
                  <a:txBody>
                    <a:bodyPr/>
                    <a:lstStyle/>
                    <a:p>
                      <a:pPr marL="0" marR="0">
                        <a:spcBef>
                          <a:spcPts val="0"/>
                        </a:spcBef>
                        <a:spcAft>
                          <a:spcPts val="0"/>
                        </a:spcAft>
                      </a:pPr>
                      <a:r>
                        <a:rPr lang="en-US" sz="1200" dirty="0">
                          <a:latin typeface="Times New Roman"/>
                          <a:ea typeface="Times New Roman"/>
                          <a:cs typeface="Times New Roman"/>
                        </a:rPr>
                        <a:t> </a:t>
                      </a:r>
                    </a:p>
                  </a:txBody>
                  <a:tcPr marL="0" marR="0" marT="0" marB="0" anchor="ctr">
                    <a:lnL>
                      <a:noFill/>
                    </a:lnL>
                    <a:lnR>
                      <a:noFill/>
                    </a:lnR>
                    <a:lnT>
                      <a:noFill/>
                    </a:lnT>
                    <a:lnB>
                      <a:noFill/>
                    </a:lnB>
                  </a:tcPr>
                </a:tc>
                <a:tc>
                  <a:txBody>
                    <a:bodyPr/>
                    <a:lstStyle/>
                    <a:p>
                      <a:pPr marL="0" marR="0">
                        <a:spcBef>
                          <a:spcPts val="0"/>
                        </a:spcBef>
                        <a:spcAft>
                          <a:spcPts val="0"/>
                        </a:spcAft>
                      </a:pPr>
                      <a:r>
                        <a:rPr lang="en-US" sz="1200" dirty="0">
                          <a:latin typeface="Times New Roman"/>
                          <a:ea typeface="Times New Roman"/>
                          <a:cs typeface="Times New Roman"/>
                        </a:rPr>
                        <a:t> </a:t>
                      </a:r>
                      <a:endParaRPr lang="en-US" sz="1200" dirty="0" smtClean="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txBody>
                  <a:tcPr marL="0" marR="0" marT="0" marB="0" anchor="ctr">
                    <a:lnL>
                      <a:noFill/>
                    </a:lnL>
                    <a:lnR>
                      <a:noFill/>
                    </a:lnR>
                    <a:lnT>
                      <a:noFill/>
                    </a:lnT>
                    <a:lnB>
                      <a:noFill/>
                    </a:lnB>
                  </a:tcPr>
                </a:tc>
              </a:tr>
              <a:tr h="365785">
                <a:tc>
                  <a:txBody>
                    <a:bodyPr/>
                    <a:lstStyle/>
                    <a:p>
                      <a:pPr marL="0" marR="0">
                        <a:spcBef>
                          <a:spcPts val="0"/>
                        </a:spcBef>
                        <a:spcAft>
                          <a:spcPts val="0"/>
                        </a:spcAft>
                      </a:pPr>
                      <a:r>
                        <a:rPr lang="en-US" sz="2000" dirty="0">
                          <a:latin typeface="Times New Roman"/>
                          <a:ea typeface="Times New Roman"/>
                          <a:cs typeface="Times New Roman"/>
                        </a:rPr>
                        <a:t>Using a battery</a:t>
                      </a:r>
                    </a:p>
                  </a:txBody>
                  <a:tcPr marL="0" marR="0" marT="0" marB="0" anchor="ctr">
                    <a:lnL>
                      <a:noFill/>
                    </a:lnL>
                    <a:lnR>
                      <a:noFill/>
                    </a:lnR>
                    <a:lnT>
                      <a:noFill/>
                    </a:lnT>
                    <a:lnB>
                      <a:noFill/>
                    </a:lnB>
                  </a:tcPr>
                </a:tc>
                <a:tc>
                  <a:txBody>
                    <a:bodyPr/>
                    <a:lstStyle/>
                    <a:p>
                      <a:pPr marL="0" marR="0">
                        <a:spcBef>
                          <a:spcPts val="0"/>
                        </a:spcBef>
                        <a:spcAft>
                          <a:spcPts val="0"/>
                        </a:spcAft>
                      </a:pPr>
                      <a:r>
                        <a:rPr lang="en-US" sz="1200">
                          <a:latin typeface="Times New Roman"/>
                          <a:ea typeface="Times New Roman"/>
                          <a:cs typeface="Times New Roman"/>
                        </a:rPr>
                        <a:t> </a:t>
                      </a:r>
                    </a:p>
                  </a:txBody>
                  <a:tcPr marL="0" marR="0" marT="0" marB="0" anchor="ctr">
                    <a:lnL>
                      <a:noFill/>
                    </a:lnL>
                    <a:lnR>
                      <a:noFill/>
                    </a:lnR>
                    <a:lnT>
                      <a:noFill/>
                    </a:lnT>
                    <a:lnB>
                      <a:noFill/>
                    </a:lnB>
                  </a:tcPr>
                </a:tc>
                <a:tc>
                  <a:txBody>
                    <a:bodyPr/>
                    <a:lstStyle/>
                    <a:p>
                      <a:pPr marL="0" marR="0">
                        <a:spcBef>
                          <a:spcPts val="0"/>
                        </a:spcBef>
                        <a:spcAft>
                          <a:spcPts val="0"/>
                        </a:spcAft>
                      </a:pPr>
                      <a:r>
                        <a:rPr lang="en-US" sz="1200" dirty="0">
                          <a:latin typeface="Times New Roman"/>
                          <a:ea typeface="Times New Roman"/>
                          <a:cs typeface="Times New Roman"/>
                        </a:rPr>
                        <a:t> </a:t>
                      </a:r>
                      <a:endParaRPr lang="en-US" sz="1200" dirty="0" smtClean="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txBody>
                  <a:tcPr marL="0" marR="0" marT="0" marB="0" anchor="ctr">
                    <a:lnL>
                      <a:noFill/>
                    </a:lnL>
                    <a:lnR>
                      <a:noFill/>
                    </a:lnR>
                    <a:lnT>
                      <a:noFill/>
                    </a:lnT>
                    <a:lnB>
                      <a:noFill/>
                    </a:lnB>
                  </a:tcPr>
                </a:tc>
              </a:tr>
              <a:tr h="365785">
                <a:tc>
                  <a:txBody>
                    <a:bodyPr/>
                    <a:lstStyle/>
                    <a:p>
                      <a:pPr marL="0" marR="0">
                        <a:spcBef>
                          <a:spcPts val="0"/>
                        </a:spcBef>
                        <a:spcAft>
                          <a:spcPts val="0"/>
                        </a:spcAft>
                      </a:pPr>
                      <a:r>
                        <a:rPr lang="en-US" sz="2000" dirty="0">
                          <a:latin typeface="Times New Roman"/>
                          <a:ea typeface="Times New Roman"/>
                          <a:cs typeface="Times New Roman"/>
                        </a:rPr>
                        <a:t>Charging a battery</a:t>
                      </a:r>
                    </a:p>
                  </a:txBody>
                  <a:tcPr marL="0" marR="0" marT="0" marB="0" anchor="ctr">
                    <a:lnL>
                      <a:noFill/>
                    </a:lnL>
                    <a:lnR>
                      <a:noFill/>
                    </a:lnR>
                    <a:lnT>
                      <a:noFill/>
                    </a:lnT>
                    <a:lnB>
                      <a:noFill/>
                    </a:lnB>
                  </a:tcPr>
                </a:tc>
                <a:tc>
                  <a:txBody>
                    <a:bodyPr/>
                    <a:lstStyle/>
                    <a:p>
                      <a:pPr marL="0" marR="0">
                        <a:spcBef>
                          <a:spcPts val="0"/>
                        </a:spcBef>
                        <a:spcAft>
                          <a:spcPts val="0"/>
                        </a:spcAft>
                      </a:pPr>
                      <a:r>
                        <a:rPr lang="en-US" sz="1200">
                          <a:latin typeface="Times New Roman"/>
                          <a:ea typeface="Times New Roman"/>
                          <a:cs typeface="Times New Roman"/>
                        </a:rPr>
                        <a:t> </a:t>
                      </a:r>
                    </a:p>
                  </a:txBody>
                  <a:tcPr marL="0" marR="0" marT="0" marB="0" anchor="ctr">
                    <a:lnL>
                      <a:noFill/>
                    </a:lnL>
                    <a:lnR>
                      <a:noFill/>
                    </a:lnR>
                    <a:lnT>
                      <a:noFill/>
                    </a:lnT>
                    <a:lnB>
                      <a:noFill/>
                    </a:lnB>
                  </a:tcPr>
                </a:tc>
                <a:tc>
                  <a:txBody>
                    <a:bodyPr/>
                    <a:lstStyle/>
                    <a:p>
                      <a:pPr marL="0" marR="0">
                        <a:spcBef>
                          <a:spcPts val="0"/>
                        </a:spcBef>
                        <a:spcAft>
                          <a:spcPts val="0"/>
                        </a:spcAft>
                      </a:pPr>
                      <a:r>
                        <a:rPr lang="en-US" sz="1200" dirty="0">
                          <a:latin typeface="Times New Roman"/>
                          <a:ea typeface="Times New Roman"/>
                          <a:cs typeface="Times New Roman"/>
                        </a:rPr>
                        <a:t> </a:t>
                      </a:r>
                      <a:endParaRPr lang="en-US" sz="1200" dirty="0" smtClean="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txBody>
                  <a:tcPr marL="0" marR="0" marT="0" marB="0" anchor="ctr">
                    <a:lnL>
                      <a:noFill/>
                    </a:lnL>
                    <a:lnR>
                      <a:noFill/>
                    </a:lnR>
                    <a:lnT>
                      <a:noFill/>
                    </a:lnT>
                    <a:lnB>
                      <a:noFill/>
                    </a:lnB>
                  </a:tcPr>
                </a:tc>
              </a:tr>
              <a:tr h="365785">
                <a:tc>
                  <a:txBody>
                    <a:bodyPr/>
                    <a:lstStyle/>
                    <a:p>
                      <a:pPr marL="0" marR="0">
                        <a:spcBef>
                          <a:spcPts val="0"/>
                        </a:spcBef>
                        <a:spcAft>
                          <a:spcPts val="0"/>
                        </a:spcAft>
                      </a:pPr>
                      <a:r>
                        <a:rPr lang="en-US" sz="2000" dirty="0">
                          <a:latin typeface="Times New Roman"/>
                          <a:ea typeface="Times New Roman"/>
                          <a:cs typeface="Times New Roman"/>
                        </a:rPr>
                        <a:t>In a </a:t>
                      </a:r>
                      <a:r>
                        <a:rPr lang="en-US" sz="2000" dirty="0">
                          <a:latin typeface="Times New Roman"/>
                          <a:ea typeface="Times New Roman"/>
                          <a:cs typeface="Times New Roman"/>
                          <a:hlinkClick r:id="rId3"/>
                        </a:rPr>
                        <a:t>microphone</a:t>
                      </a:r>
                      <a:endParaRPr lang="en-US" sz="2000" dirty="0">
                        <a:latin typeface="Times New Roman"/>
                        <a:ea typeface="Times New Roman"/>
                        <a:cs typeface="Times New Roman"/>
                      </a:endParaRPr>
                    </a:p>
                  </a:txBody>
                  <a:tcPr marL="0" marR="0" marT="0" marB="0" anchor="ctr">
                    <a:lnL>
                      <a:noFill/>
                    </a:lnL>
                    <a:lnR>
                      <a:noFill/>
                    </a:lnR>
                    <a:lnT>
                      <a:noFill/>
                    </a:lnT>
                    <a:lnB>
                      <a:noFill/>
                    </a:lnB>
                  </a:tcPr>
                </a:tc>
                <a:tc>
                  <a:txBody>
                    <a:bodyPr/>
                    <a:lstStyle/>
                    <a:p>
                      <a:pPr marL="0" marR="0">
                        <a:spcBef>
                          <a:spcPts val="0"/>
                        </a:spcBef>
                        <a:spcAft>
                          <a:spcPts val="0"/>
                        </a:spcAft>
                      </a:pPr>
                      <a:r>
                        <a:rPr lang="en-US" sz="1200">
                          <a:latin typeface="Times New Roman"/>
                          <a:ea typeface="Times New Roman"/>
                          <a:cs typeface="Times New Roman"/>
                        </a:rPr>
                        <a:t> </a:t>
                      </a:r>
                    </a:p>
                  </a:txBody>
                  <a:tcPr marL="0" marR="0" marT="0" marB="0" anchor="ctr">
                    <a:lnL>
                      <a:noFill/>
                    </a:lnL>
                    <a:lnR>
                      <a:noFill/>
                    </a:lnR>
                    <a:lnT>
                      <a:noFill/>
                    </a:lnT>
                    <a:lnB>
                      <a:noFill/>
                    </a:lnB>
                  </a:tcPr>
                </a:tc>
                <a:tc>
                  <a:txBody>
                    <a:bodyPr/>
                    <a:lstStyle/>
                    <a:p>
                      <a:pPr marL="0" marR="0">
                        <a:spcBef>
                          <a:spcPts val="0"/>
                        </a:spcBef>
                        <a:spcAft>
                          <a:spcPts val="0"/>
                        </a:spcAft>
                      </a:pPr>
                      <a:r>
                        <a:rPr lang="en-US" sz="1200" dirty="0">
                          <a:latin typeface="Times New Roman"/>
                          <a:ea typeface="Times New Roman"/>
                          <a:cs typeface="Times New Roman"/>
                        </a:rPr>
                        <a:t> </a:t>
                      </a:r>
                      <a:endParaRPr lang="en-US" sz="1200" dirty="0" smtClean="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txBody>
                  <a:tcPr marL="0" marR="0" marT="0" marB="0" anchor="ctr">
                    <a:lnL>
                      <a:noFill/>
                    </a:lnL>
                    <a:lnR>
                      <a:noFill/>
                    </a:lnR>
                    <a:lnT>
                      <a:noFill/>
                    </a:lnT>
                    <a:lnB>
                      <a:noFill/>
                    </a:lnB>
                  </a:tcPr>
                </a:tc>
              </a:tr>
              <a:tr h="365785">
                <a:tc>
                  <a:txBody>
                    <a:bodyPr/>
                    <a:lstStyle/>
                    <a:p>
                      <a:pPr marL="0" marR="0">
                        <a:spcBef>
                          <a:spcPts val="0"/>
                        </a:spcBef>
                        <a:spcAft>
                          <a:spcPts val="0"/>
                        </a:spcAft>
                      </a:pPr>
                      <a:r>
                        <a:rPr lang="en-US" sz="2000" dirty="0">
                          <a:latin typeface="Times New Roman"/>
                          <a:ea typeface="Times New Roman"/>
                          <a:cs typeface="Times New Roman"/>
                        </a:rPr>
                        <a:t>In a loudspeaker</a:t>
                      </a:r>
                    </a:p>
                  </a:txBody>
                  <a:tcPr marL="0" marR="0" marT="0" marB="0" anchor="ctr">
                    <a:lnL>
                      <a:noFill/>
                    </a:lnL>
                    <a:lnR>
                      <a:noFill/>
                    </a:lnR>
                    <a:lnT>
                      <a:noFill/>
                    </a:lnT>
                    <a:lnB>
                      <a:noFill/>
                    </a:lnB>
                  </a:tcPr>
                </a:tc>
                <a:tc>
                  <a:txBody>
                    <a:bodyPr/>
                    <a:lstStyle/>
                    <a:p>
                      <a:pPr marL="0" marR="0">
                        <a:spcBef>
                          <a:spcPts val="0"/>
                        </a:spcBef>
                        <a:spcAft>
                          <a:spcPts val="0"/>
                        </a:spcAft>
                      </a:pPr>
                      <a:r>
                        <a:rPr lang="en-US" sz="1200">
                          <a:latin typeface="Times New Roman"/>
                          <a:ea typeface="Times New Roman"/>
                          <a:cs typeface="Times New Roman"/>
                        </a:rPr>
                        <a:t> </a:t>
                      </a:r>
                    </a:p>
                  </a:txBody>
                  <a:tcPr marL="0" marR="0" marT="0" marB="0" anchor="ctr">
                    <a:lnL>
                      <a:noFill/>
                    </a:lnL>
                    <a:lnR>
                      <a:noFill/>
                    </a:lnR>
                    <a:lnT>
                      <a:noFill/>
                    </a:lnT>
                    <a:lnB>
                      <a:noFill/>
                    </a:lnB>
                  </a:tcPr>
                </a:tc>
                <a:tc>
                  <a:txBody>
                    <a:bodyPr/>
                    <a:lstStyle/>
                    <a:p>
                      <a:pPr marL="0" marR="0">
                        <a:spcBef>
                          <a:spcPts val="0"/>
                        </a:spcBef>
                        <a:spcAft>
                          <a:spcPts val="0"/>
                        </a:spcAft>
                      </a:pPr>
                      <a:r>
                        <a:rPr lang="en-US" sz="1200" dirty="0">
                          <a:latin typeface="Times New Roman"/>
                          <a:ea typeface="Times New Roman"/>
                          <a:cs typeface="Times New Roman"/>
                        </a:rPr>
                        <a:t> </a:t>
                      </a:r>
                      <a:endParaRPr lang="en-US" sz="1200" dirty="0" smtClean="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txBody>
                  <a:tcPr marL="0" marR="0" marT="0" marB="0" anchor="ctr">
                    <a:lnL>
                      <a:noFill/>
                    </a:lnL>
                    <a:lnR>
                      <a:noFill/>
                    </a:lnR>
                    <a:lnT>
                      <a:noFill/>
                    </a:lnT>
                    <a:lnB>
                      <a:noFill/>
                    </a:lnB>
                  </a:tcPr>
                </a:tc>
              </a:tr>
              <a:tr h="365785">
                <a:tc>
                  <a:txBody>
                    <a:bodyPr/>
                    <a:lstStyle/>
                    <a:p>
                      <a:pPr marL="0" marR="0">
                        <a:spcBef>
                          <a:spcPts val="0"/>
                        </a:spcBef>
                        <a:spcAft>
                          <a:spcPts val="0"/>
                        </a:spcAft>
                      </a:pPr>
                      <a:r>
                        <a:rPr lang="en-US" sz="2000" dirty="0">
                          <a:latin typeface="Times New Roman"/>
                          <a:ea typeface="Times New Roman"/>
                          <a:cs typeface="Times New Roman"/>
                        </a:rPr>
                        <a:t>In a nuclear reactor</a:t>
                      </a:r>
                    </a:p>
                  </a:txBody>
                  <a:tcPr marL="0" marR="0" marT="0" marB="0" anchor="ctr">
                    <a:lnL>
                      <a:noFill/>
                    </a:lnL>
                    <a:lnR>
                      <a:noFill/>
                    </a:lnR>
                    <a:lnT>
                      <a:noFill/>
                    </a:lnT>
                    <a:lnB>
                      <a:noFill/>
                    </a:lnB>
                  </a:tcPr>
                </a:tc>
                <a:tc>
                  <a:txBody>
                    <a:bodyPr/>
                    <a:lstStyle/>
                    <a:p>
                      <a:pPr marL="0" marR="0">
                        <a:spcBef>
                          <a:spcPts val="0"/>
                        </a:spcBef>
                        <a:spcAft>
                          <a:spcPts val="0"/>
                        </a:spcAft>
                      </a:pPr>
                      <a:r>
                        <a:rPr lang="en-US" sz="1200">
                          <a:latin typeface="Times New Roman"/>
                          <a:ea typeface="Times New Roman"/>
                          <a:cs typeface="Times New Roman"/>
                        </a:rPr>
                        <a:t> </a:t>
                      </a:r>
                    </a:p>
                  </a:txBody>
                  <a:tcPr marL="0" marR="0" marT="0" marB="0" anchor="ctr">
                    <a:lnL>
                      <a:noFill/>
                    </a:lnL>
                    <a:lnR>
                      <a:noFill/>
                    </a:lnR>
                    <a:lnT>
                      <a:noFill/>
                    </a:lnT>
                    <a:lnB>
                      <a:noFill/>
                    </a:lnB>
                  </a:tcPr>
                </a:tc>
                <a:tc>
                  <a:txBody>
                    <a:bodyPr/>
                    <a:lstStyle/>
                    <a:p>
                      <a:pPr marL="0" marR="0">
                        <a:spcBef>
                          <a:spcPts val="0"/>
                        </a:spcBef>
                        <a:spcAft>
                          <a:spcPts val="0"/>
                        </a:spcAft>
                      </a:pPr>
                      <a:r>
                        <a:rPr lang="en-US" sz="1200" dirty="0">
                          <a:latin typeface="Times New Roman"/>
                          <a:ea typeface="Times New Roman"/>
                          <a:cs typeface="Times New Roman"/>
                        </a:rPr>
                        <a:t> </a:t>
                      </a:r>
                      <a:endParaRPr lang="en-US" sz="1200" dirty="0" smtClean="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143000"/>
          </a:xfrm>
        </p:spPr>
        <p:txBody>
          <a:bodyPr/>
          <a:lstStyle/>
          <a:p>
            <a:pPr algn="r" eaLnBrk="1" hangingPunct="1"/>
            <a:r>
              <a:rPr lang="en-US" smtClean="0"/>
              <a:t>Energy Transformations in</a:t>
            </a:r>
            <a:br>
              <a:rPr lang="en-US" smtClean="0"/>
            </a:br>
            <a:r>
              <a:rPr lang="en-US" smtClean="0"/>
              <a:t>Pole Vault </a:t>
            </a:r>
          </a:p>
        </p:txBody>
      </p:sp>
      <p:pic>
        <p:nvPicPr>
          <p:cNvPr id="16387" name="Picture 4" descr="epb06_01a"/>
          <p:cNvPicPr>
            <a:picLocks noGrp="1" noChangeAspect="1" noChangeArrowheads="1"/>
          </p:cNvPicPr>
          <p:nvPr>
            <p:ph sz="half" idx="1"/>
          </p:nvPr>
        </p:nvPicPr>
        <p:blipFill>
          <a:blip r:embed="rId2" cstate="print"/>
          <a:srcRect/>
          <a:stretch>
            <a:fillRect/>
          </a:stretch>
        </p:blipFill>
        <p:spPr>
          <a:xfrm>
            <a:off x="0" y="762000"/>
            <a:ext cx="3810000" cy="4021138"/>
          </a:xfrm>
        </p:spPr>
      </p:pic>
      <p:sp>
        <p:nvSpPr>
          <p:cNvPr id="16388" name="Rectangle 5"/>
          <p:cNvSpPr>
            <a:spLocks noChangeArrowheads="1"/>
          </p:cNvSpPr>
          <p:nvPr/>
        </p:nvSpPr>
        <p:spPr bwMode="auto">
          <a:xfrm>
            <a:off x="4038600" y="1371600"/>
            <a:ext cx="2349500" cy="461963"/>
          </a:xfrm>
          <a:prstGeom prst="rect">
            <a:avLst/>
          </a:prstGeom>
          <a:noFill/>
          <a:ln w="9525">
            <a:noFill/>
            <a:miter lim="800000"/>
            <a:headEnd/>
            <a:tailEnd/>
          </a:ln>
        </p:spPr>
        <p:txBody>
          <a:bodyPr wrap="none">
            <a:spAutoFit/>
          </a:bodyPr>
          <a:lstStyle/>
          <a:p>
            <a:r>
              <a:rPr lang="en-US"/>
              <a:t>Forms of Energy:</a:t>
            </a:r>
          </a:p>
        </p:txBody>
      </p:sp>
      <p:sp>
        <p:nvSpPr>
          <p:cNvPr id="16389" name="Rectangle 6"/>
          <p:cNvSpPr>
            <a:spLocks noChangeArrowheads="1"/>
          </p:cNvSpPr>
          <p:nvPr/>
        </p:nvSpPr>
        <p:spPr bwMode="auto">
          <a:xfrm>
            <a:off x="0" y="5105400"/>
            <a:ext cx="3244850" cy="461963"/>
          </a:xfrm>
          <a:prstGeom prst="rect">
            <a:avLst/>
          </a:prstGeom>
          <a:noFill/>
          <a:ln w="9525">
            <a:noFill/>
            <a:miter lim="800000"/>
            <a:headEnd/>
            <a:tailEnd/>
          </a:ln>
        </p:spPr>
        <p:txBody>
          <a:bodyPr wrap="none">
            <a:spAutoFit/>
          </a:bodyPr>
          <a:lstStyle/>
          <a:p>
            <a:r>
              <a:rPr lang="en-US"/>
              <a:t>Energy Transformations: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04800" y="0"/>
            <a:ext cx="8458200" cy="1143000"/>
          </a:xfrm>
        </p:spPr>
        <p:txBody>
          <a:bodyPr/>
          <a:lstStyle/>
          <a:p>
            <a:r>
              <a:rPr lang="en-US" sz="4000" smtClean="0"/>
              <a:t>Springs and Simple Harmonic Motion</a:t>
            </a:r>
          </a:p>
        </p:txBody>
      </p:sp>
      <p:pic>
        <p:nvPicPr>
          <p:cNvPr id="4100" name="Picture 4" descr="06_18"/>
          <p:cNvPicPr>
            <a:picLocks noChangeAspect="1" noChangeArrowheads="1"/>
          </p:cNvPicPr>
          <p:nvPr>
            <p:ph idx="1"/>
          </p:nvPr>
        </p:nvPicPr>
        <p:blipFill>
          <a:blip r:embed="rId3" cstate="print"/>
          <a:srcRect/>
          <a:stretch>
            <a:fillRect/>
          </a:stretch>
        </p:blipFill>
        <p:spPr>
          <a:xfrm>
            <a:off x="4613275" y="1143000"/>
            <a:ext cx="4530725" cy="4114800"/>
          </a:xfrm>
          <a:noFill/>
        </p:spPr>
      </p:pic>
      <p:sp>
        <p:nvSpPr>
          <p:cNvPr id="4102" name="Rectangle 4"/>
          <p:cNvSpPr>
            <a:spLocks noChangeArrowheads="1"/>
          </p:cNvSpPr>
          <p:nvPr/>
        </p:nvSpPr>
        <p:spPr bwMode="auto">
          <a:xfrm>
            <a:off x="0" y="3733800"/>
            <a:ext cx="5791200" cy="3046413"/>
          </a:xfrm>
          <a:prstGeom prst="rect">
            <a:avLst/>
          </a:prstGeom>
          <a:noFill/>
          <a:ln w="9525">
            <a:noFill/>
            <a:miter lim="800000"/>
            <a:headEnd/>
            <a:tailEnd/>
          </a:ln>
        </p:spPr>
        <p:txBody>
          <a:bodyPr>
            <a:spAutoFit/>
          </a:bodyPr>
          <a:lstStyle/>
          <a:p>
            <a:pPr>
              <a:spcBef>
                <a:spcPct val="50000"/>
              </a:spcBef>
            </a:pPr>
            <a:r>
              <a:rPr lang="en-US"/>
              <a:t>Amplitude is the maximum distance from equilibrium.</a:t>
            </a:r>
          </a:p>
          <a:p>
            <a:pPr>
              <a:spcBef>
                <a:spcPct val="50000"/>
              </a:spcBef>
            </a:pPr>
            <a:r>
              <a:rPr lang="en-US"/>
              <a:t/>
            </a:r>
            <a:br>
              <a:rPr lang="en-US"/>
            </a:br>
            <a:r>
              <a:rPr lang="en-US"/>
              <a:t>Period, T is the time taken for one complete cycle. </a:t>
            </a:r>
          </a:p>
          <a:p>
            <a:pPr>
              <a:spcBef>
                <a:spcPct val="50000"/>
              </a:spcBef>
            </a:pPr>
            <a:r>
              <a:rPr lang="en-US"/>
              <a:t/>
            </a:r>
            <a:br>
              <a:rPr lang="en-US"/>
            </a:br>
            <a:r>
              <a:rPr lang="en-US"/>
              <a:t>Frequency,f: Number of cycles per unit time. </a:t>
            </a:r>
          </a:p>
        </p:txBody>
      </p:sp>
      <p:graphicFrame>
        <p:nvGraphicFramePr>
          <p:cNvPr id="4098" name="Object 2"/>
          <p:cNvGraphicFramePr>
            <a:graphicFrameLocks noChangeAspect="1"/>
          </p:cNvGraphicFramePr>
          <p:nvPr/>
        </p:nvGraphicFramePr>
        <p:xfrm>
          <a:off x="6934200" y="5715000"/>
          <a:ext cx="1066800" cy="857250"/>
        </p:xfrm>
        <a:graphic>
          <a:graphicData uri="http://schemas.openxmlformats.org/presentationml/2006/ole">
            <p:oleObj spid="_x0000_s5122" name="Equation" r:id="rId4" imgW="482391" imgH="393529" progId="Equation.3">
              <p:embed/>
            </p:oleObj>
          </a:graphicData>
        </a:graphic>
      </p:graphicFrame>
      <p:pic>
        <p:nvPicPr>
          <p:cNvPr id="4104" name="Picture 8"/>
          <p:cNvPicPr>
            <a:picLocks noChangeAspect="1" noChangeArrowheads="1"/>
          </p:cNvPicPr>
          <p:nvPr/>
        </p:nvPicPr>
        <p:blipFill>
          <a:blip r:embed="rId5" cstate="print"/>
          <a:srcRect/>
          <a:stretch>
            <a:fillRect/>
          </a:stretch>
        </p:blipFill>
        <p:spPr bwMode="auto">
          <a:xfrm>
            <a:off x="0" y="1447800"/>
            <a:ext cx="4248150" cy="1914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fade">
                                      <p:cBhvr>
                                        <p:cTn id="12" dur="2000"/>
                                        <p:tgtEl>
                                          <p:spTgt spid="41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2">
                                            <p:txEl>
                                              <p:pRg st="0" end="0"/>
                                            </p:txEl>
                                          </p:spTgt>
                                        </p:tgtEl>
                                        <p:attrNameLst>
                                          <p:attrName>style.visibility</p:attrName>
                                        </p:attrNameLst>
                                      </p:cBhvr>
                                      <p:to>
                                        <p:strVal val="visible"/>
                                      </p:to>
                                    </p:set>
                                    <p:animEffect transition="in" filter="fade">
                                      <p:cBhvr>
                                        <p:cTn id="17" dur="2000"/>
                                        <p:tgtEl>
                                          <p:spTgt spid="410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02">
                                            <p:txEl>
                                              <p:pRg st="1" end="1"/>
                                            </p:txEl>
                                          </p:spTgt>
                                        </p:tgtEl>
                                        <p:attrNameLst>
                                          <p:attrName>style.visibility</p:attrName>
                                        </p:attrNameLst>
                                      </p:cBhvr>
                                      <p:to>
                                        <p:strVal val="visible"/>
                                      </p:to>
                                    </p:set>
                                    <p:animEffect transition="in" filter="fade">
                                      <p:cBhvr>
                                        <p:cTn id="22" dur="2000"/>
                                        <p:tgtEl>
                                          <p:spTgt spid="410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02">
                                            <p:txEl>
                                              <p:pRg st="2" end="2"/>
                                            </p:txEl>
                                          </p:spTgt>
                                        </p:tgtEl>
                                        <p:attrNameLst>
                                          <p:attrName>style.visibility</p:attrName>
                                        </p:attrNameLst>
                                      </p:cBhvr>
                                      <p:to>
                                        <p:strVal val="visible"/>
                                      </p:to>
                                    </p:set>
                                    <p:animEffect transition="in" filter="fade">
                                      <p:cBhvr>
                                        <p:cTn id="27" dur="2000"/>
                                        <p:tgtEl>
                                          <p:spTgt spid="4102">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nvGraphicFramePr>
        <p:xfrm>
          <a:off x="1524000" y="3292475"/>
          <a:ext cx="6096000" cy="274638"/>
        </p:xfrm>
        <a:graphic>
          <a:graphicData uri="http://schemas.openxmlformats.org/drawingml/2006/table">
            <a:tbl>
              <a:tblPr/>
              <a:tblGrid>
                <a:gridCol w="6096000"/>
              </a:tblGrid>
              <a:tr h="273050">
                <a:tc>
                  <a:txBody>
                    <a:bodyPr/>
                    <a:lstStyle/>
                    <a:p>
                      <a:endParaRPr lang="en-US" sz="1800"/>
                    </a:p>
                  </a:txBody>
                  <a:tcPr marL="0" marR="0" marT="0" marB="0" anchor="ctr">
                    <a:lnL>
                      <a:noFill/>
                    </a:lnL>
                    <a:lnR>
                      <a:noFill/>
                    </a:lnR>
                    <a:lnT>
                      <a:noFill/>
                    </a:lnT>
                    <a:lnB>
                      <a:noFill/>
                    </a:lnB>
                  </a:tcPr>
                </a:tc>
              </a:tr>
            </a:tbl>
          </a:graphicData>
        </a:graphic>
      </p:graphicFrame>
      <p:sp>
        <p:nvSpPr>
          <p:cNvPr id="17412" name="Rectangle 16"/>
          <p:cNvSpPr>
            <a:spLocks noChangeArrowheads="1"/>
          </p:cNvSpPr>
          <p:nvPr/>
        </p:nvSpPr>
        <p:spPr bwMode="auto">
          <a:xfrm>
            <a:off x="304800" y="457200"/>
            <a:ext cx="8534400" cy="6740525"/>
          </a:xfrm>
          <a:prstGeom prst="rect">
            <a:avLst/>
          </a:prstGeom>
          <a:noFill/>
          <a:ln w="9525">
            <a:noFill/>
            <a:miter lim="800000"/>
            <a:headEnd/>
            <a:tailEnd/>
          </a:ln>
        </p:spPr>
        <p:txBody>
          <a:bodyPr>
            <a:spAutoFit/>
          </a:bodyPr>
          <a:lstStyle/>
          <a:p>
            <a:pPr marL="457200" indent="-457200">
              <a:buFontTx/>
              <a:buAutoNum type="arabicPeriod"/>
            </a:pPr>
            <a:r>
              <a:rPr lang="en-US"/>
              <a:t>A force of 70 N is applied to a crate parallel to the surface on which the crate rests. If the force moves the crate 6.0 m calculate the work done by the force.</a:t>
            </a:r>
          </a:p>
          <a:p>
            <a:pPr marL="457200" indent="-457200">
              <a:buFontTx/>
              <a:buAutoNum type="arabicPeriod"/>
            </a:pPr>
            <a:r>
              <a:rPr lang="en-US"/>
              <a:t>If the force in problem 1 was applied for 8.0 seconds how much power was expended? </a:t>
            </a:r>
          </a:p>
          <a:p>
            <a:pPr marL="457200" indent="-457200">
              <a:buFontTx/>
              <a:buAutoNum type="arabicPeriod"/>
            </a:pPr>
            <a:r>
              <a:rPr lang="en-US"/>
              <a:t>An object of mass 3.0 kg has a velocity of 8.0 m / s. What is the object's kinetic energy? </a:t>
            </a:r>
          </a:p>
          <a:p>
            <a:pPr marL="457200" indent="-457200">
              <a:buFontTx/>
              <a:buAutoNum type="arabicPeriod"/>
            </a:pPr>
            <a:r>
              <a:rPr lang="en-US"/>
              <a:t>A monkey carries a coconut of mass 2.0 kg to a height of 10 m. Calculate the potential energy of the coconut and the work done by the monkey in getting the coconut to that height.</a:t>
            </a:r>
          </a:p>
          <a:p>
            <a:pPr marL="457200" indent="-457200">
              <a:buFontTx/>
              <a:buAutoNum type="arabicPeriod"/>
            </a:pPr>
            <a:r>
              <a:rPr lang="en-US"/>
              <a:t>A pendulum of mass 2.0 kg is raised to a height of 0.4 m above the lowest point in its swing and then is released from rest. If air resistance can be ignored, how high will the pendulum swing on the other side of its motion?</a:t>
            </a:r>
          </a:p>
          <a:p>
            <a:pPr marL="457200" indent="-457200">
              <a:buFontTx/>
              <a:buAutoNum type="arabicPeriod"/>
            </a:pPr>
            <a:r>
              <a:rPr lang="en-US"/>
              <a:t>For the pendulum in the previous problem, how fast will it move at the lowest point in its swing?</a:t>
            </a:r>
          </a:p>
          <a:p>
            <a:pPr marL="457200" indent="-457200">
              <a:buFontTx/>
              <a:buAutoNum type="arabicPeriod"/>
            </a:pPr>
            <a:r>
              <a:rPr lang="en-US"/>
              <a:t>SP5 p122 and SP6, p123.</a:t>
            </a:r>
            <a:br>
              <a:rPr lang="en-US"/>
            </a:b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0"/>
            <a:ext cx="8610600" cy="1143000"/>
          </a:xfrm>
        </p:spPr>
        <p:txBody>
          <a:bodyPr/>
          <a:lstStyle/>
          <a:p>
            <a:r>
              <a:rPr lang="en-US" sz="4000" smtClean="0"/>
              <a:t>Simple Machines</a:t>
            </a:r>
            <a:r>
              <a:rPr lang="en-US" smtClean="0"/>
              <a:t> </a:t>
            </a:r>
          </a:p>
        </p:txBody>
      </p:sp>
      <p:sp>
        <p:nvSpPr>
          <p:cNvPr id="7171" name="Rectangle 3"/>
          <p:cNvSpPr>
            <a:spLocks noGrp="1" noChangeArrowheads="1"/>
          </p:cNvSpPr>
          <p:nvPr>
            <p:ph type="body" idx="1"/>
          </p:nvPr>
        </p:nvSpPr>
        <p:spPr>
          <a:xfrm>
            <a:off x="609600" y="1219200"/>
            <a:ext cx="7772400" cy="1143000"/>
          </a:xfrm>
        </p:spPr>
        <p:txBody>
          <a:bodyPr/>
          <a:lstStyle/>
          <a:p>
            <a:pPr>
              <a:buFontTx/>
              <a:buNone/>
            </a:pPr>
            <a:r>
              <a:rPr lang="en-US" smtClean="0"/>
              <a:t>	A simple machine is any mechanical device that multiplies the effect of an applied force.</a:t>
            </a:r>
          </a:p>
          <a:p>
            <a:pPr>
              <a:buFontTx/>
              <a:buNone/>
            </a:pPr>
            <a:endParaRPr lang="en-US" smtClean="0"/>
          </a:p>
          <a:p>
            <a:pPr>
              <a:buFontTx/>
              <a:buNone/>
            </a:pPr>
            <a:endParaRPr lang="en-US" smtClean="0"/>
          </a:p>
        </p:txBody>
      </p:sp>
      <p:pic>
        <p:nvPicPr>
          <p:cNvPr id="7172" name="Picture 4" descr="06_03"/>
          <p:cNvPicPr>
            <a:picLocks noChangeAspect="1" noChangeArrowheads="1"/>
          </p:cNvPicPr>
          <p:nvPr/>
        </p:nvPicPr>
        <p:blipFill>
          <a:blip r:embed="rId2" cstate="print"/>
          <a:srcRect/>
          <a:stretch>
            <a:fillRect/>
          </a:stretch>
        </p:blipFill>
        <p:spPr bwMode="auto">
          <a:xfrm>
            <a:off x="0" y="3200400"/>
            <a:ext cx="4502150" cy="2846388"/>
          </a:xfrm>
          <a:prstGeom prst="rect">
            <a:avLst/>
          </a:prstGeom>
          <a:noFill/>
          <a:ln w="9525">
            <a:noFill/>
            <a:miter lim="800000"/>
            <a:headEnd/>
            <a:tailEnd/>
          </a:ln>
        </p:spPr>
      </p:pic>
      <p:sp>
        <p:nvSpPr>
          <p:cNvPr id="7173" name="Text Box 5"/>
          <p:cNvSpPr txBox="1">
            <a:spLocks noChangeArrowheads="1"/>
          </p:cNvSpPr>
          <p:nvPr/>
        </p:nvSpPr>
        <p:spPr bwMode="auto">
          <a:xfrm>
            <a:off x="838200" y="3505200"/>
            <a:ext cx="2057400" cy="519113"/>
          </a:xfrm>
          <a:prstGeom prst="rect">
            <a:avLst/>
          </a:prstGeom>
          <a:noFill/>
          <a:ln w="9525">
            <a:noFill/>
            <a:miter lim="800000"/>
            <a:headEnd/>
            <a:tailEnd/>
          </a:ln>
        </p:spPr>
        <p:txBody>
          <a:bodyPr>
            <a:spAutoFit/>
          </a:bodyPr>
          <a:lstStyle/>
          <a:p>
            <a:pPr>
              <a:spcBef>
                <a:spcPct val="50000"/>
              </a:spcBef>
            </a:pPr>
            <a:r>
              <a:rPr lang="en-US" sz="2800"/>
              <a:t>Lever</a:t>
            </a:r>
          </a:p>
        </p:txBody>
      </p:sp>
      <p:pic>
        <p:nvPicPr>
          <p:cNvPr id="7174" name="Picture 5" descr="06_04"/>
          <p:cNvPicPr>
            <a:picLocks noChangeAspect="1" noChangeArrowheads="1"/>
          </p:cNvPicPr>
          <p:nvPr/>
        </p:nvPicPr>
        <p:blipFill>
          <a:blip r:embed="rId3" cstate="print"/>
          <a:srcRect/>
          <a:stretch>
            <a:fillRect/>
          </a:stretch>
        </p:blipFill>
        <p:spPr bwMode="auto">
          <a:xfrm>
            <a:off x="5360988" y="2514600"/>
            <a:ext cx="3783012" cy="3733800"/>
          </a:xfrm>
          <a:prstGeom prst="rect">
            <a:avLst/>
          </a:prstGeom>
          <a:noFill/>
          <a:ln w="9525">
            <a:noFill/>
            <a:miter lim="800000"/>
            <a:headEnd/>
            <a:tailEnd/>
          </a:ln>
        </p:spPr>
      </p:pic>
      <p:sp>
        <p:nvSpPr>
          <p:cNvPr id="7175" name="Text Box 5"/>
          <p:cNvSpPr txBox="1">
            <a:spLocks noChangeArrowheads="1"/>
          </p:cNvSpPr>
          <p:nvPr/>
        </p:nvSpPr>
        <p:spPr bwMode="auto">
          <a:xfrm>
            <a:off x="4953000" y="3124200"/>
            <a:ext cx="2362200" cy="523875"/>
          </a:xfrm>
          <a:prstGeom prst="rect">
            <a:avLst/>
          </a:prstGeom>
          <a:noFill/>
          <a:ln w="9525">
            <a:noFill/>
            <a:miter lim="800000"/>
            <a:headEnd/>
            <a:tailEnd/>
          </a:ln>
        </p:spPr>
        <p:txBody>
          <a:bodyPr>
            <a:spAutoFit/>
          </a:bodyPr>
          <a:lstStyle/>
          <a:p>
            <a:pPr>
              <a:spcBef>
                <a:spcPct val="50000"/>
              </a:spcBef>
            </a:pPr>
            <a:r>
              <a:rPr lang="en-US" sz="2800"/>
              <a:t>Pulley System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3">
                                            <p:txEl>
                                              <p:pRg st="0" end="0"/>
                                            </p:txEl>
                                          </p:spTgt>
                                        </p:tgtEl>
                                        <p:attrNameLst>
                                          <p:attrName>style.visibility</p:attrName>
                                        </p:attrNameLst>
                                      </p:cBhvr>
                                      <p:to>
                                        <p:strVal val="visible"/>
                                      </p:to>
                                    </p:set>
                                    <p:animEffect transition="in" filter="fade">
                                      <p:cBhvr>
                                        <p:cTn id="12" dur="2000"/>
                                        <p:tgtEl>
                                          <p:spTgt spid="717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2000"/>
                                        <p:tgtEl>
                                          <p:spTgt spid="71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5">
                                            <p:txEl>
                                              <p:pRg st="0" end="0"/>
                                            </p:txEl>
                                          </p:spTgt>
                                        </p:tgtEl>
                                        <p:attrNameLst>
                                          <p:attrName>style.visibility</p:attrName>
                                        </p:attrNameLst>
                                      </p:cBhvr>
                                      <p:to>
                                        <p:strVal val="visible"/>
                                      </p:to>
                                    </p:set>
                                    <p:animEffect transition="in" filter="fade">
                                      <p:cBhvr>
                                        <p:cTn id="22" dur="2000"/>
                                        <p:tgtEl>
                                          <p:spTgt spid="717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174"/>
                                        </p:tgtEl>
                                        <p:attrNameLst>
                                          <p:attrName>style.visibility</p:attrName>
                                        </p:attrNameLst>
                                      </p:cBhvr>
                                      <p:to>
                                        <p:strVal val="visible"/>
                                      </p:to>
                                    </p:set>
                                    <p:animEffect transition="in" filter="fade">
                                      <p:cBhvr>
                                        <p:cTn id="27"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3" grpId="0" build="p"/>
      <p:bldP spid="71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7772400" cy="1143000"/>
          </a:xfrm>
        </p:spPr>
        <p:txBody>
          <a:bodyPr/>
          <a:lstStyle/>
          <a:p>
            <a:pPr algn="l" eaLnBrk="1" hangingPunct="1"/>
            <a:r>
              <a:rPr lang="en-US" sz="4800" smtClean="0"/>
              <a:t>Work</a:t>
            </a:r>
          </a:p>
        </p:txBody>
      </p:sp>
      <p:sp>
        <p:nvSpPr>
          <p:cNvPr id="6148" name="Text Box 4"/>
          <p:cNvSpPr txBox="1">
            <a:spLocks noChangeArrowheads="1"/>
          </p:cNvSpPr>
          <p:nvPr/>
        </p:nvSpPr>
        <p:spPr bwMode="auto">
          <a:xfrm>
            <a:off x="228600" y="2133600"/>
            <a:ext cx="8382000" cy="2124075"/>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Work done in moving an object by a force is defined as follows: </a:t>
            </a:r>
          </a:p>
          <a:p>
            <a:pPr>
              <a:spcBef>
                <a:spcPct val="50000"/>
              </a:spcBef>
            </a:pPr>
            <a:r>
              <a:rPr lang="en-US">
                <a:cs typeface="Times New Roman" pitchFamily="18" charset="0"/>
              </a:rPr>
              <a:t>Work = Force </a:t>
            </a:r>
            <a:r>
              <a:rPr lang="en-US">
                <a:cs typeface="Times New Roman" pitchFamily="18" charset="0"/>
                <a:sym typeface="Symbol" pitchFamily="18" charset="2"/>
              </a:rPr>
              <a:t></a:t>
            </a:r>
            <a:r>
              <a:rPr lang="en-US">
                <a:cs typeface="Times New Roman" pitchFamily="18" charset="0"/>
              </a:rPr>
              <a:t> Distance. 	</a:t>
            </a:r>
            <a:r>
              <a:rPr lang="en-US" i="1">
                <a:cs typeface="Times New Roman" pitchFamily="18" charset="0"/>
              </a:rPr>
              <a:t>W</a:t>
            </a:r>
            <a:r>
              <a:rPr lang="en-US">
                <a:cs typeface="Times New Roman" pitchFamily="18" charset="0"/>
              </a:rPr>
              <a:t> = </a:t>
            </a:r>
            <a:r>
              <a:rPr lang="en-US" i="1">
                <a:cs typeface="Times New Roman" pitchFamily="18" charset="0"/>
              </a:rPr>
              <a:t>F</a:t>
            </a:r>
            <a:r>
              <a:rPr lang="en-US">
                <a:cs typeface="Times New Roman" pitchFamily="18" charset="0"/>
              </a:rPr>
              <a:t> </a:t>
            </a:r>
            <a:r>
              <a:rPr lang="en-US">
                <a:cs typeface="Times New Roman" pitchFamily="18" charset="0"/>
                <a:sym typeface="Symbol" pitchFamily="18" charset="2"/>
              </a:rPr>
              <a:t></a:t>
            </a:r>
            <a:r>
              <a:rPr lang="en-US">
                <a:cs typeface="Times New Roman" pitchFamily="18" charset="0"/>
              </a:rPr>
              <a:t> </a:t>
            </a:r>
            <a:r>
              <a:rPr lang="en-US" i="1">
                <a:cs typeface="Times New Roman" pitchFamily="18" charset="0"/>
              </a:rPr>
              <a:t>d</a:t>
            </a:r>
            <a:r>
              <a:rPr lang="en-US">
                <a:cs typeface="Times New Roman" pitchFamily="18" charset="0"/>
              </a:rPr>
              <a:t>.</a:t>
            </a:r>
          </a:p>
          <a:p>
            <a:pPr>
              <a:spcBef>
                <a:spcPct val="50000"/>
              </a:spcBef>
            </a:pPr>
            <a:r>
              <a:rPr lang="en-US">
                <a:cs typeface="Times New Roman" pitchFamily="18" charset="0"/>
              </a:rPr>
              <a:t>Here the force acts along the distance. </a:t>
            </a:r>
          </a:p>
          <a:p>
            <a:pPr>
              <a:spcBef>
                <a:spcPct val="50000"/>
              </a:spcBef>
            </a:pPr>
            <a:r>
              <a:rPr lang="en-US">
                <a:cs typeface="Times New Roman" pitchFamily="18" charset="0"/>
              </a:rPr>
              <a:t>Work is a scalar. The SI unit for work is, N.m = joule = J</a:t>
            </a:r>
          </a:p>
        </p:txBody>
      </p:sp>
      <p:pic>
        <p:nvPicPr>
          <p:cNvPr id="6149" name="Picture 5"/>
          <p:cNvPicPr>
            <a:picLocks noChangeAspect="1" noChangeArrowheads="1"/>
          </p:cNvPicPr>
          <p:nvPr/>
        </p:nvPicPr>
        <p:blipFill>
          <a:blip r:embed="rId2" cstate="print"/>
          <a:srcRect/>
          <a:stretch>
            <a:fillRect/>
          </a:stretch>
        </p:blipFill>
        <p:spPr bwMode="auto">
          <a:xfrm>
            <a:off x="1524000" y="0"/>
            <a:ext cx="7620000" cy="211455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581025" y="4724400"/>
            <a:ext cx="8562975" cy="2133600"/>
          </a:xfrm>
          <a:prstGeom prst="rect">
            <a:avLst/>
          </a:prstGeom>
          <a:noFill/>
          <a:ln w="9525">
            <a:noFill/>
            <a:miter lim="800000"/>
            <a:headEnd/>
            <a:tailEnd/>
          </a:ln>
        </p:spPr>
      </p:pic>
      <p:sp>
        <p:nvSpPr>
          <p:cNvPr id="7" name="TextBox 6"/>
          <p:cNvSpPr txBox="1">
            <a:spLocks noChangeArrowheads="1"/>
          </p:cNvSpPr>
          <p:nvPr/>
        </p:nvSpPr>
        <p:spPr bwMode="auto">
          <a:xfrm>
            <a:off x="0" y="4343400"/>
            <a:ext cx="8153400" cy="461963"/>
          </a:xfrm>
          <a:prstGeom prst="rect">
            <a:avLst/>
          </a:prstGeom>
          <a:noFill/>
          <a:ln w="9525">
            <a:noFill/>
            <a:miter lim="800000"/>
            <a:headEnd/>
            <a:tailEnd/>
          </a:ln>
        </p:spPr>
        <p:txBody>
          <a:bodyPr>
            <a:spAutoFit/>
          </a:bodyPr>
          <a:lstStyle/>
          <a:p>
            <a:r>
              <a:rPr lang="en-US"/>
              <a:t>Q: Ramps enable loading easy. Explain why? </a:t>
            </a:r>
          </a:p>
        </p:txBody>
      </p:sp>
      <p:sp>
        <p:nvSpPr>
          <p:cNvPr id="8" name="Rectangle 7"/>
          <p:cNvSpPr>
            <a:spLocks noChangeArrowheads="1"/>
          </p:cNvSpPr>
          <p:nvPr/>
        </p:nvSpPr>
        <p:spPr bwMode="auto">
          <a:xfrm>
            <a:off x="6900863" y="6248400"/>
            <a:ext cx="2243137" cy="461963"/>
          </a:xfrm>
          <a:prstGeom prst="rect">
            <a:avLst/>
          </a:prstGeom>
          <a:noFill/>
          <a:ln w="9525">
            <a:noFill/>
            <a:miter lim="800000"/>
            <a:headEnd/>
            <a:tailEnd/>
          </a:ln>
        </p:spPr>
        <p:txBody>
          <a:bodyPr wrap="none">
            <a:spAutoFit/>
          </a:bodyPr>
          <a:lstStyle/>
          <a:p>
            <a:r>
              <a:rPr lang="en-US"/>
              <a:t>(Try SP6, p123)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2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Effect transition="in" filter="fade">
                                      <p:cBhvr>
                                        <p:cTn id="12" dur="2000"/>
                                        <p:tgtEl>
                                          <p:spTgt spid="614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8">
                                            <p:txEl>
                                              <p:pRg st="1" end="1"/>
                                            </p:txEl>
                                          </p:spTgt>
                                        </p:tgtEl>
                                        <p:attrNameLst>
                                          <p:attrName>style.visibility</p:attrName>
                                        </p:attrNameLst>
                                      </p:cBhvr>
                                      <p:to>
                                        <p:strVal val="visible"/>
                                      </p:to>
                                    </p:set>
                                    <p:animEffect transition="in" filter="fade">
                                      <p:cBhvr>
                                        <p:cTn id="17" dur="2000"/>
                                        <p:tgtEl>
                                          <p:spTgt spid="614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8">
                                            <p:txEl>
                                              <p:pRg st="2" end="2"/>
                                            </p:txEl>
                                          </p:spTgt>
                                        </p:tgtEl>
                                        <p:attrNameLst>
                                          <p:attrName>style.visibility</p:attrName>
                                        </p:attrNameLst>
                                      </p:cBhvr>
                                      <p:to>
                                        <p:strVal val="visible"/>
                                      </p:to>
                                    </p:set>
                                    <p:animEffect transition="in" filter="fade">
                                      <p:cBhvr>
                                        <p:cTn id="22" dur="2000"/>
                                        <p:tgtEl>
                                          <p:spTgt spid="614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8">
                                            <p:txEl>
                                              <p:pRg st="3" end="3"/>
                                            </p:txEl>
                                          </p:spTgt>
                                        </p:tgtEl>
                                        <p:attrNameLst>
                                          <p:attrName>style.visibility</p:attrName>
                                        </p:attrNameLst>
                                      </p:cBhvr>
                                      <p:to>
                                        <p:strVal val="visible"/>
                                      </p:to>
                                    </p:set>
                                    <p:animEffect transition="in" filter="fade">
                                      <p:cBhvr>
                                        <p:cTn id="27" dur="2000"/>
                                        <p:tgtEl>
                                          <p:spTgt spid="614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2000"/>
                                        <p:tgtEl>
                                          <p:spTgt spid="7">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down)">
                                      <p:cBhvr>
                                        <p:cTn id="4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7"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7772400" cy="1143000"/>
          </a:xfrm>
        </p:spPr>
        <p:txBody>
          <a:bodyPr/>
          <a:lstStyle/>
          <a:p>
            <a:pPr algn="l" eaLnBrk="1" hangingPunct="1"/>
            <a:r>
              <a:rPr lang="en-US" smtClean="0">
                <a:cs typeface="Times New Roman" pitchFamily="18" charset="0"/>
              </a:rPr>
              <a:t>Does any force </a:t>
            </a:r>
            <a:br>
              <a:rPr lang="en-US" smtClean="0">
                <a:cs typeface="Times New Roman" pitchFamily="18" charset="0"/>
              </a:rPr>
            </a:br>
            <a:r>
              <a:rPr lang="en-US" smtClean="0">
                <a:cs typeface="Times New Roman" pitchFamily="18" charset="0"/>
              </a:rPr>
              <a:t>do work?</a:t>
            </a:r>
          </a:p>
        </p:txBody>
      </p:sp>
      <p:sp>
        <p:nvSpPr>
          <p:cNvPr id="10243" name="Rectangle 3"/>
          <p:cNvSpPr>
            <a:spLocks noChangeArrowheads="1"/>
          </p:cNvSpPr>
          <p:nvPr/>
        </p:nvSpPr>
        <p:spPr bwMode="auto">
          <a:xfrm>
            <a:off x="0" y="1371600"/>
            <a:ext cx="3733800" cy="4832350"/>
          </a:xfrm>
          <a:prstGeom prst="rect">
            <a:avLst/>
          </a:prstGeom>
          <a:noFill/>
          <a:ln w="9525">
            <a:noFill/>
            <a:miter lim="800000"/>
            <a:headEnd/>
            <a:tailEnd/>
          </a:ln>
        </p:spPr>
        <p:txBody>
          <a:bodyPr>
            <a:spAutoFit/>
          </a:bodyPr>
          <a:lstStyle/>
          <a:p>
            <a:r>
              <a:rPr lang="en-US">
                <a:cs typeface="Times New Roman" pitchFamily="18" charset="0"/>
              </a:rPr>
              <a:t>E5: </a:t>
            </a:r>
            <a:br>
              <a:rPr lang="en-US">
                <a:cs typeface="Times New Roman" pitchFamily="18" charset="0"/>
              </a:rPr>
            </a:br>
            <a:r>
              <a:rPr lang="en-US" sz="2000">
                <a:cs typeface="Times New Roman" pitchFamily="18" charset="0"/>
              </a:rPr>
              <a:t>a. Work done by the 30 N force?</a:t>
            </a:r>
          </a:p>
          <a:p>
            <a:endParaRPr lang="en-US" sz="2000">
              <a:cs typeface="Times New Roman" pitchFamily="18" charset="0"/>
            </a:endParaRPr>
          </a:p>
          <a:p>
            <a:endParaRPr lang="en-US" sz="2000">
              <a:cs typeface="Times New Roman" pitchFamily="18" charset="0"/>
            </a:endParaRPr>
          </a:p>
          <a:p>
            <a:r>
              <a:rPr lang="en-US" sz="2000">
                <a:cs typeface="Times New Roman" pitchFamily="18" charset="0"/>
              </a:rPr>
              <a:t>b. Work done by the 40 N force?</a:t>
            </a:r>
          </a:p>
          <a:p>
            <a:endParaRPr lang="en-US" sz="2000">
              <a:cs typeface="Times New Roman" pitchFamily="18" charset="0"/>
            </a:endParaRPr>
          </a:p>
          <a:p>
            <a:endParaRPr lang="en-US" sz="2000">
              <a:cs typeface="Times New Roman" pitchFamily="18" charset="0"/>
            </a:endParaRPr>
          </a:p>
          <a:p>
            <a:r>
              <a:rPr lang="en-US" sz="2000">
                <a:cs typeface="Times New Roman" pitchFamily="18" charset="0"/>
              </a:rPr>
              <a:t>c. Work done by the 50 N force?</a:t>
            </a:r>
          </a:p>
          <a:p>
            <a:endParaRPr lang="en-US" sz="2000">
              <a:cs typeface="Times New Roman" pitchFamily="18" charset="0"/>
            </a:endParaRPr>
          </a:p>
          <a:p>
            <a:endParaRPr lang="en-US" sz="2000">
              <a:cs typeface="Times New Roman" pitchFamily="18" charset="0"/>
            </a:endParaRPr>
          </a:p>
          <a:p>
            <a:endParaRPr lang="en-US" sz="2000">
              <a:cs typeface="Times New Roman" pitchFamily="18" charset="0"/>
            </a:endParaRPr>
          </a:p>
          <a:p>
            <a:r>
              <a:rPr lang="en-US" sz="2000">
                <a:cs typeface="Times New Roman" pitchFamily="18" charset="0"/>
              </a:rPr>
              <a:t>Q: Work done in pushing an immobile wall?</a:t>
            </a:r>
            <a:br>
              <a:rPr lang="en-US" sz="2000">
                <a:cs typeface="Times New Roman" pitchFamily="18" charset="0"/>
              </a:rPr>
            </a:br>
            <a:endParaRPr lang="en-US" sz="2000">
              <a:cs typeface="Times New Roman" pitchFamily="18" charset="0"/>
            </a:endParaRPr>
          </a:p>
          <a:p>
            <a:endParaRPr lang="en-US"/>
          </a:p>
        </p:txBody>
      </p:sp>
      <p:pic>
        <p:nvPicPr>
          <p:cNvPr id="10244" name="Picture 5"/>
          <p:cNvPicPr>
            <a:picLocks noChangeAspect="1" noChangeArrowheads="1"/>
          </p:cNvPicPr>
          <p:nvPr/>
        </p:nvPicPr>
        <p:blipFill>
          <a:blip r:embed="rId2" cstate="print"/>
          <a:srcRect/>
          <a:stretch>
            <a:fillRect/>
          </a:stretch>
        </p:blipFill>
        <p:spPr bwMode="auto">
          <a:xfrm>
            <a:off x="3843338" y="0"/>
            <a:ext cx="5300662" cy="4191000"/>
          </a:xfrm>
          <a:prstGeom prst="rect">
            <a:avLst/>
          </a:prstGeom>
          <a:noFill/>
          <a:ln w="9525">
            <a:noFill/>
            <a:miter lim="800000"/>
            <a:headEnd/>
            <a:tailEnd/>
          </a:ln>
        </p:spPr>
      </p:pic>
      <p:sp>
        <p:nvSpPr>
          <p:cNvPr id="10245" name="Rectangle 6"/>
          <p:cNvSpPr>
            <a:spLocks noChangeArrowheads="1"/>
          </p:cNvSpPr>
          <p:nvPr/>
        </p:nvSpPr>
        <p:spPr bwMode="auto">
          <a:xfrm>
            <a:off x="7315200" y="457200"/>
            <a:ext cx="1431925" cy="461963"/>
          </a:xfrm>
          <a:prstGeom prst="rect">
            <a:avLst/>
          </a:prstGeom>
          <a:noFill/>
          <a:ln w="9525">
            <a:noFill/>
            <a:miter lim="800000"/>
            <a:headEnd/>
            <a:tailEnd/>
          </a:ln>
        </p:spPr>
        <p:txBody>
          <a:bodyPr wrap="none">
            <a:spAutoFit/>
          </a:bodyPr>
          <a:lstStyle/>
          <a:p>
            <a:r>
              <a:rPr lang="en-US" i="1">
                <a:cs typeface="Times New Roman" pitchFamily="18" charset="0"/>
              </a:rPr>
              <a:t>W</a:t>
            </a:r>
            <a:r>
              <a:rPr lang="en-US">
                <a:cs typeface="Times New Roman" pitchFamily="18" charset="0"/>
              </a:rPr>
              <a:t> = </a:t>
            </a:r>
            <a:r>
              <a:rPr lang="en-US" i="1">
                <a:cs typeface="Times New Roman" pitchFamily="18" charset="0"/>
              </a:rPr>
              <a:t>F</a:t>
            </a:r>
            <a:r>
              <a:rPr lang="en-US">
                <a:cs typeface="Times New Roman" pitchFamily="18" charset="0"/>
              </a:rPr>
              <a:t> </a:t>
            </a:r>
            <a:r>
              <a:rPr lang="en-US">
                <a:cs typeface="Times New Roman" pitchFamily="18" charset="0"/>
                <a:sym typeface="Symbol" pitchFamily="18" charset="2"/>
              </a:rPr>
              <a:t></a:t>
            </a:r>
            <a:r>
              <a:rPr lang="en-US">
                <a:cs typeface="Times New Roman" pitchFamily="18" charset="0"/>
              </a:rPr>
              <a:t> </a:t>
            </a:r>
            <a:r>
              <a:rPr lang="en-US" i="1">
                <a:cs typeface="Times New Roman" pitchFamily="18" charset="0"/>
              </a:rPr>
              <a:t>d</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09600" y="0"/>
            <a:ext cx="7772400" cy="1143000"/>
          </a:xfrm>
        </p:spPr>
        <p:txBody>
          <a:bodyPr/>
          <a:lstStyle/>
          <a:p>
            <a:pPr eaLnBrk="1" hangingPunct="1"/>
            <a:r>
              <a:rPr lang="en-US" smtClean="0">
                <a:cs typeface="Times New Roman" pitchFamily="18" charset="0"/>
              </a:rPr>
              <a:t>Power</a:t>
            </a:r>
          </a:p>
        </p:txBody>
      </p:sp>
      <p:sp>
        <p:nvSpPr>
          <p:cNvPr id="1028" name="Text Box 3"/>
          <p:cNvSpPr txBox="1">
            <a:spLocks noChangeArrowheads="1"/>
          </p:cNvSpPr>
          <p:nvPr/>
        </p:nvSpPr>
        <p:spPr bwMode="auto">
          <a:xfrm>
            <a:off x="609600" y="1295400"/>
            <a:ext cx="7239000" cy="457200"/>
          </a:xfrm>
          <a:prstGeom prst="rect">
            <a:avLst/>
          </a:prstGeom>
          <a:noFill/>
          <a:ln w="9525">
            <a:noFill/>
            <a:miter lim="800000"/>
            <a:headEnd/>
            <a:tailEnd/>
          </a:ln>
        </p:spPr>
        <p:txBody>
          <a:bodyPr>
            <a:spAutoFit/>
          </a:bodyPr>
          <a:lstStyle/>
          <a:p>
            <a:pPr>
              <a:spcBef>
                <a:spcPct val="50000"/>
              </a:spcBef>
            </a:pPr>
            <a:r>
              <a:rPr lang="en-US"/>
              <a:t>The rate at which work is done is called the power. </a:t>
            </a:r>
          </a:p>
        </p:txBody>
      </p:sp>
      <p:sp>
        <p:nvSpPr>
          <p:cNvPr id="1029" name="Rectangle 4"/>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5"/>
          <p:cNvGraphicFramePr>
            <a:graphicFrameLocks noChangeAspect="1"/>
          </p:cNvGraphicFramePr>
          <p:nvPr/>
        </p:nvGraphicFramePr>
        <p:xfrm>
          <a:off x="2971800" y="1752600"/>
          <a:ext cx="3228975" cy="1236663"/>
        </p:xfrm>
        <a:graphic>
          <a:graphicData uri="http://schemas.openxmlformats.org/presentationml/2006/ole">
            <p:oleObj spid="_x0000_s1026" name="Equation" r:id="rId3" imgW="1016000" imgH="393700" progId="Equation.3">
              <p:embed/>
            </p:oleObj>
          </a:graphicData>
        </a:graphic>
      </p:graphicFrame>
      <p:sp>
        <p:nvSpPr>
          <p:cNvPr id="1030" name="Text Box 6"/>
          <p:cNvSpPr txBox="1">
            <a:spLocks noChangeArrowheads="1"/>
          </p:cNvSpPr>
          <p:nvPr/>
        </p:nvSpPr>
        <p:spPr bwMode="auto">
          <a:xfrm>
            <a:off x="762000" y="3276600"/>
            <a:ext cx="7620000" cy="2492375"/>
          </a:xfrm>
          <a:prstGeom prst="rect">
            <a:avLst/>
          </a:prstGeom>
          <a:noFill/>
          <a:ln w="9525">
            <a:noFill/>
            <a:miter lim="800000"/>
            <a:headEnd/>
            <a:tailEnd/>
          </a:ln>
        </p:spPr>
        <p:txBody>
          <a:bodyPr>
            <a:spAutoFit/>
          </a:bodyPr>
          <a:lstStyle/>
          <a:p>
            <a:pPr>
              <a:spcBef>
                <a:spcPct val="50000"/>
              </a:spcBef>
            </a:pPr>
            <a:r>
              <a:rPr lang="en-US"/>
              <a:t>Power is a scalar quantity. The SI unit for power is Watt, W. </a:t>
            </a:r>
          </a:p>
          <a:p>
            <a:pPr>
              <a:spcBef>
                <a:spcPct val="50000"/>
              </a:spcBef>
            </a:pPr>
            <a:r>
              <a:rPr lang="en-US"/>
              <a:t>1 W = 1 J/s.</a:t>
            </a:r>
          </a:p>
          <a:p>
            <a:pPr>
              <a:spcBef>
                <a:spcPct val="50000"/>
              </a:spcBef>
            </a:pPr>
            <a:r>
              <a:rPr lang="en-US"/>
              <a:t>Before the arrival of machines horses were used to do work. With this originated the unit horsepower, hp. </a:t>
            </a:r>
          </a:p>
          <a:p>
            <a:pPr>
              <a:spcBef>
                <a:spcPct val="50000"/>
              </a:spcBef>
            </a:pPr>
            <a:r>
              <a:rPr lang="en-US"/>
              <a:t>1 hp = 746 W = 550 ft•lb/s.</a:t>
            </a:r>
          </a:p>
        </p:txBody>
      </p:sp>
      <p:sp>
        <p:nvSpPr>
          <p:cNvPr id="1031" name="Rectangle 6"/>
          <p:cNvSpPr>
            <a:spLocks noChangeArrowheads="1"/>
          </p:cNvSpPr>
          <p:nvPr/>
        </p:nvSpPr>
        <p:spPr bwMode="auto">
          <a:xfrm>
            <a:off x="304800" y="6172200"/>
            <a:ext cx="8077200" cy="461963"/>
          </a:xfrm>
          <a:prstGeom prst="rect">
            <a:avLst/>
          </a:prstGeom>
          <a:noFill/>
          <a:ln w="9525">
            <a:noFill/>
            <a:miter lim="800000"/>
            <a:headEnd/>
            <a:tailEnd/>
          </a:ln>
        </p:spPr>
        <p:txBody>
          <a:bodyPr>
            <a:spAutoFit/>
          </a:bodyPr>
          <a:lstStyle/>
          <a:p>
            <a:r>
              <a:rPr lang="en-US"/>
              <a:t>Why mountain roads are made round and round not straight 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2000"/>
                                        <p:tgtEl>
                                          <p:spTgt spid="10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0">
                                            <p:txEl>
                                              <p:pRg st="0" end="0"/>
                                            </p:txEl>
                                          </p:spTgt>
                                        </p:tgtEl>
                                        <p:attrNameLst>
                                          <p:attrName>style.visibility</p:attrName>
                                        </p:attrNameLst>
                                      </p:cBhvr>
                                      <p:to>
                                        <p:strVal val="visible"/>
                                      </p:to>
                                    </p:set>
                                    <p:animEffect transition="in" filter="fade">
                                      <p:cBhvr>
                                        <p:cTn id="17" dur="2000"/>
                                        <p:tgtEl>
                                          <p:spTgt spid="103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30">
                                            <p:txEl>
                                              <p:pRg st="1" end="1"/>
                                            </p:txEl>
                                          </p:spTgt>
                                        </p:tgtEl>
                                        <p:attrNameLst>
                                          <p:attrName>style.visibility</p:attrName>
                                        </p:attrNameLst>
                                      </p:cBhvr>
                                      <p:to>
                                        <p:strVal val="visible"/>
                                      </p:to>
                                    </p:set>
                                    <p:animEffect transition="in" filter="fade">
                                      <p:cBhvr>
                                        <p:cTn id="22" dur="2000"/>
                                        <p:tgtEl>
                                          <p:spTgt spid="103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30">
                                            <p:txEl>
                                              <p:pRg st="2" end="2"/>
                                            </p:txEl>
                                          </p:spTgt>
                                        </p:tgtEl>
                                        <p:attrNameLst>
                                          <p:attrName>style.visibility</p:attrName>
                                        </p:attrNameLst>
                                      </p:cBhvr>
                                      <p:to>
                                        <p:strVal val="visible"/>
                                      </p:to>
                                    </p:set>
                                    <p:animEffect transition="in" filter="fade">
                                      <p:cBhvr>
                                        <p:cTn id="27" dur="2000"/>
                                        <p:tgtEl>
                                          <p:spTgt spid="1030">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30">
                                            <p:txEl>
                                              <p:pRg st="3" end="3"/>
                                            </p:txEl>
                                          </p:spTgt>
                                        </p:tgtEl>
                                        <p:attrNameLst>
                                          <p:attrName>style.visibility</p:attrName>
                                        </p:attrNameLst>
                                      </p:cBhvr>
                                      <p:to>
                                        <p:strVal val="visible"/>
                                      </p:to>
                                    </p:set>
                                    <p:animEffect transition="in" filter="fade">
                                      <p:cBhvr>
                                        <p:cTn id="32" dur="2000"/>
                                        <p:tgtEl>
                                          <p:spTgt spid="1030">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31">
                                            <p:txEl>
                                              <p:pRg st="0" end="0"/>
                                            </p:txEl>
                                          </p:spTgt>
                                        </p:tgtEl>
                                        <p:attrNameLst>
                                          <p:attrName>style.visibility</p:attrName>
                                        </p:attrNameLst>
                                      </p:cBhvr>
                                      <p:to>
                                        <p:strVal val="visible"/>
                                      </p:to>
                                    </p:set>
                                    <p:animEffect transition="in" filter="fade">
                                      <p:cBhvr>
                                        <p:cTn id="37" dur="2000"/>
                                        <p:tgtEl>
                                          <p:spTgt spid="10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bldP spid="1030" grpId="0" build="p"/>
      <p:bldP spid="10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mtClean="0">
                <a:cs typeface="Times New Roman" pitchFamily="18" charset="0"/>
              </a:rPr>
              <a:t>Kinetic Energy</a:t>
            </a:r>
          </a:p>
        </p:txBody>
      </p:sp>
      <p:sp>
        <p:nvSpPr>
          <p:cNvPr id="2052" name="Text Box 3"/>
          <p:cNvSpPr txBox="1">
            <a:spLocks noChangeArrowheads="1"/>
          </p:cNvSpPr>
          <p:nvPr/>
        </p:nvSpPr>
        <p:spPr bwMode="auto">
          <a:xfrm>
            <a:off x="304800" y="2057400"/>
            <a:ext cx="8305800" cy="1735138"/>
          </a:xfrm>
          <a:prstGeom prst="rect">
            <a:avLst/>
          </a:prstGeom>
          <a:noFill/>
          <a:ln w="9525">
            <a:noFill/>
            <a:miter lim="800000"/>
            <a:headEnd/>
            <a:tailEnd/>
          </a:ln>
        </p:spPr>
        <p:txBody>
          <a:bodyPr>
            <a:spAutoFit/>
          </a:bodyPr>
          <a:lstStyle/>
          <a:p>
            <a:pPr>
              <a:spcBef>
                <a:spcPct val="50000"/>
              </a:spcBef>
            </a:pPr>
            <a:r>
              <a:rPr lang="en-US"/>
              <a:t>Kinetic energy is the energy of motion. The word “kinetic” originated from the Greek word </a:t>
            </a:r>
            <a:r>
              <a:rPr lang="en-US" i="1"/>
              <a:t>kinetikos</a:t>
            </a:r>
            <a:r>
              <a:rPr lang="en-US"/>
              <a:t>, meaning “motion”. </a:t>
            </a:r>
            <a:r>
              <a:rPr lang="en-US" i="1"/>
              <a:t> </a:t>
            </a:r>
          </a:p>
          <a:p>
            <a:pPr>
              <a:spcBef>
                <a:spcPct val="50000"/>
              </a:spcBef>
            </a:pPr>
            <a:r>
              <a:rPr lang="en-US"/>
              <a:t>If an object of mass, </a:t>
            </a:r>
            <a:r>
              <a:rPr lang="en-US" i="1"/>
              <a:t>m</a:t>
            </a:r>
            <a:r>
              <a:rPr lang="en-US"/>
              <a:t> moves with a velocity </a:t>
            </a:r>
            <a:r>
              <a:rPr lang="en-US" i="1"/>
              <a:t>v</a:t>
            </a:r>
            <a:r>
              <a:rPr lang="en-US"/>
              <a:t>, then the kinetic energy, KE is given by the following equation, </a:t>
            </a:r>
          </a:p>
        </p:txBody>
      </p:sp>
      <p:sp>
        <p:nvSpPr>
          <p:cNvPr id="2053" name="Rectangle 4"/>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5"/>
          <p:cNvGraphicFramePr>
            <a:graphicFrameLocks noChangeAspect="1"/>
          </p:cNvGraphicFramePr>
          <p:nvPr/>
        </p:nvGraphicFramePr>
        <p:xfrm>
          <a:off x="3200400" y="4038600"/>
          <a:ext cx="2438400" cy="1149350"/>
        </p:xfrm>
        <a:graphic>
          <a:graphicData uri="http://schemas.openxmlformats.org/presentationml/2006/ole">
            <p:oleObj spid="_x0000_s2050" name="Equation" r:id="rId3" imgW="825500" imgH="393700" progId="Equation.3">
              <p:embed/>
            </p:oleObj>
          </a:graphicData>
        </a:graphic>
      </p:graphicFrame>
      <p:sp>
        <p:nvSpPr>
          <p:cNvPr id="2054" name="Text Box 6"/>
          <p:cNvSpPr txBox="1">
            <a:spLocks noChangeArrowheads="1"/>
          </p:cNvSpPr>
          <p:nvPr/>
        </p:nvSpPr>
        <p:spPr bwMode="auto">
          <a:xfrm>
            <a:off x="381000" y="5487988"/>
            <a:ext cx="8077200" cy="1370012"/>
          </a:xfrm>
          <a:prstGeom prst="rect">
            <a:avLst/>
          </a:prstGeom>
          <a:noFill/>
          <a:ln w="9525">
            <a:noFill/>
            <a:miter lim="800000"/>
            <a:headEnd/>
            <a:tailEnd/>
          </a:ln>
        </p:spPr>
        <p:txBody>
          <a:bodyPr>
            <a:spAutoFit/>
          </a:bodyPr>
          <a:lstStyle/>
          <a:p>
            <a:pPr>
              <a:spcBef>
                <a:spcPct val="50000"/>
              </a:spcBef>
            </a:pPr>
            <a:r>
              <a:rPr lang="en-US"/>
              <a:t>Kinetic energy is a scalar quantity. It also has the same unit as work, joule (J). </a:t>
            </a:r>
          </a:p>
          <a:p>
            <a:pPr>
              <a:spcBef>
                <a:spcPct val="50000"/>
              </a:spcBef>
            </a:pPr>
            <a:r>
              <a:rPr lang="en-US"/>
              <a:t>1 J = 1 kg.m</a:t>
            </a:r>
            <a:r>
              <a:rPr lang="en-US" baseline="30000"/>
              <a:t>2</a:t>
            </a:r>
            <a:r>
              <a:rPr lang="en-US"/>
              <a:t>/s</a:t>
            </a:r>
            <a:r>
              <a:rPr lang="en-US" baseline="30000"/>
              <a:t>2</a:t>
            </a:r>
            <a:r>
              <a:rPr 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fade">
                                      <p:cBhvr>
                                        <p:cTn id="7" dur="2000"/>
                                        <p:tgtEl>
                                          <p:spTgt spid="20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2">
                                            <p:txEl>
                                              <p:pRg st="1" end="1"/>
                                            </p:txEl>
                                          </p:spTgt>
                                        </p:tgtEl>
                                        <p:attrNameLst>
                                          <p:attrName>style.visibility</p:attrName>
                                        </p:attrNameLst>
                                      </p:cBhvr>
                                      <p:to>
                                        <p:strVal val="visible"/>
                                      </p:to>
                                    </p:set>
                                    <p:animEffect transition="in" filter="fade">
                                      <p:cBhvr>
                                        <p:cTn id="12" dur="2000"/>
                                        <p:tgtEl>
                                          <p:spTgt spid="205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2000"/>
                                        <p:tgtEl>
                                          <p:spTgt spid="20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4">
                                            <p:txEl>
                                              <p:pRg st="0" end="0"/>
                                            </p:txEl>
                                          </p:spTgt>
                                        </p:tgtEl>
                                        <p:attrNameLst>
                                          <p:attrName>style.visibility</p:attrName>
                                        </p:attrNameLst>
                                      </p:cBhvr>
                                      <p:to>
                                        <p:strVal val="visible"/>
                                      </p:to>
                                    </p:set>
                                    <p:animEffect transition="in" filter="fade">
                                      <p:cBhvr>
                                        <p:cTn id="22" dur="2000"/>
                                        <p:tgtEl>
                                          <p:spTgt spid="205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54">
                                            <p:txEl>
                                              <p:pRg st="1" end="1"/>
                                            </p:txEl>
                                          </p:spTgt>
                                        </p:tgtEl>
                                        <p:attrNameLst>
                                          <p:attrName>style.visibility</p:attrName>
                                        </p:attrNameLst>
                                      </p:cBhvr>
                                      <p:to>
                                        <p:strVal val="visible"/>
                                      </p:to>
                                    </p:set>
                                    <p:animEffect transition="in" filter="fade">
                                      <p:cBhvr>
                                        <p:cTn id="27" dur="2000"/>
                                        <p:tgtEl>
                                          <p:spTgt spid="20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P spid="205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685800" y="0"/>
            <a:ext cx="7772400" cy="1143000"/>
          </a:xfrm>
        </p:spPr>
        <p:txBody>
          <a:bodyPr/>
          <a:lstStyle/>
          <a:p>
            <a:pPr eaLnBrk="1" hangingPunct="1"/>
            <a:r>
              <a:rPr lang="en-US" i="1" smtClean="0"/>
              <a:t>W </a:t>
            </a:r>
            <a:r>
              <a:rPr lang="en-US" smtClean="0">
                <a:solidFill>
                  <a:schemeClr val="tx1"/>
                </a:solidFill>
              </a:rPr>
              <a:t>= </a:t>
            </a:r>
            <a:r>
              <a:rPr lang="en-US" i="1" smtClean="0">
                <a:solidFill>
                  <a:schemeClr val="tx1"/>
                </a:solidFill>
              </a:rPr>
              <a:t>F</a:t>
            </a:r>
            <a:r>
              <a:rPr lang="en-US" smtClean="0">
                <a:solidFill>
                  <a:schemeClr val="tx1"/>
                </a:solidFill>
              </a:rPr>
              <a:t> </a:t>
            </a:r>
            <a:r>
              <a:rPr lang="en-US" smtClean="0">
                <a:solidFill>
                  <a:schemeClr val="tx1"/>
                </a:solidFill>
                <a:sym typeface="Symbol" pitchFamily="18" charset="2"/>
              </a:rPr>
              <a:t></a:t>
            </a:r>
            <a:r>
              <a:rPr lang="en-US" smtClean="0">
                <a:solidFill>
                  <a:schemeClr val="tx1"/>
                </a:solidFill>
              </a:rPr>
              <a:t> </a:t>
            </a:r>
            <a:r>
              <a:rPr lang="en-US" i="1" smtClean="0">
                <a:solidFill>
                  <a:schemeClr val="tx1"/>
                </a:solidFill>
              </a:rPr>
              <a:t>d =</a:t>
            </a:r>
            <a:r>
              <a:rPr lang="en-US" smtClean="0"/>
              <a:t> </a:t>
            </a:r>
            <a:r>
              <a:rPr lang="en-US" i="1" smtClean="0"/>
              <a:t>KE</a:t>
            </a:r>
            <a:r>
              <a:rPr lang="en-US" i="1" baseline="-25000" smtClean="0"/>
              <a:t>f</a:t>
            </a:r>
            <a:r>
              <a:rPr lang="en-US" smtClean="0"/>
              <a:t>  </a:t>
            </a:r>
            <a:r>
              <a:rPr lang="en-US" smtClean="0">
                <a:sym typeface="Symbol" pitchFamily="18" charset="2"/>
              </a:rPr>
              <a:t></a:t>
            </a:r>
            <a:r>
              <a:rPr lang="en-US" smtClean="0"/>
              <a:t> </a:t>
            </a:r>
            <a:r>
              <a:rPr lang="en-US" i="1" smtClean="0"/>
              <a:t>KE</a:t>
            </a:r>
            <a:r>
              <a:rPr lang="en-US" i="1" baseline="-25000" smtClean="0"/>
              <a:t>i</a:t>
            </a:r>
            <a:r>
              <a:rPr lang="en-US" i="1" smtClean="0"/>
              <a:t>.</a:t>
            </a:r>
          </a:p>
        </p:txBody>
      </p:sp>
      <p:pic>
        <p:nvPicPr>
          <p:cNvPr id="10243" name="Picture 4" descr="06_07"/>
          <p:cNvPicPr>
            <a:picLocks noGrp="1" noChangeAspect="1" noChangeArrowheads="1"/>
          </p:cNvPicPr>
          <p:nvPr>
            <p:ph idx="1"/>
          </p:nvPr>
        </p:nvPicPr>
        <p:blipFill>
          <a:blip r:embed="rId2" cstate="print"/>
          <a:srcRect/>
          <a:stretch>
            <a:fillRect/>
          </a:stretch>
        </p:blipFill>
        <p:spPr>
          <a:xfrm>
            <a:off x="1295400" y="1447800"/>
            <a:ext cx="6675438" cy="2713038"/>
          </a:xfrm>
        </p:spPr>
      </p:pic>
      <p:pic>
        <p:nvPicPr>
          <p:cNvPr id="10244" name="Picture 4" descr="06_08"/>
          <p:cNvPicPr>
            <a:picLocks noChangeAspect="1" noChangeArrowheads="1"/>
          </p:cNvPicPr>
          <p:nvPr/>
        </p:nvPicPr>
        <p:blipFill>
          <a:blip r:embed="rId3" cstate="print"/>
          <a:srcRect/>
          <a:stretch>
            <a:fillRect/>
          </a:stretch>
        </p:blipFill>
        <p:spPr bwMode="auto">
          <a:xfrm>
            <a:off x="1143000" y="5029200"/>
            <a:ext cx="6675438" cy="1487488"/>
          </a:xfrm>
          <a:prstGeom prst="rect">
            <a:avLst/>
          </a:prstGeom>
          <a:noFill/>
          <a:ln w="9525">
            <a:noFill/>
            <a:miter lim="800000"/>
            <a:headEnd/>
            <a:tailEnd/>
          </a:ln>
        </p:spPr>
      </p:pic>
      <p:sp>
        <p:nvSpPr>
          <p:cNvPr id="11269" name="Rectangle 4"/>
          <p:cNvSpPr>
            <a:spLocks noChangeArrowheads="1"/>
          </p:cNvSpPr>
          <p:nvPr/>
        </p:nvSpPr>
        <p:spPr bwMode="auto">
          <a:xfrm>
            <a:off x="0" y="1371600"/>
            <a:ext cx="1866900" cy="461963"/>
          </a:xfrm>
          <a:prstGeom prst="rect">
            <a:avLst/>
          </a:prstGeom>
          <a:noFill/>
          <a:ln w="9525">
            <a:noFill/>
            <a:miter lim="800000"/>
            <a:headEnd/>
            <a:tailEnd/>
          </a:ln>
        </p:spPr>
        <p:txBody>
          <a:bodyPr wrap="none">
            <a:spAutoFit/>
          </a:bodyPr>
          <a:lstStyle/>
          <a:p>
            <a:r>
              <a:rPr lang="en-US" i="1"/>
              <a:t>Positive work</a:t>
            </a:r>
            <a:endParaRPr lang="en-US"/>
          </a:p>
        </p:txBody>
      </p:sp>
      <p:sp>
        <p:nvSpPr>
          <p:cNvPr id="11270" name="Rectangle 5"/>
          <p:cNvSpPr>
            <a:spLocks noChangeArrowheads="1"/>
          </p:cNvSpPr>
          <p:nvPr/>
        </p:nvSpPr>
        <p:spPr bwMode="auto">
          <a:xfrm>
            <a:off x="0" y="4267200"/>
            <a:ext cx="1968500" cy="461963"/>
          </a:xfrm>
          <a:prstGeom prst="rect">
            <a:avLst/>
          </a:prstGeom>
          <a:noFill/>
          <a:ln w="9525">
            <a:noFill/>
            <a:miter lim="800000"/>
            <a:headEnd/>
            <a:tailEnd/>
          </a:ln>
        </p:spPr>
        <p:txBody>
          <a:bodyPr wrap="none">
            <a:spAutoFit/>
          </a:bodyPr>
          <a:lstStyle/>
          <a:p>
            <a:r>
              <a:rPr lang="en-US" i="1"/>
              <a:t>Negative work</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20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81000" y="228600"/>
            <a:ext cx="8229600" cy="1143000"/>
          </a:xfrm>
        </p:spPr>
        <p:txBody>
          <a:bodyPr/>
          <a:lstStyle/>
          <a:p>
            <a:pPr eaLnBrk="1" hangingPunct="1"/>
            <a:r>
              <a:rPr lang="en-US" i="1" smtClean="0"/>
              <a:t>Gravitational Potential Energy</a:t>
            </a:r>
          </a:p>
        </p:txBody>
      </p:sp>
      <p:sp>
        <p:nvSpPr>
          <p:cNvPr id="3076"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4"/>
          <p:cNvGraphicFramePr>
            <a:graphicFrameLocks noChangeAspect="1"/>
          </p:cNvGraphicFramePr>
          <p:nvPr/>
        </p:nvGraphicFramePr>
        <p:xfrm>
          <a:off x="2667000" y="3276600"/>
          <a:ext cx="3810000" cy="952500"/>
        </p:xfrm>
        <a:graphic>
          <a:graphicData uri="http://schemas.openxmlformats.org/presentationml/2006/ole">
            <p:oleObj spid="_x0000_s3074" name="Equation" r:id="rId3" imgW="799753" imgH="203112" progId="Equation.3">
              <p:embed/>
            </p:oleObj>
          </a:graphicData>
        </a:graphic>
      </p:graphicFrame>
      <p:sp>
        <p:nvSpPr>
          <p:cNvPr id="3077" name="Text Box 6"/>
          <p:cNvSpPr txBox="1">
            <a:spLocks noChangeArrowheads="1"/>
          </p:cNvSpPr>
          <p:nvPr/>
        </p:nvSpPr>
        <p:spPr bwMode="auto">
          <a:xfrm>
            <a:off x="533400" y="1676400"/>
            <a:ext cx="8001000" cy="1552575"/>
          </a:xfrm>
          <a:prstGeom prst="rect">
            <a:avLst/>
          </a:prstGeom>
          <a:noFill/>
          <a:ln w="9525">
            <a:noFill/>
            <a:miter lim="800000"/>
            <a:headEnd/>
            <a:tailEnd/>
          </a:ln>
        </p:spPr>
        <p:txBody>
          <a:bodyPr>
            <a:spAutoFit/>
          </a:bodyPr>
          <a:lstStyle/>
          <a:p>
            <a:pPr>
              <a:spcBef>
                <a:spcPct val="50000"/>
              </a:spcBef>
            </a:pPr>
            <a:r>
              <a:rPr lang="en-US"/>
              <a:t>Gravitational potential energy, GPE is the energy stored in an object as a result of its height. It can be calculated using weight, which is mass times gravity, and height. It is given by the following equation, </a:t>
            </a:r>
          </a:p>
        </p:txBody>
      </p:sp>
      <p:sp>
        <p:nvSpPr>
          <p:cNvPr id="3078" name="Text Box 7"/>
          <p:cNvSpPr txBox="1">
            <a:spLocks noChangeArrowheads="1"/>
          </p:cNvSpPr>
          <p:nvPr/>
        </p:nvSpPr>
        <p:spPr bwMode="auto">
          <a:xfrm>
            <a:off x="685800" y="4724400"/>
            <a:ext cx="7620000" cy="1004888"/>
          </a:xfrm>
          <a:prstGeom prst="rect">
            <a:avLst/>
          </a:prstGeom>
          <a:noFill/>
          <a:ln w="9525">
            <a:noFill/>
            <a:miter lim="800000"/>
            <a:headEnd/>
            <a:tailEnd/>
          </a:ln>
        </p:spPr>
        <p:txBody>
          <a:bodyPr>
            <a:spAutoFit/>
          </a:bodyPr>
          <a:lstStyle/>
          <a:p>
            <a:pPr>
              <a:spcBef>
                <a:spcPct val="50000"/>
              </a:spcBef>
            </a:pPr>
            <a:r>
              <a:rPr lang="en-US"/>
              <a:t>Gravitational potential energy is a scalar quantity. </a:t>
            </a:r>
          </a:p>
          <a:p>
            <a:pPr>
              <a:spcBef>
                <a:spcPct val="50000"/>
              </a:spcBef>
            </a:pPr>
            <a:r>
              <a:rPr lang="en-US"/>
              <a:t>The SI unit for it is also joule, 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fade">
                                      <p:cBhvr>
                                        <p:cTn id="7" dur="2000"/>
                                        <p:tgtEl>
                                          <p:spTgt spid="30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2000"/>
                                        <p:tgtEl>
                                          <p:spTgt spid="30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8">
                                            <p:txEl>
                                              <p:pRg st="0" end="0"/>
                                            </p:txEl>
                                          </p:spTgt>
                                        </p:tgtEl>
                                        <p:attrNameLst>
                                          <p:attrName>style.visibility</p:attrName>
                                        </p:attrNameLst>
                                      </p:cBhvr>
                                      <p:to>
                                        <p:strVal val="visible"/>
                                      </p:to>
                                    </p:set>
                                    <p:animEffect transition="in" filter="fade">
                                      <p:cBhvr>
                                        <p:cTn id="17" dur="2000"/>
                                        <p:tgtEl>
                                          <p:spTgt spid="307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8">
                                            <p:txEl>
                                              <p:pRg st="1" end="1"/>
                                            </p:txEl>
                                          </p:spTgt>
                                        </p:tgtEl>
                                        <p:attrNameLst>
                                          <p:attrName>style.visibility</p:attrName>
                                        </p:attrNameLst>
                                      </p:cBhvr>
                                      <p:to>
                                        <p:strVal val="visible"/>
                                      </p:to>
                                    </p:set>
                                    <p:animEffect transition="in" filter="fade">
                                      <p:cBhvr>
                                        <p:cTn id="22" dur="2000"/>
                                        <p:tgtEl>
                                          <p:spTgt spid="30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p:bldP spid="307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685800" y="0"/>
            <a:ext cx="7772400" cy="1143000"/>
          </a:xfrm>
        </p:spPr>
        <p:txBody>
          <a:bodyPr/>
          <a:lstStyle/>
          <a:p>
            <a:r>
              <a:rPr lang="en-US" smtClean="0"/>
              <a:t>Elastic Potential energy</a:t>
            </a:r>
          </a:p>
        </p:txBody>
      </p:sp>
      <p:pic>
        <p:nvPicPr>
          <p:cNvPr id="11267" name="Picture 2" descr="Shocks should be replaced often to avoid a bumpy ride.">
            <a:hlinkClick r:id="rId3" tooltip="#jsArticleIntroImageCredit"/>
          </p:cNvPr>
          <p:cNvPicPr>
            <a:picLocks noChangeAspect="1" noChangeArrowheads="1"/>
          </p:cNvPicPr>
          <p:nvPr/>
        </p:nvPicPr>
        <p:blipFill>
          <a:blip r:embed="rId4" cstate="print"/>
          <a:srcRect/>
          <a:stretch>
            <a:fillRect/>
          </a:stretch>
        </p:blipFill>
        <p:spPr bwMode="auto">
          <a:xfrm>
            <a:off x="5257800" y="4495800"/>
            <a:ext cx="1905000" cy="1905000"/>
          </a:xfrm>
          <a:prstGeom prst="rect">
            <a:avLst/>
          </a:prstGeom>
          <a:noFill/>
          <a:ln w="9525">
            <a:noFill/>
            <a:miter lim="800000"/>
            <a:headEnd/>
            <a:tailEnd/>
          </a:ln>
        </p:spPr>
      </p:pic>
      <p:pic>
        <p:nvPicPr>
          <p:cNvPr id="4" name="Picture 2" descr="http://edugen.wiley.com/edugen/courses/crs1650/art/images/halliday8019c15/image_t/tfg005.gif"/>
          <p:cNvPicPr>
            <a:picLocks noChangeAspect="1" noChangeArrowheads="1"/>
          </p:cNvPicPr>
          <p:nvPr/>
        </p:nvPicPr>
        <p:blipFill>
          <a:blip r:embed="rId5" cstate="print"/>
          <a:srcRect/>
          <a:stretch>
            <a:fillRect/>
          </a:stretch>
        </p:blipFill>
        <p:spPr bwMode="auto">
          <a:xfrm>
            <a:off x="1295400" y="2514600"/>
            <a:ext cx="2743200" cy="1076325"/>
          </a:xfrm>
          <a:prstGeom prst="rect">
            <a:avLst/>
          </a:prstGeom>
          <a:noFill/>
          <a:ln w="9525">
            <a:noFill/>
            <a:miter lim="800000"/>
            <a:headEnd/>
            <a:tailEnd/>
          </a:ln>
        </p:spPr>
      </p:pic>
      <p:graphicFrame>
        <p:nvGraphicFramePr>
          <p:cNvPr id="11268" name="Object 5"/>
          <p:cNvGraphicFramePr>
            <a:graphicFrameLocks noChangeAspect="1"/>
          </p:cNvGraphicFramePr>
          <p:nvPr/>
        </p:nvGraphicFramePr>
        <p:xfrm>
          <a:off x="4876800" y="2514600"/>
          <a:ext cx="2362200" cy="1149350"/>
        </p:xfrm>
        <a:graphic>
          <a:graphicData uri="http://schemas.openxmlformats.org/presentationml/2006/ole">
            <p:oleObj spid="_x0000_s4098" name="Equation" r:id="rId6" imgW="799753" imgH="393529" progId="Equation.3">
              <p:embed/>
            </p:oleObj>
          </a:graphicData>
        </a:graphic>
      </p:graphicFrame>
      <p:sp>
        <p:nvSpPr>
          <p:cNvPr id="6" name="Rectangle 5"/>
          <p:cNvSpPr>
            <a:spLocks noChangeArrowheads="1"/>
          </p:cNvSpPr>
          <p:nvPr/>
        </p:nvSpPr>
        <p:spPr bwMode="auto">
          <a:xfrm>
            <a:off x="838200" y="1447800"/>
            <a:ext cx="7315200" cy="830263"/>
          </a:xfrm>
          <a:prstGeom prst="rect">
            <a:avLst/>
          </a:prstGeom>
          <a:noFill/>
          <a:ln w="9525">
            <a:noFill/>
            <a:miter lim="800000"/>
            <a:headEnd/>
            <a:tailEnd/>
          </a:ln>
        </p:spPr>
        <p:txBody>
          <a:bodyPr>
            <a:spAutoFit/>
          </a:bodyPr>
          <a:lstStyle/>
          <a:p>
            <a:r>
              <a:rPr lang="en-US" b="1"/>
              <a:t>Elastic potential energy</a:t>
            </a:r>
            <a:r>
              <a:rPr lang="en-US"/>
              <a:t> is the energy stored in elastic materials as the result of their stretching or compressing.</a:t>
            </a:r>
          </a:p>
        </p:txBody>
      </p:sp>
      <p:sp>
        <p:nvSpPr>
          <p:cNvPr id="7" name="TextBox 6"/>
          <p:cNvSpPr txBox="1">
            <a:spLocks noChangeArrowheads="1"/>
          </p:cNvSpPr>
          <p:nvPr/>
        </p:nvSpPr>
        <p:spPr bwMode="auto">
          <a:xfrm>
            <a:off x="609600" y="4495800"/>
            <a:ext cx="3810000" cy="461963"/>
          </a:xfrm>
          <a:prstGeom prst="rect">
            <a:avLst/>
          </a:prstGeom>
          <a:noFill/>
          <a:ln w="9525">
            <a:noFill/>
            <a:miter lim="800000"/>
            <a:headEnd/>
            <a:tailEnd/>
          </a:ln>
        </p:spPr>
        <p:txBody>
          <a:bodyPr>
            <a:spAutoFit/>
          </a:bodyPr>
          <a:lstStyle/>
          <a:p>
            <a:r>
              <a:rPr lang="en-US"/>
              <a:t>How shock absorbers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fade">
                                      <p:cBhvr>
                                        <p:cTn id="17" dur="2000"/>
                                        <p:tgtEl>
                                          <p:spTgt spid="112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gtEl>
                                        <p:attrNameLst>
                                          <p:attrName>style.visibility</p:attrName>
                                        </p:attrNameLst>
                                      </p:cBhvr>
                                      <p:to>
                                        <p:strVal val="visible"/>
                                      </p:to>
                                    </p:set>
                                    <p:animEffect transition="in" filter="fade">
                                      <p:cBhvr>
                                        <p:cTn id="22" dur="2000"/>
                                        <p:tgtEl>
                                          <p:spTgt spid="112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537</TotalTime>
  <Words>661</Words>
  <Application>Microsoft Office PowerPoint</Application>
  <PresentationFormat>On-screen Show (4:3)</PresentationFormat>
  <Paragraphs>119</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3" baseType="lpstr">
      <vt:lpstr>Times New Roman</vt:lpstr>
      <vt:lpstr>Arial</vt:lpstr>
      <vt:lpstr>Calibri</vt:lpstr>
      <vt:lpstr>Symbol</vt:lpstr>
      <vt:lpstr>Default Design</vt:lpstr>
      <vt:lpstr>Equation</vt:lpstr>
      <vt:lpstr>Microsoft Equation 3.0</vt:lpstr>
      <vt:lpstr>Chapter-6   Energy and Oscillations </vt:lpstr>
      <vt:lpstr>Simple Machines </vt:lpstr>
      <vt:lpstr>Work</vt:lpstr>
      <vt:lpstr>Does any force  do work?</vt:lpstr>
      <vt:lpstr>Power</vt:lpstr>
      <vt:lpstr>Kinetic Energy</vt:lpstr>
      <vt:lpstr>W = F  d = KEf   KEi.</vt:lpstr>
      <vt:lpstr>Gravitational Potential Energy</vt:lpstr>
      <vt:lpstr>Elastic Potential energy</vt:lpstr>
      <vt:lpstr>Conservation of Energy</vt:lpstr>
      <vt:lpstr>How is energy analysis like accounting?</vt:lpstr>
      <vt:lpstr>Forms of Energy and  Transformations</vt:lpstr>
      <vt:lpstr>Energy Transformations </vt:lpstr>
      <vt:lpstr>Energy Transformations in Pole Vault </vt:lpstr>
      <vt:lpstr>Springs and Simple Harmonic Motion</vt:lpstr>
      <vt:lpstr>Slide 16</vt:lpstr>
    </vt:vector>
  </TitlesOfParts>
  <Company>Winthrop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mahesp</dc:creator>
  <cp:lastModifiedBy>mahesp</cp:lastModifiedBy>
  <cp:revision>57</cp:revision>
  <dcterms:created xsi:type="dcterms:W3CDTF">2004-02-17T14:17:02Z</dcterms:created>
  <dcterms:modified xsi:type="dcterms:W3CDTF">2012-05-23T15:20:53Z</dcterms:modified>
</cp:coreProperties>
</file>