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69" r:id="rId3"/>
    <p:sldId id="267" r:id="rId4"/>
    <p:sldId id="262" r:id="rId5"/>
    <p:sldId id="274" r:id="rId6"/>
    <p:sldId id="279" r:id="rId7"/>
    <p:sldId id="299" r:id="rId8"/>
    <p:sldId id="286" r:id="rId9"/>
    <p:sldId id="288" r:id="rId10"/>
    <p:sldId id="290" r:id="rId11"/>
    <p:sldId id="291" r:id="rId12"/>
    <p:sldId id="295"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D6F5B6-FD17-48F5-9DAF-39BFBD0717AF}" type="datetimeFigureOut">
              <a:rPr lang="en-US"/>
              <a:pPr>
                <a:defRPr/>
              </a:pPr>
              <a:t>5/23/2012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5E7B31F-11E7-4F00-B0CC-13560C15F65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3E376-0D7F-448C-A6E6-38882AAC6B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5E4F89-9171-4708-B530-FEFF45ECAB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C23DA-791F-4DC3-8A17-A35277EA74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9379D-D083-4225-BE45-8A1F2B1ED5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7C819-09CD-45A7-9EE5-173D9AC610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7481C-AEE7-417A-A9A1-6F13C033DD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E384ED-70E5-47CD-B2E8-2394BB04E1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5B6ED7-1EAA-42A7-88AA-3AD011ACCF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CADD73-EB6C-45A9-942B-E5FE6AC307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C8BFE-2313-4777-81CC-ECD3A966B9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20E00A-88D4-489C-9468-90364868C4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EFC786F3-93C2-41B8-AB8C-4E896C9E6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hyperlink" Target="http://csep10.phys.utk.edu/astr161/lect/history/kepler.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paceflight1.nasa.gov/realdata/tracking/index.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8382000" cy="1143000"/>
          </a:xfrm>
        </p:spPr>
        <p:txBody>
          <a:bodyPr/>
          <a:lstStyle/>
          <a:p>
            <a:pPr eaLnBrk="1" hangingPunct="1"/>
            <a:r>
              <a:rPr lang="en-US" smtClean="0"/>
              <a:t>Chapter-5: Circular Motion, </a:t>
            </a:r>
            <a:br>
              <a:rPr lang="en-US" smtClean="0"/>
            </a:br>
            <a:r>
              <a:rPr lang="en-US" smtClean="0"/>
              <a:t>the Planets, and Gravity</a:t>
            </a:r>
          </a:p>
        </p:txBody>
      </p:sp>
      <p:sp>
        <p:nvSpPr>
          <p:cNvPr id="3075" name="Rectangle 3"/>
          <p:cNvSpPr>
            <a:spLocks noGrp="1" noChangeArrowheads="1"/>
          </p:cNvSpPr>
          <p:nvPr>
            <p:ph type="body" idx="1"/>
          </p:nvPr>
        </p:nvSpPr>
        <p:spPr/>
        <p:txBody>
          <a:bodyPr/>
          <a:lstStyle/>
          <a:p>
            <a:pPr marL="609600" indent="-609600" eaLnBrk="1" hangingPunct="1">
              <a:buFontTx/>
              <a:buAutoNum type="arabicPeriod"/>
              <a:defRPr/>
            </a:pPr>
            <a:endParaRPr lang="en-US" dirty="0" smtClean="0"/>
          </a:p>
          <a:p>
            <a:pPr eaLnBrk="1" hangingPunct="1">
              <a:defRPr/>
            </a:pPr>
            <a:r>
              <a:rPr lang="en-US" dirty="0" smtClean="0"/>
              <a:t>Circular Motion: </a:t>
            </a:r>
            <a:br>
              <a:rPr lang="en-US" dirty="0" smtClean="0"/>
            </a:br>
            <a:r>
              <a:rPr lang="en-US" dirty="0" smtClean="0"/>
              <a:t>		Centripetal acceleration</a:t>
            </a:r>
          </a:p>
          <a:p>
            <a:pPr marL="0" indent="0" eaLnBrk="1" hangingPunct="1">
              <a:buFontTx/>
              <a:buNone/>
              <a:defRPr/>
            </a:pPr>
            <a:r>
              <a:rPr lang="en-US" dirty="0" smtClean="0"/>
              <a:t>		Centripetal force</a:t>
            </a:r>
          </a:p>
          <a:p>
            <a:pPr eaLnBrk="1" hangingPunct="1">
              <a:defRPr/>
            </a:pPr>
            <a:r>
              <a:rPr lang="en-US" dirty="0" smtClean="0"/>
              <a:t>Newton’s law of universal gravitation</a:t>
            </a:r>
          </a:p>
          <a:p>
            <a:pPr eaLnBrk="1" hangingPunct="1">
              <a:defRPr/>
            </a:pPr>
            <a:r>
              <a:rPr lang="en-US" dirty="0" err="1" smtClean="0"/>
              <a:t>Kepler’s</a:t>
            </a:r>
            <a:r>
              <a:rPr lang="en-US" dirty="0" smtClean="0"/>
              <a:t> laws of Planetary motion</a:t>
            </a:r>
          </a:p>
          <a:p>
            <a:pPr eaLnBrk="1" hangingPunct="1">
              <a:defRPr/>
            </a:pPr>
            <a:r>
              <a:rPr lang="en-US" dirty="0" smtClean="0"/>
              <a:t>The moon and other artificial satellites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20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20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20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2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Kepler’s Third Law</a:t>
            </a:r>
          </a:p>
        </p:txBody>
      </p:sp>
      <p:sp>
        <p:nvSpPr>
          <p:cNvPr id="5124" name="Text Box 4"/>
          <p:cNvSpPr txBox="1">
            <a:spLocks noChangeArrowheads="1"/>
          </p:cNvSpPr>
          <p:nvPr/>
        </p:nvSpPr>
        <p:spPr bwMode="auto">
          <a:xfrm>
            <a:off x="457200" y="2133600"/>
            <a:ext cx="8077200" cy="2862263"/>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Kepler’s third law gives a relationship between the orbital period of a planet and the average distance of the planet from the Sun. </a:t>
            </a:r>
          </a:p>
          <a:p>
            <a:pPr>
              <a:spcBef>
                <a:spcPct val="50000"/>
              </a:spcBef>
            </a:pPr>
            <a:r>
              <a:rPr lang="en-US">
                <a:cs typeface="Times New Roman" pitchFamily="18" charset="0"/>
              </a:rPr>
              <a:t>It can be stated as follows:</a:t>
            </a:r>
            <a:br>
              <a:rPr lang="en-US">
                <a:cs typeface="Times New Roman" pitchFamily="18" charset="0"/>
              </a:rPr>
            </a:br>
            <a:r>
              <a:rPr lang="en-US" b="1">
                <a:cs typeface="Times New Roman" pitchFamily="18" charset="0"/>
              </a:rPr>
              <a:t>The square of the orbital period of any planet is proportional to the cube of the average distance from the planet to the Sun. </a:t>
            </a:r>
            <a:endParaRPr lang="en-US" b="1"/>
          </a:p>
        </p:txBody>
      </p:sp>
      <p:sp>
        <p:nvSpPr>
          <p:cNvPr id="5125" name="Rectangle 6"/>
          <p:cNvSpPr>
            <a:spLocks noChangeArrowheads="1"/>
          </p:cNvSpPr>
          <p:nvPr/>
        </p:nvSpPr>
        <p:spPr bwMode="auto">
          <a:xfrm>
            <a:off x="4148138" y="3219450"/>
            <a:ext cx="9144000" cy="0"/>
          </a:xfrm>
          <a:prstGeom prst="rect">
            <a:avLst/>
          </a:prstGeom>
          <a:noFill/>
          <a:ln w="9525">
            <a:noFill/>
            <a:miter lim="800000"/>
            <a:headEnd/>
            <a:tailEnd/>
          </a:ln>
        </p:spPr>
        <p:txBody>
          <a:bodyPr>
            <a:spAutoFit/>
          </a:bodyPr>
          <a:lstStyle/>
          <a:p>
            <a:endParaRPr lang="en-US"/>
          </a:p>
        </p:txBody>
      </p:sp>
      <p:graphicFrame>
        <p:nvGraphicFramePr>
          <p:cNvPr id="5122" name="Object 5"/>
          <p:cNvGraphicFramePr>
            <a:graphicFrameLocks noChangeAspect="1"/>
          </p:cNvGraphicFramePr>
          <p:nvPr/>
        </p:nvGraphicFramePr>
        <p:xfrm>
          <a:off x="3276600" y="4724400"/>
          <a:ext cx="2057400" cy="1017588"/>
        </p:xfrm>
        <a:graphic>
          <a:graphicData uri="http://schemas.openxmlformats.org/presentationml/2006/ole">
            <p:oleObj spid="_x0000_s5122" r:id="rId3" imgW="850531" imgH="418918" progId="Equation.3">
              <p:embed/>
            </p:oleObj>
          </a:graphicData>
        </a:graphic>
      </p:graphicFrame>
      <p:sp>
        <p:nvSpPr>
          <p:cNvPr id="5126" name="Rectangle 5"/>
          <p:cNvSpPr>
            <a:spLocks noChangeArrowheads="1"/>
          </p:cNvSpPr>
          <p:nvPr/>
        </p:nvSpPr>
        <p:spPr bwMode="auto">
          <a:xfrm>
            <a:off x="685800" y="5943600"/>
            <a:ext cx="7848600" cy="461963"/>
          </a:xfrm>
          <a:prstGeom prst="rect">
            <a:avLst/>
          </a:prstGeom>
          <a:noFill/>
          <a:ln w="9525">
            <a:noFill/>
            <a:miter lim="800000"/>
            <a:headEnd/>
            <a:tailEnd/>
          </a:ln>
        </p:spPr>
        <p:txBody>
          <a:bodyPr>
            <a:spAutoFit/>
          </a:bodyPr>
          <a:lstStyle/>
          <a:p>
            <a:r>
              <a:rPr lang="en-US">
                <a:hlinkClick r:id="rId4"/>
              </a:rPr>
              <a:t>http://csep10.phys.utk.edu/astr161/lect/history/kepler.html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20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fade">
                                      <p:cBhvr>
                                        <p:cTn id="12" dur="2000"/>
                                        <p:tgtEl>
                                          <p:spTgt spid="5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0" end="0"/>
                                            </p:txEl>
                                          </p:spTgt>
                                        </p:tgtEl>
                                        <p:attrNameLst>
                                          <p:attrName>style.visibility</p:attrName>
                                        </p:attrNameLst>
                                      </p:cBhvr>
                                      <p:to>
                                        <p:strVal val="visible"/>
                                      </p:to>
                                    </p:set>
                                    <p:animEffect transition="in" filter="fade">
                                      <p:cBhvr>
                                        <p:cTn id="22" dur="2000"/>
                                        <p:tgtEl>
                                          <p:spTgt spid="5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512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88963" y="0"/>
            <a:ext cx="7772400" cy="1143000"/>
          </a:xfrm>
        </p:spPr>
        <p:txBody>
          <a:bodyPr/>
          <a:lstStyle/>
          <a:p>
            <a:pPr eaLnBrk="1" hangingPunct="1"/>
            <a:r>
              <a:rPr lang="en-US" smtClean="0"/>
              <a:t>Newton’s Imagination and Artificial Satellites</a:t>
            </a:r>
          </a:p>
        </p:txBody>
      </p:sp>
      <p:pic>
        <p:nvPicPr>
          <p:cNvPr id="12291" name="Picture 4" descr="c:\Documents and Settings\Mike O'Hanlon\Desktop\griffth\chapt05\art_library\color_art_library\05_17.jpg"/>
          <p:cNvPicPr>
            <a:picLocks noChangeAspect="1" noChangeArrowheads="1"/>
          </p:cNvPicPr>
          <p:nvPr/>
        </p:nvPicPr>
        <p:blipFill>
          <a:blip r:embed="rId2" cstate="print"/>
          <a:srcRect/>
          <a:stretch>
            <a:fillRect/>
          </a:stretch>
        </p:blipFill>
        <p:spPr bwMode="auto">
          <a:xfrm>
            <a:off x="152400" y="1447800"/>
            <a:ext cx="3863975" cy="3933825"/>
          </a:xfrm>
          <a:prstGeom prst="rect">
            <a:avLst/>
          </a:prstGeom>
          <a:noFill/>
          <a:ln w="9525">
            <a:noFill/>
            <a:miter lim="800000"/>
            <a:headEnd/>
            <a:tailEnd/>
          </a:ln>
        </p:spPr>
      </p:pic>
      <p:pic>
        <p:nvPicPr>
          <p:cNvPr id="12292" name="Picture 4" descr="c:\Documents and Settings\Mike O'Hanlon\Desktop\griffth\chapt05\art_library\color_art_library\05_24.jpg"/>
          <p:cNvPicPr>
            <a:picLocks noChangeAspect="1" noChangeArrowheads="1"/>
          </p:cNvPicPr>
          <p:nvPr/>
        </p:nvPicPr>
        <p:blipFill>
          <a:blip r:embed="rId3" cstate="print"/>
          <a:srcRect/>
          <a:stretch>
            <a:fillRect/>
          </a:stretch>
        </p:blipFill>
        <p:spPr bwMode="auto">
          <a:xfrm>
            <a:off x="4640263" y="1600200"/>
            <a:ext cx="4503737" cy="2879725"/>
          </a:xfrm>
          <a:prstGeom prst="rect">
            <a:avLst/>
          </a:prstGeom>
          <a:noFill/>
          <a:ln w="9525">
            <a:noFill/>
            <a:miter lim="800000"/>
            <a:headEnd/>
            <a:tailEnd/>
          </a:ln>
        </p:spPr>
      </p:pic>
      <p:sp>
        <p:nvSpPr>
          <p:cNvPr id="12293" name="Rectangle 4"/>
          <p:cNvSpPr>
            <a:spLocks noChangeArrowheads="1"/>
          </p:cNvSpPr>
          <p:nvPr/>
        </p:nvSpPr>
        <p:spPr bwMode="auto">
          <a:xfrm>
            <a:off x="3733800" y="4572000"/>
            <a:ext cx="5410200" cy="369888"/>
          </a:xfrm>
          <a:prstGeom prst="rect">
            <a:avLst/>
          </a:prstGeom>
          <a:noFill/>
          <a:ln w="9525">
            <a:noFill/>
            <a:miter lim="800000"/>
            <a:headEnd/>
            <a:tailEnd/>
          </a:ln>
        </p:spPr>
        <p:txBody>
          <a:bodyPr>
            <a:spAutoFit/>
          </a:bodyPr>
          <a:lstStyle/>
          <a:p>
            <a:r>
              <a:rPr lang="en-US" sz="1800">
                <a:hlinkClick r:id="rId4"/>
              </a:rPr>
              <a:t>http://spaceflight1.nasa.gov/realdata/tracking/index.html</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0" end="0"/>
                                            </p:txEl>
                                          </p:spTgt>
                                        </p:tgtEl>
                                        <p:attrNameLst>
                                          <p:attrName>style.visibility</p:attrName>
                                        </p:attrNameLst>
                                      </p:cBhvr>
                                      <p:to>
                                        <p:strVal val="visible"/>
                                      </p:to>
                                    </p:set>
                                    <p:animEffect transition="in" filter="fade">
                                      <p:cBhvr>
                                        <p:cTn id="17" dur="20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2700"/>
            <a:ext cx="7772400" cy="1143000"/>
          </a:xfrm>
        </p:spPr>
        <p:txBody>
          <a:bodyPr/>
          <a:lstStyle/>
          <a:p>
            <a:pPr eaLnBrk="1" hangingPunct="1"/>
            <a:r>
              <a:rPr lang="en-US" smtClean="0"/>
              <a:t>Synchronous Satellite</a:t>
            </a:r>
            <a:br>
              <a:rPr lang="en-US" smtClean="0"/>
            </a:br>
            <a:endParaRPr lang="en-US" smtClean="0"/>
          </a:p>
        </p:txBody>
      </p:sp>
      <p:pic>
        <p:nvPicPr>
          <p:cNvPr id="13315" name="Picture 4" descr="D:\PhsH\media\content\main\graphics\illustr\ch5\fig05_16.gif"/>
          <p:cNvPicPr>
            <a:picLocks noChangeAspect="1" noChangeArrowheads="1"/>
          </p:cNvPicPr>
          <p:nvPr/>
        </p:nvPicPr>
        <p:blipFill>
          <a:blip r:embed="rId2" cstate="print"/>
          <a:srcRect/>
          <a:stretch>
            <a:fillRect/>
          </a:stretch>
        </p:blipFill>
        <p:spPr bwMode="auto">
          <a:xfrm>
            <a:off x="5800725" y="685800"/>
            <a:ext cx="3325813" cy="4926013"/>
          </a:xfrm>
          <a:prstGeom prst="rect">
            <a:avLst/>
          </a:prstGeom>
          <a:noFill/>
          <a:ln w="9525">
            <a:noFill/>
            <a:miter lim="800000"/>
            <a:headEnd/>
            <a:tailEnd/>
          </a:ln>
        </p:spPr>
      </p:pic>
      <p:sp>
        <p:nvSpPr>
          <p:cNvPr id="13316" name="Text Box 5"/>
          <p:cNvSpPr txBox="1">
            <a:spLocks noChangeArrowheads="1"/>
          </p:cNvSpPr>
          <p:nvPr/>
        </p:nvSpPr>
        <p:spPr bwMode="auto">
          <a:xfrm>
            <a:off x="381000" y="1230313"/>
            <a:ext cx="5181600" cy="3600450"/>
          </a:xfrm>
          <a:prstGeom prst="rect">
            <a:avLst/>
          </a:prstGeom>
          <a:noFill/>
          <a:ln w="9525">
            <a:noFill/>
            <a:miter lim="800000"/>
            <a:headEnd/>
            <a:tailEnd/>
          </a:ln>
        </p:spPr>
        <p:txBody>
          <a:bodyPr>
            <a:spAutoFit/>
          </a:bodyPr>
          <a:lstStyle/>
          <a:p>
            <a:r>
              <a:rPr lang="en-US">
                <a:solidFill>
                  <a:srgbClr val="000000"/>
                </a:solidFill>
                <a:cs typeface="Times New Roman" pitchFamily="18" charset="0"/>
              </a:rPr>
              <a:t>Synchronous satellite h</a:t>
            </a:r>
            <a:r>
              <a:rPr lang="en-US"/>
              <a:t>as a period similar to that of the rotation of earth,  24 hours. Stays at the same point above earth in the plane of the equator.</a:t>
            </a:r>
          </a:p>
          <a:p>
            <a:pPr>
              <a:spcBef>
                <a:spcPct val="50000"/>
              </a:spcBef>
            </a:pPr>
            <a:r>
              <a:rPr lang="en-US">
                <a:solidFill>
                  <a:srgbClr val="000000"/>
                </a:solidFill>
                <a:cs typeface="Times New Roman" pitchFamily="18" charset="0"/>
              </a:rPr>
              <a:t>Digital satellite system uses such satellites as relay stations for TV signals that are sent up from the earth's surface and then rebroadcast down toward the dish antenna.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20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fade">
                                      <p:cBhvr>
                                        <p:cTn id="12" dur="2000"/>
                                        <p:tgtEl>
                                          <p:spTgt spid="133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algn="l" eaLnBrk="1" hangingPunct="1"/>
            <a:r>
              <a:rPr lang="en-US" sz="4000" smtClean="0"/>
              <a:t>Vehicle on a Curve</a:t>
            </a:r>
          </a:p>
        </p:txBody>
      </p:sp>
      <p:pic>
        <p:nvPicPr>
          <p:cNvPr id="8195" name="Picture 3" descr="c:\Documents and Settings\Mike O'Hanlon\Desktop\griffth\chapt05\art_library\color_art_library\05_01.jpg"/>
          <p:cNvPicPr>
            <a:picLocks noChangeAspect="1" noChangeArrowheads="1"/>
          </p:cNvPicPr>
          <p:nvPr/>
        </p:nvPicPr>
        <p:blipFill>
          <a:blip r:embed="rId2" cstate="print"/>
          <a:srcRect/>
          <a:stretch>
            <a:fillRect/>
          </a:stretch>
        </p:blipFill>
        <p:spPr bwMode="auto">
          <a:xfrm>
            <a:off x="0" y="1524000"/>
            <a:ext cx="5008563" cy="3638550"/>
          </a:xfrm>
          <a:prstGeom prst="rect">
            <a:avLst/>
          </a:prstGeom>
          <a:noFill/>
          <a:ln w="9525">
            <a:noFill/>
            <a:miter lim="800000"/>
            <a:headEnd/>
            <a:tailEnd/>
          </a:ln>
        </p:spPr>
      </p:pic>
      <p:sp>
        <p:nvSpPr>
          <p:cNvPr id="8196" name="Text Box 4"/>
          <p:cNvSpPr txBox="1">
            <a:spLocks noChangeArrowheads="1"/>
          </p:cNvSpPr>
          <p:nvPr/>
        </p:nvSpPr>
        <p:spPr bwMode="auto">
          <a:xfrm>
            <a:off x="0" y="5410200"/>
            <a:ext cx="8610600" cy="1160463"/>
          </a:xfrm>
          <a:prstGeom prst="rect">
            <a:avLst/>
          </a:prstGeom>
          <a:noFill/>
          <a:ln w="9525">
            <a:noFill/>
            <a:miter lim="800000"/>
            <a:headEnd/>
            <a:tailEnd/>
          </a:ln>
        </p:spPr>
        <p:txBody>
          <a:bodyPr>
            <a:spAutoFit/>
          </a:bodyPr>
          <a:lstStyle/>
          <a:p>
            <a:pPr>
              <a:spcBef>
                <a:spcPct val="50000"/>
              </a:spcBef>
            </a:pPr>
            <a:r>
              <a:rPr lang="en-US" sz="2800">
                <a:solidFill>
                  <a:schemeClr val="tx2"/>
                </a:solidFill>
              </a:rPr>
              <a:t>The car failed to negotiate the curve. Why?</a:t>
            </a:r>
          </a:p>
          <a:p>
            <a:pPr>
              <a:spcBef>
                <a:spcPct val="50000"/>
              </a:spcBef>
            </a:pPr>
            <a:r>
              <a:rPr lang="en-US" sz="2800">
                <a:solidFill>
                  <a:schemeClr val="tx2"/>
                </a:solidFill>
              </a:rPr>
              <a:t>A: Not enough centripetal force.</a:t>
            </a:r>
          </a:p>
        </p:txBody>
      </p:sp>
      <p:pic>
        <p:nvPicPr>
          <p:cNvPr id="8197" name="Picture 6" descr="red-bikes"/>
          <p:cNvPicPr>
            <a:picLocks noChangeAspect="1" noChangeArrowheads="1"/>
          </p:cNvPicPr>
          <p:nvPr/>
        </p:nvPicPr>
        <p:blipFill>
          <a:blip r:embed="rId3" cstate="print"/>
          <a:srcRect/>
          <a:stretch>
            <a:fillRect/>
          </a:stretch>
        </p:blipFill>
        <p:spPr bwMode="auto">
          <a:xfrm>
            <a:off x="5038725" y="0"/>
            <a:ext cx="4105275" cy="2790825"/>
          </a:xfrm>
          <a:prstGeom prst="rect">
            <a:avLst/>
          </a:prstGeom>
          <a:noFill/>
          <a:ln w="9525">
            <a:noFill/>
            <a:miter lim="800000"/>
            <a:headEnd/>
            <a:tailEnd/>
          </a:ln>
        </p:spPr>
      </p:pic>
      <p:pic>
        <p:nvPicPr>
          <p:cNvPr id="8198" name="Picture 8" descr="http://t0.gstatic.com/images?q=tbn:ANd9GcRrG4JBLeKCxulF51JtWR3cWCxSG3-tFuNvSwO4NCXwvcD20H4-"/>
          <p:cNvPicPr>
            <a:picLocks noChangeAspect="1" noChangeArrowheads="1"/>
          </p:cNvPicPr>
          <p:nvPr/>
        </p:nvPicPr>
        <p:blipFill>
          <a:blip r:embed="rId4" cstate="print"/>
          <a:srcRect/>
          <a:stretch>
            <a:fillRect/>
          </a:stretch>
        </p:blipFill>
        <p:spPr bwMode="auto">
          <a:xfrm>
            <a:off x="6172200" y="3200400"/>
            <a:ext cx="260985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Effect transition="in" filter="fade">
                                      <p:cBhvr>
                                        <p:cTn id="12" dur="2000"/>
                                        <p:tgtEl>
                                          <p:spTgt spid="81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6">
                                            <p:txEl>
                                              <p:pRg st="1" end="1"/>
                                            </p:txEl>
                                          </p:spTgt>
                                        </p:tgtEl>
                                        <p:attrNameLst>
                                          <p:attrName>style.visibility</p:attrName>
                                        </p:attrNameLst>
                                      </p:cBhvr>
                                      <p:to>
                                        <p:strVal val="visible"/>
                                      </p:to>
                                    </p:set>
                                    <p:animEffect transition="in" filter="fade">
                                      <p:cBhvr>
                                        <p:cTn id="17" dur="2000"/>
                                        <p:tgtEl>
                                          <p:spTgt spid="81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fade">
                                      <p:cBhvr>
                                        <p:cTn id="22" dur="20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fade">
                                      <p:cBhvr>
                                        <p:cTn id="27"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0"/>
            <a:ext cx="8229600" cy="1143000"/>
          </a:xfrm>
        </p:spPr>
        <p:txBody>
          <a:bodyPr/>
          <a:lstStyle/>
          <a:p>
            <a:pPr eaLnBrk="1" hangingPunct="1"/>
            <a:r>
              <a:rPr lang="en-US" sz="4000" smtClean="0"/>
              <a:t>Centripetal </a:t>
            </a:r>
            <a:br>
              <a:rPr lang="en-US" sz="4000" smtClean="0"/>
            </a:br>
            <a:r>
              <a:rPr lang="en-US" sz="4000" smtClean="0"/>
              <a:t>Acceleration (</a:t>
            </a:r>
            <a:r>
              <a:rPr lang="en-US" sz="4000" i="1" smtClean="0"/>
              <a:t>a</a:t>
            </a:r>
            <a:r>
              <a:rPr lang="en-US" sz="4000" i="1" baseline="-25000" smtClean="0"/>
              <a:t>c</a:t>
            </a:r>
            <a:r>
              <a:rPr lang="en-US" sz="4000" smtClean="0"/>
              <a:t>) and Force (</a:t>
            </a:r>
            <a:r>
              <a:rPr lang="en-US" sz="4000" i="1" smtClean="0"/>
              <a:t>F</a:t>
            </a:r>
            <a:r>
              <a:rPr lang="en-US" sz="4000" i="1" baseline="-25000" smtClean="0"/>
              <a:t>c</a:t>
            </a:r>
            <a:r>
              <a:rPr lang="en-US" sz="4000" smtClean="0"/>
              <a:t>)</a:t>
            </a:r>
          </a:p>
        </p:txBody>
      </p:sp>
      <p:sp>
        <p:nvSpPr>
          <p:cNvPr id="1029" name="Text Box 3"/>
          <p:cNvSpPr txBox="1">
            <a:spLocks noChangeArrowheads="1"/>
          </p:cNvSpPr>
          <p:nvPr/>
        </p:nvSpPr>
        <p:spPr bwMode="auto">
          <a:xfrm>
            <a:off x="0" y="1295400"/>
            <a:ext cx="8534400" cy="1384300"/>
          </a:xfrm>
          <a:prstGeom prst="rect">
            <a:avLst/>
          </a:prstGeom>
          <a:noFill/>
          <a:ln w="9525">
            <a:noFill/>
            <a:miter lim="800000"/>
            <a:headEnd/>
            <a:tailEnd/>
          </a:ln>
        </p:spPr>
        <p:txBody>
          <a:bodyPr>
            <a:spAutoFit/>
          </a:bodyPr>
          <a:lstStyle/>
          <a:p>
            <a:pPr>
              <a:spcBef>
                <a:spcPct val="50000"/>
              </a:spcBef>
            </a:pPr>
            <a:r>
              <a:rPr lang="en-US"/>
              <a:t>Q: Consider a ball of mass, </a:t>
            </a:r>
            <a:r>
              <a:rPr lang="en-US" i="1"/>
              <a:t>m</a:t>
            </a:r>
            <a:r>
              <a:rPr lang="en-US"/>
              <a:t> twirled in a horizontal circle at constant speed, </a:t>
            </a:r>
            <a:r>
              <a:rPr lang="en-US" i="1"/>
              <a:t>v</a:t>
            </a:r>
            <a:r>
              <a:rPr lang="en-US"/>
              <a:t>. Is there any acceleration? </a:t>
            </a:r>
          </a:p>
          <a:p>
            <a:pPr>
              <a:spcBef>
                <a:spcPct val="50000"/>
              </a:spcBef>
            </a:pPr>
            <a:r>
              <a:rPr lang="en-US"/>
              <a:t>A: Yes. Centripetal Acceleration</a:t>
            </a:r>
          </a:p>
        </p:txBody>
      </p:sp>
      <p:pic>
        <p:nvPicPr>
          <p:cNvPr id="1030" name="Picture 4" descr="c:\Documents and Settings\Mike O'Hanlon\Desktop\griffth\chapt05\art_library\color_art_library\05_04.jpg"/>
          <p:cNvPicPr>
            <a:picLocks noChangeAspect="1" noChangeArrowheads="1"/>
          </p:cNvPicPr>
          <p:nvPr/>
        </p:nvPicPr>
        <p:blipFill>
          <a:blip r:embed="rId3" cstate="print"/>
          <a:srcRect/>
          <a:stretch>
            <a:fillRect/>
          </a:stretch>
        </p:blipFill>
        <p:spPr bwMode="auto">
          <a:xfrm>
            <a:off x="0" y="2895600"/>
            <a:ext cx="5029200" cy="3424238"/>
          </a:xfrm>
          <a:prstGeom prst="rect">
            <a:avLst/>
          </a:prstGeom>
          <a:noFill/>
          <a:ln w="9525">
            <a:noFill/>
            <a:miter lim="800000"/>
            <a:headEnd/>
            <a:tailEnd/>
          </a:ln>
        </p:spPr>
      </p:pic>
      <p:sp>
        <p:nvSpPr>
          <p:cNvPr id="1031" name="Rectangle 4"/>
          <p:cNvSpPr>
            <a:spLocks noChangeArrowheads="1"/>
          </p:cNvSpPr>
          <p:nvPr/>
        </p:nvSpPr>
        <p:spPr bwMode="auto">
          <a:xfrm>
            <a:off x="5257800" y="2362200"/>
            <a:ext cx="3886200" cy="3600450"/>
          </a:xfrm>
          <a:prstGeom prst="rect">
            <a:avLst/>
          </a:prstGeom>
          <a:noFill/>
          <a:ln w="9525">
            <a:noFill/>
            <a:miter lim="800000"/>
            <a:headEnd/>
            <a:tailEnd/>
          </a:ln>
        </p:spPr>
        <p:txBody>
          <a:bodyPr>
            <a:spAutoFit/>
          </a:bodyPr>
          <a:lstStyle/>
          <a:p>
            <a:pPr>
              <a:spcBef>
                <a:spcPct val="50000"/>
              </a:spcBef>
            </a:pPr>
            <a:r>
              <a:rPr lang="en-US"/>
              <a:t>Centripetal acceleration is the rate of change in velocity of an object that is associated with the change in direction of the velocity. </a:t>
            </a:r>
          </a:p>
          <a:p>
            <a:pPr>
              <a:spcBef>
                <a:spcPct val="50000"/>
              </a:spcBef>
            </a:pPr>
            <a:r>
              <a:rPr lang="en-US"/>
              <a:t>It is always perpendicular to the velocity vector and points toward the center of the curve. </a:t>
            </a:r>
          </a:p>
        </p:txBody>
      </p:sp>
      <p:graphicFrame>
        <p:nvGraphicFramePr>
          <p:cNvPr id="1026" name="Object 5"/>
          <p:cNvGraphicFramePr>
            <a:graphicFrameLocks noChangeAspect="1"/>
          </p:cNvGraphicFramePr>
          <p:nvPr/>
        </p:nvGraphicFramePr>
        <p:xfrm>
          <a:off x="6794500" y="5367338"/>
          <a:ext cx="2349500" cy="1490662"/>
        </p:xfrm>
        <a:graphic>
          <a:graphicData uri="http://schemas.openxmlformats.org/presentationml/2006/ole">
            <p:oleObj spid="_x0000_s1026" name="Equation" r:id="rId4" imgW="660240" imgH="419040" progId="Equation.3">
              <p:embed/>
            </p:oleObj>
          </a:graphicData>
        </a:graphic>
      </p:graphicFrame>
      <p:graphicFrame>
        <p:nvGraphicFramePr>
          <p:cNvPr id="1027" name="Object 8"/>
          <p:cNvGraphicFramePr>
            <a:graphicFrameLocks noChangeAspect="1"/>
          </p:cNvGraphicFramePr>
          <p:nvPr/>
        </p:nvGraphicFramePr>
        <p:xfrm>
          <a:off x="3352800" y="5334000"/>
          <a:ext cx="1828800" cy="1341438"/>
        </p:xfrm>
        <a:graphic>
          <a:graphicData uri="http://schemas.openxmlformats.org/presentationml/2006/ole">
            <p:oleObj spid="_x0000_s1027" r:id="rId5" imgW="571252" imgH="418918"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20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fade">
                                      <p:cBhvr>
                                        <p:cTn id="12" dur="2000"/>
                                        <p:tgtEl>
                                          <p:spTgt spid="10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1">
                                            <p:txEl>
                                              <p:pRg st="0" end="0"/>
                                            </p:txEl>
                                          </p:spTgt>
                                        </p:tgtEl>
                                        <p:attrNameLst>
                                          <p:attrName>style.visibility</p:attrName>
                                        </p:attrNameLst>
                                      </p:cBhvr>
                                      <p:to>
                                        <p:strVal val="visible"/>
                                      </p:to>
                                    </p:set>
                                    <p:animEffect transition="in" filter="fade">
                                      <p:cBhvr>
                                        <p:cTn id="17" dur="2000"/>
                                        <p:tgtEl>
                                          <p:spTgt spid="10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1">
                                            <p:txEl>
                                              <p:pRg st="1" end="1"/>
                                            </p:txEl>
                                          </p:spTgt>
                                        </p:tgtEl>
                                        <p:attrNameLst>
                                          <p:attrName>style.visibility</p:attrName>
                                        </p:attrNameLst>
                                      </p:cBhvr>
                                      <p:to>
                                        <p:strVal val="visible"/>
                                      </p:to>
                                    </p:set>
                                    <p:animEffect transition="in" filter="fade">
                                      <p:cBhvr>
                                        <p:cTn id="22" dur="2000"/>
                                        <p:tgtEl>
                                          <p:spTgt spid="10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P spid="10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0"/>
            <a:ext cx="7772400" cy="1143000"/>
          </a:xfrm>
        </p:spPr>
        <p:txBody>
          <a:bodyPr/>
          <a:lstStyle/>
          <a:p>
            <a:pPr eaLnBrk="1" hangingPunct="1"/>
            <a:r>
              <a:rPr lang="en-US" smtClean="0"/>
              <a:t>Examples</a:t>
            </a:r>
          </a:p>
        </p:txBody>
      </p:sp>
      <p:pic>
        <p:nvPicPr>
          <p:cNvPr id="2053" name="Picture 4"/>
          <p:cNvPicPr>
            <a:picLocks noChangeAspect="1" noChangeArrowheads="1"/>
          </p:cNvPicPr>
          <p:nvPr/>
        </p:nvPicPr>
        <p:blipFill>
          <a:blip r:embed="rId3" cstate="print"/>
          <a:srcRect/>
          <a:stretch>
            <a:fillRect/>
          </a:stretch>
        </p:blipFill>
        <p:spPr bwMode="auto">
          <a:xfrm>
            <a:off x="5707063" y="4419600"/>
            <a:ext cx="3436937" cy="2438400"/>
          </a:xfrm>
          <a:prstGeom prst="rect">
            <a:avLst/>
          </a:prstGeom>
          <a:noFill/>
          <a:ln w="9525">
            <a:noFill/>
            <a:miter lim="800000"/>
            <a:headEnd/>
            <a:tailEnd/>
          </a:ln>
        </p:spPr>
      </p:pic>
      <p:sp>
        <p:nvSpPr>
          <p:cNvPr id="2054" name="Rectangle 4"/>
          <p:cNvSpPr>
            <a:spLocks noChangeArrowheads="1"/>
          </p:cNvSpPr>
          <p:nvPr/>
        </p:nvSpPr>
        <p:spPr bwMode="auto">
          <a:xfrm>
            <a:off x="0" y="1295400"/>
            <a:ext cx="6705600" cy="1570038"/>
          </a:xfrm>
          <a:prstGeom prst="rect">
            <a:avLst/>
          </a:prstGeom>
          <a:noFill/>
          <a:ln w="9525">
            <a:noFill/>
            <a:miter lim="800000"/>
            <a:headEnd/>
            <a:tailEnd/>
          </a:ln>
        </p:spPr>
        <p:txBody>
          <a:bodyPr>
            <a:spAutoFit/>
          </a:bodyPr>
          <a:lstStyle/>
          <a:p>
            <a:r>
              <a:rPr lang="en-US"/>
              <a:t>A ball of mass 0.3 kg, tied to a string is traveling at a constant speed of 2 m/s in a circle of radius 0.8 m. </a:t>
            </a:r>
            <a:br>
              <a:rPr lang="en-US"/>
            </a:br>
            <a:r>
              <a:rPr lang="en-US"/>
              <a:t>a. What is the centripetal acceleration of the ball?</a:t>
            </a:r>
            <a:br>
              <a:rPr lang="en-US"/>
            </a:br>
            <a:r>
              <a:rPr lang="en-US"/>
              <a:t>b. What is the tension in the string?</a:t>
            </a:r>
          </a:p>
        </p:txBody>
      </p:sp>
      <p:graphicFrame>
        <p:nvGraphicFramePr>
          <p:cNvPr id="2050" name="Object 8"/>
          <p:cNvGraphicFramePr>
            <a:graphicFrameLocks noChangeAspect="1"/>
          </p:cNvGraphicFramePr>
          <p:nvPr/>
        </p:nvGraphicFramePr>
        <p:xfrm>
          <a:off x="0" y="0"/>
          <a:ext cx="1697038" cy="1244600"/>
        </p:xfrm>
        <a:graphic>
          <a:graphicData uri="http://schemas.openxmlformats.org/presentationml/2006/ole">
            <p:oleObj spid="_x0000_s2050" r:id="rId4" imgW="571252" imgH="418918" progId="Equation.3">
              <p:embed/>
            </p:oleObj>
          </a:graphicData>
        </a:graphic>
      </p:graphicFrame>
      <p:graphicFrame>
        <p:nvGraphicFramePr>
          <p:cNvPr id="2051" name="Object 6"/>
          <p:cNvGraphicFramePr>
            <a:graphicFrameLocks noChangeAspect="1"/>
          </p:cNvGraphicFramePr>
          <p:nvPr/>
        </p:nvGraphicFramePr>
        <p:xfrm>
          <a:off x="6946900" y="0"/>
          <a:ext cx="2197100" cy="1393825"/>
        </p:xfrm>
        <a:graphic>
          <a:graphicData uri="http://schemas.openxmlformats.org/presentationml/2006/ole">
            <p:oleObj spid="_x0000_s2051" name="Equation" r:id="rId5" imgW="660240" imgH="419040" progId="Equation.3">
              <p:embed/>
            </p:oleObj>
          </a:graphicData>
        </a:graphic>
      </p:graphicFrame>
      <p:pic>
        <p:nvPicPr>
          <p:cNvPr id="2055" name="Picture 8"/>
          <p:cNvPicPr>
            <a:picLocks noChangeAspect="1" noChangeArrowheads="1"/>
          </p:cNvPicPr>
          <p:nvPr/>
        </p:nvPicPr>
        <p:blipFill>
          <a:blip r:embed="rId6" cstate="print"/>
          <a:srcRect/>
          <a:stretch>
            <a:fillRect/>
          </a:stretch>
        </p:blipFill>
        <p:spPr bwMode="auto">
          <a:xfrm>
            <a:off x="304800" y="3422650"/>
            <a:ext cx="3276600" cy="3435350"/>
          </a:xfrm>
          <a:prstGeom prst="rect">
            <a:avLst/>
          </a:prstGeom>
          <a:noFill/>
          <a:ln w="9525">
            <a:noFill/>
            <a:miter lim="800000"/>
            <a:headEnd/>
            <a:tailEnd/>
          </a:ln>
        </p:spPr>
      </p:pic>
      <p:sp>
        <p:nvSpPr>
          <p:cNvPr id="2056" name="Rectangle 8"/>
          <p:cNvSpPr>
            <a:spLocks noChangeArrowheads="1"/>
          </p:cNvSpPr>
          <p:nvPr/>
        </p:nvSpPr>
        <p:spPr bwMode="auto">
          <a:xfrm>
            <a:off x="5791200" y="3048000"/>
            <a:ext cx="3352800" cy="1200150"/>
          </a:xfrm>
          <a:prstGeom prst="rect">
            <a:avLst/>
          </a:prstGeom>
          <a:noFill/>
          <a:ln w="9525">
            <a:noFill/>
            <a:miter lim="800000"/>
            <a:headEnd/>
            <a:tailEnd/>
          </a:ln>
        </p:spPr>
        <p:txBody>
          <a:bodyPr>
            <a:spAutoFit/>
          </a:bodyPr>
          <a:lstStyle/>
          <a:p>
            <a:r>
              <a:rPr lang="en-US"/>
              <a:t>If the string breaks at point A, what will be the subsequent motion?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20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6">
                                            <p:txEl>
                                              <p:pRg st="0" end="0"/>
                                            </p:txEl>
                                          </p:spTgt>
                                        </p:tgtEl>
                                        <p:attrNameLst>
                                          <p:attrName>style.visibility</p:attrName>
                                        </p:attrNameLst>
                                      </p:cBhvr>
                                      <p:to>
                                        <p:strVal val="visible"/>
                                      </p:to>
                                    </p:set>
                                    <p:animEffect transition="in" filter="fade">
                                      <p:cBhvr>
                                        <p:cTn id="12" dur="2000"/>
                                        <p:tgtEl>
                                          <p:spTgt spid="20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P spid="20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0"/>
            <a:ext cx="7772400" cy="1143000"/>
          </a:xfrm>
        </p:spPr>
        <p:txBody>
          <a:bodyPr/>
          <a:lstStyle/>
          <a:p>
            <a:pPr eaLnBrk="1" hangingPunct="1"/>
            <a:r>
              <a:rPr lang="en-US" smtClean="0"/>
              <a:t>Ball twirled in a horizontal circle</a:t>
            </a:r>
          </a:p>
        </p:txBody>
      </p:sp>
      <p:pic>
        <p:nvPicPr>
          <p:cNvPr id="9219" name="Picture 3" descr="c:\Documents and Settings\Mike O'Hanlon\Desktop\griffth\chapt05\art_library\color_art_library\05_05.jpg"/>
          <p:cNvPicPr>
            <a:picLocks noChangeAspect="1" noChangeArrowheads="1"/>
          </p:cNvPicPr>
          <p:nvPr/>
        </p:nvPicPr>
        <p:blipFill>
          <a:blip r:embed="rId2" cstate="print"/>
          <a:srcRect/>
          <a:stretch>
            <a:fillRect/>
          </a:stretch>
        </p:blipFill>
        <p:spPr bwMode="auto">
          <a:xfrm>
            <a:off x="1219200" y="990600"/>
            <a:ext cx="6789738" cy="3627438"/>
          </a:xfrm>
          <a:prstGeom prst="rect">
            <a:avLst/>
          </a:prstGeom>
          <a:noFill/>
          <a:ln w="9525">
            <a:noFill/>
            <a:miter lim="800000"/>
            <a:headEnd/>
            <a:tailEnd/>
          </a:ln>
        </p:spPr>
      </p:pic>
      <p:sp>
        <p:nvSpPr>
          <p:cNvPr id="9220" name="Rectangle 4"/>
          <p:cNvSpPr>
            <a:spLocks noChangeArrowheads="1"/>
          </p:cNvSpPr>
          <p:nvPr/>
        </p:nvSpPr>
        <p:spPr bwMode="auto">
          <a:xfrm>
            <a:off x="0" y="4800600"/>
            <a:ext cx="8991600" cy="1570038"/>
          </a:xfrm>
          <a:prstGeom prst="rect">
            <a:avLst/>
          </a:prstGeom>
          <a:noFill/>
          <a:ln w="9525">
            <a:noFill/>
            <a:miter lim="800000"/>
            <a:headEnd/>
            <a:tailEnd/>
          </a:ln>
        </p:spPr>
        <p:txBody>
          <a:bodyPr>
            <a:spAutoFit/>
          </a:bodyPr>
          <a:lstStyle/>
          <a:p>
            <a:r>
              <a:rPr lang="en-US"/>
              <a:t>Q1: What force produces the centripetal acceleration?</a:t>
            </a:r>
          </a:p>
          <a:p>
            <a:r>
              <a:rPr lang="en-US"/>
              <a:t> A1: The horizontal component of the tension in the string. </a:t>
            </a:r>
          </a:p>
          <a:p>
            <a:r>
              <a:rPr lang="en-US"/>
              <a:t>  Q2: What is accomplished by the vertical component of the tension?</a:t>
            </a:r>
          </a:p>
          <a:p>
            <a:r>
              <a:rPr lang="en-US"/>
              <a:t>    A2: It supports the weight of the ball.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20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20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2000"/>
                                        <p:tgtEl>
                                          <p:spTgt spid="9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fade">
                                      <p:cBhvr>
                                        <p:cTn id="22" dur="20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0"/>
            <a:ext cx="7772400" cy="1143000"/>
          </a:xfrm>
        </p:spPr>
        <p:txBody>
          <a:bodyPr/>
          <a:lstStyle/>
          <a:p>
            <a:pPr algn="l" eaLnBrk="1" hangingPunct="1"/>
            <a:r>
              <a:rPr lang="en-US" sz="4000" smtClean="0"/>
              <a:t>      </a:t>
            </a:r>
            <a:r>
              <a:rPr lang="en-US" smtClean="0"/>
              <a:t>Centripetal Force</a:t>
            </a:r>
          </a:p>
        </p:txBody>
      </p:sp>
      <p:graphicFrame>
        <p:nvGraphicFramePr>
          <p:cNvPr id="3074" name="Object 4"/>
          <p:cNvGraphicFramePr>
            <a:graphicFrameLocks noChangeAspect="1"/>
          </p:cNvGraphicFramePr>
          <p:nvPr/>
        </p:nvGraphicFramePr>
        <p:xfrm>
          <a:off x="6324600" y="0"/>
          <a:ext cx="2425700" cy="1538288"/>
        </p:xfrm>
        <a:graphic>
          <a:graphicData uri="http://schemas.openxmlformats.org/presentationml/2006/ole">
            <p:oleObj spid="_x0000_s3074" name="Equation" r:id="rId3" imgW="660240" imgH="419040" progId="Equation.3">
              <p:embed/>
            </p:oleObj>
          </a:graphicData>
        </a:graphic>
      </p:graphicFrame>
      <p:sp>
        <p:nvSpPr>
          <p:cNvPr id="3076" name="Rectangle 4"/>
          <p:cNvSpPr>
            <a:spLocks noChangeArrowheads="1"/>
          </p:cNvSpPr>
          <p:nvPr/>
        </p:nvSpPr>
        <p:spPr bwMode="auto">
          <a:xfrm>
            <a:off x="0" y="1219200"/>
            <a:ext cx="6553200" cy="1200150"/>
          </a:xfrm>
          <a:prstGeom prst="rect">
            <a:avLst/>
          </a:prstGeom>
          <a:noFill/>
          <a:ln w="9525">
            <a:noFill/>
            <a:miter lim="800000"/>
            <a:headEnd/>
            <a:tailEnd/>
          </a:ln>
        </p:spPr>
        <p:txBody>
          <a:bodyPr>
            <a:spAutoFit/>
          </a:bodyPr>
          <a:lstStyle/>
          <a:p>
            <a:r>
              <a:rPr lang="en-US">
                <a:cs typeface="Times New Roman" pitchFamily="18" charset="0"/>
              </a:rPr>
              <a:t>In our daily lives we come across many types of </a:t>
            </a:r>
          </a:p>
          <a:p>
            <a:r>
              <a:rPr lang="en-US">
                <a:cs typeface="Times New Roman" pitchFamily="18" charset="0"/>
              </a:rPr>
              <a:t>circular motions. Centripetal force is necessary for</a:t>
            </a:r>
            <a:br>
              <a:rPr lang="en-US">
                <a:cs typeface="Times New Roman" pitchFamily="18" charset="0"/>
              </a:rPr>
            </a:br>
            <a:r>
              <a:rPr lang="en-US">
                <a:cs typeface="Times New Roman" pitchFamily="18" charset="0"/>
              </a:rPr>
              <a:t>any of these circular motions. </a:t>
            </a:r>
          </a:p>
        </p:txBody>
      </p:sp>
      <p:pic>
        <p:nvPicPr>
          <p:cNvPr id="3077" name="Picture 4" descr="c:\Documents and Settings\Mike O'Hanlon\Desktop\griffth\chapt05\art_library\color_art_library\05_07.jpg"/>
          <p:cNvPicPr>
            <a:picLocks noChangeAspect="1" noChangeArrowheads="1"/>
          </p:cNvPicPr>
          <p:nvPr/>
        </p:nvPicPr>
        <p:blipFill>
          <a:blip r:embed="rId4" cstate="print"/>
          <a:srcRect/>
          <a:stretch>
            <a:fillRect/>
          </a:stretch>
        </p:blipFill>
        <p:spPr bwMode="auto">
          <a:xfrm>
            <a:off x="0" y="3048000"/>
            <a:ext cx="3810000" cy="2914650"/>
          </a:xfrm>
          <a:prstGeom prst="rect">
            <a:avLst/>
          </a:prstGeom>
          <a:noFill/>
          <a:ln w="9525">
            <a:noFill/>
            <a:miter lim="800000"/>
            <a:headEnd/>
            <a:tailEnd/>
          </a:ln>
        </p:spPr>
      </p:pic>
      <p:sp>
        <p:nvSpPr>
          <p:cNvPr id="3078" name="Rectangle 7"/>
          <p:cNvSpPr>
            <a:spLocks noChangeArrowheads="1"/>
          </p:cNvSpPr>
          <p:nvPr/>
        </p:nvSpPr>
        <p:spPr bwMode="auto">
          <a:xfrm>
            <a:off x="304800" y="2667000"/>
            <a:ext cx="3300413" cy="461963"/>
          </a:xfrm>
          <a:prstGeom prst="rect">
            <a:avLst/>
          </a:prstGeom>
          <a:noFill/>
          <a:ln w="9525">
            <a:noFill/>
            <a:miter lim="800000"/>
            <a:headEnd/>
            <a:tailEnd/>
          </a:ln>
        </p:spPr>
        <p:txBody>
          <a:bodyPr wrap="none">
            <a:spAutoFit/>
          </a:bodyPr>
          <a:lstStyle/>
          <a:p>
            <a:r>
              <a:rPr lang="en-US"/>
              <a:t>Car rounding a flat-curve</a:t>
            </a:r>
          </a:p>
        </p:txBody>
      </p:sp>
      <p:sp>
        <p:nvSpPr>
          <p:cNvPr id="3079" name="Rectangle 10"/>
          <p:cNvSpPr>
            <a:spLocks noChangeArrowheads="1"/>
          </p:cNvSpPr>
          <p:nvPr/>
        </p:nvSpPr>
        <p:spPr bwMode="auto">
          <a:xfrm>
            <a:off x="5364163" y="2438400"/>
            <a:ext cx="3779837" cy="461963"/>
          </a:xfrm>
          <a:prstGeom prst="rect">
            <a:avLst/>
          </a:prstGeom>
          <a:noFill/>
          <a:ln w="9525">
            <a:noFill/>
            <a:miter lim="800000"/>
            <a:headEnd/>
            <a:tailEnd/>
          </a:ln>
        </p:spPr>
        <p:txBody>
          <a:bodyPr wrap="none">
            <a:spAutoFit/>
          </a:bodyPr>
          <a:lstStyle/>
          <a:p>
            <a:r>
              <a:rPr lang="en-US"/>
              <a:t>Car rounding a banked-curve</a:t>
            </a:r>
          </a:p>
        </p:txBody>
      </p:sp>
      <p:pic>
        <p:nvPicPr>
          <p:cNvPr id="3080" name="Picture 10" descr="http://www.ux1.eiu.edu/~cfadd/1350/06CirMtn/Images/BankedCurve.jpg"/>
          <p:cNvPicPr>
            <a:picLocks noChangeAspect="1" noChangeArrowheads="1"/>
          </p:cNvPicPr>
          <p:nvPr/>
        </p:nvPicPr>
        <p:blipFill>
          <a:blip r:embed="rId5" cstate="print"/>
          <a:srcRect/>
          <a:stretch>
            <a:fillRect/>
          </a:stretch>
        </p:blipFill>
        <p:spPr bwMode="auto">
          <a:xfrm>
            <a:off x="4076700" y="2971800"/>
            <a:ext cx="5067300"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20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fade">
                                      <p:cBhvr>
                                        <p:cTn id="12" dur="2000"/>
                                        <p:tgtEl>
                                          <p:spTgt spid="3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fade">
                                      <p:cBhvr>
                                        <p:cTn id="17" dur="2000"/>
                                        <p:tgtEl>
                                          <p:spTgt spid="30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20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0" end="0"/>
                                            </p:txEl>
                                          </p:spTgt>
                                        </p:tgtEl>
                                        <p:attrNameLst>
                                          <p:attrName>style.visibility</p:attrName>
                                        </p:attrNameLst>
                                      </p:cBhvr>
                                      <p:to>
                                        <p:strVal val="visible"/>
                                      </p:to>
                                    </p:set>
                                    <p:animEffect transition="in" filter="fade">
                                      <p:cBhvr>
                                        <p:cTn id="27" dur="2000"/>
                                        <p:tgtEl>
                                          <p:spTgt spid="30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3078" grpId="0" build="p"/>
      <p:bldP spid="30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62075" y="0"/>
            <a:ext cx="7772400" cy="1143000"/>
          </a:xfrm>
        </p:spPr>
        <p:txBody>
          <a:bodyPr/>
          <a:lstStyle/>
          <a:p>
            <a:pPr algn="r" eaLnBrk="1" hangingPunct="1"/>
            <a:r>
              <a:rPr lang="en-US" smtClean="0"/>
              <a:t>Newton’s Law of Universal Gravitation</a:t>
            </a:r>
          </a:p>
        </p:txBody>
      </p:sp>
      <p:sp>
        <p:nvSpPr>
          <p:cNvPr id="4100" name="Rectangle 2"/>
          <p:cNvSpPr>
            <a:spLocks noChangeArrowheads="1"/>
          </p:cNvSpPr>
          <p:nvPr/>
        </p:nvSpPr>
        <p:spPr bwMode="auto">
          <a:xfrm>
            <a:off x="247650" y="2743200"/>
            <a:ext cx="8458200" cy="1570038"/>
          </a:xfrm>
          <a:prstGeom prst="rect">
            <a:avLst/>
          </a:prstGeom>
          <a:noFill/>
          <a:ln w="9525">
            <a:noFill/>
            <a:miter lim="800000"/>
            <a:headEnd/>
            <a:tailEnd/>
          </a:ln>
        </p:spPr>
        <p:txBody>
          <a:bodyPr>
            <a:spAutoFit/>
          </a:bodyPr>
          <a:lstStyle/>
          <a:p>
            <a:pPr>
              <a:spcBef>
                <a:spcPct val="50000"/>
              </a:spcBef>
            </a:pPr>
            <a:r>
              <a:rPr lang="en-US" b="1">
                <a:cs typeface="Times New Roman" pitchFamily="18" charset="0"/>
              </a:rPr>
              <a:t>Every body in the universe attracts every other body with a force that is directly proportional to the product of the masses of the bodies and inversely proportional to the square of the distance between the bodies.</a:t>
            </a:r>
            <a:endParaRPr lang="en-US">
              <a:cs typeface="Times New Roman" pitchFamily="18" charset="0"/>
            </a:endParaRPr>
          </a:p>
        </p:txBody>
      </p:sp>
      <p:pic>
        <p:nvPicPr>
          <p:cNvPr id="4101" name="Picture 4"/>
          <p:cNvPicPr>
            <a:picLocks noChangeAspect="1" noChangeArrowheads="1"/>
          </p:cNvPicPr>
          <p:nvPr/>
        </p:nvPicPr>
        <p:blipFill>
          <a:blip r:embed="rId3" cstate="print"/>
          <a:srcRect/>
          <a:stretch>
            <a:fillRect/>
          </a:stretch>
        </p:blipFill>
        <p:spPr bwMode="auto">
          <a:xfrm>
            <a:off x="1588" y="711200"/>
            <a:ext cx="3886200" cy="1947863"/>
          </a:xfrm>
          <a:prstGeom prst="rect">
            <a:avLst/>
          </a:prstGeom>
          <a:noFill/>
          <a:ln w="9525">
            <a:noFill/>
            <a:miter lim="800000"/>
            <a:headEnd/>
            <a:tailEnd/>
          </a:ln>
        </p:spPr>
      </p:pic>
      <p:graphicFrame>
        <p:nvGraphicFramePr>
          <p:cNvPr id="4098" name="Object 3"/>
          <p:cNvGraphicFramePr>
            <a:graphicFrameLocks noChangeAspect="1"/>
          </p:cNvGraphicFramePr>
          <p:nvPr/>
        </p:nvGraphicFramePr>
        <p:xfrm>
          <a:off x="4097338" y="1325563"/>
          <a:ext cx="5092700" cy="1050925"/>
        </p:xfrm>
        <a:graphic>
          <a:graphicData uri="http://schemas.openxmlformats.org/presentationml/2006/ole">
            <p:oleObj spid="_x0000_s4098" name="Equation" r:id="rId4" imgW="2171520" imgH="444240" progId="Equation.3">
              <p:embed/>
            </p:oleObj>
          </a:graphicData>
        </a:graphic>
      </p:graphicFrame>
      <p:sp>
        <p:nvSpPr>
          <p:cNvPr id="6" name="Rectangle 5"/>
          <p:cNvSpPr>
            <a:spLocks noChangeArrowheads="1"/>
          </p:cNvSpPr>
          <p:nvPr/>
        </p:nvSpPr>
        <p:spPr bwMode="auto">
          <a:xfrm>
            <a:off x="304800" y="4419600"/>
            <a:ext cx="8153400" cy="1570038"/>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The law of gravitation is universal and very fundamental. It can be used to understand the motions of planets and moons, determine the surface gravity of planets, and the orbital motion of artificial satellites around the Earth.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20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8153400" cy="1143000"/>
          </a:xfrm>
        </p:spPr>
        <p:txBody>
          <a:bodyPr/>
          <a:lstStyle/>
          <a:p>
            <a:pPr eaLnBrk="1" hangingPunct="1"/>
            <a:r>
              <a:rPr lang="en-US" smtClean="0"/>
              <a:t>Kepler’s Laws of Planetary Motion</a:t>
            </a:r>
          </a:p>
        </p:txBody>
      </p:sp>
      <p:sp>
        <p:nvSpPr>
          <p:cNvPr id="10243" name="Rectangle 3"/>
          <p:cNvSpPr>
            <a:spLocks noGrp="1" noChangeArrowheads="1"/>
          </p:cNvSpPr>
          <p:nvPr>
            <p:ph type="body" idx="1"/>
          </p:nvPr>
        </p:nvSpPr>
        <p:spPr>
          <a:xfrm>
            <a:off x="0" y="1371600"/>
            <a:ext cx="5257800" cy="4114800"/>
          </a:xfrm>
        </p:spPr>
        <p:txBody>
          <a:bodyPr/>
          <a:lstStyle/>
          <a:p>
            <a:pPr eaLnBrk="1" hangingPunct="1"/>
            <a:r>
              <a:rPr lang="en-US" smtClean="0">
                <a:cs typeface="Times New Roman" pitchFamily="18" charset="0"/>
              </a:rPr>
              <a:t>Kepler’s first law deals with the orbit of a planet around the sun. </a:t>
            </a:r>
          </a:p>
          <a:p>
            <a:pPr eaLnBrk="1" hangingPunct="1"/>
            <a:r>
              <a:rPr lang="en-US" b="1" smtClean="0">
                <a:cs typeface="Times New Roman" pitchFamily="18" charset="0"/>
              </a:rPr>
              <a:t>It says that the planets move in elliptical orbits with the sun at one of the focal points.</a:t>
            </a:r>
          </a:p>
          <a:p>
            <a:pPr eaLnBrk="1" hangingPunct="1">
              <a:buFontTx/>
              <a:buNone/>
            </a:pPr>
            <a:r>
              <a:rPr lang="en-US" smtClean="0">
                <a:cs typeface="Times New Roman" pitchFamily="18" charset="0"/>
              </a:rPr>
              <a:t> </a:t>
            </a:r>
          </a:p>
        </p:txBody>
      </p:sp>
      <p:pic>
        <p:nvPicPr>
          <p:cNvPr id="10244" name="Picture 4" descr="c:\Documents and Settings\Mike O'Hanlon\Desktop\griffth\chapt05\art_library\color_art_library\05_15.jpg"/>
          <p:cNvPicPr>
            <a:picLocks noChangeAspect="1" noChangeArrowheads="1"/>
          </p:cNvPicPr>
          <p:nvPr/>
        </p:nvPicPr>
        <p:blipFill>
          <a:blip r:embed="rId2" cstate="print"/>
          <a:srcRect/>
          <a:stretch>
            <a:fillRect/>
          </a:stretch>
        </p:blipFill>
        <p:spPr bwMode="auto">
          <a:xfrm>
            <a:off x="5113338" y="1981200"/>
            <a:ext cx="4030662" cy="429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0"/>
            <a:ext cx="8534400" cy="1143000"/>
          </a:xfrm>
        </p:spPr>
        <p:txBody>
          <a:bodyPr/>
          <a:lstStyle/>
          <a:p>
            <a:pPr algn="l" eaLnBrk="1" hangingPunct="1"/>
            <a:r>
              <a:rPr lang="en-US" smtClean="0"/>
              <a:t>Kepler’s 2</a:t>
            </a:r>
            <a:r>
              <a:rPr lang="en-US" baseline="30000" smtClean="0"/>
              <a:t>nd</a:t>
            </a:r>
            <a:r>
              <a:rPr lang="en-US" smtClean="0"/>
              <a:t> Law</a:t>
            </a:r>
          </a:p>
        </p:txBody>
      </p:sp>
      <p:sp>
        <p:nvSpPr>
          <p:cNvPr id="11267" name="Text Box 1028"/>
          <p:cNvSpPr txBox="1">
            <a:spLocks noChangeArrowheads="1"/>
          </p:cNvSpPr>
          <p:nvPr/>
        </p:nvSpPr>
        <p:spPr bwMode="auto">
          <a:xfrm>
            <a:off x="0" y="1295400"/>
            <a:ext cx="4579938" cy="2308225"/>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Kepler’s second law deals with the fact that the speed of a planet changes as it orbits the Sun. When the planet is closer to the Sun it moves faster and it moves slower when it is further from the Sun. </a:t>
            </a:r>
          </a:p>
        </p:txBody>
      </p:sp>
      <p:pic>
        <p:nvPicPr>
          <p:cNvPr id="11268" name="Picture 4" descr="c:\Documents and Settings\Mike O'Hanlon\Desktop\griffth\chapt05\art_library\color_art_library\05_16.jpg"/>
          <p:cNvPicPr>
            <a:picLocks noChangeAspect="1" noChangeArrowheads="1"/>
          </p:cNvPicPr>
          <p:nvPr/>
        </p:nvPicPr>
        <p:blipFill>
          <a:blip r:embed="rId2" cstate="print"/>
          <a:srcRect/>
          <a:stretch>
            <a:fillRect/>
          </a:stretch>
        </p:blipFill>
        <p:spPr bwMode="auto">
          <a:xfrm>
            <a:off x="4737100" y="-4763"/>
            <a:ext cx="4419600" cy="3446463"/>
          </a:xfrm>
          <a:prstGeom prst="rect">
            <a:avLst/>
          </a:prstGeom>
          <a:noFill/>
          <a:ln w="9525">
            <a:noFill/>
            <a:miter lim="800000"/>
            <a:headEnd/>
            <a:tailEnd/>
          </a:ln>
        </p:spPr>
      </p:pic>
      <p:sp>
        <p:nvSpPr>
          <p:cNvPr id="5" name="Rectangle 4"/>
          <p:cNvSpPr>
            <a:spLocks noChangeArrowheads="1"/>
          </p:cNvSpPr>
          <p:nvPr/>
        </p:nvSpPr>
        <p:spPr bwMode="auto">
          <a:xfrm>
            <a:off x="0" y="3962400"/>
            <a:ext cx="9144000" cy="1754188"/>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It can be stated as follows:</a:t>
            </a:r>
          </a:p>
          <a:p>
            <a:pPr>
              <a:spcBef>
                <a:spcPct val="50000"/>
              </a:spcBef>
            </a:pPr>
            <a:r>
              <a:rPr lang="en-US" b="1">
                <a:cs typeface="Times New Roman" pitchFamily="18" charset="0"/>
              </a:rPr>
              <a:t>The planets move along the elliptical orbit so that the line that connects the planet to the Sun sweeps equal areas during equal times. </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536</Words>
  <Application>Microsoft Office PowerPoint</Application>
  <PresentationFormat>On-screen Show (4:3)</PresentationFormat>
  <Paragraphs>48</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Times New Roman</vt:lpstr>
      <vt:lpstr>Arial</vt:lpstr>
      <vt:lpstr>Calibri</vt:lpstr>
      <vt:lpstr>Default Design</vt:lpstr>
      <vt:lpstr>Microsoft Equation 3.0</vt:lpstr>
      <vt:lpstr>Chapter-5: Circular Motion,  the Planets, and Gravity</vt:lpstr>
      <vt:lpstr>Vehicle on a Curve</vt:lpstr>
      <vt:lpstr>Centripetal  Acceleration (ac) and Force (Fc)</vt:lpstr>
      <vt:lpstr>Examples</vt:lpstr>
      <vt:lpstr>Ball twirled in a horizontal circle</vt:lpstr>
      <vt:lpstr>      Centripetal Force</vt:lpstr>
      <vt:lpstr>Newton’s Law of Universal Gravitation</vt:lpstr>
      <vt:lpstr>Kepler’s Laws of Planetary Motion</vt:lpstr>
      <vt:lpstr>Kepler’s 2nd Law</vt:lpstr>
      <vt:lpstr>Kepler’s Third Law</vt:lpstr>
      <vt:lpstr>Newton’s Imagination and Artificial Satellites</vt:lpstr>
      <vt:lpstr>Synchronous Satellite </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CH-5: Circular Motion,Planets, and Gravity</dc:title>
  <dc:creator>mahesp</dc:creator>
  <cp:lastModifiedBy>mahesp</cp:lastModifiedBy>
  <cp:revision>26</cp:revision>
  <dcterms:created xsi:type="dcterms:W3CDTF">2004-02-11T03:35:51Z</dcterms:created>
  <dcterms:modified xsi:type="dcterms:W3CDTF">2012-05-23T15:18:17Z</dcterms:modified>
</cp:coreProperties>
</file>