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8" r:id="rId2"/>
    <p:sldId id="265" r:id="rId3"/>
    <p:sldId id="278" r:id="rId4"/>
    <p:sldId id="277" r:id="rId5"/>
    <p:sldId id="291" r:id="rId6"/>
    <p:sldId id="292" r:id="rId7"/>
    <p:sldId id="266" r:id="rId8"/>
    <p:sldId id="335" r:id="rId9"/>
    <p:sldId id="267" r:id="rId10"/>
    <p:sldId id="289" r:id="rId11"/>
    <p:sldId id="290" r:id="rId12"/>
    <p:sldId id="268" r:id="rId13"/>
    <p:sldId id="336" r:id="rId14"/>
    <p:sldId id="269" r:id="rId15"/>
    <p:sldId id="29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00"/>
    <a:srgbClr val="CC00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05186-9CDC-420C-BA33-0BC3A288163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310064-DFF6-4C0D-9EB6-7EF89D7F16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3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897B98-0346-4969-831D-25CD2CA44622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CF8F35-4673-4A8C-96E8-F67E89D1AE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FE1C-6936-4403-B636-57E2B3A0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E1656-A135-490D-AEB2-3303FCEDF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DA23-9768-4066-8A7A-8676CD58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DDB8-688D-4B4B-A572-9F1A1AAB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E409-0609-43E0-903F-755ED92D4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0A3D-8AB6-4E9D-9C8B-84CD1D88F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27CC-49E1-4139-A4DB-F12F06898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D409D-845F-455B-BB63-30CBE69A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6664-A3DA-4367-ADEC-3248051CA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EF3A-8224-4B4F-A553-6F49253C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5FA24-AC2F-4C91-8F1A-5EF06BA49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2AE1765-FC57-463F-8FB3-91D634BE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232235" y="279790"/>
            <a:ext cx="864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Meeting 1, Tuesday, Jan. 14, 2020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232233" y="3198570"/>
            <a:ext cx="8296275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i="0" dirty="0" smtClean="0"/>
              <a:t>Discussion Questions (Please come prepared):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i="0" dirty="0" smtClean="0"/>
              <a:t>What does it mean for a solid to be “crystalline”?</a:t>
            </a:r>
            <a:endParaRPr lang="en-US" sz="2000" i="0" dirty="0"/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i="0" dirty="0" smtClean="0"/>
              <a:t>What are the defining properties of a metal? An ionic compound?</a:t>
            </a:r>
            <a:endParaRPr lang="en-US" sz="2000" i="0" dirty="0"/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i="0" dirty="0" smtClean="0"/>
              <a:t>What other types of solids are there (i.e., in addition to metals and ionic compounds)? How are they similar and/or different?</a:t>
            </a:r>
          </a:p>
          <a:p>
            <a:pPr marL="457200" indent="-457200">
              <a:spcBef>
                <a:spcPts val="1000"/>
              </a:spcBef>
              <a:buFont typeface="+mj-lt"/>
              <a:buAutoNum type="arabicPeriod"/>
            </a:pPr>
            <a:r>
              <a:rPr lang="en-US" sz="2000" i="0" dirty="0" smtClean="0"/>
              <a:t>What experimental technique is commonly used to determine the structure of crystalline solids? Generally, how does it work? (</a:t>
            </a:r>
            <a:r>
              <a:rPr lang="en-US" sz="2000" b="1" i="0" dirty="0" smtClean="0"/>
              <a:t>Hint:</a:t>
            </a:r>
            <a:r>
              <a:rPr lang="en-US" sz="2000" i="0" dirty="0" smtClean="0"/>
              <a:t> At least one research group in the department uses this technique.) </a:t>
            </a: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32233" y="971080"/>
            <a:ext cx="8641125" cy="168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r>
              <a:rPr lang="en-US" sz="2000" b="1" i="0" dirty="0" smtClean="0">
                <a:solidFill>
                  <a:schemeClr val="tx2"/>
                </a:solidFill>
              </a:rPr>
              <a:t>Goals for this Meeting: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i="0" dirty="0" smtClean="0">
                <a:solidFill>
                  <a:schemeClr val="tx2"/>
                </a:solidFill>
              </a:rPr>
              <a:t>Describe general characteristics of crystalline solids, comparing and contrasting metals and ionic compounds.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i="0" dirty="0" smtClean="0">
                <a:solidFill>
                  <a:schemeClr val="tx2"/>
                </a:solidFill>
              </a:rPr>
              <a:t>Draw and understand, in detail, the four structures adopted by metals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Important Terms: unit cell, coordination number (CN), packing density</a:t>
            </a:r>
          </a:p>
          <a:p>
            <a:r>
              <a:rPr lang="en-US" sz="2000" i="0" dirty="0" smtClean="0">
                <a:solidFill>
                  <a:schemeClr val="tx2"/>
                </a:solidFill>
              </a:rPr>
              <a:t> </a:t>
            </a:r>
            <a:endParaRPr lang="en-US" sz="20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2"/>
          <p:cNvSpPr>
            <a:spLocks noChangeArrowheads="1"/>
          </p:cNvSpPr>
          <p:nvPr/>
        </p:nvSpPr>
        <p:spPr bwMode="auto">
          <a:xfrm>
            <a:off x="347449" y="165100"/>
            <a:ext cx="848750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Closest </a:t>
            </a:r>
            <a:r>
              <a:rPr lang="en-US" sz="2400" i="0" dirty="0">
                <a:solidFill>
                  <a:schemeClr val="tx2"/>
                </a:solidFill>
              </a:rPr>
              <a:t>Packed </a:t>
            </a:r>
            <a:r>
              <a:rPr lang="en-US" sz="2400" i="0" dirty="0" smtClean="0">
                <a:solidFill>
                  <a:schemeClr val="tx2"/>
                </a:solidFill>
              </a:rPr>
              <a:t>Structures </a:t>
            </a:r>
          </a:p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(</a:t>
            </a:r>
            <a:r>
              <a:rPr lang="en-US" sz="2400" b="1" i="0" dirty="0" smtClean="0">
                <a:solidFill>
                  <a:srgbClr val="0070C0"/>
                </a:solidFill>
              </a:rPr>
              <a:t>Investigate with your spheres</a:t>
            </a:r>
            <a:r>
              <a:rPr lang="en-US" sz="2400" i="0" dirty="0" smtClean="0">
                <a:solidFill>
                  <a:schemeClr val="tx2"/>
                </a:solidFill>
              </a:rPr>
              <a:t>.)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292" name="Text Box 64"/>
          <p:cNvSpPr txBox="1">
            <a:spLocks noChangeArrowheads="1"/>
          </p:cNvSpPr>
          <p:nvPr/>
        </p:nvSpPr>
        <p:spPr bwMode="auto">
          <a:xfrm>
            <a:off x="193830" y="893763"/>
            <a:ext cx="883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000" dirty="0" smtClean="0"/>
              <a:t>Make one close-packed layer. How many neighbors does an atom touch?</a:t>
            </a:r>
            <a:endParaRPr lang="en-US" sz="2000" dirty="0"/>
          </a:p>
        </p:txBody>
      </p:sp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193830" y="1470345"/>
            <a:ext cx="8833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>
              <a:spcBef>
                <a:spcPct val="20000"/>
              </a:spcBef>
              <a:buFont typeface="+mj-lt"/>
              <a:buAutoNum type="arabicPeriod" startAt="2"/>
            </a:pPr>
            <a:r>
              <a:rPr lang="en-US" sz="2000" dirty="0" smtClean="0"/>
              <a:t>Place a second layer over the first. Describe where the atoms go.</a:t>
            </a:r>
            <a:endParaRPr lang="en-US" sz="2000" dirty="0"/>
          </a:p>
        </p:txBody>
      </p:sp>
      <p:sp>
        <p:nvSpPr>
          <p:cNvPr id="39" name="Text Box 64"/>
          <p:cNvSpPr txBox="1">
            <a:spLocks noChangeArrowheads="1"/>
          </p:cNvSpPr>
          <p:nvPr/>
        </p:nvSpPr>
        <p:spPr bwMode="auto">
          <a:xfrm>
            <a:off x="193830" y="1969610"/>
            <a:ext cx="8833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9725" indent="-339725">
              <a:spcBef>
                <a:spcPct val="20000"/>
              </a:spcBef>
              <a:buFont typeface="+mj-lt"/>
              <a:buAutoNum type="arabicPeriod" startAt="3"/>
            </a:pPr>
            <a:r>
              <a:rPr lang="en-US" sz="2000" dirty="0" smtClean="0"/>
              <a:t>There are two different types </a:t>
            </a:r>
            <a:r>
              <a:rPr lang="en-US" sz="2000" dirty="0"/>
              <a:t>of </a:t>
            </a:r>
            <a:r>
              <a:rPr lang="en-US" sz="2000" b="1" dirty="0" smtClean="0"/>
              <a:t>holes </a:t>
            </a:r>
            <a:r>
              <a:rPr lang="en-US" sz="2000" dirty="0" smtClean="0"/>
              <a:t>between these two close-packed layers. Can you find and describe them?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457200" y="165100"/>
            <a:ext cx="822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Closest </a:t>
            </a:r>
            <a:r>
              <a:rPr lang="en-US" sz="2400" i="0" dirty="0">
                <a:solidFill>
                  <a:schemeClr val="tx2"/>
                </a:solidFill>
              </a:rPr>
              <a:t>Packed Structures, continued</a:t>
            </a:r>
          </a:p>
        </p:txBody>
      </p:sp>
      <p:sp>
        <p:nvSpPr>
          <p:cNvPr id="13315" name="Text Box 15"/>
          <p:cNvSpPr txBox="1">
            <a:spLocks noChangeArrowheads="1"/>
          </p:cNvSpPr>
          <p:nvPr/>
        </p:nvSpPr>
        <p:spPr bwMode="auto">
          <a:xfrm>
            <a:off x="193675" y="741363"/>
            <a:ext cx="8450263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rabicPeriod" startAt="4"/>
            </a:pPr>
            <a:r>
              <a:rPr lang="en-US" sz="2000" dirty="0" smtClean="0"/>
              <a:t>There are two different ways to place the third close-packed layer. What are they?</a:t>
            </a: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 smtClean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AutoNum type="arabicPeriod" startAt="4"/>
            </a:pPr>
            <a:r>
              <a:rPr lang="en-US" sz="2000" dirty="0" smtClean="0"/>
              <a:t>The coordination number is the same in each case. What is it?:</a:t>
            </a:r>
            <a:endParaRPr lang="en-US" sz="2000" b="1" dirty="0"/>
          </a:p>
        </p:txBody>
      </p: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327025" y="2589213"/>
            <a:ext cx="2852738" cy="2073275"/>
            <a:chOff x="2154" y="902"/>
            <a:chExt cx="1797" cy="1306"/>
          </a:xfrm>
        </p:grpSpPr>
        <p:grpSp>
          <p:nvGrpSpPr>
            <p:cNvPr id="13359" name="Group 17"/>
            <p:cNvGrpSpPr>
              <a:grpSpLocks/>
            </p:cNvGrpSpPr>
            <p:nvPr/>
          </p:nvGrpSpPr>
          <p:grpSpPr bwMode="auto">
            <a:xfrm>
              <a:off x="2154" y="902"/>
              <a:ext cx="1797" cy="1197"/>
              <a:chOff x="2154" y="902"/>
              <a:chExt cx="1797" cy="1197"/>
            </a:xfrm>
          </p:grpSpPr>
          <p:sp>
            <p:nvSpPr>
              <p:cNvPr id="13369" name="Oval 18"/>
              <p:cNvSpPr>
                <a:spLocks noChangeAspect="1" noChangeArrowheads="1"/>
              </p:cNvSpPr>
              <p:nvPr/>
            </p:nvSpPr>
            <p:spPr bwMode="auto">
              <a:xfrm>
                <a:off x="3345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Oval 19"/>
              <p:cNvSpPr>
                <a:spLocks noChangeAspect="1" noChangeArrowheads="1"/>
              </p:cNvSpPr>
              <p:nvPr/>
            </p:nvSpPr>
            <p:spPr bwMode="auto">
              <a:xfrm>
                <a:off x="3155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1" name="Oval 20"/>
              <p:cNvSpPr>
                <a:spLocks noChangeAspect="1" noChangeArrowheads="1"/>
              </p:cNvSpPr>
              <p:nvPr/>
            </p:nvSpPr>
            <p:spPr bwMode="auto">
              <a:xfrm>
                <a:off x="2948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2" name="Oval 21"/>
              <p:cNvSpPr>
                <a:spLocks noChangeAspect="1" noChangeArrowheads="1"/>
              </p:cNvSpPr>
              <p:nvPr/>
            </p:nvSpPr>
            <p:spPr bwMode="auto">
              <a:xfrm>
                <a:off x="2360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3" name="Oval 22"/>
              <p:cNvSpPr>
                <a:spLocks noChangeAspect="1" noChangeArrowheads="1"/>
              </p:cNvSpPr>
              <p:nvPr/>
            </p:nvSpPr>
            <p:spPr bwMode="auto">
              <a:xfrm>
                <a:off x="2154" y="90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Oval 23"/>
              <p:cNvSpPr>
                <a:spLocks noChangeAspect="1" noChangeArrowheads="1"/>
              </p:cNvSpPr>
              <p:nvPr/>
            </p:nvSpPr>
            <p:spPr bwMode="auto">
              <a:xfrm>
                <a:off x="2553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Oval 24"/>
              <p:cNvSpPr>
                <a:spLocks noChangeAspect="1" noChangeArrowheads="1"/>
              </p:cNvSpPr>
              <p:nvPr/>
            </p:nvSpPr>
            <p:spPr bwMode="auto">
              <a:xfrm>
                <a:off x="2757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6" name="Oval 25"/>
              <p:cNvSpPr>
                <a:spLocks noChangeAspect="1" noChangeArrowheads="1"/>
              </p:cNvSpPr>
              <p:nvPr/>
            </p:nvSpPr>
            <p:spPr bwMode="auto">
              <a:xfrm>
                <a:off x="3345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Oval 26"/>
              <p:cNvSpPr>
                <a:spLocks noChangeAspect="1" noChangeArrowheads="1"/>
              </p:cNvSpPr>
              <p:nvPr/>
            </p:nvSpPr>
            <p:spPr bwMode="auto">
              <a:xfrm>
                <a:off x="2948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Oval 27"/>
              <p:cNvSpPr>
                <a:spLocks noChangeAspect="1" noChangeArrowheads="1"/>
              </p:cNvSpPr>
              <p:nvPr/>
            </p:nvSpPr>
            <p:spPr bwMode="auto">
              <a:xfrm>
                <a:off x="2553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9" name="Oval 28"/>
              <p:cNvSpPr>
                <a:spLocks noChangeAspect="1" noChangeArrowheads="1"/>
              </p:cNvSpPr>
              <p:nvPr/>
            </p:nvSpPr>
            <p:spPr bwMode="auto">
              <a:xfrm>
                <a:off x="3552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60" name="Oval 29"/>
            <p:cNvSpPr>
              <a:spLocks noChangeAspect="1" noChangeArrowheads="1"/>
            </p:cNvSpPr>
            <p:nvPr/>
          </p:nvSpPr>
          <p:spPr bwMode="auto">
            <a:xfrm>
              <a:off x="2348" y="1023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Oval 30"/>
            <p:cNvSpPr>
              <a:spLocks noChangeAspect="1" noChangeArrowheads="1"/>
            </p:cNvSpPr>
            <p:nvPr/>
          </p:nvSpPr>
          <p:spPr bwMode="auto">
            <a:xfrm>
              <a:off x="2746" y="1024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Oval 31"/>
            <p:cNvSpPr>
              <a:spLocks noChangeAspect="1" noChangeArrowheads="1"/>
            </p:cNvSpPr>
            <p:nvPr/>
          </p:nvSpPr>
          <p:spPr bwMode="auto">
            <a:xfrm>
              <a:off x="3345" y="1399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32"/>
            <p:cNvSpPr>
              <a:spLocks noChangeAspect="1" noChangeArrowheads="1"/>
            </p:cNvSpPr>
            <p:nvPr/>
          </p:nvSpPr>
          <p:spPr bwMode="auto">
            <a:xfrm>
              <a:off x="2948" y="1399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64" name="Oval 33"/>
            <p:cNvSpPr>
              <a:spLocks noChangeAspect="1" noChangeArrowheads="1"/>
            </p:cNvSpPr>
            <p:nvPr/>
          </p:nvSpPr>
          <p:spPr bwMode="auto">
            <a:xfrm>
              <a:off x="2550" y="1399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65" name="Oval 34"/>
            <p:cNvSpPr>
              <a:spLocks noChangeAspect="1" noChangeArrowheads="1"/>
            </p:cNvSpPr>
            <p:nvPr/>
          </p:nvSpPr>
          <p:spPr bwMode="auto">
            <a:xfrm>
              <a:off x="3143" y="1023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Oval 35"/>
            <p:cNvSpPr>
              <a:spLocks noChangeAspect="1" noChangeArrowheads="1"/>
            </p:cNvSpPr>
            <p:nvPr/>
          </p:nvSpPr>
          <p:spPr bwMode="auto">
            <a:xfrm>
              <a:off x="3541" y="1024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36"/>
            <p:cNvSpPr>
              <a:spLocks noChangeAspect="1" noChangeArrowheads="1"/>
            </p:cNvSpPr>
            <p:nvPr/>
          </p:nvSpPr>
          <p:spPr bwMode="auto">
            <a:xfrm>
              <a:off x="3149" y="1773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68" name="Oval 37"/>
            <p:cNvSpPr>
              <a:spLocks noChangeAspect="1" noChangeArrowheads="1"/>
            </p:cNvSpPr>
            <p:nvPr/>
          </p:nvSpPr>
          <p:spPr bwMode="auto">
            <a:xfrm>
              <a:off x="2752" y="1773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13318" name="Group 67"/>
          <p:cNvGrpSpPr>
            <a:grpSpLocks/>
          </p:cNvGrpSpPr>
          <p:nvPr/>
        </p:nvGrpSpPr>
        <p:grpSpPr bwMode="auto">
          <a:xfrm>
            <a:off x="5281613" y="2589213"/>
            <a:ext cx="2852737" cy="2073275"/>
            <a:chOff x="3509" y="2450"/>
            <a:chExt cx="1797" cy="1306"/>
          </a:xfrm>
        </p:grpSpPr>
        <p:grpSp>
          <p:nvGrpSpPr>
            <p:cNvPr id="13327" name="Group 68"/>
            <p:cNvGrpSpPr>
              <a:grpSpLocks/>
            </p:cNvGrpSpPr>
            <p:nvPr/>
          </p:nvGrpSpPr>
          <p:grpSpPr bwMode="auto">
            <a:xfrm>
              <a:off x="3509" y="2450"/>
              <a:ext cx="1797" cy="1197"/>
              <a:chOff x="2154" y="902"/>
              <a:chExt cx="1797" cy="1197"/>
            </a:xfrm>
          </p:grpSpPr>
          <p:sp>
            <p:nvSpPr>
              <p:cNvPr id="13337" name="Oval 69"/>
              <p:cNvSpPr>
                <a:spLocks noChangeAspect="1" noChangeArrowheads="1"/>
              </p:cNvSpPr>
              <p:nvPr/>
            </p:nvSpPr>
            <p:spPr bwMode="auto">
              <a:xfrm>
                <a:off x="3345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Oval 70"/>
              <p:cNvSpPr>
                <a:spLocks noChangeAspect="1" noChangeArrowheads="1"/>
              </p:cNvSpPr>
              <p:nvPr/>
            </p:nvSpPr>
            <p:spPr bwMode="auto">
              <a:xfrm>
                <a:off x="3155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Oval 71"/>
              <p:cNvSpPr>
                <a:spLocks noChangeAspect="1" noChangeArrowheads="1"/>
              </p:cNvSpPr>
              <p:nvPr/>
            </p:nvSpPr>
            <p:spPr bwMode="auto">
              <a:xfrm>
                <a:off x="2948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Oval 72"/>
              <p:cNvSpPr>
                <a:spLocks noChangeAspect="1" noChangeArrowheads="1"/>
              </p:cNvSpPr>
              <p:nvPr/>
            </p:nvSpPr>
            <p:spPr bwMode="auto">
              <a:xfrm>
                <a:off x="2360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1" name="Oval 73"/>
              <p:cNvSpPr>
                <a:spLocks noChangeAspect="1" noChangeArrowheads="1"/>
              </p:cNvSpPr>
              <p:nvPr/>
            </p:nvSpPr>
            <p:spPr bwMode="auto">
              <a:xfrm>
                <a:off x="2154" y="90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Oval 74"/>
              <p:cNvSpPr>
                <a:spLocks noChangeAspect="1" noChangeArrowheads="1"/>
              </p:cNvSpPr>
              <p:nvPr/>
            </p:nvSpPr>
            <p:spPr bwMode="auto">
              <a:xfrm>
                <a:off x="2553" y="902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Oval 75"/>
              <p:cNvSpPr>
                <a:spLocks noChangeAspect="1" noChangeArrowheads="1"/>
              </p:cNvSpPr>
              <p:nvPr/>
            </p:nvSpPr>
            <p:spPr bwMode="auto">
              <a:xfrm>
                <a:off x="2757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Oval 76"/>
              <p:cNvSpPr>
                <a:spLocks noChangeAspect="1" noChangeArrowheads="1"/>
              </p:cNvSpPr>
              <p:nvPr/>
            </p:nvSpPr>
            <p:spPr bwMode="auto">
              <a:xfrm>
                <a:off x="3345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Oval 77"/>
              <p:cNvSpPr>
                <a:spLocks noChangeAspect="1" noChangeArrowheads="1"/>
              </p:cNvSpPr>
              <p:nvPr/>
            </p:nvSpPr>
            <p:spPr bwMode="auto">
              <a:xfrm>
                <a:off x="2948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Oval 78"/>
              <p:cNvSpPr>
                <a:spLocks noChangeAspect="1" noChangeArrowheads="1"/>
              </p:cNvSpPr>
              <p:nvPr/>
            </p:nvSpPr>
            <p:spPr bwMode="auto">
              <a:xfrm>
                <a:off x="2553" y="1664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Oval 79"/>
              <p:cNvSpPr>
                <a:spLocks noChangeAspect="1" noChangeArrowheads="1"/>
              </p:cNvSpPr>
              <p:nvPr/>
            </p:nvSpPr>
            <p:spPr bwMode="auto">
              <a:xfrm>
                <a:off x="3552" y="1285"/>
                <a:ext cx="399" cy="4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8" name="Oval 80"/>
            <p:cNvSpPr>
              <a:spLocks noChangeAspect="1" noChangeArrowheads="1"/>
            </p:cNvSpPr>
            <p:nvPr/>
          </p:nvSpPr>
          <p:spPr bwMode="auto">
            <a:xfrm>
              <a:off x="3703" y="2571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81"/>
            <p:cNvSpPr>
              <a:spLocks noChangeAspect="1" noChangeArrowheads="1"/>
            </p:cNvSpPr>
            <p:nvPr/>
          </p:nvSpPr>
          <p:spPr bwMode="auto">
            <a:xfrm>
              <a:off x="4101" y="2572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Oval 82"/>
            <p:cNvSpPr>
              <a:spLocks noChangeAspect="1" noChangeArrowheads="1"/>
            </p:cNvSpPr>
            <p:nvPr/>
          </p:nvSpPr>
          <p:spPr bwMode="auto">
            <a:xfrm>
              <a:off x="4700" y="2947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83"/>
            <p:cNvSpPr>
              <a:spLocks noChangeAspect="1" noChangeArrowheads="1"/>
            </p:cNvSpPr>
            <p:nvPr/>
          </p:nvSpPr>
          <p:spPr bwMode="auto">
            <a:xfrm>
              <a:off x="4303" y="2947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32" name="Oval 84"/>
            <p:cNvSpPr>
              <a:spLocks noChangeAspect="1" noChangeArrowheads="1"/>
            </p:cNvSpPr>
            <p:nvPr/>
          </p:nvSpPr>
          <p:spPr bwMode="auto">
            <a:xfrm>
              <a:off x="3905" y="2947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33" name="Oval 85"/>
            <p:cNvSpPr>
              <a:spLocks noChangeAspect="1" noChangeArrowheads="1"/>
            </p:cNvSpPr>
            <p:nvPr/>
          </p:nvSpPr>
          <p:spPr bwMode="auto">
            <a:xfrm>
              <a:off x="4498" y="2571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86"/>
            <p:cNvSpPr>
              <a:spLocks noChangeAspect="1" noChangeArrowheads="1"/>
            </p:cNvSpPr>
            <p:nvPr/>
          </p:nvSpPr>
          <p:spPr bwMode="auto">
            <a:xfrm>
              <a:off x="4896" y="2572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87"/>
            <p:cNvSpPr>
              <a:spLocks noChangeAspect="1" noChangeArrowheads="1"/>
            </p:cNvSpPr>
            <p:nvPr/>
          </p:nvSpPr>
          <p:spPr bwMode="auto">
            <a:xfrm>
              <a:off x="4504" y="3321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336" name="Oval 88"/>
            <p:cNvSpPr>
              <a:spLocks noChangeAspect="1" noChangeArrowheads="1"/>
            </p:cNvSpPr>
            <p:nvPr/>
          </p:nvSpPr>
          <p:spPr bwMode="auto">
            <a:xfrm>
              <a:off x="4107" y="3321"/>
              <a:ext cx="399" cy="4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69875" y="4273550"/>
            <a:ext cx="5032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u="sng" dirty="0"/>
              <a:t>Cubic closest packed = Face-centered cubic</a:t>
            </a:r>
            <a:r>
              <a:rPr lang="en-US" i="0" u="sng" dirty="0"/>
              <a:t> </a:t>
            </a:r>
            <a:r>
              <a:rPr lang="en-US" i="0" dirty="0"/>
              <a:t>(</a:t>
            </a:r>
            <a:r>
              <a:rPr lang="en-US" i="0" dirty="0" err="1"/>
              <a:t>ccp</a:t>
            </a:r>
            <a:r>
              <a:rPr lang="en-US" i="0" dirty="0"/>
              <a:t> = </a:t>
            </a:r>
            <a:r>
              <a:rPr lang="en-US" i="0" dirty="0" err="1"/>
              <a:t>fcc</a:t>
            </a:r>
            <a:r>
              <a:rPr lang="en-US" i="0" dirty="0"/>
              <a:t>) </a:t>
            </a:r>
          </a:p>
          <a:p>
            <a:pPr>
              <a:spcBef>
                <a:spcPct val="50000"/>
              </a:spcBef>
            </a:pPr>
            <a:r>
              <a:rPr lang="en-US" i="0" dirty="0"/>
              <a:t>Coordination # (CN) =	</a:t>
            </a:r>
          </a:p>
          <a:p>
            <a:pPr>
              <a:spcBef>
                <a:spcPct val="50000"/>
              </a:spcBef>
            </a:pPr>
            <a:r>
              <a:rPr lang="en-US" i="0" dirty="0"/>
              <a:t>Atoms per unit cell =			</a:t>
            </a:r>
          </a:p>
          <a:p>
            <a:pPr>
              <a:spcBef>
                <a:spcPct val="50000"/>
              </a:spcBef>
            </a:pPr>
            <a:endParaRPr lang="en-US" i="0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5800725" y="704850"/>
          <a:ext cx="28035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Chem3D" r:id="rId3" imgW="4826704" imgH="4687813" progId="">
                  <p:embed/>
                </p:oleObj>
              </mc:Choice>
              <mc:Fallback>
                <p:oleObj name="Chem3D" r:id="rId3" imgW="4826704" imgH="468781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704850"/>
                        <a:ext cx="28035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1"/>
          <p:cNvSpPr>
            <a:spLocks noChangeArrowheads="1"/>
          </p:cNvSpPr>
          <p:nvPr/>
        </p:nvSpPr>
        <p:spPr bwMode="auto">
          <a:xfrm>
            <a:off x="846138" y="2046288"/>
            <a:ext cx="18446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55" name="Rectangle 32"/>
          <p:cNvSpPr>
            <a:spLocks noChangeArrowheads="1"/>
          </p:cNvSpPr>
          <p:nvPr/>
        </p:nvSpPr>
        <p:spPr bwMode="auto">
          <a:xfrm>
            <a:off x="232235" y="279790"/>
            <a:ext cx="864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>
                <a:solidFill>
                  <a:schemeClr val="tx2"/>
                </a:solidFill>
              </a:rPr>
              <a:t>Packing Arrangements in Metals</a:t>
            </a:r>
            <a:r>
              <a:rPr lang="en-US" sz="2400" i="0" dirty="0" smtClean="0">
                <a:solidFill>
                  <a:schemeClr val="tx2"/>
                </a:solidFill>
              </a:rPr>
              <a:t>: Face-centered Cubic (</a:t>
            </a:r>
            <a:r>
              <a:rPr lang="en-US" sz="2400" i="0" dirty="0" err="1" smtClean="0">
                <a:solidFill>
                  <a:schemeClr val="tx2"/>
                </a:solidFill>
              </a:rPr>
              <a:t>fcc</a:t>
            </a:r>
            <a:r>
              <a:rPr lang="en-US" sz="2400" i="0" dirty="0" smtClean="0">
                <a:solidFill>
                  <a:schemeClr val="tx2"/>
                </a:solidFill>
              </a:rPr>
              <a:t>)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2057" name="Text Box 35"/>
          <p:cNvSpPr txBox="1">
            <a:spLocks noChangeArrowheads="1"/>
          </p:cNvSpPr>
          <p:nvPr/>
        </p:nvSpPr>
        <p:spPr bwMode="auto">
          <a:xfrm>
            <a:off x="2767013" y="49276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12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494338" y="3429000"/>
          <a:ext cx="3149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Chem3D" r:id="rId5" imgW="6068428" imgH="5727955" progId="">
                  <p:embed/>
                </p:oleObj>
              </mc:Choice>
              <mc:Fallback>
                <p:oleObj name="Chem3D" r:id="rId5" imgW="6068428" imgH="5727955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3429000"/>
                        <a:ext cx="3149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203200"/>
            <a:ext cx="822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Face-Centered Cubic (</a:t>
            </a:r>
            <a:r>
              <a:rPr lang="en-US" sz="2400" i="0" dirty="0" err="1" smtClean="0">
                <a:solidFill>
                  <a:schemeClr val="tx2"/>
                </a:solidFill>
              </a:rPr>
              <a:t>fcc</a:t>
            </a:r>
            <a:r>
              <a:rPr lang="en-US" sz="2400" i="0" dirty="0" smtClean="0">
                <a:solidFill>
                  <a:schemeClr val="tx2"/>
                </a:solidFill>
              </a:rPr>
              <a:t>/</a:t>
            </a:r>
            <a:r>
              <a:rPr lang="en-US" sz="2400" i="0" dirty="0" err="1" smtClean="0">
                <a:solidFill>
                  <a:schemeClr val="tx2"/>
                </a:solidFill>
              </a:rPr>
              <a:t>ccp</a:t>
            </a:r>
            <a:r>
              <a:rPr lang="en-US" sz="2400" i="0" dirty="0" smtClean="0">
                <a:solidFill>
                  <a:schemeClr val="tx2"/>
                </a:solidFill>
              </a:rPr>
              <a:t>), continued – relating </a:t>
            </a:r>
            <a:r>
              <a:rPr lang="en-US" sz="2400" dirty="0" smtClean="0">
                <a:solidFill>
                  <a:schemeClr val="tx2"/>
                </a:solidFill>
              </a:rPr>
              <a:t>L</a:t>
            </a:r>
            <a:r>
              <a:rPr lang="en-US" sz="2400" i="0" dirty="0" smtClean="0">
                <a:solidFill>
                  <a:schemeClr val="tx2"/>
                </a:solidFill>
              </a:rPr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85855" y="894270"/>
            <a:ext cx="51462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/>
              <a:t>Suppose that X-ray diffraction results suggest that a particular metal adopts an </a:t>
            </a:r>
            <a:r>
              <a:rPr lang="en-US" sz="2000" i="0" dirty="0" err="1" smtClean="0"/>
              <a:t>fcc</a:t>
            </a:r>
            <a:r>
              <a:rPr lang="en-US" sz="2000" i="0" dirty="0" smtClean="0"/>
              <a:t> (or </a:t>
            </a:r>
            <a:r>
              <a:rPr lang="en-US" sz="2000" i="0" dirty="0" err="1" smtClean="0"/>
              <a:t>ccp</a:t>
            </a:r>
            <a:r>
              <a:rPr lang="en-US" sz="2000" i="0" dirty="0" smtClean="0"/>
              <a:t>) structure. How is the edge length (</a:t>
            </a:r>
            <a:r>
              <a:rPr lang="en-US" sz="2000" dirty="0" smtClean="0"/>
              <a:t>L</a:t>
            </a:r>
            <a:r>
              <a:rPr lang="en-US" sz="2000" i="0" dirty="0" smtClean="0"/>
              <a:t>) determined from XRD related to the atomic radius (</a:t>
            </a:r>
            <a:r>
              <a:rPr lang="en-US" sz="2000" dirty="0" smtClean="0"/>
              <a:t>r</a:t>
            </a:r>
            <a:r>
              <a:rPr lang="en-US" sz="2000" i="0" dirty="0" smtClean="0"/>
              <a:t>)?</a:t>
            </a:r>
            <a:endParaRPr lang="en-US" sz="2000" i="0" dirty="0"/>
          </a:p>
        </p:txBody>
      </p: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5800725" y="704850"/>
          <a:ext cx="28035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3" name="Chem3D" r:id="rId3" imgW="4826704" imgH="4687813" progId="">
                  <p:embed/>
                </p:oleObj>
              </mc:Choice>
              <mc:Fallback>
                <p:oleObj name="Chem3D" r:id="rId3" imgW="4826704" imgH="468781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704850"/>
                        <a:ext cx="28035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1691625" y="5464465"/>
            <a:ext cx="4454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/>
              <a:t>Can you “see” the CN of 12 here?</a:t>
            </a:r>
            <a:endParaRPr lang="en-US" sz="2000" i="0" dirty="0"/>
          </a:p>
        </p:txBody>
      </p:sp>
      <p:pic>
        <p:nvPicPr>
          <p:cNvPr id="43" name="Picture 12"/>
          <p:cNvPicPr>
            <a:picLocks noChangeAspect="1" noChangeArrowheads="1"/>
          </p:cNvPicPr>
          <p:nvPr/>
        </p:nvPicPr>
        <p:blipFill>
          <a:blip r:embed="rId5" cstate="print"/>
          <a:srcRect l="35237" t="18309" r="35398" b="18154"/>
          <a:stretch>
            <a:fillRect/>
          </a:stretch>
        </p:blipFill>
        <p:spPr bwMode="auto">
          <a:xfrm>
            <a:off x="6108200" y="3928265"/>
            <a:ext cx="2286041" cy="25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30"/>
          <p:cNvSpPr>
            <a:spLocks noChangeArrowheads="1"/>
          </p:cNvSpPr>
          <p:nvPr/>
        </p:nvSpPr>
        <p:spPr bwMode="auto">
          <a:xfrm>
            <a:off x="2628900" y="3190875"/>
            <a:ext cx="223838" cy="22701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27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Metal Packing Arr. (Review): Hexagonal Closest Packing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549400" y="2346325"/>
            <a:ext cx="1528763" cy="361950"/>
          </a:xfrm>
          <a:prstGeom prst="hexagon">
            <a:avLst>
              <a:gd name="adj" fmla="val 105592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549400" y="3659188"/>
            <a:ext cx="1528763" cy="360362"/>
          </a:xfrm>
          <a:prstGeom prst="hexagon">
            <a:avLst>
              <a:gd name="adj" fmla="val 106057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1557338" y="2525713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1909763" y="270827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3078163" y="2525713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>
            <a:off x="2717800" y="270827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1954213" y="23463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Line 13"/>
          <p:cNvSpPr>
            <a:spLocks noChangeShapeType="1"/>
          </p:cNvSpPr>
          <p:nvPr/>
        </p:nvSpPr>
        <p:spPr bwMode="auto">
          <a:xfrm>
            <a:off x="2717800" y="2346325"/>
            <a:ext cx="0" cy="1314450"/>
          </a:xfrm>
          <a:prstGeom prst="lin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4"/>
          <p:cNvSpPr>
            <a:spLocks noChangeShapeType="1"/>
          </p:cNvSpPr>
          <p:nvPr/>
        </p:nvSpPr>
        <p:spPr bwMode="auto">
          <a:xfrm>
            <a:off x="1549400" y="2525713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5"/>
          <p:cNvSpPr>
            <a:spLocks noChangeShapeType="1"/>
          </p:cNvSpPr>
          <p:nvPr/>
        </p:nvSpPr>
        <p:spPr bwMode="auto">
          <a:xfrm>
            <a:off x="1549400" y="3840163"/>
            <a:ext cx="1528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Line 16"/>
          <p:cNvSpPr>
            <a:spLocks noChangeShapeType="1"/>
          </p:cNvSpPr>
          <p:nvPr/>
        </p:nvSpPr>
        <p:spPr bwMode="auto">
          <a:xfrm flipV="1">
            <a:off x="1909763" y="2346325"/>
            <a:ext cx="80803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Line 17"/>
          <p:cNvSpPr>
            <a:spLocks noChangeShapeType="1"/>
          </p:cNvSpPr>
          <p:nvPr/>
        </p:nvSpPr>
        <p:spPr bwMode="auto">
          <a:xfrm flipV="1">
            <a:off x="1909763" y="3659188"/>
            <a:ext cx="808037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9" name="Line 18"/>
          <p:cNvSpPr>
            <a:spLocks noChangeShapeType="1"/>
          </p:cNvSpPr>
          <p:nvPr/>
        </p:nvSpPr>
        <p:spPr bwMode="auto">
          <a:xfrm>
            <a:off x="1954213" y="2346325"/>
            <a:ext cx="7635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Line 19"/>
          <p:cNvSpPr>
            <a:spLocks noChangeShapeType="1"/>
          </p:cNvSpPr>
          <p:nvPr/>
        </p:nvSpPr>
        <p:spPr bwMode="auto">
          <a:xfrm>
            <a:off x="1954213" y="3659188"/>
            <a:ext cx="763587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1" name="Oval 20"/>
          <p:cNvSpPr>
            <a:spLocks noChangeArrowheads="1"/>
          </p:cNvSpPr>
          <p:nvPr/>
        </p:nvSpPr>
        <p:spPr bwMode="auto">
          <a:xfrm>
            <a:off x="2179638" y="2390775"/>
            <a:ext cx="223837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rrowheads="1"/>
          </p:cNvSpPr>
          <p:nvPr/>
        </p:nvSpPr>
        <p:spPr bwMode="auto">
          <a:xfrm>
            <a:off x="2224088" y="3725863"/>
            <a:ext cx="223837" cy="227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rrowheads="1"/>
          </p:cNvSpPr>
          <p:nvPr/>
        </p:nvSpPr>
        <p:spPr bwMode="auto">
          <a:xfrm>
            <a:off x="2963863" y="2436813"/>
            <a:ext cx="225425" cy="22542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Oval 23"/>
          <p:cNvSpPr>
            <a:spLocks noChangeArrowheads="1"/>
          </p:cNvSpPr>
          <p:nvPr/>
        </p:nvSpPr>
        <p:spPr bwMode="auto">
          <a:xfrm>
            <a:off x="2584450" y="2573338"/>
            <a:ext cx="223838" cy="22542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Oval 24"/>
          <p:cNvSpPr>
            <a:spLocks noChangeArrowheads="1"/>
          </p:cNvSpPr>
          <p:nvPr/>
        </p:nvSpPr>
        <p:spPr bwMode="auto">
          <a:xfrm>
            <a:off x="1820863" y="2617788"/>
            <a:ext cx="223837" cy="227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Oval 25"/>
          <p:cNvSpPr>
            <a:spLocks noChangeArrowheads="1"/>
          </p:cNvSpPr>
          <p:nvPr/>
        </p:nvSpPr>
        <p:spPr bwMode="auto">
          <a:xfrm>
            <a:off x="2628900" y="3892550"/>
            <a:ext cx="223838" cy="22701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Oval 26"/>
          <p:cNvSpPr>
            <a:spLocks noChangeArrowheads="1"/>
          </p:cNvSpPr>
          <p:nvPr/>
        </p:nvSpPr>
        <p:spPr bwMode="auto">
          <a:xfrm>
            <a:off x="1820863" y="3892550"/>
            <a:ext cx="223837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Oval 27"/>
          <p:cNvSpPr>
            <a:spLocks noChangeArrowheads="1"/>
          </p:cNvSpPr>
          <p:nvPr/>
        </p:nvSpPr>
        <p:spPr bwMode="auto">
          <a:xfrm>
            <a:off x="2963863" y="3725863"/>
            <a:ext cx="225425" cy="227012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Oval 28"/>
          <p:cNvSpPr>
            <a:spLocks noChangeArrowheads="1"/>
          </p:cNvSpPr>
          <p:nvPr/>
        </p:nvSpPr>
        <p:spPr bwMode="auto">
          <a:xfrm>
            <a:off x="2224088" y="3070225"/>
            <a:ext cx="223837" cy="22701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Oval 29"/>
          <p:cNvSpPr>
            <a:spLocks noChangeArrowheads="1"/>
          </p:cNvSpPr>
          <p:nvPr/>
        </p:nvSpPr>
        <p:spPr bwMode="auto">
          <a:xfrm>
            <a:off x="1820863" y="3190875"/>
            <a:ext cx="223837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Oval 33"/>
          <p:cNvSpPr>
            <a:spLocks noChangeArrowheads="1"/>
          </p:cNvSpPr>
          <p:nvPr/>
        </p:nvSpPr>
        <p:spPr bwMode="auto">
          <a:xfrm>
            <a:off x="2584450" y="2200275"/>
            <a:ext cx="223838" cy="227013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Oval 34"/>
          <p:cNvSpPr>
            <a:spLocks noChangeArrowheads="1"/>
          </p:cNvSpPr>
          <p:nvPr/>
        </p:nvSpPr>
        <p:spPr bwMode="auto">
          <a:xfrm>
            <a:off x="1865313" y="2209800"/>
            <a:ext cx="225425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Oval 35"/>
          <p:cNvSpPr>
            <a:spLocks noChangeArrowheads="1"/>
          </p:cNvSpPr>
          <p:nvPr/>
        </p:nvSpPr>
        <p:spPr bwMode="auto">
          <a:xfrm>
            <a:off x="1460500" y="2436813"/>
            <a:ext cx="225425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Oval 36"/>
          <p:cNvSpPr>
            <a:spLocks noChangeArrowheads="1"/>
          </p:cNvSpPr>
          <p:nvPr/>
        </p:nvSpPr>
        <p:spPr bwMode="auto">
          <a:xfrm>
            <a:off x="2584450" y="3557588"/>
            <a:ext cx="223838" cy="227012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Oval 37"/>
          <p:cNvSpPr>
            <a:spLocks noChangeArrowheads="1"/>
          </p:cNvSpPr>
          <p:nvPr/>
        </p:nvSpPr>
        <p:spPr bwMode="auto">
          <a:xfrm>
            <a:off x="1865313" y="3557588"/>
            <a:ext cx="225425" cy="227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Oval 38"/>
          <p:cNvSpPr>
            <a:spLocks noChangeArrowheads="1"/>
          </p:cNvSpPr>
          <p:nvPr/>
        </p:nvSpPr>
        <p:spPr bwMode="auto">
          <a:xfrm>
            <a:off x="1460500" y="3725863"/>
            <a:ext cx="225425" cy="227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Text Box 40"/>
          <p:cNvSpPr txBox="1">
            <a:spLocks noChangeArrowheads="1"/>
          </p:cNvSpPr>
          <p:nvPr/>
        </p:nvSpPr>
        <p:spPr bwMode="auto">
          <a:xfrm>
            <a:off x="423863" y="779463"/>
            <a:ext cx="8296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 dirty="0"/>
              <a:t>The unit cell (shown in </a:t>
            </a:r>
            <a:r>
              <a:rPr lang="en-US" sz="2000" i="0" dirty="0" smtClean="0"/>
              <a:t>red) </a:t>
            </a:r>
            <a:r>
              <a:rPr lang="en-US" sz="2000" i="0" dirty="0"/>
              <a:t>is a portion of the hexagonal prism.</a:t>
            </a:r>
          </a:p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 dirty="0"/>
              <a:t>The four atoms in each base of the parallelogram touch.</a:t>
            </a:r>
          </a:p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 dirty="0"/>
              <a:t>Atoms per unit cell:</a:t>
            </a:r>
          </a:p>
        </p:txBody>
      </p:sp>
      <p:sp>
        <p:nvSpPr>
          <p:cNvPr id="3109" name="AutoShape 44"/>
          <p:cNvSpPr>
            <a:spLocks noChangeArrowheads="1"/>
          </p:cNvSpPr>
          <p:nvPr/>
        </p:nvSpPr>
        <p:spPr bwMode="auto">
          <a:xfrm>
            <a:off x="1538288" y="4811713"/>
            <a:ext cx="1190625" cy="998537"/>
          </a:xfrm>
          <a:prstGeom prst="hexagon">
            <a:avLst>
              <a:gd name="adj" fmla="val 29809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Line 45"/>
          <p:cNvSpPr>
            <a:spLocks noChangeShapeType="1"/>
          </p:cNvSpPr>
          <p:nvPr/>
        </p:nvSpPr>
        <p:spPr bwMode="auto">
          <a:xfrm flipV="1">
            <a:off x="1806575" y="4811713"/>
            <a:ext cx="614363" cy="998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1" name="Line 46"/>
          <p:cNvSpPr>
            <a:spLocks noChangeShapeType="1"/>
          </p:cNvSpPr>
          <p:nvPr/>
        </p:nvSpPr>
        <p:spPr bwMode="auto">
          <a:xfrm flipH="1" flipV="1">
            <a:off x="1844675" y="4811713"/>
            <a:ext cx="614363" cy="998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Line 47"/>
          <p:cNvSpPr>
            <a:spLocks noChangeShapeType="1"/>
          </p:cNvSpPr>
          <p:nvPr/>
        </p:nvSpPr>
        <p:spPr bwMode="auto">
          <a:xfrm>
            <a:off x="1538288" y="53197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269875" y="4311650"/>
            <a:ext cx="310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Top view:</a:t>
            </a:r>
            <a:endParaRPr lang="en-US" dirty="0"/>
          </a:p>
        </p:txBody>
      </p:sp>
      <p:sp>
        <p:nvSpPr>
          <p:cNvPr id="3114" name="Text Box 49"/>
          <p:cNvSpPr txBox="1">
            <a:spLocks noChangeArrowheads="1"/>
          </p:cNvSpPr>
          <p:nvPr/>
        </p:nvSpPr>
        <p:spPr bwMode="auto">
          <a:xfrm>
            <a:off x="1460500" y="5233988"/>
            <a:ext cx="192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15" name="Text Box 50"/>
          <p:cNvSpPr txBox="1">
            <a:spLocks noChangeArrowheads="1"/>
          </p:cNvSpPr>
          <p:nvPr/>
        </p:nvSpPr>
        <p:spPr bwMode="auto">
          <a:xfrm>
            <a:off x="1730375" y="5656263"/>
            <a:ext cx="192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16" name="Text Box 51"/>
          <p:cNvSpPr txBox="1">
            <a:spLocks noChangeArrowheads="1"/>
          </p:cNvSpPr>
          <p:nvPr/>
        </p:nvSpPr>
        <p:spPr bwMode="auto">
          <a:xfrm>
            <a:off x="2382838" y="5694363"/>
            <a:ext cx="192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17" name="Text Box 52"/>
          <p:cNvSpPr txBox="1">
            <a:spLocks noChangeArrowheads="1"/>
          </p:cNvSpPr>
          <p:nvPr/>
        </p:nvSpPr>
        <p:spPr bwMode="auto">
          <a:xfrm>
            <a:off x="2651125" y="5233988"/>
            <a:ext cx="192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18" name="Text Box 53"/>
          <p:cNvSpPr txBox="1">
            <a:spLocks noChangeArrowheads="1"/>
          </p:cNvSpPr>
          <p:nvPr/>
        </p:nvSpPr>
        <p:spPr bwMode="auto">
          <a:xfrm>
            <a:off x="1730375" y="4735513"/>
            <a:ext cx="192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19" name="Text Box 54"/>
          <p:cNvSpPr txBox="1">
            <a:spLocks noChangeArrowheads="1"/>
          </p:cNvSpPr>
          <p:nvPr/>
        </p:nvSpPr>
        <p:spPr bwMode="auto">
          <a:xfrm>
            <a:off x="2344738" y="4735513"/>
            <a:ext cx="192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20" name="Text Box 55"/>
          <p:cNvSpPr txBox="1">
            <a:spLocks noChangeArrowheads="1"/>
          </p:cNvSpPr>
          <p:nvPr/>
        </p:nvSpPr>
        <p:spPr bwMode="auto">
          <a:xfrm>
            <a:off x="2036763" y="5233988"/>
            <a:ext cx="192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</a:t>
            </a:r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344738" y="5387975"/>
            <a:ext cx="192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22" name="Text Box 57"/>
          <p:cNvSpPr txBox="1">
            <a:spLocks noChangeArrowheads="1"/>
          </p:cNvSpPr>
          <p:nvPr/>
        </p:nvSpPr>
        <p:spPr bwMode="auto">
          <a:xfrm>
            <a:off x="1730375" y="5387975"/>
            <a:ext cx="192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23" name="Text Box 58"/>
          <p:cNvSpPr txBox="1">
            <a:spLocks noChangeArrowheads="1"/>
          </p:cNvSpPr>
          <p:nvPr/>
        </p:nvSpPr>
        <p:spPr bwMode="auto">
          <a:xfrm>
            <a:off x="2036763" y="4887913"/>
            <a:ext cx="192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24" name="Text Box 59"/>
          <p:cNvSpPr txBox="1">
            <a:spLocks noChangeArrowheads="1"/>
          </p:cNvSpPr>
          <p:nvPr/>
        </p:nvSpPr>
        <p:spPr bwMode="auto">
          <a:xfrm>
            <a:off x="423863" y="6040438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Note that ‘B’ atoms lie over alternating holes in the lower ‘A’ layer.</a:t>
            </a: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/>
          <a:srcRect l="24813" r="30553" b="15898"/>
          <a:stretch>
            <a:fillRect/>
          </a:stretch>
        </p:blipFill>
        <p:spPr bwMode="auto">
          <a:xfrm>
            <a:off x="5109670" y="1662370"/>
            <a:ext cx="28956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 l="31714" t="25103" r="37747" b="18167"/>
          <a:stretch>
            <a:fillRect/>
          </a:stretch>
        </p:blipFill>
        <p:spPr bwMode="auto">
          <a:xfrm>
            <a:off x="3266230" y="4158695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>
                <a:solidFill>
                  <a:schemeClr val="tx2"/>
                </a:solidFill>
              </a:rPr>
              <a:t>Packing Arrangements, Polymorphism and Metal Properties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23863" y="684213"/>
            <a:ext cx="829627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 dirty="0"/>
              <a:t>Metals are distributed ~evenly between bcc, </a:t>
            </a:r>
            <a:r>
              <a:rPr lang="en-US" sz="2000" i="0" dirty="0" err="1"/>
              <a:t>hcp</a:t>
            </a:r>
            <a:r>
              <a:rPr lang="en-US" sz="2000" i="0" dirty="0"/>
              <a:t> and </a:t>
            </a:r>
            <a:r>
              <a:rPr lang="en-US" sz="2000" i="0" dirty="0" err="1"/>
              <a:t>ccp</a:t>
            </a:r>
            <a:r>
              <a:rPr lang="en-US" sz="2000" i="0" dirty="0"/>
              <a:t> packing arrangements (only Po has pc packing).</a:t>
            </a:r>
          </a:p>
          <a:p>
            <a:pPr marL="228600" indent="-228600">
              <a:spcBef>
                <a:spcPct val="10000"/>
              </a:spcBef>
            </a:pPr>
            <a:endParaRPr lang="en-US" sz="1200" i="0" dirty="0"/>
          </a:p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 dirty="0" smtClean="0"/>
              <a:t>Most </a:t>
            </a:r>
            <a:r>
              <a:rPr lang="en-US" sz="2000" i="0" dirty="0"/>
              <a:t>metals are </a:t>
            </a:r>
            <a:r>
              <a:rPr lang="en-US" sz="2000" dirty="0"/>
              <a:t>polymorphic</a:t>
            </a:r>
            <a:r>
              <a:rPr lang="en-US" sz="2000" i="0" dirty="0"/>
              <a:t> – their 3-D structures vary depending on temperature and pressure.</a:t>
            </a:r>
          </a:p>
          <a:p>
            <a:pPr marL="633413" lvl="1" indent="-176213">
              <a:spcBef>
                <a:spcPct val="10000"/>
              </a:spcBef>
              <a:buFontTx/>
              <a:buChar char="•"/>
            </a:pPr>
            <a:r>
              <a:rPr lang="en-US" sz="2000" i="0" dirty="0"/>
              <a:t>Phase diagrams can be used to predict the form under particular conditions.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5400000">
            <a:off x="2192338" y="4524375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3260725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/>
              <a:t>    T (K)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00400" y="6078538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0"/>
              <a:t>    P (bar)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203700" y="307816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0000"/>
              </a:spcBef>
              <a:buFontTx/>
              <a:buChar char="•"/>
            </a:pPr>
            <a:r>
              <a:rPr lang="en-US" sz="2000" i="0"/>
              <a:t>Metals’ properties depend partly on their packing arrangements: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1371600" y="4067175"/>
            <a:ext cx="1828800" cy="1189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371600" y="5257800"/>
            <a:ext cx="182563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914400" y="4800600"/>
            <a:ext cx="457200" cy="457200"/>
          </a:xfrm>
          <a:custGeom>
            <a:avLst/>
            <a:gdLst>
              <a:gd name="T0" fmla="*/ 2147483647 w 288"/>
              <a:gd name="T1" fmla="*/ 2147483647 h 288"/>
              <a:gd name="T2" fmla="*/ 0 w 288"/>
              <a:gd name="T3" fmla="*/ 0 h 288"/>
              <a:gd name="T4" fmla="*/ 0 60000 65536"/>
              <a:gd name="T5" fmla="*/ 0 60000 65536"/>
              <a:gd name="T6" fmla="*/ 0 w 288"/>
              <a:gd name="T7" fmla="*/ 0 h 288"/>
              <a:gd name="T8" fmla="*/ 288 w 288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288">
                <a:moveTo>
                  <a:pt x="288" y="288"/>
                </a:moveTo>
                <a:cubicBezTo>
                  <a:pt x="288" y="288"/>
                  <a:pt x="144" y="144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rot="5400000">
            <a:off x="868363" y="4021137"/>
            <a:ext cx="274638" cy="18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914400" y="3609975"/>
            <a:ext cx="914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371600" y="5803900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1828800" y="5803900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2286000" y="5803900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rot="5400000">
            <a:off x="867569" y="5120481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rot="5400000">
            <a:off x="867569" y="5758656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rot="5400000">
            <a:off x="867569" y="4387056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rot="5400000">
            <a:off x="867569" y="3748881"/>
            <a:ext cx="0" cy="27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0" y="37465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     2000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90488" y="434181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   1400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82563" y="50720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   800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73050" y="5715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 200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730250" y="6172200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 1       10     100  1000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286000" y="4800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hcp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3716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fcc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914400" y="3429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  liquid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14400" y="5257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0"/>
              <a:t>bcc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914399" y="2971800"/>
            <a:ext cx="3619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 smtClean="0"/>
              <a:t>Qualitative Fe </a:t>
            </a:r>
            <a:r>
              <a:rPr lang="en-US" b="1" i="0" dirty="0"/>
              <a:t>Phase </a:t>
            </a:r>
            <a:r>
              <a:rPr lang="en-US" b="1" i="0" dirty="0" smtClean="0"/>
              <a:t>Diagram</a:t>
            </a:r>
            <a:endParaRPr lang="en-US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581025"/>
          </a:xfrm>
        </p:spPr>
        <p:txBody>
          <a:bodyPr/>
          <a:lstStyle/>
          <a:p>
            <a:pPr eaLnBrk="1" hangingPunct="1"/>
            <a:r>
              <a:rPr lang="en-US" sz="2400" smtClean="0"/>
              <a:t>The Crystalline Solid State (Chapter 7)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5763" y="1508125"/>
            <a:ext cx="8296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/>
              <a:t>How </a:t>
            </a:r>
            <a:r>
              <a:rPr lang="en-US" sz="2000" i="0" dirty="0"/>
              <a:t>do we describe a crystalline solid</a:t>
            </a:r>
            <a:r>
              <a:rPr lang="en-US" sz="2000" i="0" dirty="0" smtClean="0"/>
              <a:t>? (What does </a:t>
            </a:r>
            <a:r>
              <a:rPr lang="en-US" sz="2000" b="1" dirty="0" smtClean="0"/>
              <a:t>crystalline</a:t>
            </a:r>
            <a:r>
              <a:rPr lang="en-US" sz="2000" i="0" dirty="0" smtClean="0"/>
              <a:t> mean?)</a:t>
            </a:r>
            <a:endParaRPr lang="en-US" sz="2000" i="0" dirty="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23863" y="3032125"/>
            <a:ext cx="829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/>
              <a:t>How do we </a:t>
            </a:r>
            <a:r>
              <a:rPr lang="en-US" sz="2000"/>
              <a:t>depict</a:t>
            </a:r>
            <a:r>
              <a:rPr lang="en-US" sz="2000" i="0"/>
              <a:t> these species?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231775" y="165100"/>
            <a:ext cx="207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 smtClean="0"/>
              <a:t>1/14/20, </a:t>
            </a:r>
            <a:r>
              <a:rPr lang="en-US" i="0" dirty="0"/>
              <a:t>M</a:t>
            </a:r>
            <a:r>
              <a:rPr lang="en-US" i="0" dirty="0" smtClean="0"/>
              <a:t>1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5763" y="1651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>
                <a:solidFill>
                  <a:schemeClr val="tx2"/>
                </a:solidFill>
              </a:rPr>
              <a:t>The 7 Crystal Systems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47450" y="5541275"/>
            <a:ext cx="8296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0" dirty="0" smtClean="0"/>
              <a:t>These parameters describe unit cell shapes; there </a:t>
            </a:r>
            <a:r>
              <a:rPr lang="en-US" sz="2000" i="0" dirty="0"/>
              <a:t>are 14 different </a:t>
            </a:r>
            <a:r>
              <a:rPr lang="en-US" sz="2000" i="0" dirty="0" err="1" smtClean="0"/>
              <a:t>Bravais</a:t>
            </a:r>
            <a:r>
              <a:rPr lang="en-US" sz="2000" i="0" dirty="0" smtClean="0"/>
              <a:t> </a:t>
            </a:r>
            <a:r>
              <a:rPr lang="en-US" sz="2000" b="1" i="0" dirty="0" smtClean="0"/>
              <a:t>lattices</a:t>
            </a:r>
            <a:r>
              <a:rPr lang="en-US" sz="2000" i="0" dirty="0" smtClean="0"/>
              <a:t> that additionally depict atom/ion positions in unit cells.</a:t>
            </a:r>
            <a:endParaRPr lang="en-US" sz="2000" i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40" y="663840"/>
            <a:ext cx="6894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85763" y="1651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>
                <a:solidFill>
                  <a:schemeClr val="tx2"/>
                </a:solidFill>
              </a:rPr>
              <a:t>Bravais Lattices 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70640" y="6040540"/>
            <a:ext cx="860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rgbClr val="0070C0"/>
                </a:solidFill>
              </a:rPr>
              <a:t>Classifications:</a:t>
            </a:r>
            <a:r>
              <a:rPr lang="en-US" i="0" dirty="0">
                <a:solidFill>
                  <a:srgbClr val="0070C0"/>
                </a:solidFill>
              </a:rPr>
              <a:t> Primitive (P), Body-Centered (I), Face-Centered (F), </a:t>
            </a:r>
          </a:p>
          <a:p>
            <a:r>
              <a:rPr lang="en-US" i="0" dirty="0" smtClean="0">
                <a:solidFill>
                  <a:srgbClr val="0070C0"/>
                </a:solidFill>
              </a:rPr>
              <a:t>Face-centered </a:t>
            </a:r>
            <a:r>
              <a:rPr lang="en-US" i="0" dirty="0">
                <a:solidFill>
                  <a:srgbClr val="0070C0"/>
                </a:solidFill>
              </a:rPr>
              <a:t>in one set of faces (C), or </a:t>
            </a:r>
            <a:r>
              <a:rPr lang="en-US" i="0" dirty="0" err="1">
                <a:solidFill>
                  <a:srgbClr val="0070C0"/>
                </a:solidFill>
              </a:rPr>
              <a:t>Rhombohedral</a:t>
            </a:r>
            <a:r>
              <a:rPr lang="en-US" i="0" dirty="0">
                <a:solidFill>
                  <a:srgbClr val="0070C0"/>
                </a:solidFill>
              </a:rPr>
              <a:t> (R</a:t>
            </a:r>
            <a:r>
              <a:rPr lang="en-US" i="0" dirty="0" smtClean="0">
                <a:solidFill>
                  <a:srgbClr val="0070C0"/>
                </a:solidFill>
              </a:rPr>
              <a:t>)</a:t>
            </a:r>
            <a:endParaRPr lang="en-US" i="0" dirty="0">
              <a:solidFill>
                <a:srgbClr val="0070C0"/>
              </a:solidFill>
            </a:endParaRPr>
          </a:p>
        </p:txBody>
      </p:sp>
      <p:pic>
        <p:nvPicPr>
          <p:cNvPr id="8196" name="Picture 9" descr="Scan0091"/>
          <p:cNvPicPr>
            <a:picLocks noChangeAspect="1" noChangeArrowheads="1"/>
          </p:cNvPicPr>
          <p:nvPr/>
        </p:nvPicPr>
        <p:blipFill>
          <a:blip r:embed="rId2" cstate="print"/>
          <a:srcRect r="9381" b="45032"/>
          <a:stretch>
            <a:fillRect/>
          </a:stretch>
        </p:blipFill>
        <p:spPr bwMode="auto">
          <a:xfrm>
            <a:off x="155575" y="931863"/>
            <a:ext cx="493077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Scan0091"/>
          <p:cNvPicPr>
            <a:picLocks noChangeAspect="1" noChangeArrowheads="1"/>
          </p:cNvPicPr>
          <p:nvPr/>
        </p:nvPicPr>
        <p:blipFill>
          <a:blip r:embed="rId2" cstate="print"/>
          <a:srcRect t="54968" r="15331" b="5412"/>
          <a:stretch>
            <a:fillRect/>
          </a:stretch>
        </p:blipFill>
        <p:spPr bwMode="auto">
          <a:xfrm>
            <a:off x="4533900" y="855663"/>
            <a:ext cx="44926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846138" y="931863"/>
            <a:ext cx="3841750" cy="161448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6453188" y="2584450"/>
            <a:ext cx="1268412" cy="1804988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5954713" y="4887913"/>
            <a:ext cx="2727325" cy="708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From </a:t>
            </a:r>
            <a:r>
              <a:rPr lang="en-US" sz="2000" b="1" dirty="0" err="1" smtClean="0"/>
              <a:t>Miessler</a:t>
            </a:r>
            <a:r>
              <a:rPr lang="en-US" sz="2000" b="1" dirty="0" smtClean="0"/>
              <a:t> et al. </a:t>
            </a:r>
            <a:endParaRPr lang="en-US" sz="2000" b="1" dirty="0"/>
          </a:p>
          <a:p>
            <a:r>
              <a:rPr lang="en-US" sz="2000" b="1" dirty="0"/>
              <a:t>Fig. 7-1, p. </a:t>
            </a:r>
            <a:r>
              <a:rPr lang="en-US" sz="2000" b="1" dirty="0" smtClean="0"/>
              <a:t>216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5763" y="1651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i="0">
                <a:solidFill>
                  <a:schemeClr val="tx2"/>
                </a:solidFill>
              </a:rPr>
              <a:t>Metals and Ionic Compounds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23863" y="741363"/>
            <a:ext cx="8296275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0" u="sng" dirty="0"/>
              <a:t>Metals</a:t>
            </a:r>
            <a:r>
              <a:rPr lang="en-US" sz="2000" i="0" dirty="0"/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sz="2000" i="0" dirty="0"/>
          </a:p>
          <a:p>
            <a:pPr>
              <a:spcBef>
                <a:spcPct val="50000"/>
              </a:spcBef>
            </a:pPr>
            <a:endParaRPr lang="en-US" sz="1000" i="0" u="sng" dirty="0"/>
          </a:p>
          <a:p>
            <a:endParaRPr lang="en-US" sz="2000" i="0" u="sng" dirty="0"/>
          </a:p>
          <a:p>
            <a:r>
              <a:rPr lang="en-US" sz="2000" i="0" u="sng" dirty="0"/>
              <a:t>Ionic compounds</a:t>
            </a:r>
            <a:r>
              <a:rPr lang="en-US" sz="2000" i="0" dirty="0"/>
              <a:t>:</a:t>
            </a:r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i="0" dirty="0"/>
          </a:p>
          <a:p>
            <a:endParaRPr lang="en-US" sz="2000" dirty="0"/>
          </a:p>
          <a:p>
            <a:endParaRPr lang="en-US" sz="2000" b="1" dirty="0">
              <a:solidFill>
                <a:srgbClr val="CC0000"/>
              </a:solidFill>
            </a:endParaRPr>
          </a:p>
          <a:p>
            <a:endParaRPr lang="en-US" sz="2000" b="1" dirty="0">
              <a:solidFill>
                <a:srgbClr val="CC0000"/>
              </a:solidFill>
            </a:endParaRPr>
          </a:p>
          <a:p>
            <a:r>
              <a:rPr lang="en-US" sz="2000" dirty="0"/>
              <a:t>We will focus on 3-dimensional structures first, using both </a:t>
            </a:r>
            <a:r>
              <a:rPr lang="en-US" sz="2000" dirty="0" smtClean="0"/>
              <a:t>ball-and-stick and space-filling unit cell diagrams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5763" y="1651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i="0" dirty="0">
                <a:solidFill>
                  <a:schemeClr val="tx2"/>
                </a:solidFill>
              </a:rPr>
              <a:t>Characterizing Solid-State </a:t>
            </a:r>
            <a:r>
              <a:rPr lang="en-US" sz="2400" i="0" dirty="0" smtClean="0">
                <a:solidFill>
                  <a:schemeClr val="tx2"/>
                </a:solidFill>
              </a:rPr>
              <a:t>Lattice Structures </a:t>
            </a:r>
            <a:endParaRPr lang="en-US" sz="2400" i="0" dirty="0">
              <a:solidFill>
                <a:schemeClr val="tx2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3675" y="779463"/>
            <a:ext cx="85264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000" i="0" dirty="0"/>
              <a:t>Experimental Determination:</a:t>
            </a:r>
          </a:p>
          <a:p>
            <a:pPr marL="231775" indent="-231775"/>
            <a:endParaRPr lang="en-US" sz="2000" i="0" dirty="0"/>
          </a:p>
          <a:p>
            <a:pPr marL="231775" indent="-231775"/>
            <a:endParaRPr lang="en-US" sz="2000" i="0" dirty="0"/>
          </a:p>
          <a:p>
            <a:pPr marL="231775" indent="-231775"/>
            <a:endParaRPr lang="en-US" sz="1200" i="0" dirty="0"/>
          </a:p>
          <a:p>
            <a:pPr marL="231775" indent="-231775">
              <a:buFontTx/>
              <a:buChar char="•"/>
            </a:pPr>
            <a:r>
              <a:rPr lang="en-US" sz="2000" i="0" dirty="0"/>
              <a:t>Distinguishing Characteristics:</a:t>
            </a:r>
          </a:p>
          <a:p>
            <a:pPr marL="231775" indent="-231775"/>
            <a:endParaRPr lang="en-US" sz="1200" i="0" dirty="0"/>
          </a:p>
          <a:p>
            <a:pPr marL="573088" lvl="1" indent="-227013">
              <a:buFontTx/>
              <a:buChar char="•"/>
            </a:pPr>
            <a:r>
              <a:rPr lang="en-US" sz="2000" b="1" i="0" dirty="0"/>
              <a:t>Coordination Number (CN) – </a:t>
            </a:r>
          </a:p>
          <a:p>
            <a:pPr marL="573088" lvl="1" indent="-227013"/>
            <a:endParaRPr lang="en-US" sz="2000" b="1" i="0" dirty="0"/>
          </a:p>
          <a:p>
            <a:pPr marL="573088" lvl="1" indent="-227013"/>
            <a:endParaRPr lang="en-US" sz="2000" i="0" dirty="0"/>
          </a:p>
          <a:p>
            <a:pPr lvl="2" indent="-227013"/>
            <a:endParaRPr lang="en-US" sz="2000" i="0" dirty="0"/>
          </a:p>
          <a:p>
            <a:pPr marL="573088" lvl="1" indent="-227013">
              <a:buFontTx/>
              <a:buChar char="•"/>
            </a:pPr>
            <a:r>
              <a:rPr lang="en-US" sz="2000" b="1" i="0" dirty="0"/>
              <a:t>Packing Density</a:t>
            </a:r>
            <a:r>
              <a:rPr lang="en-US" sz="2000" i="0" dirty="0"/>
              <a:t> – Count number of atoms contained within each unit </a:t>
            </a:r>
            <a:r>
              <a:rPr lang="en-US" sz="2000" i="0" dirty="0" smtClean="0"/>
              <a:t>cell. For </a:t>
            </a:r>
            <a:r>
              <a:rPr lang="en-US" sz="2000" b="1" i="0" dirty="0" smtClean="0"/>
              <a:t>cubic unit cells</a:t>
            </a:r>
            <a:r>
              <a:rPr lang="en-US" sz="2000" i="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use wooden cubes to visualize</a:t>
            </a:r>
            <a:r>
              <a:rPr lang="en-US" sz="2000" i="0" dirty="0" smtClean="0"/>
              <a:t>):</a:t>
            </a:r>
            <a:endParaRPr lang="en-US" sz="2000" i="0" dirty="0"/>
          </a:p>
          <a:p>
            <a:pPr marL="573088" lvl="1" indent="-227013"/>
            <a:endParaRPr lang="en-US" sz="1200" i="0" dirty="0"/>
          </a:p>
          <a:p>
            <a:pPr lvl="2" indent="-227013">
              <a:buFontTx/>
              <a:buChar char="•"/>
            </a:pPr>
            <a:r>
              <a:rPr lang="en-US" sz="2000" i="0" dirty="0"/>
              <a:t>Atoms wholly within the cell:</a:t>
            </a:r>
          </a:p>
          <a:p>
            <a:pPr lvl="2" indent="-227013"/>
            <a:endParaRPr lang="en-US" sz="1200" i="0" dirty="0"/>
          </a:p>
          <a:p>
            <a:pPr lvl="2" indent="-227013">
              <a:buFontTx/>
              <a:buChar char="•"/>
            </a:pPr>
            <a:r>
              <a:rPr lang="en-US" sz="2000" i="0" dirty="0"/>
              <a:t>Atoms on cell faces: </a:t>
            </a:r>
          </a:p>
          <a:p>
            <a:pPr lvl="2" indent="-227013"/>
            <a:endParaRPr lang="en-US" sz="1200" i="0" dirty="0"/>
          </a:p>
          <a:p>
            <a:pPr lvl="2" indent="-227013">
              <a:buFontTx/>
              <a:buChar char="•"/>
            </a:pPr>
            <a:r>
              <a:rPr lang="en-US" sz="2000" i="0" dirty="0"/>
              <a:t>Atoms on cell edges:</a:t>
            </a:r>
          </a:p>
          <a:p>
            <a:pPr lvl="2" indent="-227013"/>
            <a:endParaRPr lang="en-US" sz="1200" i="0" dirty="0"/>
          </a:p>
          <a:p>
            <a:pPr lvl="2" indent="-227013">
              <a:buFontTx/>
              <a:buChar char="•"/>
            </a:pPr>
            <a:r>
              <a:rPr lang="en-US" sz="2000" i="0" dirty="0"/>
              <a:t>Atoms on cell corners: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91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Packing Arrangements in Metals: Primitive Cubic (pc)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071328" y="2199985"/>
            <a:ext cx="18446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764025" y="4427530"/>
            <a:ext cx="3302187" cy="141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0" u="sng" dirty="0"/>
              <a:t>Primitive </a:t>
            </a:r>
            <a:r>
              <a:rPr lang="en-US" i="0" u="sng" dirty="0" smtClean="0"/>
              <a:t>cubic (pc)</a:t>
            </a:r>
            <a:r>
              <a:rPr lang="en-US" i="0" dirty="0"/>
              <a:t>	</a:t>
            </a:r>
            <a:endParaRPr lang="en-US" i="0" u="sng" dirty="0"/>
          </a:p>
          <a:p>
            <a:pPr>
              <a:spcBef>
                <a:spcPct val="10000"/>
              </a:spcBef>
            </a:pPr>
            <a:r>
              <a:rPr lang="en-US" i="0" dirty="0"/>
              <a:t>Coordination Number (CN) = </a:t>
            </a:r>
          </a:p>
          <a:p>
            <a:pPr>
              <a:spcBef>
                <a:spcPct val="10000"/>
              </a:spcBef>
            </a:pPr>
            <a:endParaRPr lang="en-US" sz="400" i="0" dirty="0"/>
          </a:p>
          <a:p>
            <a:pPr>
              <a:spcBef>
                <a:spcPct val="10000"/>
              </a:spcBef>
            </a:pPr>
            <a:r>
              <a:rPr lang="en-US" i="0" dirty="0"/>
              <a:t>Atoms touch</a:t>
            </a:r>
            <a:r>
              <a:rPr lang="en-US" i="0" dirty="0" smtClean="0"/>
              <a:t>:</a:t>
            </a:r>
            <a:endParaRPr lang="en-US" i="0" dirty="0"/>
          </a:p>
          <a:p>
            <a:pPr>
              <a:spcBef>
                <a:spcPct val="10000"/>
              </a:spcBef>
            </a:pPr>
            <a:endParaRPr lang="en-US" sz="400" i="0" dirty="0"/>
          </a:p>
          <a:p>
            <a:pPr>
              <a:spcBef>
                <a:spcPct val="10000"/>
              </a:spcBef>
            </a:pPr>
            <a:r>
              <a:rPr lang="en-US" i="0" dirty="0"/>
              <a:t>Atoms per unit cell </a:t>
            </a:r>
            <a:r>
              <a:rPr lang="en-US" i="0" dirty="0" smtClean="0"/>
              <a:t>=</a:t>
            </a:r>
            <a:endParaRPr lang="en-US" i="0" dirty="0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" cstate="print"/>
          <a:srcRect l="35972" t="22692" r="34664" b="23415"/>
          <a:stretch>
            <a:fillRect/>
          </a:stretch>
        </p:blipFill>
        <p:spPr bwMode="auto">
          <a:xfrm>
            <a:off x="654690" y="3889860"/>
            <a:ext cx="2857454" cy="27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3" cstate="print"/>
          <a:srcRect l="33769" t="18437" r="33930" b="19160"/>
          <a:stretch>
            <a:fillRect/>
          </a:stretch>
        </p:blipFill>
        <p:spPr bwMode="auto">
          <a:xfrm>
            <a:off x="424260" y="779055"/>
            <a:ext cx="3143258" cy="31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93830" y="274638"/>
            <a:ext cx="8756340" cy="6191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Packing Arrangements in Metals: Body-centered Cubic (bcc)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838825" y="2008188"/>
            <a:ext cx="18446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301695" y="4120290"/>
            <a:ext cx="3186972" cy="18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i="0" u="sng" dirty="0" smtClean="0"/>
              <a:t>Body-centered </a:t>
            </a:r>
            <a:r>
              <a:rPr lang="en-US" i="0" u="sng" dirty="0"/>
              <a:t>cubic (bcc)</a:t>
            </a:r>
          </a:p>
          <a:p>
            <a:pPr>
              <a:spcBef>
                <a:spcPct val="10000"/>
              </a:spcBef>
            </a:pPr>
            <a:r>
              <a:rPr lang="en-US" i="0" dirty="0"/>
              <a:t>Coordination Number (CN) </a:t>
            </a:r>
            <a:r>
              <a:rPr lang="en-US" i="0" dirty="0" smtClean="0"/>
              <a:t>=</a:t>
            </a:r>
            <a:endParaRPr lang="en-US" i="0" dirty="0"/>
          </a:p>
          <a:p>
            <a:pPr>
              <a:spcBef>
                <a:spcPct val="10000"/>
              </a:spcBef>
            </a:pPr>
            <a:endParaRPr lang="en-US" sz="400" i="0" dirty="0"/>
          </a:p>
          <a:p>
            <a:pPr>
              <a:spcBef>
                <a:spcPct val="10000"/>
              </a:spcBef>
            </a:pPr>
            <a:r>
              <a:rPr lang="en-US" i="0" dirty="0" smtClean="0"/>
              <a:t>Atoms </a:t>
            </a:r>
            <a:r>
              <a:rPr lang="en-US" i="0" dirty="0"/>
              <a:t>touch:</a:t>
            </a:r>
          </a:p>
          <a:p>
            <a:pPr>
              <a:spcBef>
                <a:spcPct val="10000"/>
              </a:spcBef>
            </a:pPr>
            <a:endParaRPr lang="en-US" sz="400" i="0" dirty="0"/>
          </a:p>
          <a:p>
            <a:pPr>
              <a:spcBef>
                <a:spcPct val="10000"/>
              </a:spcBef>
            </a:pPr>
            <a:r>
              <a:rPr lang="en-US" i="0" dirty="0" smtClean="0"/>
              <a:t>Atoms </a:t>
            </a:r>
            <a:r>
              <a:rPr lang="en-US" i="0" dirty="0"/>
              <a:t>per unit cell:</a:t>
            </a:r>
          </a:p>
          <a:p>
            <a:pPr>
              <a:spcBef>
                <a:spcPct val="50000"/>
              </a:spcBef>
            </a:pPr>
            <a:endParaRPr lang="en-US" i="0" dirty="0"/>
          </a:p>
        </p:txBody>
      </p:sp>
      <p:sp>
        <p:nvSpPr>
          <p:cNvPr id="11287" name="SMARTPenAnnotation104"/>
          <p:cNvSpPr>
            <a:spLocks/>
          </p:cNvSpPr>
          <p:nvPr/>
        </p:nvSpPr>
        <p:spPr bwMode="auto">
          <a:xfrm>
            <a:off x="6515100" y="1120775"/>
            <a:ext cx="7938" cy="7938"/>
          </a:xfrm>
          <a:custGeom>
            <a:avLst/>
            <a:gdLst>
              <a:gd name="T0" fmla="*/ 0 w 7144"/>
              <a:gd name="T1" fmla="*/ 0 h 7145"/>
              <a:gd name="T2" fmla="*/ 8819 w 7144"/>
              <a:gd name="T3" fmla="*/ 8818 h 7145"/>
              <a:gd name="T4" fmla="*/ 0 60000 65536"/>
              <a:gd name="T5" fmla="*/ 0 60000 65536"/>
              <a:gd name="T6" fmla="*/ 0 w 7144"/>
              <a:gd name="T7" fmla="*/ 0 h 7145"/>
              <a:gd name="T8" fmla="*/ 7144 w 7144"/>
              <a:gd name="T9" fmla="*/ 7145 h 71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4" h="7145">
                <a:moveTo>
                  <a:pt x="0" y="0"/>
                </a:moveTo>
                <a:lnTo>
                  <a:pt x="7143" y="7144"/>
                </a:lnTo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 l="24666" r="23652"/>
          <a:stretch>
            <a:fillRect/>
          </a:stretch>
        </p:blipFill>
        <p:spPr bwMode="auto">
          <a:xfrm rot="-780000">
            <a:off x="495086" y="1041321"/>
            <a:ext cx="3017551" cy="302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457200" y="203200"/>
            <a:ext cx="822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0" dirty="0" smtClean="0">
                <a:solidFill>
                  <a:schemeClr val="tx2"/>
                </a:solidFill>
              </a:rPr>
              <a:t>Body-Centered Cubic, continued – relating </a:t>
            </a:r>
            <a:r>
              <a:rPr lang="en-US" sz="2400" dirty="0" smtClean="0">
                <a:solidFill>
                  <a:schemeClr val="tx2"/>
                </a:solidFill>
              </a:rPr>
              <a:t>L</a:t>
            </a:r>
            <a:r>
              <a:rPr lang="en-US" sz="2400" i="0" dirty="0" smtClean="0">
                <a:solidFill>
                  <a:schemeClr val="tx2"/>
                </a:solidFill>
              </a:rPr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38825" y="2008188"/>
            <a:ext cx="184467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5646738" y="1163638"/>
            <a:ext cx="2881312" cy="2687637"/>
            <a:chOff x="267" y="612"/>
            <a:chExt cx="1815" cy="1693"/>
          </a:xfrm>
        </p:grpSpPr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267" y="2015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1404" y="2015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67" y="999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4"/>
            <p:cNvSpPr>
              <a:spLocks noChangeArrowheads="1"/>
            </p:cNvSpPr>
            <p:nvPr/>
          </p:nvSpPr>
          <p:spPr bwMode="auto">
            <a:xfrm>
              <a:off x="1404" y="975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654" y="612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6"/>
            <p:cNvSpPr>
              <a:spLocks noChangeArrowheads="1"/>
            </p:cNvSpPr>
            <p:nvPr/>
          </p:nvSpPr>
          <p:spPr bwMode="auto">
            <a:xfrm>
              <a:off x="1816" y="612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1816" y="1604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78" y="1604"/>
              <a:ext cx="266" cy="2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9"/>
            <p:cNvSpPr>
              <a:spLocks noChangeAspect="1" noChangeArrowheads="1"/>
            </p:cNvSpPr>
            <p:nvPr/>
          </p:nvSpPr>
          <p:spPr bwMode="auto">
            <a:xfrm>
              <a:off x="1041" y="1386"/>
              <a:ext cx="225" cy="2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6492875" y="1355725"/>
            <a:ext cx="1190625" cy="23034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SMARTPenAnnotation104"/>
          <p:cNvSpPr>
            <a:spLocks/>
          </p:cNvSpPr>
          <p:nvPr/>
        </p:nvSpPr>
        <p:spPr bwMode="auto">
          <a:xfrm>
            <a:off x="6515100" y="1120775"/>
            <a:ext cx="7938" cy="7938"/>
          </a:xfrm>
          <a:custGeom>
            <a:avLst/>
            <a:gdLst>
              <a:gd name="T0" fmla="*/ 0 w 7144"/>
              <a:gd name="T1" fmla="*/ 0 h 7145"/>
              <a:gd name="T2" fmla="*/ 8819 w 7144"/>
              <a:gd name="T3" fmla="*/ 8818 h 7145"/>
              <a:gd name="T4" fmla="*/ 0 60000 65536"/>
              <a:gd name="T5" fmla="*/ 0 60000 65536"/>
              <a:gd name="T6" fmla="*/ 0 w 7144"/>
              <a:gd name="T7" fmla="*/ 0 h 7145"/>
              <a:gd name="T8" fmla="*/ 7144 w 7144"/>
              <a:gd name="T9" fmla="*/ 7145 h 71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44" h="7145">
                <a:moveTo>
                  <a:pt x="0" y="0"/>
                </a:moveTo>
                <a:lnTo>
                  <a:pt x="7143" y="7144"/>
                </a:lnTo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85855" y="1086295"/>
            <a:ext cx="51462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 smtClean="0"/>
              <a:t>Suppose that X-ray diffraction results suggest that a particular metal adopts a bcc structure. How is the edge length (</a:t>
            </a:r>
            <a:r>
              <a:rPr lang="en-US" sz="2000" dirty="0" smtClean="0"/>
              <a:t>L</a:t>
            </a:r>
            <a:r>
              <a:rPr lang="en-US" sz="2000" i="0" dirty="0" smtClean="0"/>
              <a:t>) determined from XRD related to the atomic radius (</a:t>
            </a:r>
            <a:r>
              <a:rPr lang="en-US" sz="2000" dirty="0" smtClean="0"/>
              <a:t>r</a:t>
            </a:r>
            <a:r>
              <a:rPr lang="en-US" sz="2000" i="0" dirty="0" smtClean="0"/>
              <a:t>)?</a:t>
            </a:r>
            <a:endParaRPr lang="en-US" sz="2000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6722680" y="1508750"/>
            <a:ext cx="96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B = </a:t>
            </a:r>
            <a:r>
              <a:rPr lang="en-US" b="1" i="0" dirty="0" smtClean="0">
                <a:solidFill>
                  <a:srgbClr val="CC0000"/>
                </a:solidFill>
              </a:rPr>
              <a:t>4</a:t>
            </a:r>
            <a:r>
              <a:rPr lang="en-US" b="1" dirty="0" smtClean="0">
                <a:solidFill>
                  <a:srgbClr val="CC0000"/>
                </a:solidFill>
              </a:rPr>
              <a:t>r</a:t>
            </a:r>
            <a:endParaRPr lang="en-US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776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Default Design</vt:lpstr>
      <vt:lpstr>Chem3D</vt:lpstr>
      <vt:lpstr>Equation</vt:lpstr>
      <vt:lpstr>PowerPoint Presentation</vt:lpstr>
      <vt:lpstr>The Crystalline Solid State (Chapter 7)</vt:lpstr>
      <vt:lpstr>PowerPoint Presentation</vt:lpstr>
      <vt:lpstr>PowerPoint Presentation</vt:lpstr>
      <vt:lpstr>PowerPoint Presentation</vt:lpstr>
      <vt:lpstr>PowerPoint Presentation</vt:lpstr>
      <vt:lpstr>Packing Arrangements in Metals: Primitive Cubic (pc)</vt:lpstr>
      <vt:lpstr>Packing Arrangements in Metals: Body-centered Cubic (bcc)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 Packing Arr. (Review): Hexagonal Closest Packing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Robin Lammi</dc:creator>
  <cp:lastModifiedBy>Lammi, Robin K.</cp:lastModifiedBy>
  <cp:revision>335</cp:revision>
  <cp:lastPrinted>2019-01-15T13:55:58Z</cp:lastPrinted>
  <dcterms:created xsi:type="dcterms:W3CDTF">2005-10-05T23:35:49Z</dcterms:created>
  <dcterms:modified xsi:type="dcterms:W3CDTF">2020-01-13T14:57:27Z</dcterms:modified>
</cp:coreProperties>
</file>