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  <p:sldMasterId id="2147483698" r:id="rId2"/>
  </p:sldMasterIdLst>
  <p:notesMasterIdLst>
    <p:notesMasterId r:id="rId53"/>
  </p:notesMasterIdLst>
  <p:sldIdLst>
    <p:sldId id="314" r:id="rId3"/>
    <p:sldId id="282" r:id="rId4"/>
    <p:sldId id="346" r:id="rId5"/>
    <p:sldId id="290" r:id="rId6"/>
    <p:sldId id="292" r:id="rId7"/>
    <p:sldId id="343" r:id="rId8"/>
    <p:sldId id="344" r:id="rId9"/>
    <p:sldId id="348" r:id="rId10"/>
    <p:sldId id="291" r:id="rId11"/>
    <p:sldId id="358" r:id="rId12"/>
    <p:sldId id="345" r:id="rId13"/>
    <p:sldId id="347" r:id="rId14"/>
    <p:sldId id="342" r:id="rId15"/>
    <p:sldId id="296" r:id="rId16"/>
    <p:sldId id="297" r:id="rId17"/>
    <p:sldId id="299" r:id="rId18"/>
    <p:sldId id="301" r:id="rId19"/>
    <p:sldId id="302" r:id="rId20"/>
    <p:sldId id="303" r:id="rId21"/>
    <p:sldId id="304" r:id="rId22"/>
    <p:sldId id="321" r:id="rId23"/>
    <p:sldId id="305" r:id="rId24"/>
    <p:sldId id="272" r:id="rId25"/>
    <p:sldId id="268" r:id="rId26"/>
    <p:sldId id="306" r:id="rId27"/>
    <p:sldId id="307" r:id="rId28"/>
    <p:sldId id="273" r:id="rId29"/>
    <p:sldId id="269" r:id="rId30"/>
    <p:sldId id="322" r:id="rId31"/>
    <p:sldId id="318" r:id="rId32"/>
    <p:sldId id="319" r:id="rId33"/>
    <p:sldId id="308" r:id="rId34"/>
    <p:sldId id="270" r:id="rId35"/>
    <p:sldId id="309" r:id="rId36"/>
    <p:sldId id="325" r:id="rId37"/>
    <p:sldId id="326" r:id="rId38"/>
    <p:sldId id="310" r:id="rId39"/>
    <p:sldId id="327" r:id="rId40"/>
    <p:sldId id="328" r:id="rId41"/>
    <p:sldId id="311" r:id="rId42"/>
    <p:sldId id="312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5334"/>
    <a:srgbClr val="B7561E"/>
    <a:srgbClr val="5EBDE1"/>
    <a:srgbClr val="A7E5F3"/>
    <a:srgbClr val="33CCFF"/>
    <a:srgbClr val="66FFFF"/>
    <a:srgbClr val="99CC00"/>
    <a:srgbClr val="00CC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94" autoAdjust="0"/>
    <p:restoredTop sz="90929"/>
  </p:normalViewPr>
  <p:slideViewPr>
    <p:cSldViewPr>
      <p:cViewPr>
        <p:scale>
          <a:sx n="75" d="100"/>
          <a:sy n="75" d="100"/>
        </p:scale>
        <p:origin x="-954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C766A56B-DE46-4CE1-9C5F-BA67F52C4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A8C7F1F-0277-460C-8280-0D2097678AEE}" type="slidenum">
              <a:rPr lang="en-US" sz="1200">
                <a:latin typeface="Times"/>
              </a:rPr>
              <a:pPr algn="r" eaLnBrk="0" hangingPunct="0"/>
              <a:t>13</a:t>
            </a:fld>
            <a:endParaRPr lang="en-US" sz="1200">
              <a:latin typeface="Times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2F0F4-3B08-4C3C-8CFD-C106121F9014}" type="slidenum">
              <a:rPr lang="en-US" smtClean="0">
                <a:latin typeface="Times"/>
              </a:rPr>
              <a:pPr/>
              <a:t>23</a:t>
            </a:fld>
            <a:endParaRPr lang="en-US" smtClean="0">
              <a:latin typeface="Times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DD6CB-FC07-4325-8ED8-25F5913FD67D}" type="slidenum">
              <a:rPr lang="en-US" smtClean="0">
                <a:latin typeface="Times"/>
              </a:rPr>
              <a:pPr/>
              <a:t>24</a:t>
            </a:fld>
            <a:endParaRPr lang="en-US" smtClean="0">
              <a:latin typeface="Time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D120A-C34C-4D22-8203-6CACFBE8CA4F}" type="slidenum">
              <a:rPr lang="en-US" smtClean="0">
                <a:latin typeface="Times"/>
              </a:rPr>
              <a:pPr/>
              <a:t>27</a:t>
            </a:fld>
            <a:endParaRPr lang="en-US" smtClean="0">
              <a:latin typeface="Time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4EB03-4D01-426D-97C5-AFA735A90C56}" type="slidenum">
              <a:rPr lang="en-US" smtClean="0">
                <a:latin typeface="Times"/>
              </a:rPr>
              <a:pPr/>
              <a:t>28</a:t>
            </a:fld>
            <a:endParaRPr lang="en-US" smtClean="0">
              <a:latin typeface="Times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C37EA-CE5C-45BA-B2FA-9D487C55B042}" type="slidenum">
              <a:rPr lang="en-US" smtClean="0">
                <a:latin typeface="Times"/>
              </a:rPr>
              <a:pPr/>
              <a:t>29</a:t>
            </a:fld>
            <a:endParaRPr lang="en-US" smtClean="0">
              <a:latin typeface="Times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183A1-8BFB-4FF7-9F36-0F7449D3D944}" type="slidenum">
              <a:rPr lang="en-US" smtClean="0">
                <a:latin typeface="Times"/>
              </a:rPr>
              <a:pPr/>
              <a:t>33</a:t>
            </a:fld>
            <a:endParaRPr lang="en-US" smtClean="0">
              <a:latin typeface="Time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159FF1B-E7B2-46AA-B757-D33D607F8787}" type="slidenum">
              <a:rPr lang="en-US" sz="1200">
                <a:latin typeface="Times"/>
              </a:rPr>
              <a:pPr algn="r" eaLnBrk="0" hangingPunct="0"/>
              <a:t>8</a:t>
            </a:fld>
            <a:endParaRPr lang="en-US" sz="1200">
              <a:latin typeface="Times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66A56B-DE46-4CE1-9C5F-BA67F52C492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07958-0D6B-4FAB-AF1F-B28B21019875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EB069-13E1-4FEA-8086-980FF4BB2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D6B10-C5FD-40A2-AE96-A485C8B8DE2E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C27E1-E2AD-4A1E-A466-9047EE6F2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0DA68-2CB9-4E20-993C-94B3213D11E7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C557A-4258-4390-8848-515C968D6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Tahoma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1536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43B2-EDF2-44A8-8398-49874CFFE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9A2876-F349-40ED-BDEF-45E40E0A9AEE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99BBA-07F1-4561-B951-57CC7747EB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23AB8-8D48-4EDE-8E98-8C91085BE91B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D3405-0DCE-4372-B955-068EDB127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FB4E26-9110-481E-81D7-E297F439FC78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2DFD2-7BEB-42A2-AAE0-D5E96E5B5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0FC52A-7008-414F-B768-AD8541F31C8E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746D-8A9D-486C-A70E-8FB67B202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E6B1F-4754-40D3-BD54-89E1840C3B07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56B8A-8237-4C79-B172-BE22AEC4D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BD08A-1B39-4545-99A7-E53DF1B79CFE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F3190-BBCA-4E83-83ED-11C6DAF03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D5F29-004C-44F3-BFF1-12819CF0CB34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408F3-BC41-4B2C-AA02-320EEDEE6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C1AC3A-7473-45DD-BB4F-38A811B6723A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C3943-8918-469B-A305-86F4E5DB2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53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0CFC39EC-74C6-4D0E-AC77-9756040943C7}" type="datetimeFigureOut">
              <a:rPr lang="en-US"/>
              <a:pPr/>
              <a:t>10/13/2010</a:t>
            </a:fld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09E6DE5-2C74-48FC-B70A-3441BFA8D5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53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25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2B4BA4E8-3C82-4FC3-9E7C-5C3367C7F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scifun.chem.wisc.edu/CHEMWEEK/BioBuff/BioBuffers.htm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PROPERTIES OF COLUTIONS </a:t>
            </a:r>
            <a:r>
              <a:rPr lang="en-US" sz="3200" dirty="0" smtClean="0">
                <a:solidFill>
                  <a:schemeClr val="tx1"/>
                </a:solidFill>
              </a:rPr>
              <a:t>1: </a:t>
            </a:r>
            <a:r>
              <a:rPr lang="en-US" sz="3200" dirty="0">
                <a:solidFill>
                  <a:schemeClr val="tx1"/>
                </a:solidFill>
              </a:rPr>
              <a:t>AQUEOUS SOLUTIONS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6.1  Aqueous Solutions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6.2  Solution Properties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6.3  Net Ionic Reactions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6.4  Solubility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6.5  Mathematics of Solutions:  	 	 	Concentration Calculations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6.6  Acid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Chemistry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6.7  Base Chemistry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6.8  Neutralization Reactions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6.9  The pH Scale and Buffers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6.10 Mathematics of Solutions:  Calculating pH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Aqueous Solution Properties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4525963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much dissolved?</a:t>
            </a:r>
          </a:p>
          <a:p>
            <a:pPr lvl="1"/>
            <a:r>
              <a:rPr lang="en-US" dirty="0"/>
              <a:t>Solubility = _ g/</a:t>
            </a:r>
            <a:r>
              <a:rPr lang="en-US" dirty="0" err="1"/>
              <a:t>mL</a:t>
            </a:r>
            <a:r>
              <a:rPr lang="en-US" dirty="0"/>
              <a:t>	saturated</a:t>
            </a:r>
          </a:p>
          <a:p>
            <a:pPr lvl="1"/>
            <a:r>
              <a:rPr lang="en-US" dirty="0"/>
              <a:t>Solubility &gt; _ g/</a:t>
            </a:r>
            <a:r>
              <a:rPr lang="en-US" dirty="0" err="1"/>
              <a:t>mL</a:t>
            </a:r>
            <a:r>
              <a:rPr lang="en-US" dirty="0"/>
              <a:t>	supersaturated</a:t>
            </a:r>
          </a:p>
          <a:p>
            <a:pPr lvl="1"/>
            <a:r>
              <a:rPr lang="en-US" dirty="0"/>
              <a:t>Solubility &lt; _ g/</a:t>
            </a:r>
            <a:r>
              <a:rPr lang="en-US" dirty="0" err="1"/>
              <a:t>mL</a:t>
            </a:r>
            <a:r>
              <a:rPr lang="en-US" dirty="0"/>
              <a:t>	unsaturated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Solubility questions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(34/38-2</a:t>
            </a:r>
            <a:r>
              <a:rPr lang="en-US" baseline="30000"/>
              <a:t>nd</a:t>
            </a:r>
            <a:r>
              <a:rPr lang="en-US"/>
              <a:t> E) The solubility of cadmium cyanide is 1.70g/100mL (0.017g/mL).  Determine whether the following solutions are saturated, unsaturated, or supersaturated.</a:t>
            </a:r>
          </a:p>
          <a:p>
            <a:pPr marL="609600" indent="-609600">
              <a:buFontTx/>
              <a:buAutoNum type="alphaLcParenR"/>
            </a:pPr>
            <a:r>
              <a:rPr lang="en-US"/>
              <a:t>5.661 g of Cd(CN)</a:t>
            </a:r>
            <a:r>
              <a:rPr lang="en-US" baseline="-25000"/>
              <a:t>2</a:t>
            </a:r>
            <a:r>
              <a:rPr lang="en-US"/>
              <a:t> in 330.0 mL 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 marL="609600" indent="-609600">
              <a:buFontTx/>
              <a:buAutoNum type="alphaLcParenR"/>
            </a:pPr>
            <a:r>
              <a:rPr lang="en-US"/>
              <a:t>348.5 g of Cd(CN)</a:t>
            </a:r>
            <a:r>
              <a:rPr lang="en-US" baseline="-25000"/>
              <a:t>2</a:t>
            </a:r>
            <a:r>
              <a:rPr lang="en-US"/>
              <a:t> in 20.5 L 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 marL="609600" indent="-609600">
              <a:buFontTx/>
              <a:buAutoNum type="alphaLcParenR"/>
            </a:pPr>
            <a:r>
              <a:rPr lang="en-US"/>
              <a:t>3.40g of Cd(CN)</a:t>
            </a:r>
            <a:r>
              <a:rPr lang="en-US" baseline="-25000"/>
              <a:t>2</a:t>
            </a:r>
            <a:r>
              <a:rPr lang="en-US"/>
              <a:t> in 250.0 mL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Solubility questions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How many grams of potassium cyanide would be needed to make a saturated solution? KCN solubility is 50.0g/100mL.</a:t>
            </a:r>
          </a:p>
          <a:p>
            <a:pPr marL="609600" indent="-609600">
              <a:buFontTx/>
              <a:buAutoNum type="alphaLcParenR"/>
            </a:pPr>
            <a:r>
              <a:rPr lang="en-US"/>
              <a:t>3.4L</a:t>
            </a:r>
          </a:p>
          <a:p>
            <a:pPr marL="609600" indent="-609600">
              <a:buFontTx/>
              <a:buAutoNum type="alphaLcParenR"/>
            </a:pPr>
            <a:r>
              <a:rPr lang="en-US"/>
              <a:t>175mL</a:t>
            </a:r>
          </a:p>
          <a:p>
            <a:pPr marL="609600" indent="-609600">
              <a:buFontTx/>
              <a:buAutoNum type="alphaLcParenR"/>
            </a:pPr>
            <a:r>
              <a:rPr lang="en-US"/>
              <a:t>1.80mL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295400"/>
            <a:ext cx="3886200" cy="3382963"/>
          </a:xfrm>
        </p:spPr>
        <p:txBody>
          <a:bodyPr/>
          <a:lstStyle/>
          <a:p>
            <a:pPr algn="r"/>
            <a:r>
              <a:rPr lang="en-US" sz="2800"/>
              <a:t>Pb(NO</a:t>
            </a:r>
            <a:r>
              <a:rPr lang="en-US" sz="2800" baseline="-25000"/>
              <a:t>3</a:t>
            </a:r>
            <a:r>
              <a:rPr lang="en-US" sz="2800"/>
              <a:t>)</a:t>
            </a:r>
            <a:r>
              <a:rPr lang="en-US" sz="2800" baseline="-25000"/>
              <a:t>2</a:t>
            </a:r>
            <a:r>
              <a:rPr lang="en-US" sz="2800"/>
              <a:t> solution added to NaI solution gives the </a:t>
            </a:r>
            <a:r>
              <a:rPr lang="en-US" sz="2800">
                <a:solidFill>
                  <a:srgbClr val="FFFF00"/>
                </a:solidFill>
              </a:rPr>
              <a:t>insoluble precipitate</a:t>
            </a:r>
            <a:r>
              <a:rPr lang="en-US" sz="2800"/>
              <a:t>, PbI</a:t>
            </a:r>
            <a:r>
              <a:rPr lang="en-US" sz="2800" baseline="-25000"/>
              <a:t>2</a:t>
            </a:r>
            <a:r>
              <a:rPr lang="en-US" sz="2800"/>
              <a:t>, lead(II) iodide, even though </a:t>
            </a:r>
            <a:r>
              <a:rPr lang="en-US" sz="2800">
                <a:solidFill>
                  <a:srgbClr val="FFFF00"/>
                </a:solidFill>
              </a:rPr>
              <a:t>most </a:t>
            </a:r>
            <a:r>
              <a:rPr lang="en-US" sz="2800"/>
              <a:t>iodides are soluble.</a:t>
            </a:r>
          </a:p>
        </p:txBody>
      </p:sp>
      <p:pic>
        <p:nvPicPr>
          <p:cNvPr id="122883" name="Picture 3" descr="Johll_06UN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90600"/>
            <a:ext cx="4079875" cy="5029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762000" y="381000"/>
            <a:ext cx="75707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Pb</a:t>
            </a:r>
            <a:r>
              <a:rPr lang="en-US" dirty="0">
                <a:solidFill>
                  <a:schemeClr val="tx2"/>
                </a:solidFill>
              </a:rPr>
              <a:t>(NO</a:t>
            </a:r>
            <a:r>
              <a:rPr lang="en-US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)</a:t>
            </a:r>
            <a:r>
              <a:rPr lang="en-US" baseline="-25000" dirty="0">
                <a:solidFill>
                  <a:schemeClr val="tx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 + 2KI 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PbI</a:t>
            </a:r>
            <a:r>
              <a:rPr lang="en-US" baseline="-25000" dirty="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(s)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  +  2KNO</a:t>
            </a:r>
            <a:r>
              <a:rPr lang="en-US" baseline="-25000" dirty="0">
                <a:solidFill>
                  <a:schemeClr val="tx2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(</a:t>
            </a:r>
            <a:r>
              <a:rPr lang="en-US" dirty="0" err="1">
                <a:solidFill>
                  <a:schemeClr val="tx2"/>
                </a:solidFill>
                <a:sym typeface="Wingdings" pitchFamily="2" charset="2"/>
              </a:rPr>
              <a:t>aq</a:t>
            </a:r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/>
              <a:t>NET IONIC EQUATIONS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>
                <a:solidFill>
                  <a:srgbClr val="FFFF00"/>
                </a:solidFill>
              </a:rPr>
              <a:t>Reactions in solution </a:t>
            </a:r>
            <a:r>
              <a:rPr lang="en-US" sz="2800"/>
              <a:t>can be written </a:t>
            </a:r>
            <a:r>
              <a:rPr lang="en-US" sz="2800">
                <a:solidFill>
                  <a:srgbClr val="FFFF00"/>
                </a:solidFill>
              </a:rPr>
              <a:t>three ways</a:t>
            </a:r>
            <a:r>
              <a:rPr lang="en-US" sz="2800"/>
              <a:t>:  </a:t>
            </a:r>
          </a:p>
          <a:p>
            <a:pPr>
              <a:lnSpc>
                <a:spcPct val="80000"/>
              </a:lnSpc>
            </a:pPr>
            <a:r>
              <a:rPr lang="en-US" sz="2800"/>
              <a:t>1. The </a:t>
            </a:r>
            <a:r>
              <a:rPr lang="en-US" sz="2800" u="sng"/>
              <a:t>Formula Unit Equation</a:t>
            </a:r>
            <a:r>
              <a:rPr lang="en-US" sz="2800"/>
              <a:t>: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FF00"/>
                </a:solidFill>
              </a:rPr>
              <a:t>Pb</a:t>
            </a:r>
            <a:r>
              <a:rPr lang="en-US" sz="2800"/>
              <a:t>(NO</a:t>
            </a:r>
            <a:r>
              <a:rPr lang="en-US" sz="2800" baseline="-25000"/>
              <a:t>3</a:t>
            </a:r>
            <a:r>
              <a:rPr lang="en-US" sz="2800"/>
              <a:t>)</a:t>
            </a:r>
            <a:r>
              <a:rPr lang="en-US" sz="2800" baseline="-25000"/>
              <a:t>2</a:t>
            </a:r>
            <a:r>
              <a:rPr lang="en-US" sz="2800"/>
              <a:t>(</a:t>
            </a:r>
            <a:r>
              <a:rPr lang="en-US" sz="2800" i="1"/>
              <a:t>aq</a:t>
            </a:r>
            <a:r>
              <a:rPr lang="en-US" sz="2800"/>
              <a:t>) + 2 K</a:t>
            </a:r>
            <a:r>
              <a:rPr lang="en-US" sz="2800">
                <a:solidFill>
                  <a:srgbClr val="FFFF00"/>
                </a:solidFill>
              </a:rPr>
              <a:t>I</a:t>
            </a:r>
            <a:r>
              <a:rPr lang="en-US" sz="2800"/>
              <a:t>(</a:t>
            </a:r>
            <a:r>
              <a:rPr lang="en-US" sz="2800" i="1"/>
              <a:t>aq</a:t>
            </a:r>
            <a:r>
              <a:rPr lang="en-US" sz="2800"/>
              <a:t>) </a:t>
            </a:r>
            <a:r>
              <a:rPr lang="en-US" sz="2800">
                <a:sym typeface="Wingdings" pitchFamily="2" charset="2"/>
              </a:rPr>
              <a:t> </a:t>
            </a:r>
            <a:r>
              <a:rPr lang="en-US" sz="2800">
                <a:solidFill>
                  <a:srgbClr val="FFFF00"/>
                </a:solidFill>
                <a:sym typeface="Wingdings" pitchFamily="2" charset="2"/>
              </a:rPr>
              <a:t>PbI</a:t>
            </a:r>
            <a:r>
              <a:rPr lang="en-US" sz="2800" baseline="-2500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(</a:t>
            </a:r>
            <a:r>
              <a:rPr lang="en-US" sz="2800" i="1">
                <a:sym typeface="Wingdings" pitchFamily="2" charset="2"/>
              </a:rPr>
              <a:t>s</a:t>
            </a:r>
            <a:r>
              <a:rPr lang="en-US" sz="2800">
                <a:sym typeface="Wingdings" pitchFamily="2" charset="2"/>
              </a:rPr>
              <a:t>) + 2KNO</a:t>
            </a:r>
            <a:r>
              <a:rPr lang="en-US" sz="2800" baseline="-25000">
                <a:sym typeface="Wingdings" pitchFamily="2" charset="2"/>
              </a:rPr>
              <a:t>3</a:t>
            </a:r>
            <a:r>
              <a:rPr lang="en-US" sz="2800">
                <a:sym typeface="Wingdings" pitchFamily="2" charset="2"/>
              </a:rPr>
              <a:t>(</a:t>
            </a:r>
            <a:r>
              <a:rPr lang="en-US" sz="2800" i="1">
                <a:sym typeface="Wingdings" pitchFamily="2" charset="2"/>
              </a:rPr>
              <a:t>aq</a:t>
            </a:r>
            <a:r>
              <a:rPr lang="en-US" sz="2800"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>
                <a:sym typeface="Wingdings" pitchFamily="2" charset="2"/>
              </a:rPr>
              <a:t>2. As a </a:t>
            </a:r>
            <a:r>
              <a:rPr lang="en-US" sz="2800" u="sng">
                <a:solidFill>
                  <a:srgbClr val="FFFF00"/>
                </a:solidFill>
                <a:sym typeface="Wingdings" pitchFamily="2" charset="2"/>
              </a:rPr>
              <a:t>Total Ionic Equation</a:t>
            </a:r>
            <a:r>
              <a:rPr lang="en-US" sz="2800">
                <a:sym typeface="Wingdings" pitchFamily="2" charset="2"/>
              </a:rPr>
              <a:t>, showing the dissociation of the soluble species: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Pb</a:t>
            </a:r>
            <a:r>
              <a:rPr lang="en-US" sz="2400" baseline="30000">
                <a:sym typeface="Wingdings" pitchFamily="2" charset="2"/>
              </a:rPr>
              <a:t>2+</a:t>
            </a:r>
            <a:r>
              <a:rPr lang="en-US" sz="2400">
                <a:sym typeface="Wingdings" pitchFamily="2" charset="2"/>
              </a:rPr>
              <a:t> + 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2NO</a:t>
            </a:r>
            <a:r>
              <a:rPr lang="en-US" sz="2400" baseline="-25000">
                <a:solidFill>
                  <a:srgbClr val="FF33CC"/>
                </a:solidFill>
                <a:sym typeface="Wingdings" pitchFamily="2" charset="2"/>
              </a:rPr>
              <a:t>3</a:t>
            </a:r>
            <a:r>
              <a:rPr lang="en-US" sz="2400" baseline="30000">
                <a:solidFill>
                  <a:srgbClr val="FF33CC"/>
                </a:solidFill>
                <a:sym typeface="Wingdings" pitchFamily="2" charset="2"/>
              </a:rPr>
              <a:t>1-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 + 2K</a:t>
            </a:r>
            <a:r>
              <a:rPr lang="en-US" sz="2400" baseline="30000">
                <a:solidFill>
                  <a:srgbClr val="FF33CC"/>
                </a:solidFill>
                <a:sym typeface="Wingdings" pitchFamily="2" charset="2"/>
              </a:rPr>
              <a:t>+</a:t>
            </a:r>
            <a:r>
              <a:rPr lang="en-US" sz="2400">
                <a:sym typeface="Wingdings" pitchFamily="2" charset="2"/>
              </a:rPr>
              <a:t> + 2I</a:t>
            </a:r>
            <a:r>
              <a:rPr lang="en-US" sz="2400" baseline="30000">
                <a:sym typeface="Wingdings" pitchFamily="2" charset="2"/>
              </a:rPr>
              <a:t>1-</a:t>
            </a:r>
            <a:r>
              <a:rPr lang="en-US" sz="2400">
                <a:sym typeface="Wingdings" pitchFamily="2" charset="2"/>
              </a:rPr>
              <a:t>  </a:t>
            </a: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PbI</a:t>
            </a:r>
            <a:r>
              <a:rPr lang="en-US" sz="2400" baseline="-2500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(</a:t>
            </a:r>
            <a:r>
              <a:rPr lang="en-US" sz="2400" i="1">
                <a:solidFill>
                  <a:srgbClr val="FFFF00"/>
                </a:solidFill>
                <a:sym typeface="Wingdings" pitchFamily="2" charset="2"/>
              </a:rPr>
              <a:t>s</a:t>
            </a:r>
            <a:r>
              <a:rPr lang="en-US" sz="2400">
                <a:solidFill>
                  <a:srgbClr val="FFFF00"/>
                </a:solidFill>
                <a:sym typeface="Wingdings" pitchFamily="2" charset="2"/>
              </a:rPr>
              <a:t>)</a:t>
            </a:r>
            <a:r>
              <a:rPr lang="en-US" sz="2400">
                <a:sym typeface="Wingdings" pitchFamily="2" charset="2"/>
              </a:rPr>
              <a:t> + 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2K</a:t>
            </a:r>
            <a:r>
              <a:rPr lang="en-US" sz="2400" baseline="30000">
                <a:solidFill>
                  <a:srgbClr val="FF33CC"/>
                </a:solidFill>
                <a:sym typeface="Wingdings" pitchFamily="2" charset="2"/>
              </a:rPr>
              <a:t>+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 + 2NO</a:t>
            </a:r>
            <a:r>
              <a:rPr lang="en-US" sz="2400" baseline="-25000">
                <a:solidFill>
                  <a:srgbClr val="FF33CC"/>
                </a:solidFill>
                <a:sym typeface="Wingdings" pitchFamily="2" charset="2"/>
              </a:rPr>
              <a:t>3</a:t>
            </a:r>
            <a:r>
              <a:rPr lang="en-US" sz="2400" baseline="30000">
                <a:solidFill>
                  <a:srgbClr val="FF33CC"/>
                </a:solidFill>
                <a:sym typeface="Wingdings" pitchFamily="2" charset="2"/>
              </a:rPr>
              <a:t>1-</a:t>
            </a:r>
            <a:r>
              <a:rPr lang="en-US" sz="2400">
                <a:solidFill>
                  <a:srgbClr val="B7561E"/>
                </a:solidFill>
                <a:sym typeface="Wingdings" pitchFamily="2" charset="2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ym typeface="Wingdings" pitchFamily="2" charset="2"/>
              </a:rPr>
              <a:t>Products with (s), (l), or (g) designations must never be dissociated.</a:t>
            </a:r>
          </a:p>
          <a:p>
            <a:pPr>
              <a:lnSpc>
                <a:spcPct val="80000"/>
              </a:lnSpc>
            </a:pPr>
            <a:r>
              <a:rPr lang="en-US" sz="2800">
                <a:sym typeface="Wingdings" pitchFamily="2" charset="2"/>
              </a:rPr>
              <a:t>3. To obtain the </a:t>
            </a:r>
            <a:r>
              <a:rPr lang="en-US" sz="2800" u="sng">
                <a:sym typeface="Wingdings" pitchFamily="2" charset="2"/>
              </a:rPr>
              <a:t>Net Ionic Equation</a:t>
            </a:r>
            <a:r>
              <a:rPr lang="en-US" sz="2800">
                <a:sym typeface="Wingdings" pitchFamily="2" charset="2"/>
              </a:rPr>
              <a:t>, find the species that are the same on both sides (</a:t>
            </a:r>
            <a:r>
              <a:rPr lang="en-US" sz="2800">
                <a:solidFill>
                  <a:srgbClr val="FF33CC"/>
                </a:solidFill>
                <a:sym typeface="Wingdings" pitchFamily="2" charset="2"/>
              </a:rPr>
              <a:t>spectator ions</a:t>
            </a:r>
            <a:r>
              <a:rPr lang="en-US" sz="2800">
                <a:sym typeface="Wingdings" pitchFamily="2" charset="2"/>
              </a:rPr>
              <a:t>) and delete them.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NET IONIC EQUATIONS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2. Again, the </a:t>
            </a:r>
            <a:r>
              <a:rPr lang="en-US" sz="2800" u="sng">
                <a:latin typeface="Times New Roman" pitchFamily="18" charset="0"/>
                <a:sym typeface="Wingdings" pitchFamily="2" charset="2"/>
              </a:rPr>
              <a:t>Total Ionic Equation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is:</a:t>
            </a: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Pb</a:t>
            </a:r>
            <a:r>
              <a:rPr lang="en-US" sz="2800" baseline="30000">
                <a:latin typeface="Times New Roman" pitchFamily="18" charset="0"/>
                <a:sym typeface="Wingdings" pitchFamily="2" charset="2"/>
              </a:rPr>
              <a:t>2+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 + </a:t>
            </a:r>
            <a:r>
              <a:rPr lang="en-US" sz="28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2NO</a:t>
            </a:r>
            <a:r>
              <a:rPr lang="en-US" sz="2800" baseline="-250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3</a:t>
            </a:r>
            <a:r>
              <a:rPr lang="en-US" sz="2800" baseline="300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1-</a:t>
            </a:r>
            <a:r>
              <a:rPr lang="en-US" sz="28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 + 2K</a:t>
            </a:r>
            <a:r>
              <a:rPr lang="en-US" sz="2800" baseline="300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+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+ 2I</a:t>
            </a:r>
            <a:r>
              <a:rPr lang="en-US" sz="2800" baseline="30000">
                <a:latin typeface="Times New Roman" pitchFamily="18" charset="0"/>
                <a:sym typeface="Wingdings" pitchFamily="2" charset="2"/>
              </a:rPr>
              <a:t>1-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PbI</a:t>
            </a:r>
            <a:r>
              <a:rPr lang="en-US" sz="2800" baseline="-250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s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 + </a:t>
            </a:r>
            <a:r>
              <a:rPr lang="en-US" sz="28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2K</a:t>
            </a:r>
            <a:r>
              <a:rPr lang="en-US" sz="2800" baseline="300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+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+ </a:t>
            </a:r>
            <a:r>
              <a:rPr lang="en-US" sz="28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2NO</a:t>
            </a:r>
            <a:r>
              <a:rPr lang="en-US" sz="2800" baseline="-250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3</a:t>
            </a:r>
            <a:r>
              <a:rPr lang="en-US" sz="2800" baseline="300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1-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rgbClr val="FF33CC"/>
              </a:solidFill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3. Below is the </a:t>
            </a:r>
            <a:r>
              <a:rPr lang="en-US" sz="2800" u="sng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Net Ionic Equation 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(without </a:t>
            </a:r>
            <a:r>
              <a:rPr lang="en-US" sz="2800">
                <a:solidFill>
                  <a:srgbClr val="FF33CC"/>
                </a:solidFill>
                <a:latin typeface="Times New Roman" pitchFamily="18" charset="0"/>
                <a:sym typeface="Wingdings" pitchFamily="2" charset="2"/>
              </a:rPr>
              <a:t>spectator ions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):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Pb</a:t>
            </a:r>
            <a:r>
              <a:rPr lang="en-US" sz="2800" baseline="30000">
                <a:latin typeface="Times New Roman" pitchFamily="18" charset="0"/>
                <a:sym typeface="Wingdings" pitchFamily="2" charset="2"/>
              </a:rPr>
              <a:t>2+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+ 2I</a:t>
            </a:r>
            <a:r>
              <a:rPr lang="en-US" sz="2800" baseline="30000">
                <a:latin typeface="Times New Roman" pitchFamily="18" charset="0"/>
                <a:sym typeface="Wingdings" pitchFamily="2" charset="2"/>
              </a:rPr>
              <a:t>1-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PbI</a:t>
            </a:r>
            <a:r>
              <a:rPr lang="en-US" sz="2800" baseline="-250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sz="2800" i="1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s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)</a:t>
            </a:r>
          </a:p>
          <a:p>
            <a:pPr>
              <a:lnSpc>
                <a:spcPct val="80000"/>
              </a:lnSpc>
            </a:pPr>
            <a:endParaRPr lang="en-US" sz="2800">
              <a:solidFill>
                <a:srgbClr val="FFFF00"/>
              </a:solidFill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sym typeface="Wingdings" pitchFamily="2" charset="2"/>
              </a:rPr>
              <a:t>Alternatively, you can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deduce the net ionic equation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by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working backwards 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from the insoluble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product.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                    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? 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 +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sym typeface="Wingdings" pitchFamily="2" charset="2"/>
              </a:rPr>
              <a:t> ?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   PbI</a:t>
            </a:r>
            <a:r>
              <a:rPr lang="en-US" sz="2800" baseline="-2500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sz="2800" i="1">
                <a:latin typeface="Times New Roman" pitchFamily="18" charset="0"/>
                <a:sym typeface="Wingdings" pitchFamily="2" charset="2"/>
              </a:rPr>
              <a:t>s</a:t>
            </a:r>
            <a:r>
              <a:rPr lang="en-US" sz="2800">
                <a:latin typeface="Times New Roman" pitchFamily="18" charset="0"/>
                <a:sym typeface="Wingdings" pitchFamily="2" charset="2"/>
              </a:rPr>
              <a:t>)</a:t>
            </a:r>
            <a:endParaRPr lang="en-US" sz="2800" baseline="30000">
              <a:latin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THE MATH OF SOLUTIONS: CONCENTRATION CALCULATIONS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>
                <a:solidFill>
                  <a:srgbClr val="FFFF00"/>
                </a:solidFill>
              </a:rPr>
              <a:t>concentration</a:t>
            </a:r>
            <a:r>
              <a:rPr lang="en-US" sz="2800"/>
              <a:t> of a solution tells us how much solute we have in a given volume of solution or solvent.</a:t>
            </a:r>
          </a:p>
          <a:p>
            <a:pPr>
              <a:lnSpc>
                <a:spcPct val="90000"/>
              </a:lnSpc>
            </a:pPr>
            <a:r>
              <a:rPr lang="en-US" sz="2800"/>
              <a:t>It can be expressed in terms of grams per 100 mL of solution, but more commonly it is the </a:t>
            </a:r>
            <a:r>
              <a:rPr lang="en-US" sz="2800">
                <a:solidFill>
                  <a:srgbClr val="FFFF00"/>
                </a:solidFill>
              </a:rPr>
              <a:t>number of moles in one liter of solution</a:t>
            </a:r>
            <a:r>
              <a:rPr lang="en-US" sz="2800"/>
              <a:t>, the molarity, </a:t>
            </a:r>
            <a:r>
              <a:rPr lang="en-US" sz="2800">
                <a:solidFill>
                  <a:srgbClr val="FFFF00"/>
                </a:solidFill>
              </a:rPr>
              <a:t>M.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Molarity</a:t>
            </a:r>
            <a:r>
              <a:rPr lang="en-US" sz="2800"/>
              <a:t> =  </a:t>
            </a:r>
            <a:r>
              <a:rPr lang="en-US" sz="2800" u="sng"/>
              <a:t>no. of moles of solute</a:t>
            </a:r>
            <a:r>
              <a:rPr lang="en-US" sz="2800"/>
              <a:t>  = n/</a:t>
            </a:r>
            <a:r>
              <a:rPr lang="en-US" sz="2800">
                <a:solidFill>
                  <a:srgbClr val="FFFF00"/>
                </a:solidFill>
              </a:rPr>
              <a:t>V</a:t>
            </a:r>
          </a:p>
          <a:p>
            <a:pPr>
              <a:lnSpc>
                <a:spcPct val="90000"/>
              </a:lnSpc>
            </a:pPr>
            <a:r>
              <a:rPr lang="en-US" sz="2800"/>
              <a:t>                 no. of </a:t>
            </a:r>
            <a:r>
              <a:rPr lang="en-US" sz="2800">
                <a:solidFill>
                  <a:srgbClr val="FFFF00"/>
                </a:solidFill>
              </a:rPr>
              <a:t>liters of solution </a:t>
            </a:r>
          </a:p>
          <a:p>
            <a:pPr>
              <a:lnSpc>
                <a:spcPct val="90000"/>
              </a:lnSpc>
            </a:pPr>
            <a:r>
              <a:rPr lang="en-US" sz="2800"/>
              <a:t>Because it is L of solution, </a:t>
            </a:r>
            <a:r>
              <a:rPr lang="en-US" sz="2800">
                <a:solidFill>
                  <a:srgbClr val="FFFF00"/>
                </a:solidFill>
              </a:rPr>
              <a:t>not solvent</a:t>
            </a:r>
            <a:r>
              <a:rPr lang="en-US" sz="2800"/>
              <a:t>, we use a </a:t>
            </a:r>
            <a:r>
              <a:rPr lang="en-US" sz="2800">
                <a:solidFill>
                  <a:srgbClr val="FFFF00"/>
                </a:solidFill>
              </a:rPr>
              <a:t>volumetric flask</a:t>
            </a:r>
            <a:r>
              <a:rPr lang="en-US" sz="2800"/>
              <a:t>, not a grad. cylinder.                              </a:t>
            </a:r>
            <a:endParaRPr lang="en-US" sz="2800" u="sng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Find the molarity of a solution if 500 mL of it contains 15.2 g of KCl.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Answer:  Begin with </a:t>
            </a:r>
            <a:r>
              <a:rPr lang="en-US" sz="2800">
                <a:solidFill>
                  <a:srgbClr val="FFFF00"/>
                </a:solidFill>
              </a:rPr>
              <a:t>the definition</a:t>
            </a:r>
            <a:r>
              <a:rPr lang="en-US" sz="2800"/>
              <a:t> of </a:t>
            </a:r>
            <a:r>
              <a:rPr lang="en-US" sz="2800">
                <a:solidFill>
                  <a:srgbClr val="FFFF00"/>
                </a:solidFill>
              </a:rPr>
              <a:t>molarity</a:t>
            </a:r>
            <a:r>
              <a:rPr lang="en-US" sz="2800"/>
              <a:t>, M = n/V (in liters)</a:t>
            </a:r>
          </a:p>
          <a:p>
            <a:pPr>
              <a:lnSpc>
                <a:spcPct val="90000"/>
              </a:lnSpc>
            </a:pPr>
            <a:r>
              <a:rPr lang="en-US" sz="2800"/>
              <a:t>Change grams to moles.</a:t>
            </a:r>
          </a:p>
          <a:p>
            <a:pPr>
              <a:lnSpc>
                <a:spcPct val="90000"/>
              </a:lnSpc>
            </a:pPr>
            <a:r>
              <a:rPr lang="en-US" sz="2800"/>
              <a:t>15.2g KCl x (1 mol KCl/74.6 g KCl) = </a:t>
            </a:r>
            <a:r>
              <a:rPr lang="en-US" sz="2800">
                <a:solidFill>
                  <a:srgbClr val="FFFF00"/>
                </a:solidFill>
              </a:rPr>
              <a:t>0.204 mol KCl</a:t>
            </a:r>
          </a:p>
          <a:p>
            <a:pPr>
              <a:lnSpc>
                <a:spcPct val="90000"/>
              </a:lnSpc>
            </a:pPr>
            <a:r>
              <a:rPr lang="en-US" sz="2800"/>
              <a:t>Next change the volume to liters (L).</a:t>
            </a: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" pitchFamily="34" charset="0"/>
              </a:rPr>
              <a:t>SAMPLE MOLARITY PROBLEM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500 mL x (1L/1000mL) = 0.500 L</a:t>
            </a:r>
          </a:p>
          <a:p>
            <a:r>
              <a:rPr lang="en-US" sz="2800">
                <a:solidFill>
                  <a:srgbClr val="FFFF00"/>
                </a:solidFill>
              </a:rPr>
              <a:t>Apply the definition </a:t>
            </a:r>
            <a:r>
              <a:rPr lang="en-US" sz="2800"/>
              <a:t>M = n/V (in L)</a:t>
            </a:r>
          </a:p>
          <a:p>
            <a:r>
              <a:rPr lang="en-US" sz="2800"/>
              <a:t>M = 0.204 mol KCl / 0.500 L =?</a:t>
            </a:r>
          </a:p>
          <a:p>
            <a:r>
              <a:rPr lang="en-US" sz="2800">
                <a:solidFill>
                  <a:srgbClr val="FFFF00"/>
                </a:solidFill>
              </a:rPr>
              <a:t>Answer:</a:t>
            </a:r>
            <a:r>
              <a:rPr lang="en-US" sz="2800"/>
              <a:t> 0.408 M KCl</a:t>
            </a:r>
          </a:p>
          <a:p>
            <a:r>
              <a:rPr lang="en-US" sz="2800"/>
              <a:t>This means that </a:t>
            </a:r>
            <a:r>
              <a:rPr lang="en-US" sz="2800">
                <a:solidFill>
                  <a:srgbClr val="FFFF00"/>
                </a:solidFill>
              </a:rPr>
              <a:t>if </a:t>
            </a:r>
            <a:r>
              <a:rPr lang="en-US" sz="2800"/>
              <a:t>we had </a:t>
            </a:r>
            <a:r>
              <a:rPr lang="en-US" sz="2800">
                <a:solidFill>
                  <a:srgbClr val="FFFF00"/>
                </a:solidFill>
              </a:rPr>
              <a:t>one liter</a:t>
            </a:r>
            <a:r>
              <a:rPr lang="en-US" sz="2800"/>
              <a:t>, it would contain 0.408 of a mole of KCl.</a:t>
            </a:r>
          </a:p>
          <a:p>
            <a:r>
              <a:rPr lang="en-US" sz="2800"/>
              <a:t>It takes </a:t>
            </a:r>
            <a:r>
              <a:rPr lang="en-US" sz="2800">
                <a:solidFill>
                  <a:srgbClr val="FFFF00"/>
                </a:solidFill>
              </a:rPr>
              <a:t>practice</a:t>
            </a:r>
            <a:r>
              <a:rPr lang="en-US" sz="2800"/>
              <a:t> to gain confidence.</a:t>
            </a: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" pitchFamily="34" charset="0"/>
              </a:rPr>
              <a:t>SAMPLE MOLARITY PROBLEM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DILUTION CALCULATIONS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Quite often in the lab, we have an existing </a:t>
            </a:r>
            <a:r>
              <a:rPr lang="en-US" sz="2800">
                <a:solidFill>
                  <a:srgbClr val="FFFF00"/>
                </a:solidFill>
              </a:rPr>
              <a:t>“stock solution” of known concentration </a:t>
            </a:r>
            <a:r>
              <a:rPr lang="en-US" sz="2800"/>
              <a:t>that</a:t>
            </a:r>
            <a:r>
              <a:rPr lang="en-US" sz="2800">
                <a:solidFill>
                  <a:srgbClr val="FFFF00"/>
                </a:solidFill>
              </a:rPr>
              <a:t> </a:t>
            </a:r>
            <a:r>
              <a:rPr lang="en-US" sz="2800"/>
              <a:t>we can use to prepare a more dilute one.  Dissolving crystals can be more time consuming.</a:t>
            </a:r>
          </a:p>
          <a:p>
            <a:r>
              <a:rPr lang="en-US" sz="2800"/>
              <a:t>The dilution equation: </a:t>
            </a:r>
            <a:r>
              <a:rPr lang="en-US" sz="2800">
                <a:solidFill>
                  <a:srgbClr val="FFFF00"/>
                </a:solidFill>
              </a:rPr>
              <a:t>M</a:t>
            </a:r>
            <a:r>
              <a:rPr lang="en-US" sz="2800" baseline="-25000">
                <a:solidFill>
                  <a:srgbClr val="FFFF00"/>
                </a:solidFill>
              </a:rPr>
              <a:t>1</a:t>
            </a:r>
            <a:r>
              <a:rPr lang="en-US" sz="2800">
                <a:solidFill>
                  <a:srgbClr val="FFFF00"/>
                </a:solidFill>
              </a:rPr>
              <a:t>V</a:t>
            </a:r>
            <a:r>
              <a:rPr lang="en-US" sz="2800" baseline="-25000">
                <a:solidFill>
                  <a:srgbClr val="FFFF00"/>
                </a:solidFill>
              </a:rPr>
              <a:t>1</a:t>
            </a:r>
            <a:r>
              <a:rPr lang="en-US" sz="2800">
                <a:solidFill>
                  <a:srgbClr val="FFFF00"/>
                </a:solidFill>
              </a:rPr>
              <a:t> = M</a:t>
            </a:r>
            <a:r>
              <a:rPr lang="en-US" sz="2800" baseline="-25000">
                <a:solidFill>
                  <a:srgbClr val="FFFF00"/>
                </a:solidFill>
              </a:rPr>
              <a:t>2</a:t>
            </a:r>
            <a:r>
              <a:rPr lang="en-US" sz="2800">
                <a:solidFill>
                  <a:srgbClr val="FFFF00"/>
                </a:solidFill>
              </a:rPr>
              <a:t>V</a:t>
            </a:r>
            <a:r>
              <a:rPr lang="en-US" sz="2800" baseline="-25000">
                <a:solidFill>
                  <a:srgbClr val="FFFF00"/>
                </a:solidFill>
              </a:rPr>
              <a:t>2</a:t>
            </a:r>
            <a:r>
              <a:rPr lang="en-US" sz="2800"/>
              <a:t> </a:t>
            </a:r>
          </a:p>
          <a:p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 is the concentration of the stock solution.</a:t>
            </a:r>
          </a:p>
          <a:p>
            <a:r>
              <a:rPr lang="en-US" sz="2000"/>
              <a:t>V</a:t>
            </a:r>
            <a:r>
              <a:rPr lang="en-US" sz="2000" baseline="-25000"/>
              <a:t>1</a:t>
            </a:r>
            <a:r>
              <a:rPr lang="en-US" sz="2000"/>
              <a:t> is the volume of stock solution to be measured out.</a:t>
            </a:r>
          </a:p>
          <a:p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 is the concentration of the desired dilute solution.</a:t>
            </a:r>
          </a:p>
          <a:p>
            <a:r>
              <a:rPr lang="en-US" sz="2000"/>
              <a:t>V</a:t>
            </a:r>
            <a:r>
              <a:rPr lang="en-US" sz="2000" baseline="-25000"/>
              <a:t>2</a:t>
            </a:r>
            <a:r>
              <a:rPr lang="en-US" sz="2000"/>
              <a:t> is the volume of dilute solution needed.  It is the </a:t>
            </a:r>
            <a:r>
              <a:rPr lang="en-US" sz="2000">
                <a:solidFill>
                  <a:srgbClr val="FFFF00"/>
                </a:solidFill>
              </a:rPr>
              <a:t>total final volume</a:t>
            </a:r>
            <a:r>
              <a:rPr lang="en-US" sz="2000"/>
              <a:t> we end up with.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066800"/>
          </a:xfrm>
          <a:ln/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6.1 AQUEOUS SOLUTIONS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If water is the solvent we say it is an aqueous solution.  </a:t>
            </a:r>
            <a:endParaRPr lang="en-US" sz="2800" dirty="0" smtClean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A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solution</a:t>
            </a:r>
            <a:r>
              <a:rPr lang="en-US" sz="2800" dirty="0">
                <a:latin typeface="Times New Roman" pitchFamily="18" charset="0"/>
              </a:rPr>
              <a:t> consists of a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solvent</a:t>
            </a:r>
            <a:r>
              <a:rPr lang="en-US" sz="2800" dirty="0">
                <a:latin typeface="Times New Roman" pitchFamily="18" charset="0"/>
              </a:rPr>
              <a:t>, the dissolving medium, and the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solute</a:t>
            </a:r>
            <a:r>
              <a:rPr lang="en-US" sz="2800" dirty="0">
                <a:latin typeface="Times New Roman" pitchFamily="18" charset="0"/>
              </a:rPr>
              <a:t>, the material (s, l, or g) being dissolved.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solute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is the one present in 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</a:rPr>
              <a:t>smaller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amount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</a:rPr>
              <a:t>Solvent</a:t>
            </a:r>
            <a:r>
              <a:rPr lang="en-US" sz="2800" dirty="0" smtClean="0">
                <a:latin typeface="Times New Roman" pitchFamily="18" charset="0"/>
              </a:rPr>
              <a:t> is the larger amount</a:t>
            </a: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Dissolution: Opposites attract, like dissolves like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Electrolytes: polar 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molecules (permanent or regional charge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); conducts electricity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		</a:t>
            </a:r>
            <a:r>
              <a:rPr lang="en-US" sz="2400" dirty="0" err="1" smtClean="0">
                <a:latin typeface="Times New Roman" pitchFamily="18" charset="0"/>
              </a:rPr>
              <a:t>NaCl</a:t>
            </a:r>
            <a:r>
              <a:rPr lang="en-US" sz="2400" dirty="0" smtClean="0">
                <a:latin typeface="Times New Roman" pitchFamily="18" charset="0"/>
              </a:rPr>
              <a:t>(s) + water 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Times New Roman" pitchFamily="18" charset="0"/>
                <a:sym typeface="Wingdings" pitchFamily="2" charset="2"/>
              </a:rPr>
              <a:t>NaCl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sz="2400" dirty="0" err="1" smtClean="0">
                <a:latin typeface="Times New Roman" pitchFamily="18" charset="0"/>
                <a:sym typeface="Wingdings" pitchFamily="2" charset="2"/>
              </a:rPr>
              <a:t>aq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sz="2400" dirty="0" err="1" smtClean="0">
                <a:latin typeface="Times New Roman" pitchFamily="18" charset="0"/>
                <a:sym typeface="Wingdings" pitchFamily="2" charset="2"/>
              </a:rPr>
              <a:t>Nonelectrolytes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: organic molecules (oils, lotions); does not conduct electricity</a:t>
            </a:r>
            <a:endParaRPr lang="en-US" sz="2400" dirty="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Rate of dissolution – increases with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 surface 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area (powdered sugar </a:t>
            </a:r>
            <a:r>
              <a:rPr lang="en-US" sz="2800" dirty="0" err="1" smtClean="0">
                <a:latin typeface="Times New Roman" pitchFamily="18" charset="0"/>
                <a:sym typeface="Symbol" pitchFamily="18" charset="2"/>
              </a:rPr>
              <a:t>vs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 granular), temp., concentration</a:t>
            </a:r>
            <a:endParaRPr lang="en-US" sz="2800" dirty="0">
              <a:latin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SAMPLE DILUTION PROBLEM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How much </a:t>
            </a:r>
            <a:r>
              <a:rPr lang="en-US" sz="2800">
                <a:solidFill>
                  <a:srgbClr val="FFFF00"/>
                </a:solidFill>
              </a:rPr>
              <a:t>6.0 M</a:t>
            </a:r>
            <a:r>
              <a:rPr lang="en-US" sz="2800"/>
              <a:t> HCl solution would be needed in order to prepare </a:t>
            </a:r>
            <a:r>
              <a:rPr lang="en-US" sz="2800">
                <a:solidFill>
                  <a:srgbClr val="FFFF00"/>
                </a:solidFill>
              </a:rPr>
              <a:t>2.00 L</a:t>
            </a:r>
            <a:r>
              <a:rPr lang="en-US" sz="2800"/>
              <a:t> of a </a:t>
            </a:r>
            <a:r>
              <a:rPr lang="en-US" sz="2800">
                <a:solidFill>
                  <a:srgbClr val="FFFF00"/>
                </a:solidFill>
              </a:rPr>
              <a:t>1.5 M</a:t>
            </a:r>
            <a:r>
              <a:rPr lang="en-US" sz="2800"/>
              <a:t> HCl solution?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Answer:</a:t>
            </a:r>
            <a:r>
              <a:rPr lang="en-US" sz="2800"/>
              <a:t>  Assign a symbol to each no. in the problem.  6.0 M = M</a:t>
            </a:r>
            <a:r>
              <a:rPr lang="en-US" sz="2800" baseline="-25000"/>
              <a:t>1</a:t>
            </a:r>
            <a:r>
              <a:rPr lang="en-US" sz="2800"/>
              <a:t>  and 1.5 M = M</a:t>
            </a:r>
            <a:r>
              <a:rPr lang="en-US" sz="2800" baseline="-25000"/>
              <a:t>2</a:t>
            </a:r>
            <a:r>
              <a:rPr lang="en-US" sz="2800"/>
              <a:t>, while 2.00L = V</a:t>
            </a:r>
            <a:r>
              <a:rPr lang="en-US" sz="2800" baseline="-25000"/>
              <a:t>2</a:t>
            </a:r>
            <a:r>
              <a:rPr lang="en-US" sz="2800"/>
              <a:t>.  Find V</a:t>
            </a:r>
            <a:r>
              <a:rPr lang="en-US" sz="2800" baseline="-25000"/>
              <a:t>1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sz="2800"/>
              <a:t>   </a:t>
            </a:r>
            <a:r>
              <a:rPr lang="en-US" sz="2800">
                <a:solidFill>
                  <a:srgbClr val="FFFF00"/>
                </a:solidFill>
              </a:rPr>
              <a:t>M</a:t>
            </a:r>
            <a:r>
              <a:rPr lang="en-US" sz="2800" baseline="-25000">
                <a:solidFill>
                  <a:srgbClr val="FFFF00"/>
                </a:solidFill>
              </a:rPr>
              <a:t>1  </a:t>
            </a:r>
            <a:r>
              <a:rPr lang="en-US" sz="2800">
                <a:solidFill>
                  <a:srgbClr val="FFFF00"/>
                </a:solidFill>
              </a:rPr>
              <a:t>V</a:t>
            </a:r>
            <a:r>
              <a:rPr lang="en-US" sz="2800" baseline="-25000">
                <a:solidFill>
                  <a:srgbClr val="FFFF00"/>
                </a:solidFill>
              </a:rPr>
              <a:t>1</a:t>
            </a:r>
            <a:r>
              <a:rPr lang="en-US" sz="2800">
                <a:solidFill>
                  <a:srgbClr val="FFFF00"/>
                </a:solidFill>
              </a:rPr>
              <a:t>       =   M</a:t>
            </a:r>
            <a:r>
              <a:rPr lang="en-US" sz="2800" baseline="-25000">
                <a:solidFill>
                  <a:srgbClr val="FFFF00"/>
                </a:solidFill>
              </a:rPr>
              <a:t>2  </a:t>
            </a:r>
            <a:r>
              <a:rPr lang="en-US" sz="2800">
                <a:solidFill>
                  <a:srgbClr val="FFFF00"/>
                </a:solidFill>
              </a:rPr>
              <a:t>V</a:t>
            </a:r>
            <a:r>
              <a:rPr lang="en-US" sz="2800" baseline="-25000">
                <a:solidFill>
                  <a:srgbClr val="FFFF00"/>
                </a:solidFill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(6.0 M) x </a:t>
            </a:r>
            <a:r>
              <a:rPr lang="en-US" sz="2800">
                <a:solidFill>
                  <a:srgbClr val="FFFFFF"/>
                </a:solidFill>
              </a:rPr>
              <a:t>V</a:t>
            </a:r>
            <a:r>
              <a:rPr lang="en-US" sz="2800" baseline="-25000">
                <a:solidFill>
                  <a:srgbClr val="FFFFFF"/>
                </a:solidFill>
              </a:rPr>
              <a:t>1</a:t>
            </a:r>
            <a:r>
              <a:rPr lang="en-US" sz="2800">
                <a:solidFill>
                  <a:srgbClr val="FFFF00"/>
                </a:solidFill>
              </a:rPr>
              <a:t> = 1.5 M x 2.00 L</a:t>
            </a:r>
            <a:endParaRPr 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(6.0 M) x </a:t>
            </a:r>
            <a:r>
              <a:rPr lang="en-US" sz="2800">
                <a:solidFill>
                  <a:srgbClr val="FFFFFF"/>
                </a:solidFill>
              </a:rPr>
              <a:t>V</a:t>
            </a:r>
            <a:r>
              <a:rPr lang="en-US" sz="2800" baseline="-25000">
                <a:solidFill>
                  <a:srgbClr val="FFFFFF"/>
                </a:solidFill>
              </a:rPr>
              <a:t>1</a:t>
            </a:r>
            <a:r>
              <a:rPr lang="en-US" sz="2800">
                <a:solidFill>
                  <a:srgbClr val="FFFF00"/>
                </a:solidFill>
              </a:rPr>
              <a:t> = 1.5 M x 2.00 L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So </a:t>
            </a:r>
            <a:r>
              <a:rPr lang="en-US" sz="2800"/>
              <a:t>V</a:t>
            </a:r>
            <a:r>
              <a:rPr lang="en-US" sz="2800" baseline="-25000"/>
              <a:t>1</a:t>
            </a:r>
            <a:r>
              <a:rPr lang="en-US" sz="2800">
                <a:solidFill>
                  <a:srgbClr val="FFFF00"/>
                </a:solidFill>
              </a:rPr>
              <a:t> = (1.5 x 2.00)/6.0 = 0.50 L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That was through </a:t>
            </a:r>
            <a:r>
              <a:rPr lang="en-US" sz="2800"/>
              <a:t>algebra</a:t>
            </a:r>
            <a:r>
              <a:rPr lang="en-US" sz="280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A more </a:t>
            </a:r>
            <a:r>
              <a:rPr lang="en-US" sz="2800"/>
              <a:t>common sense </a:t>
            </a:r>
            <a:r>
              <a:rPr lang="en-US" sz="2800">
                <a:solidFill>
                  <a:srgbClr val="FFFF00"/>
                </a:solidFill>
              </a:rPr>
              <a:t>method can be used instead in this case.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Multiply the volume by </a:t>
            </a:r>
            <a:r>
              <a:rPr lang="en-US" sz="2800"/>
              <a:t>a ratio </a:t>
            </a:r>
            <a:r>
              <a:rPr lang="en-US" sz="2800">
                <a:solidFill>
                  <a:srgbClr val="FFFF00"/>
                </a:solidFill>
              </a:rPr>
              <a:t>that </a:t>
            </a:r>
            <a:r>
              <a:rPr lang="en-US" sz="2800"/>
              <a:t>reduces the volume </a:t>
            </a:r>
            <a:r>
              <a:rPr lang="en-US" sz="2800">
                <a:solidFill>
                  <a:srgbClr val="FFFF00"/>
                </a:solidFill>
              </a:rPr>
              <a:t>since only a smaller amount of “stock solution” is ever needed in a dilution.</a:t>
            </a:r>
            <a:endParaRPr lang="en-US" sz="2800"/>
          </a:p>
        </p:txBody>
      </p:sp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" pitchFamily="34" charset="0"/>
              </a:rPr>
              <a:t>SAMPLE DILUTION PROBLEM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6.6 ACID CHEMISTRY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acid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is a substance that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 release hydrogen ions (H+)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into an aqueous solution.</a:t>
            </a: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Strong acids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fully dissociated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HCl  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H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+ Cl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1-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(100%)</a:t>
            </a: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Weak Acids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are only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partly dissociated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HCN  =  H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+ CN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1-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(3-5%)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431925"/>
          </a:xfrm>
        </p:spPr>
        <p:txBody>
          <a:bodyPr/>
          <a:lstStyle/>
          <a:p>
            <a:r>
              <a:rPr lang="en-US" sz="2800"/>
              <a:t>Keep in mind that HF is a </a:t>
            </a:r>
            <a:r>
              <a:rPr lang="en-US" sz="2800">
                <a:solidFill>
                  <a:srgbClr val="FFFF00"/>
                </a:solidFill>
              </a:rPr>
              <a:t>weak acid</a:t>
            </a:r>
            <a:r>
              <a:rPr lang="en-US" sz="2800"/>
              <a:t>, but inhalation </a:t>
            </a:r>
            <a:r>
              <a:rPr lang="en-US" sz="2800">
                <a:solidFill>
                  <a:srgbClr val="FFFF00"/>
                </a:solidFill>
              </a:rPr>
              <a:t>can be fatal</a:t>
            </a:r>
            <a:r>
              <a:rPr lang="en-US" sz="2800"/>
              <a:t>.  A </a:t>
            </a:r>
            <a:r>
              <a:rPr lang="en-US" sz="2800">
                <a:solidFill>
                  <a:srgbClr val="FFFF00"/>
                </a:solidFill>
              </a:rPr>
              <a:t>strong</a:t>
            </a:r>
            <a:r>
              <a:rPr lang="en-US" sz="2800"/>
              <a:t> acid like HNO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may be concentrated </a:t>
            </a:r>
            <a:r>
              <a:rPr lang="en-US" sz="2800"/>
              <a:t>or </a:t>
            </a:r>
            <a:r>
              <a:rPr lang="en-US" sz="2800">
                <a:solidFill>
                  <a:srgbClr val="FFFF00"/>
                </a:solidFill>
              </a:rPr>
              <a:t>dilute (less dangerous)</a:t>
            </a:r>
            <a:r>
              <a:rPr lang="en-US" sz="2800"/>
              <a:t>.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381000" y="1784350"/>
            <a:ext cx="8458200" cy="4845050"/>
            <a:chOff x="240" y="1076"/>
            <a:chExt cx="5328" cy="3052"/>
          </a:xfrm>
        </p:grpSpPr>
        <p:pic>
          <p:nvPicPr>
            <p:cNvPr id="3584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" y="1076"/>
              <a:ext cx="5328" cy="26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240" y="3686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Table 6.2, pg. 180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2400"/>
              <a:t>A serial no. registration kit </a:t>
            </a:r>
            <a:r>
              <a:rPr lang="en-US" sz="2400">
                <a:solidFill>
                  <a:srgbClr val="FFFF00"/>
                </a:solidFill>
              </a:rPr>
              <a:t>uses</a:t>
            </a:r>
            <a:r>
              <a:rPr lang="en-US" sz="2400"/>
              <a:t> </a:t>
            </a:r>
            <a:r>
              <a:rPr lang="en-US" sz="2400">
                <a:solidFill>
                  <a:srgbClr val="FFFF00"/>
                </a:solidFill>
              </a:rPr>
              <a:t>acids </a:t>
            </a:r>
            <a:r>
              <a:rPr lang="en-US" sz="2400"/>
              <a:t>to </a:t>
            </a:r>
            <a:r>
              <a:rPr lang="en-US" sz="2400">
                <a:solidFill>
                  <a:srgbClr val="FFFF00"/>
                </a:solidFill>
              </a:rPr>
              <a:t>restore</a:t>
            </a:r>
            <a:r>
              <a:rPr lang="en-US" sz="2400"/>
              <a:t> the S/N </a:t>
            </a:r>
            <a:r>
              <a:rPr lang="en-US" sz="2400">
                <a:solidFill>
                  <a:srgbClr val="FFFF00"/>
                </a:solidFill>
              </a:rPr>
              <a:t>etchings</a:t>
            </a:r>
            <a:r>
              <a:rPr lang="en-US" sz="2400"/>
              <a:t>.</a:t>
            </a:r>
          </a:p>
        </p:txBody>
      </p:sp>
      <p:grpSp>
        <p:nvGrpSpPr>
          <p:cNvPr id="36875" name="Group 11"/>
          <p:cNvGrpSpPr>
            <a:grpSpLocks/>
          </p:cNvGrpSpPr>
          <p:nvPr/>
        </p:nvGrpSpPr>
        <p:grpSpPr bwMode="auto">
          <a:xfrm>
            <a:off x="1066800" y="838200"/>
            <a:ext cx="7391400" cy="5646738"/>
            <a:chOff x="288" y="581"/>
            <a:chExt cx="4656" cy="3557"/>
          </a:xfrm>
        </p:grpSpPr>
        <p:sp>
          <p:nvSpPr>
            <p:cNvPr id="36873" name="Text Box 9"/>
            <p:cNvSpPr txBox="1">
              <a:spLocks noChangeArrowheads="1"/>
            </p:cNvSpPr>
            <p:nvPr/>
          </p:nvSpPr>
          <p:spPr bwMode="auto">
            <a:xfrm>
              <a:off x="288" y="3696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Figure 6.4, pg. 181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pic>
          <p:nvPicPr>
            <p:cNvPr id="36874" name="Picture 10" descr="Johll_06_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" y="581"/>
              <a:ext cx="4656" cy="3143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6.7 BASE CHEMISTRY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A </a:t>
            </a:r>
            <a:r>
              <a:rPr lang="en-US" sz="2800">
                <a:solidFill>
                  <a:srgbClr val="FFFF00"/>
                </a:solidFill>
              </a:rPr>
              <a:t>base</a:t>
            </a:r>
            <a:r>
              <a:rPr lang="en-US" sz="2800"/>
              <a:t> is a compound that </a:t>
            </a:r>
            <a:r>
              <a:rPr lang="en-US" sz="2800">
                <a:solidFill>
                  <a:srgbClr val="FFFF00"/>
                </a:solidFill>
              </a:rPr>
              <a:t>produces hydroxide ions (OH</a:t>
            </a:r>
            <a:r>
              <a:rPr lang="en-US" sz="2800" baseline="30000">
                <a:solidFill>
                  <a:srgbClr val="FFFF00"/>
                </a:solidFill>
              </a:rPr>
              <a:t>1-</a:t>
            </a:r>
            <a:r>
              <a:rPr lang="en-US" sz="2800">
                <a:solidFill>
                  <a:srgbClr val="FFFF00"/>
                </a:solidFill>
              </a:rPr>
              <a:t>)</a:t>
            </a:r>
            <a:r>
              <a:rPr lang="en-US" sz="2800"/>
              <a:t> in aqueous solution.  </a:t>
            </a:r>
          </a:p>
          <a:p>
            <a:r>
              <a:rPr lang="en-US" sz="2800"/>
              <a:t>Terms such as alkali, alkaline, and caustic are used for bases.  </a:t>
            </a:r>
            <a:r>
              <a:rPr lang="en-US" sz="2800">
                <a:solidFill>
                  <a:srgbClr val="FFFF00"/>
                </a:solidFill>
              </a:rPr>
              <a:t>Acids</a:t>
            </a:r>
            <a:r>
              <a:rPr lang="en-US" sz="2800"/>
              <a:t> are said to be </a:t>
            </a:r>
            <a:r>
              <a:rPr lang="en-US" sz="2800">
                <a:solidFill>
                  <a:srgbClr val="FFFF00"/>
                </a:solidFill>
              </a:rPr>
              <a:t>corrosive</a:t>
            </a:r>
            <a:r>
              <a:rPr lang="en-US" sz="2800"/>
              <a:t>.</a:t>
            </a:r>
          </a:p>
          <a:p>
            <a:r>
              <a:rPr lang="en-US" sz="2800">
                <a:solidFill>
                  <a:srgbClr val="FFFF00"/>
                </a:solidFill>
              </a:rPr>
              <a:t>Strong bases</a:t>
            </a:r>
            <a:r>
              <a:rPr lang="en-US" sz="2800"/>
              <a:t> are </a:t>
            </a:r>
            <a:r>
              <a:rPr lang="en-US" sz="2800">
                <a:solidFill>
                  <a:srgbClr val="FFFF00"/>
                </a:solidFill>
              </a:rPr>
              <a:t>strong electrolytes</a:t>
            </a:r>
            <a:r>
              <a:rPr lang="en-US" sz="2800"/>
              <a:t> because they are fully dissociated in solution.  NaOH </a:t>
            </a:r>
            <a:r>
              <a:rPr lang="en-US" sz="2800">
                <a:sym typeface="Wingdings" pitchFamily="2" charset="2"/>
              </a:rPr>
              <a:t> Na</a:t>
            </a:r>
            <a:r>
              <a:rPr lang="en-US" sz="2800" baseline="30000">
                <a:sym typeface="Wingdings" pitchFamily="2" charset="2"/>
              </a:rPr>
              <a:t>1+ </a:t>
            </a:r>
            <a:r>
              <a:rPr lang="en-US" sz="2800">
                <a:sym typeface="Wingdings" pitchFamily="2" charset="2"/>
              </a:rPr>
              <a:t> +  OH</a:t>
            </a:r>
            <a:r>
              <a:rPr lang="en-US" sz="2800" baseline="30000">
                <a:sym typeface="Wingdings" pitchFamily="2" charset="2"/>
              </a:rPr>
              <a:t>1-</a:t>
            </a:r>
            <a:r>
              <a:rPr lang="en-US" sz="2800">
                <a:sym typeface="Wingdings" pitchFamily="2" charset="2"/>
              </a:rPr>
              <a:t>  (100%)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Weak bases</a:t>
            </a:r>
            <a:r>
              <a:rPr lang="en-US" sz="2800"/>
              <a:t> are only </a:t>
            </a:r>
            <a:r>
              <a:rPr lang="en-US" sz="2800">
                <a:solidFill>
                  <a:srgbClr val="FFFF00"/>
                </a:solidFill>
              </a:rPr>
              <a:t>partly dissociated</a:t>
            </a:r>
            <a:r>
              <a:rPr lang="en-US" sz="2800"/>
              <a:t> or react incompletely with water.</a:t>
            </a:r>
          </a:p>
          <a:p>
            <a:pPr>
              <a:lnSpc>
                <a:spcPct val="90000"/>
              </a:lnSpc>
            </a:pPr>
            <a:r>
              <a:rPr lang="en-US" sz="2800"/>
              <a:t>NH</a:t>
            </a:r>
            <a:r>
              <a:rPr lang="en-US" sz="2800" baseline="-25000"/>
              <a:t>3</a:t>
            </a:r>
            <a:r>
              <a:rPr lang="en-US" sz="2800"/>
              <a:t>(</a:t>
            </a:r>
            <a:r>
              <a:rPr lang="en-US" sz="2800" i="1"/>
              <a:t>g</a:t>
            </a:r>
            <a:r>
              <a:rPr lang="en-US" sz="2800"/>
              <a:t>)  +  H</a:t>
            </a:r>
            <a:r>
              <a:rPr lang="en-US" sz="2800" baseline="-25000"/>
              <a:t>2</a:t>
            </a:r>
            <a:r>
              <a:rPr lang="en-US" sz="2800"/>
              <a:t>O(</a:t>
            </a:r>
            <a:r>
              <a:rPr lang="en-US" sz="2800" i="1"/>
              <a:t>l</a:t>
            </a:r>
            <a:r>
              <a:rPr lang="en-US" sz="2800"/>
              <a:t>)  </a:t>
            </a:r>
            <a:r>
              <a:rPr lang="en-US" sz="2800">
                <a:sym typeface="Wingdings" pitchFamily="2" charset="2"/>
              </a:rPr>
              <a:t>  NH</a:t>
            </a:r>
            <a:r>
              <a:rPr lang="en-US" sz="2800" baseline="-25000">
                <a:sym typeface="Wingdings" pitchFamily="2" charset="2"/>
              </a:rPr>
              <a:t>4</a:t>
            </a:r>
            <a:r>
              <a:rPr lang="en-US" sz="2800">
                <a:sym typeface="Wingdings" pitchFamily="2" charset="2"/>
              </a:rPr>
              <a:t>OH(</a:t>
            </a:r>
            <a:r>
              <a:rPr lang="en-US" sz="2800" i="1">
                <a:sym typeface="Wingdings" pitchFamily="2" charset="2"/>
              </a:rPr>
              <a:t>aq</a:t>
            </a:r>
            <a:r>
              <a:rPr lang="en-US" sz="2800">
                <a:sym typeface="Wingdings" pitchFamily="2" charset="2"/>
              </a:rPr>
              <a:t>) (~5%) </a:t>
            </a:r>
          </a:p>
          <a:p>
            <a:pPr>
              <a:lnSpc>
                <a:spcPct val="90000"/>
              </a:lnSpc>
            </a:pPr>
            <a:endParaRPr lang="en-US" sz="28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  <a:sym typeface="Wingdings" pitchFamily="2" charset="2"/>
              </a:rPr>
              <a:t>Lye (NaOH)</a:t>
            </a:r>
            <a:r>
              <a:rPr lang="en-US" sz="2800">
                <a:sym typeface="Wingdings" pitchFamily="2" charset="2"/>
              </a:rPr>
              <a:t> reacts with animal fats (lard or tallow) to yield soap and glycerin. This soap making process is called </a:t>
            </a:r>
            <a:r>
              <a:rPr lang="en-US" sz="2800">
                <a:solidFill>
                  <a:srgbClr val="FFFF00"/>
                </a:solidFill>
                <a:sym typeface="Wingdings" pitchFamily="2" charset="2"/>
              </a:rPr>
              <a:t>saponification</a:t>
            </a:r>
            <a:r>
              <a:rPr lang="en-US" sz="2800">
                <a:sym typeface="Wingdings" pitchFamily="2" charset="2"/>
              </a:rPr>
              <a:t>.  </a:t>
            </a:r>
            <a:r>
              <a:rPr lang="en-US" sz="2800">
                <a:solidFill>
                  <a:srgbClr val="FFFF00"/>
                </a:solidFill>
                <a:sym typeface="Wingdings" pitchFamily="2" charset="2"/>
              </a:rPr>
              <a:t>Soap</a:t>
            </a:r>
            <a:r>
              <a:rPr lang="en-US" sz="2800">
                <a:sym typeface="Wingdings" pitchFamily="2" charset="2"/>
              </a:rPr>
              <a:t> is the sodium or potassium salt of a fatty acid, and is water soluble.</a:t>
            </a:r>
            <a:endParaRPr lang="en-US" sz="2800"/>
          </a:p>
        </p:txBody>
      </p:sp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6.7 BASE CHEMISTRY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r>
              <a:rPr lang="en-US" sz="2800">
                <a:solidFill>
                  <a:srgbClr val="FFFF00"/>
                </a:solidFill>
              </a:rPr>
              <a:t>Weak bases</a:t>
            </a:r>
            <a:r>
              <a:rPr lang="en-US" sz="2800"/>
              <a:t>, like weak acids, </a:t>
            </a:r>
            <a:r>
              <a:rPr lang="en-US" sz="2800">
                <a:solidFill>
                  <a:srgbClr val="FFFF00"/>
                </a:solidFill>
              </a:rPr>
              <a:t>exist mainly </a:t>
            </a:r>
            <a:r>
              <a:rPr lang="en-US" sz="2800"/>
              <a:t>as </a:t>
            </a:r>
            <a:r>
              <a:rPr lang="en-US" sz="2800">
                <a:solidFill>
                  <a:srgbClr val="FFFF00"/>
                </a:solidFill>
              </a:rPr>
              <a:t>molecules</a:t>
            </a:r>
            <a:r>
              <a:rPr lang="en-US" sz="2800"/>
              <a:t> and not ions.</a:t>
            </a:r>
            <a:br>
              <a:rPr lang="en-US" sz="2800"/>
            </a:br>
            <a:r>
              <a:rPr lang="en-US" sz="2800">
                <a:solidFill>
                  <a:srgbClr val="FFFF00"/>
                </a:solidFill>
              </a:rPr>
              <a:t>NH</a:t>
            </a:r>
            <a:r>
              <a:rPr lang="en-US" sz="2800" baseline="-25000">
                <a:solidFill>
                  <a:srgbClr val="FFFF00"/>
                </a:solidFill>
              </a:rPr>
              <a:t>3</a:t>
            </a:r>
            <a:r>
              <a:rPr lang="en-US" sz="2800"/>
              <a:t>  +  H</a:t>
            </a:r>
            <a:r>
              <a:rPr lang="en-US" sz="2800" baseline="-25000"/>
              <a:t>2</a:t>
            </a:r>
            <a:r>
              <a:rPr lang="en-US" sz="2800"/>
              <a:t>O   =  NH</a:t>
            </a:r>
            <a:r>
              <a:rPr lang="en-US" sz="2800" baseline="-25000"/>
              <a:t>4</a:t>
            </a:r>
            <a:r>
              <a:rPr lang="en-US" sz="2800" baseline="30000"/>
              <a:t>+</a:t>
            </a:r>
            <a:r>
              <a:rPr lang="en-US" sz="2800"/>
              <a:t>  +  OH</a:t>
            </a:r>
            <a:r>
              <a:rPr lang="en-US" sz="2800" baseline="30000"/>
              <a:t>1-</a:t>
            </a:r>
            <a:r>
              <a:rPr lang="en-US" sz="2800"/>
              <a:t>  (~5%)</a:t>
            </a:r>
          </a:p>
        </p:txBody>
      </p: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152400" y="1905000"/>
            <a:ext cx="8763000" cy="3521075"/>
            <a:chOff x="96" y="1200"/>
            <a:chExt cx="5520" cy="2218"/>
          </a:xfrm>
        </p:grpSpPr>
        <p:pic>
          <p:nvPicPr>
            <p:cNvPr id="3994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" y="1200"/>
              <a:ext cx="5520" cy="17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96" y="2976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Table 6.3, pg. 181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4343400" cy="2514600"/>
          </a:xfrm>
        </p:spPr>
        <p:txBody>
          <a:bodyPr/>
          <a:lstStyle/>
          <a:p>
            <a:r>
              <a:rPr lang="en-US" sz="2800"/>
              <a:t>The molecule on the </a:t>
            </a:r>
            <a:r>
              <a:rPr lang="en-US" sz="2800">
                <a:solidFill>
                  <a:srgbClr val="FFFF00"/>
                </a:solidFill>
              </a:rPr>
              <a:t>left, C</a:t>
            </a:r>
            <a:r>
              <a:rPr lang="en-US" sz="2800" baseline="-25000">
                <a:solidFill>
                  <a:srgbClr val="FFFF00"/>
                </a:solidFill>
              </a:rPr>
              <a:t>15</a:t>
            </a:r>
            <a:r>
              <a:rPr lang="en-US" sz="2800">
                <a:solidFill>
                  <a:srgbClr val="FFFF00"/>
                </a:solidFill>
              </a:rPr>
              <a:t>H</a:t>
            </a:r>
            <a:r>
              <a:rPr lang="en-US" sz="2800" baseline="-25000">
                <a:solidFill>
                  <a:srgbClr val="FFFF00"/>
                </a:solidFill>
              </a:rPr>
              <a:t>32</a:t>
            </a:r>
            <a:r>
              <a:rPr lang="en-US" sz="2800"/>
              <a:t>, is a </a:t>
            </a:r>
            <a:r>
              <a:rPr lang="en-US" sz="2800">
                <a:solidFill>
                  <a:srgbClr val="FFFF00"/>
                </a:solidFill>
              </a:rPr>
              <a:t>nonpolar hydrocarbon </a:t>
            </a:r>
            <a:r>
              <a:rPr lang="en-US" sz="2800"/>
              <a:t>that has no affinity for water.  It is hydrophobic.</a:t>
            </a:r>
          </a:p>
        </p:txBody>
      </p: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5334000" y="365125"/>
            <a:ext cx="2438400" cy="6188075"/>
            <a:chOff x="2256" y="144"/>
            <a:chExt cx="1536" cy="3898"/>
          </a:xfrm>
        </p:grpSpPr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2256" y="3600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Figure 6.5. 183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pic>
          <p:nvPicPr>
            <p:cNvPr id="40970" name="Picture 10" descr="Johll_06_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7" y="144"/>
              <a:ext cx="1535" cy="345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4495800" cy="2438400"/>
          </a:xfrm>
        </p:spPr>
        <p:txBody>
          <a:bodyPr/>
          <a:lstStyle/>
          <a:p>
            <a:pPr algn="r"/>
            <a:r>
              <a:rPr lang="en-US" sz="2800"/>
              <a:t>The molecule on the </a:t>
            </a:r>
            <a:r>
              <a:rPr lang="en-US" sz="2800">
                <a:solidFill>
                  <a:srgbClr val="FFFF00"/>
                </a:solidFill>
              </a:rPr>
              <a:t>right, a soap</a:t>
            </a:r>
            <a:r>
              <a:rPr lang="en-US" sz="2800"/>
              <a:t>, has a </a:t>
            </a:r>
            <a:r>
              <a:rPr lang="en-US" sz="2800">
                <a:solidFill>
                  <a:srgbClr val="FFFF00"/>
                </a:solidFill>
              </a:rPr>
              <a:t>polar end </a:t>
            </a:r>
            <a:r>
              <a:rPr lang="en-US" sz="2800"/>
              <a:t>that has </a:t>
            </a:r>
            <a:r>
              <a:rPr lang="en-US" sz="2800">
                <a:solidFill>
                  <a:srgbClr val="FFFF00"/>
                </a:solidFill>
              </a:rPr>
              <a:t>much affinity </a:t>
            </a:r>
            <a:r>
              <a:rPr lang="en-US" sz="2800"/>
              <a:t>for water (polar).  The end is hydrophilic.</a:t>
            </a:r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5334000" y="365125"/>
            <a:ext cx="2438400" cy="6188075"/>
            <a:chOff x="2256" y="144"/>
            <a:chExt cx="1536" cy="3898"/>
          </a:xfrm>
        </p:grpSpPr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2256" y="3600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Figure 6.5. 183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pic>
          <p:nvPicPr>
            <p:cNvPr id="41994" name="Picture 10" descr="Johll_06_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7" y="144"/>
              <a:ext cx="1535" cy="345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Aqueous Solution Properties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525963"/>
          </a:xfrm>
        </p:spPr>
        <p:txBody>
          <a:bodyPr/>
          <a:lstStyle/>
          <a:p>
            <a:r>
              <a:rPr lang="en-US" dirty="0" smtClean="0"/>
              <a:t>Electrolyte:</a:t>
            </a:r>
            <a:endParaRPr lang="en-US" dirty="0"/>
          </a:p>
          <a:p>
            <a:pPr lvl="1"/>
            <a:r>
              <a:rPr lang="en-US" sz="2400" dirty="0"/>
              <a:t>Ionic</a:t>
            </a:r>
            <a:r>
              <a:rPr lang="en-US" dirty="0"/>
              <a:t> compound, and will dissolve in </a:t>
            </a:r>
            <a:r>
              <a:rPr lang="en-US" dirty="0" smtClean="0"/>
              <a:t>water</a:t>
            </a:r>
          </a:p>
          <a:p>
            <a:pPr lvl="1"/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Strong acids, strong bases, and soluble salts are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strong electrolytes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Weak acids and weak bases are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weak electrolytes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Sugars and alcohols are </a:t>
            </a:r>
            <a:r>
              <a:rPr lang="en-US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nonelectrolytes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  <a:r>
              <a:rPr lang="en-US" dirty="0" smtClean="0"/>
              <a:t>Gatorade </a:t>
            </a:r>
            <a:r>
              <a:rPr lang="en-US" sz="2400" dirty="0" smtClean="0"/>
              <a:t>ingredients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2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do you know if it will dissolve?</a:t>
            </a:r>
          </a:p>
          <a:p>
            <a:pPr lvl="1"/>
            <a:r>
              <a:rPr lang="en-US" dirty="0"/>
              <a:t>Solubility </a:t>
            </a:r>
            <a:r>
              <a:rPr lang="en-US" dirty="0" smtClean="0"/>
              <a:t>rules</a:t>
            </a:r>
          </a:p>
          <a:p>
            <a:endParaRPr lang="en-US" dirty="0"/>
          </a:p>
        </p:txBody>
      </p:sp>
      <p:pic>
        <p:nvPicPr>
          <p:cNvPr id="6" name="Picture 10" descr="Johll_06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124200"/>
            <a:ext cx="7772400" cy="261507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6.8 NEUTRALIZATION REACTIONS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>
                <a:solidFill>
                  <a:srgbClr val="FFFF00"/>
                </a:solidFill>
              </a:rPr>
              <a:t>Acids and bases </a:t>
            </a:r>
            <a:r>
              <a:rPr lang="en-US" sz="2800"/>
              <a:t>will undergo </a:t>
            </a:r>
            <a:r>
              <a:rPr lang="en-US" sz="2800">
                <a:solidFill>
                  <a:srgbClr val="FFFF00"/>
                </a:solidFill>
              </a:rPr>
              <a:t>neutralization reactions </a:t>
            </a:r>
            <a:r>
              <a:rPr lang="en-US" sz="2800"/>
              <a:t>upon mixing to produce</a:t>
            </a:r>
            <a:r>
              <a:rPr lang="en-US" sz="2800" b="1"/>
              <a:t> </a:t>
            </a:r>
            <a:r>
              <a:rPr lang="en-US" sz="2800">
                <a:solidFill>
                  <a:srgbClr val="FFFF00"/>
                </a:solidFill>
              </a:rPr>
              <a:t>a salt</a:t>
            </a:r>
            <a:r>
              <a:rPr lang="en-US" sz="2800"/>
              <a:t> and </a:t>
            </a:r>
            <a:r>
              <a:rPr lang="en-US" sz="2800">
                <a:solidFill>
                  <a:srgbClr val="FFFF00"/>
                </a:solidFill>
              </a:rPr>
              <a:t>water.</a:t>
            </a:r>
          </a:p>
          <a:p>
            <a:r>
              <a:rPr lang="en-US" sz="2800"/>
              <a:t>H</a:t>
            </a:r>
            <a:r>
              <a:rPr lang="en-US" sz="2800">
                <a:solidFill>
                  <a:srgbClr val="FFFF00"/>
                </a:solidFill>
              </a:rPr>
              <a:t>Cl  +  Na</a:t>
            </a:r>
            <a:r>
              <a:rPr lang="en-US" sz="2800"/>
              <a:t>OH</a:t>
            </a:r>
            <a:r>
              <a:rPr lang="en-US" sz="2800">
                <a:solidFill>
                  <a:srgbClr val="FFFF00"/>
                </a:solidFill>
              </a:rPr>
              <a:t>      </a:t>
            </a:r>
            <a:r>
              <a:rPr lang="en-US" sz="2800">
                <a:solidFill>
                  <a:srgbClr val="FFFF00"/>
                </a:solidFill>
                <a:sym typeface="Wingdings" pitchFamily="2" charset="2"/>
              </a:rPr>
              <a:t>   NaCl  +  </a:t>
            </a:r>
            <a:r>
              <a:rPr lang="en-US" sz="2800">
                <a:sym typeface="Wingdings" pitchFamily="2" charset="2"/>
              </a:rPr>
              <a:t>H</a:t>
            </a:r>
            <a:r>
              <a:rPr lang="en-US" sz="2800" baseline="-25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O</a:t>
            </a:r>
            <a:r>
              <a:rPr lang="en-US" sz="2800" i="1">
                <a:sym typeface="Wingdings" pitchFamily="2" charset="2"/>
              </a:rPr>
              <a:t>(l)</a:t>
            </a:r>
          </a:p>
          <a:p>
            <a:r>
              <a:rPr lang="en-US" sz="2800"/>
              <a:t>acid  +  base     yield  a salt    water</a:t>
            </a:r>
          </a:p>
          <a:p>
            <a:r>
              <a:rPr lang="pt-BR" sz="2800"/>
              <a:t>HBr</a:t>
            </a:r>
            <a:r>
              <a:rPr lang="pt-BR" sz="2800" i="1"/>
              <a:t>(aq) </a:t>
            </a:r>
            <a:r>
              <a:rPr lang="pt-BR" sz="2800"/>
              <a:t>+</a:t>
            </a:r>
            <a:r>
              <a:rPr lang="pt-BR" sz="2800" i="1"/>
              <a:t> </a:t>
            </a:r>
            <a:r>
              <a:rPr lang="pt-BR" sz="2800"/>
              <a:t>KOH</a:t>
            </a:r>
            <a:r>
              <a:rPr lang="pt-BR" sz="2800" i="1"/>
              <a:t>(aq) → </a:t>
            </a:r>
            <a:r>
              <a:rPr lang="pt-BR" sz="2800"/>
              <a:t>KBr</a:t>
            </a:r>
            <a:r>
              <a:rPr lang="pt-BR" sz="2800" i="1"/>
              <a:t>(aq)  </a:t>
            </a:r>
            <a:r>
              <a:rPr lang="pt-BR" sz="2800"/>
              <a:t>+</a:t>
            </a:r>
            <a:r>
              <a:rPr lang="pt-BR" sz="2800" i="1"/>
              <a:t> </a:t>
            </a:r>
            <a:r>
              <a:rPr lang="pt-BR" sz="2800"/>
              <a:t>H</a:t>
            </a:r>
            <a:r>
              <a:rPr lang="pt-BR" sz="2800" baseline="-25000"/>
              <a:t>2</a:t>
            </a:r>
            <a:r>
              <a:rPr lang="pt-BR" sz="2800"/>
              <a:t>O</a:t>
            </a:r>
            <a:r>
              <a:rPr lang="pt-BR" sz="2800" i="1"/>
              <a:t>(l)</a:t>
            </a:r>
          </a:p>
          <a:p>
            <a:r>
              <a:rPr lang="pt-BR" sz="2800"/>
              <a:t>The </a:t>
            </a:r>
            <a:r>
              <a:rPr lang="pt-BR" sz="2800">
                <a:solidFill>
                  <a:srgbClr val="FFFF00"/>
                </a:solidFill>
              </a:rPr>
              <a:t>net ionic equation </a:t>
            </a:r>
            <a:r>
              <a:rPr lang="pt-BR" sz="2800"/>
              <a:t>in both examples above is:   H</a:t>
            </a:r>
            <a:r>
              <a:rPr lang="pt-BR" sz="2800" baseline="30000"/>
              <a:t>+</a:t>
            </a:r>
            <a:r>
              <a:rPr lang="pt-BR" sz="2800"/>
              <a:t>(</a:t>
            </a:r>
            <a:r>
              <a:rPr lang="pt-BR" sz="2800" i="1"/>
              <a:t>aq) </a:t>
            </a:r>
            <a:r>
              <a:rPr lang="pt-BR" sz="2800"/>
              <a:t>+ OH</a:t>
            </a:r>
            <a:r>
              <a:rPr lang="pt-BR" sz="2800" baseline="30000"/>
              <a:t>-</a:t>
            </a:r>
            <a:r>
              <a:rPr lang="pt-BR" sz="2800" i="1"/>
              <a:t>(aq) → </a:t>
            </a:r>
            <a:r>
              <a:rPr lang="pt-BR" sz="2800"/>
              <a:t>H</a:t>
            </a:r>
            <a:r>
              <a:rPr lang="pt-BR" sz="2800" baseline="-25000"/>
              <a:t>2</a:t>
            </a:r>
            <a:r>
              <a:rPr lang="pt-BR" sz="2800"/>
              <a:t>O</a:t>
            </a:r>
            <a:r>
              <a:rPr lang="pt-BR" sz="2800" i="1"/>
              <a:t>(l)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Neutralization reactions can be </a:t>
            </a:r>
            <a:r>
              <a:rPr lang="en-US" sz="2800">
                <a:solidFill>
                  <a:srgbClr val="FFFF00"/>
                </a:solidFill>
              </a:rPr>
              <a:t>monitored</a:t>
            </a:r>
            <a:r>
              <a:rPr lang="en-US" sz="2800"/>
              <a:t> by the addition of an </a:t>
            </a:r>
            <a:r>
              <a:rPr lang="en-US" sz="2800">
                <a:solidFill>
                  <a:srgbClr val="FFFF00"/>
                </a:solidFill>
              </a:rPr>
              <a:t>indicator</a:t>
            </a:r>
            <a:r>
              <a:rPr lang="en-US" sz="2800"/>
              <a:t>.</a:t>
            </a:r>
            <a:endParaRPr lang="en-US" sz="2800" b="1"/>
          </a:p>
          <a:p>
            <a:r>
              <a:rPr lang="en-US" sz="2800"/>
              <a:t>An indicator is a compound that will </a:t>
            </a:r>
            <a:r>
              <a:rPr lang="en-US" sz="2800">
                <a:solidFill>
                  <a:srgbClr val="FFFF00"/>
                </a:solidFill>
              </a:rPr>
              <a:t>change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colors</a:t>
            </a:r>
            <a:r>
              <a:rPr lang="en-US" sz="2800"/>
              <a:t> depending on the amount of acid or base present in solution.</a:t>
            </a:r>
          </a:p>
          <a:p>
            <a:r>
              <a:rPr lang="en-US" sz="2800" u="sng"/>
              <a:t>Litmus</a:t>
            </a:r>
            <a:r>
              <a:rPr lang="en-US" sz="2800"/>
              <a:t> is </a:t>
            </a:r>
            <a:r>
              <a:rPr lang="en-US" sz="2800">
                <a:solidFill>
                  <a:srgbClr val="5EBDE1"/>
                </a:solidFill>
              </a:rPr>
              <a:t>B</a:t>
            </a:r>
            <a:r>
              <a:rPr lang="en-US" sz="2800"/>
              <a:t>lue in </a:t>
            </a:r>
            <a:r>
              <a:rPr lang="en-US" sz="2800">
                <a:solidFill>
                  <a:srgbClr val="5EBDE1"/>
                </a:solidFill>
              </a:rPr>
              <a:t>B</a:t>
            </a:r>
            <a:r>
              <a:rPr lang="en-US" sz="2800"/>
              <a:t>ase, Re</a:t>
            </a:r>
            <a:r>
              <a:rPr lang="en-US" sz="2800">
                <a:solidFill>
                  <a:srgbClr val="FF0000"/>
                </a:solidFill>
              </a:rPr>
              <a:t>d</a:t>
            </a:r>
            <a:r>
              <a:rPr lang="en-US" sz="2800"/>
              <a:t> in Aci</a:t>
            </a:r>
            <a:r>
              <a:rPr lang="en-US" sz="2800">
                <a:solidFill>
                  <a:srgbClr val="FF0000"/>
                </a:solidFill>
              </a:rPr>
              <a:t>d</a:t>
            </a:r>
            <a:r>
              <a:rPr lang="en-US" sz="2800"/>
              <a:t>.</a:t>
            </a:r>
          </a:p>
          <a:p>
            <a:r>
              <a:rPr lang="en-US" sz="2800" u="sng"/>
              <a:t>Phenolphthalein</a:t>
            </a:r>
            <a:r>
              <a:rPr lang="en-US" sz="2800"/>
              <a:t> is red in base and colorless in acid.</a:t>
            </a:r>
          </a:p>
          <a:p>
            <a:r>
              <a:rPr lang="en-US" sz="2800"/>
              <a:t>An indicator, </a:t>
            </a:r>
            <a:r>
              <a:rPr lang="en-US" sz="2800">
                <a:solidFill>
                  <a:srgbClr val="FF0000"/>
                </a:solidFill>
              </a:rPr>
              <a:t>HIn</a:t>
            </a:r>
            <a:r>
              <a:rPr lang="en-US" sz="2800"/>
              <a:t>, is a weak organic acid whose conjugate base (</a:t>
            </a:r>
            <a:r>
              <a:rPr lang="en-US" sz="2800">
                <a:solidFill>
                  <a:srgbClr val="5EBDE1"/>
                </a:solidFill>
              </a:rPr>
              <a:t>In</a:t>
            </a:r>
            <a:r>
              <a:rPr lang="en-US" sz="2800" baseline="30000">
                <a:solidFill>
                  <a:srgbClr val="5EBDE1"/>
                </a:solidFill>
              </a:rPr>
              <a:t>1-</a:t>
            </a:r>
            <a:r>
              <a:rPr lang="en-US" sz="2800"/>
              <a:t>) has a different color.</a:t>
            </a:r>
          </a:p>
        </p:txBody>
      </p:sp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" pitchFamily="34" charset="0"/>
              </a:rPr>
              <a:t>6.8 NEUTRALIZATION REACTIONS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6.9 THE pH SCALE AND BUFFERS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pH scale </a:t>
            </a:r>
            <a:r>
              <a:rPr lang="en-US" sz="2800">
                <a:solidFill>
                  <a:srgbClr val="FFFF00"/>
                </a:solidFill>
              </a:rPr>
              <a:t>tells how acidic </a:t>
            </a:r>
            <a:r>
              <a:rPr lang="en-US" sz="2800"/>
              <a:t>or alkaline a water solution is. The acidic range is from ~0 to 6.999 for solutions and from 7.001 to ~14 for basic ones.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7.00 is a neutral</a:t>
            </a:r>
            <a:r>
              <a:rPr lang="en-US" sz="2800"/>
              <a:t> solution.</a:t>
            </a:r>
          </a:p>
          <a:p>
            <a:pPr>
              <a:lnSpc>
                <a:spcPct val="90000"/>
              </a:lnSpc>
            </a:pPr>
            <a:r>
              <a:rPr lang="en-US" sz="2800"/>
              <a:t>The pH is </a:t>
            </a:r>
            <a:r>
              <a:rPr lang="en-US" sz="2800">
                <a:solidFill>
                  <a:srgbClr val="FFFF00"/>
                </a:solidFill>
              </a:rPr>
              <a:t>defined as </a:t>
            </a:r>
            <a:r>
              <a:rPr lang="en-US" sz="2800"/>
              <a:t>the negative logarithm of the H</a:t>
            </a:r>
            <a:r>
              <a:rPr lang="en-US" sz="2800" baseline="30000"/>
              <a:t>+</a:t>
            </a:r>
            <a:r>
              <a:rPr lang="en-US" sz="2800"/>
              <a:t> concentration.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pH = - log[H</a:t>
            </a:r>
            <a:r>
              <a:rPr lang="en-US" sz="2800" baseline="30000">
                <a:solidFill>
                  <a:srgbClr val="FFFF00"/>
                </a:solidFill>
              </a:rPr>
              <a:t>+</a:t>
            </a:r>
            <a:r>
              <a:rPr lang="en-US" sz="2800">
                <a:solidFill>
                  <a:srgbClr val="FFFF00"/>
                </a:solidFill>
              </a:rPr>
              <a:t>]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Battery  cola   fruit   blood   “M.O.M.”  Drano gel</a:t>
            </a:r>
            <a:b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*************************************</a:t>
            </a:r>
            <a:b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   Citrus         rain         ocean       NH</a:t>
            </a:r>
            <a:r>
              <a:rPr lang="en-US" sz="28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   bleach</a:t>
            </a:r>
          </a:p>
        </p:txBody>
      </p: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838200" y="1600200"/>
            <a:ext cx="7543800" cy="5130800"/>
            <a:chOff x="672" y="1008"/>
            <a:chExt cx="4752" cy="3232"/>
          </a:xfrm>
        </p:grpSpPr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672" y="3799"/>
              <a:ext cx="1488" cy="44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Figure 6.8, pg. 187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pic>
          <p:nvPicPr>
            <p:cNvPr id="46090" name="Picture 10" descr="Johll_06_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008"/>
              <a:ext cx="4752" cy="279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THE pH SCALE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[H</a:t>
            </a:r>
            <a:r>
              <a:rPr lang="en-US" sz="2800" baseline="30000"/>
              <a:t>+</a:t>
            </a:r>
            <a:r>
              <a:rPr lang="en-US" sz="2800"/>
              <a:t>] =  10</a:t>
            </a:r>
            <a:r>
              <a:rPr lang="en-US" sz="2800" baseline="30000"/>
              <a:t>-1</a:t>
            </a:r>
            <a:r>
              <a:rPr lang="en-US" sz="2800"/>
              <a:t> M  10</a:t>
            </a:r>
            <a:r>
              <a:rPr lang="en-US" sz="2800" baseline="30000"/>
              <a:t>-2</a:t>
            </a:r>
            <a:r>
              <a:rPr lang="en-US" sz="2800"/>
              <a:t> M   10</a:t>
            </a:r>
            <a:r>
              <a:rPr lang="en-US" sz="2800" baseline="30000"/>
              <a:t>-7</a:t>
            </a:r>
            <a:r>
              <a:rPr lang="en-US" sz="2800"/>
              <a:t> M   10</a:t>
            </a:r>
            <a:r>
              <a:rPr lang="en-US" sz="2800" baseline="30000"/>
              <a:t>-9</a:t>
            </a:r>
            <a:r>
              <a:rPr lang="en-US" sz="2800"/>
              <a:t> M   10</a:t>
            </a:r>
            <a:r>
              <a:rPr lang="en-US" sz="2800" baseline="30000"/>
              <a:t>-12</a:t>
            </a:r>
            <a:r>
              <a:rPr lang="en-US" sz="2800"/>
              <a:t> M</a:t>
            </a:r>
          </a:p>
          <a:p>
            <a:r>
              <a:rPr lang="en-US" sz="2800"/>
              <a:t>pH    =  1.00     2.00      7.00      9.00      12.00</a:t>
            </a:r>
          </a:p>
          <a:p>
            <a:endParaRPr lang="en-US" sz="2800"/>
          </a:p>
          <a:p>
            <a:r>
              <a:rPr lang="en-US" sz="2800"/>
              <a:t>The above comparison is to show that a change of </a:t>
            </a:r>
            <a:r>
              <a:rPr lang="en-US" sz="2800">
                <a:solidFill>
                  <a:srgbClr val="FFFF00"/>
                </a:solidFill>
              </a:rPr>
              <a:t>one unit</a:t>
            </a:r>
            <a:r>
              <a:rPr lang="en-US" sz="2800"/>
              <a:t> on the </a:t>
            </a:r>
            <a:r>
              <a:rPr lang="en-US" sz="2800">
                <a:solidFill>
                  <a:srgbClr val="FFFF00"/>
                </a:solidFill>
              </a:rPr>
              <a:t>pH </a:t>
            </a:r>
            <a:r>
              <a:rPr lang="en-US" sz="2800"/>
              <a:t>scale corresponds to a </a:t>
            </a:r>
            <a:r>
              <a:rPr lang="en-US" sz="2800">
                <a:solidFill>
                  <a:srgbClr val="FFFF00"/>
                </a:solidFill>
              </a:rPr>
              <a:t>ten-fold</a:t>
            </a:r>
            <a:r>
              <a:rPr lang="en-US" sz="2800"/>
              <a:t> change in the hydrogen ion concentration in moles per liter, </a:t>
            </a:r>
            <a:r>
              <a:rPr lang="en-US" sz="2800">
                <a:solidFill>
                  <a:srgbClr val="FFFF00"/>
                </a:solidFill>
              </a:rPr>
              <a:t>[H</a:t>
            </a:r>
            <a:r>
              <a:rPr lang="en-US" sz="2800" baseline="30000">
                <a:solidFill>
                  <a:srgbClr val="FFFF00"/>
                </a:solidFill>
              </a:rPr>
              <a:t>+</a:t>
            </a:r>
            <a:r>
              <a:rPr lang="en-US" sz="2800">
                <a:solidFill>
                  <a:srgbClr val="FFFF00"/>
                </a:solidFill>
              </a:rPr>
              <a:t>].</a:t>
            </a:r>
          </a:p>
          <a:p>
            <a:r>
              <a:rPr lang="en-US" sz="2800"/>
              <a:t>A change of </a:t>
            </a:r>
            <a:r>
              <a:rPr lang="en-US" sz="2800">
                <a:solidFill>
                  <a:srgbClr val="FFFF00"/>
                </a:solidFill>
              </a:rPr>
              <a:t>two units</a:t>
            </a:r>
            <a:r>
              <a:rPr lang="en-US" sz="2800"/>
              <a:t> is a </a:t>
            </a:r>
            <a:r>
              <a:rPr lang="en-US" sz="2800">
                <a:solidFill>
                  <a:srgbClr val="FFFF00"/>
                </a:solidFill>
              </a:rPr>
              <a:t>100-fold</a:t>
            </a:r>
            <a:r>
              <a:rPr lang="en-US" sz="2800"/>
              <a:t> change in [H</a:t>
            </a:r>
            <a:r>
              <a:rPr lang="en-US" sz="2800" baseline="30000"/>
              <a:t>+</a:t>
            </a:r>
            <a:r>
              <a:rPr lang="en-US" sz="2800"/>
              <a:t>].</a:t>
            </a:r>
          </a:p>
          <a:p>
            <a:r>
              <a:rPr lang="en-US" sz="2800"/>
              <a:t>And a change of </a:t>
            </a:r>
            <a:r>
              <a:rPr lang="en-US" sz="2800">
                <a:solidFill>
                  <a:srgbClr val="FFFF00"/>
                </a:solidFill>
              </a:rPr>
              <a:t>three units</a:t>
            </a:r>
            <a:r>
              <a:rPr lang="en-US" sz="2800"/>
              <a:t> is a </a:t>
            </a:r>
            <a:r>
              <a:rPr lang="en-US" sz="2800">
                <a:solidFill>
                  <a:srgbClr val="FFFF00"/>
                </a:solidFill>
              </a:rPr>
              <a:t>1000-fold</a:t>
            </a:r>
            <a:r>
              <a:rPr lang="en-US" sz="2800"/>
              <a:t> change.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2800"/>
              <a:t>Some household substances are </a:t>
            </a:r>
            <a:r>
              <a:rPr lang="en-US" sz="2800">
                <a:solidFill>
                  <a:srgbClr val="FFFF00"/>
                </a:solidFill>
              </a:rPr>
              <a:t>acidic</a:t>
            </a:r>
            <a:r>
              <a:rPr lang="en-US" sz="2800"/>
              <a:t>. </a:t>
            </a:r>
            <a:br>
              <a:rPr lang="en-US" sz="2800"/>
            </a:br>
            <a:r>
              <a:rPr lang="en-US" sz="2800"/>
              <a:t>They have </a:t>
            </a:r>
            <a:r>
              <a:rPr lang="en-US" sz="2800">
                <a:solidFill>
                  <a:srgbClr val="FFFF00"/>
                </a:solidFill>
              </a:rPr>
              <a:t>a low pH</a:t>
            </a:r>
            <a:r>
              <a:rPr lang="en-US" sz="2800"/>
              <a:t>.</a:t>
            </a:r>
          </a:p>
        </p:txBody>
      </p:sp>
      <p:grpSp>
        <p:nvGrpSpPr>
          <p:cNvPr id="83975" name="Group 7"/>
          <p:cNvGrpSpPr>
            <a:grpSpLocks/>
          </p:cNvGrpSpPr>
          <p:nvPr/>
        </p:nvGrpSpPr>
        <p:grpSpPr bwMode="auto">
          <a:xfrm>
            <a:off x="304800" y="1981200"/>
            <a:ext cx="8458200" cy="3521075"/>
            <a:chOff x="192" y="1248"/>
            <a:chExt cx="5328" cy="2218"/>
          </a:xfrm>
        </p:grpSpPr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192" y="3024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Unnumbered Figure,  pg. 195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pic>
          <p:nvPicPr>
            <p:cNvPr id="83977" name="Picture 9" descr="Johll_06UN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1248"/>
              <a:ext cx="5328" cy="17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2800"/>
              <a:t>Other products have </a:t>
            </a:r>
            <a:r>
              <a:rPr lang="en-US" sz="2800">
                <a:solidFill>
                  <a:srgbClr val="FFFF00"/>
                </a:solidFill>
              </a:rPr>
              <a:t>a higher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pH</a:t>
            </a:r>
            <a:r>
              <a:rPr lang="en-US" sz="2800"/>
              <a:t> than 7. </a:t>
            </a:r>
            <a:br>
              <a:rPr lang="en-US" sz="2800"/>
            </a:br>
            <a:r>
              <a:rPr lang="en-US" sz="2800"/>
              <a:t>They are </a:t>
            </a:r>
            <a:r>
              <a:rPr lang="en-US" sz="2800">
                <a:solidFill>
                  <a:srgbClr val="FFFF00"/>
                </a:solidFill>
              </a:rPr>
              <a:t>basic</a:t>
            </a:r>
            <a:r>
              <a:rPr lang="en-US" sz="2800"/>
              <a:t> or alkaline.</a:t>
            </a:r>
          </a:p>
        </p:txBody>
      </p:sp>
      <p:grpSp>
        <p:nvGrpSpPr>
          <p:cNvPr id="86023" name="Group 7"/>
          <p:cNvGrpSpPr>
            <a:grpSpLocks/>
          </p:cNvGrpSpPr>
          <p:nvPr/>
        </p:nvGrpSpPr>
        <p:grpSpPr bwMode="auto">
          <a:xfrm>
            <a:off x="228600" y="1925638"/>
            <a:ext cx="8534400" cy="4475162"/>
            <a:chOff x="144" y="935"/>
            <a:chExt cx="5376" cy="2819"/>
          </a:xfrm>
        </p:grpSpPr>
        <p:sp>
          <p:nvSpPr>
            <p:cNvPr id="86024" name="Text Box 8"/>
            <p:cNvSpPr txBox="1">
              <a:spLocks noChangeArrowheads="1"/>
            </p:cNvSpPr>
            <p:nvPr/>
          </p:nvSpPr>
          <p:spPr bwMode="auto">
            <a:xfrm>
              <a:off x="144" y="3312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Unnumbered Figure, pg. 195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pic>
          <p:nvPicPr>
            <p:cNvPr id="86025" name="Picture 9" descr="Johll_06UN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935"/>
              <a:ext cx="5376" cy="23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6.10 THE MATH OF SOLUTIONS: CALCULATING pH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What is the pH </a:t>
            </a:r>
            <a:r>
              <a:rPr lang="en-US" sz="2800"/>
              <a:t>of a 0.0</a:t>
            </a:r>
            <a:r>
              <a:rPr lang="en-US" sz="2800">
                <a:solidFill>
                  <a:srgbClr val="FFFF00"/>
                </a:solidFill>
              </a:rPr>
              <a:t>10</a:t>
            </a:r>
            <a:r>
              <a:rPr lang="en-US" sz="2800"/>
              <a:t> M HCl solution?  (0.010 M = 1.0 x 10</a:t>
            </a:r>
            <a:r>
              <a:rPr lang="en-US" sz="2800" baseline="30000"/>
              <a:t>-2</a:t>
            </a:r>
            <a:r>
              <a:rPr lang="en-US" sz="2800"/>
              <a:t> M)</a:t>
            </a:r>
          </a:p>
          <a:p>
            <a:pPr>
              <a:lnSpc>
                <a:spcPct val="90000"/>
              </a:lnSpc>
            </a:pPr>
            <a:r>
              <a:rPr lang="en-US" sz="2800"/>
              <a:t>Answer:  Since for strong acids the concentration of H</a:t>
            </a:r>
            <a:r>
              <a:rPr lang="en-US" sz="2800" baseline="30000"/>
              <a:t>+</a:t>
            </a:r>
            <a:r>
              <a:rPr lang="en-US" sz="2800"/>
              <a:t> ions is the same as the strong acid, [H</a:t>
            </a:r>
            <a:r>
              <a:rPr lang="en-US" sz="2800" baseline="30000"/>
              <a:t>+</a:t>
            </a:r>
            <a:r>
              <a:rPr lang="en-US" sz="2800"/>
              <a:t>] = 0.010 M</a:t>
            </a:r>
          </a:p>
          <a:p>
            <a:pPr>
              <a:lnSpc>
                <a:spcPct val="90000"/>
              </a:lnSpc>
            </a:pPr>
            <a:r>
              <a:rPr lang="en-US" sz="2800"/>
              <a:t>But the </a:t>
            </a:r>
            <a:r>
              <a:rPr lang="en-US" sz="2800">
                <a:solidFill>
                  <a:srgbClr val="FFFF00"/>
                </a:solidFill>
              </a:rPr>
              <a:t>pH is defined as </a:t>
            </a:r>
            <a:r>
              <a:rPr lang="en-US" sz="2800"/>
              <a:t>–log[H</a:t>
            </a:r>
            <a:r>
              <a:rPr lang="en-US" sz="2800" baseline="30000"/>
              <a:t>+</a:t>
            </a:r>
            <a:r>
              <a:rPr lang="en-US" sz="2800"/>
              <a:t>].</a:t>
            </a:r>
          </a:p>
          <a:p>
            <a:pPr>
              <a:lnSpc>
                <a:spcPct val="90000"/>
              </a:lnSpc>
            </a:pPr>
            <a:r>
              <a:rPr lang="en-US" sz="2800"/>
              <a:t>So the pH = -log(10</a:t>
            </a:r>
            <a:r>
              <a:rPr lang="en-US" sz="2800" baseline="30000"/>
              <a:t>-2</a:t>
            </a:r>
            <a:r>
              <a:rPr lang="en-US" sz="2800"/>
              <a:t>) = -(-2) = 2.</a:t>
            </a:r>
            <a:r>
              <a:rPr lang="en-US" sz="2800">
                <a:solidFill>
                  <a:srgbClr val="FFFF00"/>
                </a:solidFill>
              </a:rPr>
              <a:t>00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The significant figures are in yellow.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/>
              <a:t>0.1 M HCl has a pH of 1.</a:t>
            </a:r>
            <a:br>
              <a:rPr lang="en-US" sz="3200"/>
            </a:br>
            <a:r>
              <a:rPr lang="en-US" sz="3200"/>
              <a:t>0.01 M HCl has a pH of 2.</a:t>
            </a:r>
          </a:p>
        </p:txBody>
      </p:sp>
      <p:grpSp>
        <p:nvGrpSpPr>
          <p:cNvPr id="88071" name="Group 7"/>
          <p:cNvGrpSpPr>
            <a:grpSpLocks/>
          </p:cNvGrpSpPr>
          <p:nvPr/>
        </p:nvGrpSpPr>
        <p:grpSpPr bwMode="auto">
          <a:xfrm>
            <a:off x="228600" y="2286000"/>
            <a:ext cx="8686800" cy="2819400"/>
            <a:chOff x="144" y="1440"/>
            <a:chExt cx="5472" cy="1776"/>
          </a:xfrm>
        </p:grpSpPr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144" y="2774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Unnumbered Figures, pg. 191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pic>
          <p:nvPicPr>
            <p:cNvPr id="88073" name="Picture 9" descr="Johll_06_07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" y="1440"/>
              <a:ext cx="5472" cy="131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2800"/>
              <a:t>Adding NaOH from the buret in a titration of acid.</a:t>
            </a:r>
          </a:p>
        </p:txBody>
      </p:sp>
      <p:grpSp>
        <p:nvGrpSpPr>
          <p:cNvPr id="89098" name="Group 10"/>
          <p:cNvGrpSpPr>
            <a:grpSpLocks/>
          </p:cNvGrpSpPr>
          <p:nvPr/>
        </p:nvGrpSpPr>
        <p:grpSpPr bwMode="auto">
          <a:xfrm>
            <a:off x="152400" y="1447800"/>
            <a:ext cx="8796338" cy="5121275"/>
            <a:chOff x="96" y="480"/>
            <a:chExt cx="5541" cy="3226"/>
          </a:xfrm>
        </p:grpSpPr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96" y="3264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Figure 6.6, pg. 184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grpSp>
          <p:nvGrpSpPr>
            <p:cNvPr id="89100" name="Group 12"/>
            <p:cNvGrpSpPr>
              <a:grpSpLocks/>
            </p:cNvGrpSpPr>
            <p:nvPr/>
          </p:nvGrpSpPr>
          <p:grpSpPr bwMode="auto">
            <a:xfrm>
              <a:off x="96" y="480"/>
              <a:ext cx="5541" cy="2784"/>
              <a:chOff x="144" y="192"/>
              <a:chExt cx="5541" cy="2784"/>
            </a:xfrm>
          </p:grpSpPr>
          <p:pic>
            <p:nvPicPr>
              <p:cNvPr id="89101" name="Picture 13" descr="Johll_06_06a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44" y="192"/>
                <a:ext cx="1846" cy="278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pic>
            <p:nvPicPr>
              <p:cNvPr id="89102" name="Picture 14" descr="Johll_06_06b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68" y="192"/>
                <a:ext cx="1845" cy="2784"/>
              </a:xfrm>
              <a:prstGeom prst="rect">
                <a:avLst/>
              </a:prstGeom>
              <a:noFill/>
            </p:spPr>
          </p:pic>
          <p:pic>
            <p:nvPicPr>
              <p:cNvPr id="89103" name="Picture 15" descr="Johll_06_06c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92" y="192"/>
                <a:ext cx="1893" cy="278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SOLUTION PROPERTIES - electrolytes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Sugars and alcohols are examples of compounds that are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nonelelctrolytes</a:t>
            </a:r>
            <a:r>
              <a:rPr lang="en-US" sz="2800">
                <a:latin typeface="Times New Roman" pitchFamily="18" charset="0"/>
              </a:rPr>
              <a:t> because they form no ions in solution.</a:t>
            </a:r>
          </a:p>
          <a:p>
            <a:r>
              <a:rPr lang="en-US" sz="2800">
                <a:latin typeface="Times New Roman" pitchFamily="18" charset="0"/>
              </a:rPr>
              <a:t>A compound that conducts electricity in aqueous solution is called an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electrolyte.</a:t>
            </a:r>
          </a:p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Weak electrolytes</a:t>
            </a:r>
            <a:r>
              <a:rPr lang="en-US" sz="2800">
                <a:latin typeface="Times New Roman" pitchFamily="18" charset="0"/>
              </a:rPr>
              <a:t> form few ions in aqueous solution.</a:t>
            </a:r>
          </a:p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Strong electrolytes</a:t>
            </a:r>
            <a:r>
              <a:rPr lang="en-US" sz="2800">
                <a:latin typeface="Times New Roman" pitchFamily="18" charset="0"/>
              </a:rPr>
              <a:t> are compounds that are fully dissociated into ions in water solutions.</a:t>
            </a:r>
          </a:p>
          <a:p>
            <a:pPr>
              <a:buFontTx/>
              <a:buNone/>
            </a:pPr>
            <a:r>
              <a:rPr lang="en-US" sz="2800">
                <a:latin typeface="Times New Roman" pitchFamily="18" charset="0"/>
              </a:rPr>
              <a:t>Which are electrolytes? N</a:t>
            </a:r>
            <a:r>
              <a:rPr lang="en-US" sz="2800" baseline="-25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O, Fe(NO</a:t>
            </a:r>
            <a:r>
              <a:rPr lang="en-US" sz="2800" baseline="-25000">
                <a:latin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</a:rPr>
              <a:t>)</a:t>
            </a:r>
            <a:r>
              <a:rPr lang="en-US" sz="2800" baseline="-25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, C</a:t>
            </a:r>
            <a:r>
              <a:rPr lang="en-US" sz="2800" baseline="-25000">
                <a:latin typeface="Times New Roman" pitchFamily="18" charset="0"/>
              </a:rPr>
              <a:t>3</a:t>
            </a:r>
            <a:r>
              <a:rPr lang="en-US" sz="2800">
                <a:latin typeface="Times New Roman" pitchFamily="18" charset="0"/>
              </a:rPr>
              <a:t>H</a:t>
            </a:r>
            <a:r>
              <a:rPr lang="en-US" sz="2800" baseline="-25000"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BUFFERED SOLUTIONS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In chemistry, a </a:t>
            </a:r>
            <a:r>
              <a:rPr lang="en-US" sz="2800">
                <a:solidFill>
                  <a:srgbClr val="FFFF00"/>
                </a:solidFill>
              </a:rPr>
              <a:t>buffer</a:t>
            </a:r>
            <a:r>
              <a:rPr lang="en-US" sz="2800"/>
              <a:t> is a substance or a mixture of substances that is put into a solution to help </a:t>
            </a:r>
            <a:r>
              <a:rPr lang="en-US" sz="2800">
                <a:solidFill>
                  <a:srgbClr val="FFFF00"/>
                </a:solidFill>
              </a:rPr>
              <a:t>maintain a constant pH</a:t>
            </a:r>
            <a:r>
              <a:rPr lang="en-US" sz="2800"/>
              <a:t>.  A buffer solution resists a change in pH.</a:t>
            </a:r>
          </a:p>
          <a:p>
            <a:r>
              <a:rPr lang="en-US" sz="2800"/>
              <a:t>A typical </a:t>
            </a:r>
            <a:r>
              <a:rPr lang="en-US" sz="2800">
                <a:solidFill>
                  <a:srgbClr val="FFFF00"/>
                </a:solidFill>
              </a:rPr>
              <a:t>buffer contains both a weak acid and its salt</a:t>
            </a:r>
            <a:r>
              <a:rPr lang="en-US" sz="2800"/>
              <a:t>, which acts as a weak base.  The weak acid consumes any strong base that is added, and the basic salt reacts with any strong acid that is added.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In </a:t>
            </a:r>
            <a:r>
              <a:rPr lang="en-US" sz="2800">
                <a:solidFill>
                  <a:srgbClr val="FFFF00"/>
                </a:solidFill>
              </a:rPr>
              <a:t>blood</a:t>
            </a:r>
            <a:r>
              <a:rPr lang="en-US" sz="2800"/>
              <a:t>, the </a:t>
            </a:r>
            <a:r>
              <a:rPr lang="en-US" sz="2800">
                <a:solidFill>
                  <a:srgbClr val="FFFF00"/>
                </a:solidFill>
              </a:rPr>
              <a:t>plasma is buffered</a:t>
            </a:r>
            <a:r>
              <a:rPr lang="en-US" sz="2800"/>
              <a:t> with carbonic acid, H</a:t>
            </a:r>
            <a:r>
              <a:rPr lang="en-US" sz="2800" baseline="-25000"/>
              <a:t>2</a:t>
            </a:r>
            <a:r>
              <a:rPr lang="en-US" sz="2800"/>
              <a:t>CO</a:t>
            </a:r>
            <a:r>
              <a:rPr lang="en-US" sz="2800" baseline="-25000"/>
              <a:t>3</a:t>
            </a:r>
            <a:r>
              <a:rPr lang="en-US" sz="2800"/>
              <a:t> and NaHCO</a:t>
            </a:r>
            <a:r>
              <a:rPr lang="en-US" sz="2800" baseline="-25000"/>
              <a:t>3</a:t>
            </a:r>
            <a:r>
              <a:rPr lang="en-US" sz="2800"/>
              <a:t>, the salt of the weak acid, which is mildly alkaline.</a:t>
            </a:r>
          </a:p>
          <a:p>
            <a:r>
              <a:rPr lang="en-US" sz="2800"/>
              <a:t>Along with another buffer (NaH</a:t>
            </a:r>
            <a:r>
              <a:rPr lang="en-US" sz="2800" baseline="-25000"/>
              <a:t>2</a:t>
            </a:r>
            <a:r>
              <a:rPr lang="en-US" sz="2800"/>
              <a:t>PO</a:t>
            </a:r>
            <a:r>
              <a:rPr lang="en-US" sz="2800" baseline="-25000"/>
              <a:t>4</a:t>
            </a:r>
            <a:r>
              <a:rPr lang="en-US" sz="2800"/>
              <a:t> and Na</a:t>
            </a:r>
            <a:r>
              <a:rPr lang="en-US" sz="2800" baseline="-25000"/>
              <a:t>2</a:t>
            </a:r>
            <a:r>
              <a:rPr lang="en-US" sz="2800"/>
              <a:t>HPO</a:t>
            </a:r>
            <a:r>
              <a:rPr lang="en-US" sz="2800" baseline="-25000"/>
              <a:t>4</a:t>
            </a:r>
            <a:r>
              <a:rPr lang="en-US" sz="2800"/>
              <a:t>), the blood is kept in the pH range 7.35-7.45.  Lower values result in </a:t>
            </a:r>
            <a:r>
              <a:rPr lang="en-US" sz="2800">
                <a:solidFill>
                  <a:srgbClr val="FFFF00"/>
                </a:solidFill>
              </a:rPr>
              <a:t>acidosis</a:t>
            </a:r>
            <a:r>
              <a:rPr lang="en-US" sz="2800"/>
              <a:t>.  Higher values produce </a:t>
            </a:r>
            <a:r>
              <a:rPr lang="en-US" sz="2800">
                <a:solidFill>
                  <a:srgbClr val="FFFF00"/>
                </a:solidFill>
              </a:rPr>
              <a:t>alkalosis</a:t>
            </a:r>
            <a:r>
              <a:rPr lang="en-US" sz="2800"/>
              <a:t>.</a:t>
            </a:r>
          </a:p>
          <a:p>
            <a:r>
              <a:rPr lang="en-US" sz="2800"/>
              <a:t>Both conditions are very dangerous.</a:t>
            </a:r>
          </a:p>
          <a:p>
            <a:r>
              <a:rPr lang="en-US" sz="2800">
                <a:hlinkClick r:id="rId3"/>
              </a:rPr>
              <a:t>http://scifun.chem.wisc.edu/CHEMWEEK/BioBuff/BioBuffers.html</a:t>
            </a:r>
            <a:endParaRPr lang="en-US" sz="2800"/>
          </a:p>
          <a:p>
            <a:endParaRPr lang="en-US" sz="2800"/>
          </a:p>
        </p:txBody>
      </p:sp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BUFFERED SOLUTIONS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Ch4 revisited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Stoichiometry calculations</a:t>
            </a:r>
          </a:p>
          <a:p>
            <a:pPr lvl="1"/>
            <a:r>
              <a:rPr lang="en-US"/>
              <a:t>Always compare moles only</a:t>
            </a:r>
          </a:p>
          <a:p>
            <a:pPr lvl="1"/>
            <a:r>
              <a:rPr lang="en-US"/>
              <a:t>the theoretical yield</a:t>
            </a:r>
          </a:p>
          <a:p>
            <a:pPr lvl="1"/>
            <a:r>
              <a:rPr lang="en-US"/>
              <a:t>Actual yield</a:t>
            </a:r>
          </a:p>
          <a:p>
            <a:r>
              <a:rPr lang="en-US"/>
              <a:t>Types of reactions.</a:t>
            </a:r>
          </a:p>
          <a:p>
            <a:endParaRPr lang="en-US"/>
          </a:p>
          <a:p>
            <a:r>
              <a:rPr lang="en-US"/>
              <a:t>Test1, problem 52 – A is correct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STOICHIOMETRY CALCULATIONS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>
                <a:latin typeface="Times New Roman" pitchFamily="18" charset="0"/>
              </a:rPr>
              <a:t>Always start with a balanced reaction</a:t>
            </a:r>
          </a:p>
          <a:p>
            <a:pPr lvl="1"/>
            <a:r>
              <a:rPr lang="en-US">
                <a:latin typeface="Times New Roman" pitchFamily="18" charset="0"/>
              </a:rPr>
              <a:t>NEVER COMPARE masses (grams), convert to moles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CH</a:t>
            </a:r>
            <a:r>
              <a:rPr lang="en-US" sz="2800" baseline="-25000"/>
              <a:t>4</a:t>
            </a:r>
            <a:r>
              <a:rPr lang="en-US" sz="2800"/>
              <a:t>   +   2O</a:t>
            </a:r>
            <a:r>
              <a:rPr lang="en-US" sz="2800" baseline="-25000"/>
              <a:t>2</a:t>
            </a:r>
            <a:r>
              <a:rPr lang="en-US" sz="2800"/>
              <a:t>   </a:t>
            </a:r>
            <a:r>
              <a:rPr lang="en-US" sz="2800">
                <a:sym typeface="Wingdings" pitchFamily="2" charset="2"/>
              </a:rPr>
              <a:t>   CO</a:t>
            </a:r>
            <a:r>
              <a:rPr lang="en-US" sz="2800" baseline="-25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  +  </a:t>
            </a:r>
            <a:r>
              <a:rPr lang="en-US" sz="2800"/>
              <a:t>2</a:t>
            </a:r>
            <a:r>
              <a:rPr lang="en-US" sz="2800">
                <a:sym typeface="Wingdings" pitchFamily="2" charset="2"/>
              </a:rPr>
              <a:t>H</a:t>
            </a:r>
            <a:r>
              <a:rPr lang="en-US" sz="2800" baseline="-25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O</a:t>
            </a:r>
          </a:p>
          <a:p>
            <a:pPr>
              <a:lnSpc>
                <a:spcPct val="90000"/>
              </a:lnSpc>
            </a:pPr>
            <a:r>
              <a:rPr lang="en-US" sz="2800">
                <a:sym typeface="Wingdings" pitchFamily="2" charset="2"/>
              </a:rPr>
              <a:t>1 mol     2 mol   1 mol     2 mol</a:t>
            </a:r>
          </a:p>
          <a:p>
            <a:pPr>
              <a:lnSpc>
                <a:spcPct val="90000"/>
              </a:lnSpc>
            </a:pPr>
            <a:r>
              <a:rPr lang="en-US" sz="2800"/>
              <a:t>16.0 g  + 64.0 g = 44.0 g + 36.0 g</a:t>
            </a:r>
          </a:p>
          <a:p>
            <a:pPr>
              <a:lnSpc>
                <a:spcPct val="90000"/>
              </a:lnSpc>
            </a:pPr>
            <a:r>
              <a:rPr lang="en-US" sz="2800"/>
              <a:t>80.0 grams of reactants must yield 80.0 grams of products.  It’s the law!</a:t>
            </a:r>
          </a:p>
          <a:p>
            <a:pPr>
              <a:lnSpc>
                <a:spcPct val="90000"/>
              </a:lnSpc>
            </a:pPr>
            <a:r>
              <a:rPr lang="en-US" sz="2800"/>
              <a:t>The law of the conservation of matter applies.</a:t>
            </a: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STOICHIOMETRY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87.How much NaBr is needed to react completely with 100.0 g of AgNO</a:t>
            </a:r>
            <a:r>
              <a:rPr lang="en-US" baseline="-25000"/>
              <a:t>3</a:t>
            </a:r>
            <a:r>
              <a:rPr lang="en-US"/>
              <a:t>, according to the equation: </a:t>
            </a:r>
          </a:p>
          <a:p>
            <a:pPr>
              <a:buFontTx/>
              <a:buNone/>
            </a:pPr>
            <a:r>
              <a:rPr lang="en-US"/>
              <a:t>NaBr + AgNO</a:t>
            </a:r>
            <a:r>
              <a:rPr lang="en-US" baseline="-25000"/>
              <a:t>3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AgBr + NaNO</a:t>
            </a:r>
            <a:r>
              <a:rPr lang="en-US" baseline="-25000"/>
              <a:t>3</a:t>
            </a:r>
            <a:r>
              <a:rPr lang="en-US"/>
              <a:t> ? </a:t>
            </a:r>
          </a:p>
          <a:p>
            <a:pPr>
              <a:buFontTx/>
              <a:buNone/>
            </a:pPr>
            <a:r>
              <a:rPr lang="en-US"/>
              <a:t>A)30.7 g </a:t>
            </a:r>
          </a:p>
          <a:p>
            <a:pPr>
              <a:buFontTx/>
              <a:buNone/>
            </a:pPr>
            <a:r>
              <a:rPr lang="en-US"/>
              <a:t>B)122.6 g </a:t>
            </a:r>
          </a:p>
          <a:p>
            <a:pPr>
              <a:buFontTx/>
              <a:buNone/>
            </a:pPr>
            <a:r>
              <a:rPr lang="en-US"/>
              <a:t>C)61.3 g </a:t>
            </a:r>
          </a:p>
          <a:p>
            <a:pPr>
              <a:buFontTx/>
              <a:buNone/>
            </a:pPr>
            <a:r>
              <a:rPr lang="en-US"/>
              <a:t>D)100.0 g 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85.When O</a:t>
            </a:r>
            <a:r>
              <a:rPr lang="en-US" baseline="-25000"/>
              <a:t>2</a:t>
            </a:r>
            <a:r>
              <a:rPr lang="en-US"/>
              <a:t> reacts with 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6</a:t>
            </a:r>
            <a:r>
              <a:rPr lang="en-US"/>
              <a:t>, according to the equation: </a:t>
            </a:r>
          </a:p>
          <a:p>
            <a:pPr>
              <a:buFontTx/>
              <a:buNone/>
            </a:pPr>
            <a:r>
              <a:rPr lang="en-US"/>
              <a:t>2 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6</a:t>
            </a:r>
            <a:r>
              <a:rPr lang="en-US"/>
              <a:t> + 7 O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4 CO</a:t>
            </a:r>
            <a:r>
              <a:rPr lang="en-US" baseline="-25000"/>
              <a:t>2</a:t>
            </a:r>
            <a:r>
              <a:rPr lang="en-US"/>
              <a:t> + 6 H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How much CO</a:t>
            </a:r>
            <a:r>
              <a:rPr lang="en-US" baseline="-25000"/>
              <a:t>2</a:t>
            </a:r>
            <a:r>
              <a:rPr lang="en-US"/>
              <a:t> is produced from 60.0 g of 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6</a:t>
            </a:r>
            <a:r>
              <a:rPr lang="en-US"/>
              <a:t>?</a:t>
            </a:r>
          </a:p>
          <a:p>
            <a:pPr>
              <a:buFontTx/>
              <a:buNone/>
            </a:pPr>
            <a:r>
              <a:rPr lang="en-US"/>
              <a:t> A)60.0 g B)44.0 g C)88.0 g D)176 g 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Wednesday, Oct 28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Owens 107 on Friday</a:t>
            </a:r>
          </a:p>
          <a:p>
            <a:r>
              <a:rPr lang="en-US"/>
              <a:t>Quiz</a:t>
            </a:r>
          </a:p>
          <a:p>
            <a:pPr lvl="1"/>
            <a:r>
              <a:rPr lang="en-US"/>
              <a:t>Additional quiz questions</a:t>
            </a:r>
          </a:p>
          <a:p>
            <a:r>
              <a:rPr lang="en-US"/>
              <a:t>Presentation</a:t>
            </a:r>
          </a:p>
          <a:p>
            <a:r>
              <a:rPr lang="en-US"/>
              <a:t>Ch5 (V1) or Ch6 (V2)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quiz questions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21.If HI reacts completely in the reaction: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KOH + HI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H</a:t>
            </a:r>
            <a:r>
              <a:rPr lang="en-US" sz="2400" baseline="-25000"/>
              <a:t>2</a:t>
            </a:r>
            <a:r>
              <a:rPr lang="en-US" sz="2400"/>
              <a:t>O + KI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how much KOH is needed to react with 128 g of HI?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A)112 g B)56.0 g C)128 g D)256 g  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22.In the reaction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2 Na + Cl</a:t>
            </a:r>
            <a:r>
              <a:rPr lang="en-US" sz="2400" baseline="-25000"/>
              <a:t>2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2 NaCl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How much sodium chloride can be produced from 235.0 g of Cl</a:t>
            </a:r>
            <a:r>
              <a:rPr lang="en-US" sz="2400" baseline="-25000"/>
              <a:t>2</a:t>
            </a:r>
            <a:r>
              <a:rPr lang="en-US" sz="2400"/>
              <a:t> ?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A)235.0 g B)193.3 g C)387.3 g D)96.8 g 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TYPES OF REACTIONS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6868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Precipitation reactions yield an insoluble solid as a product.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NaCl(aq) + AgNO</a:t>
            </a:r>
            <a:r>
              <a:rPr lang="en-US" sz="2000" baseline="-25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(aq)  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   AgCl(s) + NaNO</a:t>
            </a:r>
            <a:r>
              <a:rPr lang="en-US" sz="2000" baseline="-25000">
                <a:latin typeface="Times New Roman" pitchFamily="18" charset="0"/>
                <a:sym typeface="Wingdings" pitchFamily="2" charset="2"/>
              </a:rPr>
              <a:t>3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(aq)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Combustion reactions unite organic compounds with oxygen to yield carbon dioxide and water.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C</a:t>
            </a:r>
            <a:r>
              <a:rPr lang="en-US" sz="2000" baseline="-25000"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H</a:t>
            </a:r>
            <a:r>
              <a:rPr lang="en-US" sz="2000" baseline="-25000">
                <a:latin typeface="Times New Roman" pitchFamily="18" charset="0"/>
              </a:rPr>
              <a:t>8</a:t>
            </a:r>
            <a:r>
              <a:rPr lang="en-US" sz="2000">
                <a:latin typeface="Times New Roman" pitchFamily="18" charset="0"/>
              </a:rPr>
              <a:t> + 5O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 3CO</a:t>
            </a:r>
            <a:r>
              <a:rPr lang="en-US" sz="2000" baseline="-2500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 + 4H</a:t>
            </a:r>
            <a:r>
              <a:rPr lang="en-US" sz="2000" baseline="-2500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O + heat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Neutralization reactions (Acid-base) react an acid with a base to give a salt and water.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HBr + KOH 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 KBr  +  H</a:t>
            </a:r>
            <a:r>
              <a:rPr lang="en-US" sz="2000" baseline="-2500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sz="2000">
                <a:latin typeface="Times New Roman" pitchFamily="18" charset="0"/>
                <a:sym typeface="Wingdings" pitchFamily="2" charset="2"/>
              </a:rPr>
              <a:t>O(l)  + heat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Oxidation-reduction Oxidation-Reduction or Redox Reactions involve the transfer of electrons.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O.I.L. – R.I.G. is a way to keep it straight.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Oxidation is loss of electrons.  Na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 Na</a:t>
            </a:r>
            <a:r>
              <a:rPr lang="en-US" sz="2400" baseline="30000">
                <a:latin typeface="Times New Roman" pitchFamily="18" charset="0"/>
                <a:sym typeface="Wingdings" pitchFamily="2" charset="2"/>
              </a:rPr>
              <a:t>+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+1e</a:t>
            </a:r>
            <a:r>
              <a:rPr lang="en-US" sz="2400" baseline="30000">
                <a:latin typeface="Times New Roman" pitchFamily="18" charset="0"/>
                <a:sym typeface="Wingdings" pitchFamily="2" charset="2"/>
              </a:rPr>
              <a:t>-</a:t>
            </a:r>
            <a:endParaRPr lang="en-US" sz="2400" baseline="300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Reduction is gain of electrons.  Br +1e</a:t>
            </a:r>
            <a:r>
              <a:rPr lang="en-US" sz="2400" baseline="30000">
                <a:latin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Br</a:t>
            </a:r>
            <a:r>
              <a:rPr lang="en-US" sz="2400" baseline="30000">
                <a:latin typeface="Times New Roman" pitchFamily="18" charset="0"/>
                <a:sym typeface="Wingdings" pitchFamily="2" charset="2"/>
              </a:rPr>
              <a:t>1-</a:t>
            </a:r>
          </a:p>
          <a:p>
            <a:pPr>
              <a:lnSpc>
                <a:spcPct val="90000"/>
              </a:lnSpc>
            </a:pPr>
            <a:endParaRPr lang="en-US" sz="2400" baseline="30000">
              <a:latin typeface="Times New Roman" pitchFamily="18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Mnemonic:  When electrons are on the left it is a reduction.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SOLUBILITY Rules</a:t>
            </a:r>
            <a:endParaRPr lang="en-US" sz="400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Rules for </a:t>
            </a:r>
            <a:r>
              <a:rPr lang="en-US" sz="2000">
                <a:solidFill>
                  <a:srgbClr val="FFFF00"/>
                </a:solidFill>
              </a:rPr>
              <a:t>Soluble Compounds</a:t>
            </a:r>
          </a:p>
          <a:p>
            <a:pPr>
              <a:lnSpc>
                <a:spcPct val="80000"/>
              </a:lnSpc>
            </a:pPr>
            <a:r>
              <a:rPr lang="en-US" sz="2000"/>
              <a:t>1. </a:t>
            </a:r>
            <a:r>
              <a:rPr lang="en-US" sz="2000" u="sng">
                <a:solidFill>
                  <a:srgbClr val="FFFF00"/>
                </a:solidFill>
              </a:rPr>
              <a:t>All</a:t>
            </a:r>
            <a:r>
              <a:rPr lang="en-US" sz="2000">
                <a:solidFill>
                  <a:srgbClr val="FFFF00"/>
                </a:solidFill>
              </a:rPr>
              <a:t> </a:t>
            </a:r>
            <a:r>
              <a:rPr lang="en-US" sz="2000"/>
              <a:t>compounds containing </a:t>
            </a:r>
            <a:r>
              <a:rPr lang="en-US" sz="2000">
                <a:solidFill>
                  <a:srgbClr val="FFFF00"/>
                </a:solidFill>
              </a:rPr>
              <a:t>Group 1</a:t>
            </a:r>
            <a:r>
              <a:rPr lang="en-US" sz="2000"/>
              <a:t> or </a:t>
            </a:r>
            <a:r>
              <a:rPr lang="en-US" sz="2000">
                <a:solidFill>
                  <a:srgbClr val="FFFF00"/>
                </a:solidFill>
              </a:rPr>
              <a:t>ammonium ions</a:t>
            </a:r>
            <a:r>
              <a:rPr lang="en-US" sz="2000"/>
              <a:t> (NH</a:t>
            </a:r>
            <a:r>
              <a:rPr lang="en-US" sz="2000" baseline="-25000"/>
              <a:t>4</a:t>
            </a:r>
            <a:r>
              <a:rPr lang="en-US" sz="2000" baseline="30000"/>
              <a:t>+</a:t>
            </a:r>
            <a:r>
              <a:rPr lang="en-US" sz="2000"/>
              <a:t>) are </a:t>
            </a:r>
            <a:r>
              <a:rPr lang="en-US" sz="2000" u="sng"/>
              <a:t>soluble</a:t>
            </a:r>
            <a:r>
              <a:rPr lang="en-US" sz="2000"/>
              <a:t>.</a:t>
            </a:r>
          </a:p>
          <a:p>
            <a:pPr>
              <a:lnSpc>
                <a:spcPct val="80000"/>
              </a:lnSpc>
            </a:pPr>
            <a:r>
              <a:rPr lang="en-US" sz="2000"/>
              <a:t>2.</a:t>
            </a:r>
            <a:r>
              <a:rPr lang="en-US" sz="2000">
                <a:solidFill>
                  <a:srgbClr val="FFFF00"/>
                </a:solidFill>
              </a:rPr>
              <a:t> </a:t>
            </a:r>
            <a:r>
              <a:rPr lang="en-US" sz="2000" u="sng">
                <a:solidFill>
                  <a:srgbClr val="FFFF00"/>
                </a:solidFill>
              </a:rPr>
              <a:t>All</a:t>
            </a:r>
            <a:r>
              <a:rPr lang="en-US" sz="2000"/>
              <a:t> compounds containing </a:t>
            </a:r>
            <a:r>
              <a:rPr lang="en-US" sz="2000">
                <a:solidFill>
                  <a:srgbClr val="FFFF00"/>
                </a:solidFill>
              </a:rPr>
              <a:t>acetate</a:t>
            </a:r>
            <a:r>
              <a:rPr lang="en-US" sz="2000"/>
              <a:t> ions (C</a:t>
            </a:r>
            <a:r>
              <a:rPr lang="en-US" sz="2000" baseline="-25000"/>
              <a:t>2</a:t>
            </a:r>
            <a:r>
              <a:rPr lang="en-US" sz="2000"/>
              <a:t>H</a:t>
            </a:r>
            <a:r>
              <a:rPr lang="en-US" sz="2000" baseline="-25000"/>
              <a:t>3</a:t>
            </a:r>
            <a:r>
              <a:rPr lang="en-US" sz="2000"/>
              <a:t>O</a:t>
            </a:r>
            <a:r>
              <a:rPr lang="en-US" sz="2000" baseline="-25000"/>
              <a:t>2</a:t>
            </a:r>
            <a:r>
              <a:rPr lang="en-US" sz="2000" baseline="30000"/>
              <a:t>1-</a:t>
            </a:r>
            <a:r>
              <a:rPr lang="en-US" sz="2000"/>
              <a:t>) </a:t>
            </a:r>
            <a:r>
              <a:rPr lang="en-US" sz="2000">
                <a:solidFill>
                  <a:srgbClr val="FFFF00"/>
                </a:solidFill>
              </a:rPr>
              <a:t>and nitrate ions</a:t>
            </a:r>
            <a:r>
              <a:rPr lang="en-US" sz="2000"/>
              <a:t> (NO</a:t>
            </a:r>
            <a:r>
              <a:rPr lang="en-US" sz="2000" baseline="-25000"/>
              <a:t>3</a:t>
            </a:r>
            <a:r>
              <a:rPr lang="en-US" sz="2000" baseline="30000"/>
              <a:t>1-</a:t>
            </a:r>
            <a:r>
              <a:rPr lang="en-US" sz="2000"/>
              <a:t>) are </a:t>
            </a:r>
            <a:r>
              <a:rPr lang="en-US" sz="2000" u="sng"/>
              <a:t>soluble</a:t>
            </a:r>
            <a:r>
              <a:rPr lang="en-US" sz="2000"/>
              <a:t>. </a:t>
            </a:r>
          </a:p>
          <a:p>
            <a:pPr>
              <a:lnSpc>
                <a:spcPct val="80000"/>
              </a:lnSpc>
            </a:pPr>
            <a:r>
              <a:rPr lang="en-US" sz="2000"/>
              <a:t>3. </a:t>
            </a:r>
            <a:r>
              <a:rPr lang="en-US" sz="2000" u="sng">
                <a:solidFill>
                  <a:srgbClr val="FFFF00"/>
                </a:solidFill>
              </a:rPr>
              <a:t>Most</a:t>
            </a:r>
            <a:r>
              <a:rPr lang="en-US" sz="2000"/>
              <a:t> compounds containing </a:t>
            </a:r>
            <a:r>
              <a:rPr lang="en-US" sz="2000">
                <a:solidFill>
                  <a:srgbClr val="FFFF00"/>
                </a:solidFill>
              </a:rPr>
              <a:t>chloride</a:t>
            </a:r>
            <a:r>
              <a:rPr lang="en-US" sz="2000"/>
              <a:t> (Cl</a:t>
            </a:r>
            <a:r>
              <a:rPr lang="en-US" sz="2000" baseline="30000"/>
              <a:t>-</a:t>
            </a:r>
            <a:r>
              <a:rPr lang="en-US" sz="2000"/>
              <a:t>), </a:t>
            </a:r>
            <a:r>
              <a:rPr lang="en-US" sz="2000">
                <a:solidFill>
                  <a:srgbClr val="FFFF00"/>
                </a:solidFill>
              </a:rPr>
              <a:t>bromide</a:t>
            </a:r>
            <a:r>
              <a:rPr lang="en-US" sz="2000"/>
              <a:t> (Br</a:t>
            </a:r>
            <a:r>
              <a:rPr lang="en-US" sz="2000" baseline="30000"/>
              <a:t>-</a:t>
            </a:r>
            <a:r>
              <a:rPr lang="en-US" sz="2000"/>
              <a:t>), or </a:t>
            </a:r>
            <a:r>
              <a:rPr lang="en-US" sz="2000">
                <a:solidFill>
                  <a:srgbClr val="FFFF00"/>
                </a:solidFill>
              </a:rPr>
              <a:t>iodide</a:t>
            </a:r>
            <a:r>
              <a:rPr lang="en-US" sz="2000"/>
              <a:t> (I</a:t>
            </a:r>
            <a:r>
              <a:rPr lang="en-US" sz="2000" baseline="30000"/>
              <a:t>-</a:t>
            </a:r>
            <a:r>
              <a:rPr lang="en-US" sz="2000"/>
              <a:t>) ions are </a:t>
            </a:r>
            <a:r>
              <a:rPr lang="en-US" sz="2000" u="sng"/>
              <a:t>soluble</a:t>
            </a:r>
            <a:r>
              <a:rPr lang="en-US" sz="2000"/>
              <a:t>, but </a:t>
            </a:r>
            <a:r>
              <a:rPr lang="en-US" sz="2000">
                <a:solidFill>
                  <a:srgbClr val="FFFF00"/>
                </a:solidFill>
              </a:rPr>
              <a:t>not</a:t>
            </a:r>
            <a:r>
              <a:rPr lang="en-US" sz="2000"/>
              <a:t> with these cations: Ag</a:t>
            </a:r>
            <a:r>
              <a:rPr lang="en-US" sz="2000" baseline="30000"/>
              <a:t>+</a:t>
            </a:r>
            <a:r>
              <a:rPr lang="en-US" sz="2000"/>
              <a:t>, Hg</a:t>
            </a:r>
            <a:r>
              <a:rPr lang="en-US" sz="2000" baseline="-25000"/>
              <a:t>2</a:t>
            </a:r>
            <a:r>
              <a:rPr lang="en-US" sz="2000" baseline="30000"/>
              <a:t>2+</a:t>
            </a:r>
            <a:r>
              <a:rPr lang="en-US" sz="2000"/>
              <a:t>, or Pb</a:t>
            </a:r>
            <a:r>
              <a:rPr lang="en-US" sz="2000" baseline="30000"/>
              <a:t>2+</a:t>
            </a:r>
            <a:r>
              <a:rPr lang="en-US" sz="2000"/>
              <a:t>.</a:t>
            </a:r>
          </a:p>
          <a:p>
            <a:pPr>
              <a:lnSpc>
                <a:spcPct val="80000"/>
              </a:lnSpc>
            </a:pPr>
            <a:r>
              <a:rPr lang="en-US" sz="2000"/>
              <a:t>4.  </a:t>
            </a:r>
            <a:r>
              <a:rPr lang="en-US" sz="2000" u="sng">
                <a:solidFill>
                  <a:srgbClr val="FFFF00"/>
                </a:solidFill>
              </a:rPr>
              <a:t>Most</a:t>
            </a:r>
            <a:r>
              <a:rPr lang="en-US" sz="2000"/>
              <a:t> compounds containing </a:t>
            </a:r>
            <a:r>
              <a:rPr lang="en-US" sz="2000">
                <a:solidFill>
                  <a:srgbClr val="FFFF00"/>
                </a:solidFill>
              </a:rPr>
              <a:t>sulfate</a:t>
            </a:r>
            <a:r>
              <a:rPr lang="en-US" sz="2000"/>
              <a:t> ions (SO</a:t>
            </a:r>
            <a:r>
              <a:rPr lang="en-US" sz="2000" baseline="-25000"/>
              <a:t>4</a:t>
            </a:r>
            <a:r>
              <a:rPr lang="en-US" sz="2000" baseline="30000"/>
              <a:t>2-</a:t>
            </a:r>
            <a:r>
              <a:rPr lang="en-US" sz="2000"/>
              <a:t>) are </a:t>
            </a:r>
            <a:r>
              <a:rPr lang="en-US" sz="2000" u="sng"/>
              <a:t>soluble</a:t>
            </a:r>
            <a:r>
              <a:rPr lang="en-US" sz="2000"/>
              <a:t>, but </a:t>
            </a:r>
            <a:r>
              <a:rPr lang="en-US" sz="2000">
                <a:solidFill>
                  <a:srgbClr val="FFFF00"/>
                </a:solidFill>
              </a:rPr>
              <a:t>not</a:t>
            </a:r>
            <a:r>
              <a:rPr lang="en-US" sz="2000"/>
              <a:t> with these cations: Ca</a:t>
            </a:r>
            <a:r>
              <a:rPr lang="en-US" sz="2000" baseline="30000"/>
              <a:t>2+</a:t>
            </a:r>
            <a:r>
              <a:rPr lang="en-US" sz="2000"/>
              <a:t>, Ba</a:t>
            </a:r>
            <a:r>
              <a:rPr lang="en-US" sz="2000" baseline="30000"/>
              <a:t>2+</a:t>
            </a:r>
            <a:r>
              <a:rPr lang="en-US" sz="2000"/>
              <a:t>, Sr</a:t>
            </a:r>
            <a:r>
              <a:rPr lang="en-US" sz="2000" baseline="30000"/>
              <a:t>2+</a:t>
            </a:r>
            <a:r>
              <a:rPr lang="en-US" sz="2000"/>
              <a:t>, or Pb</a:t>
            </a:r>
            <a:r>
              <a:rPr lang="en-US" sz="2000" baseline="30000"/>
              <a:t>2+</a:t>
            </a:r>
            <a:r>
              <a:rPr lang="en-US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Rules for </a:t>
            </a:r>
            <a:r>
              <a:rPr lang="en-US" sz="2000">
                <a:solidFill>
                  <a:srgbClr val="FFFF00"/>
                </a:solidFill>
              </a:rPr>
              <a:t>Insoluble Compounds</a:t>
            </a:r>
          </a:p>
          <a:p>
            <a:pPr>
              <a:lnSpc>
                <a:spcPct val="80000"/>
              </a:lnSpc>
            </a:pPr>
            <a:r>
              <a:rPr lang="en-US" sz="2000"/>
              <a:t>1.  </a:t>
            </a:r>
            <a:r>
              <a:rPr lang="en-US" sz="2000" u="sng">
                <a:solidFill>
                  <a:srgbClr val="FFFF00"/>
                </a:solidFill>
              </a:rPr>
              <a:t>Most</a:t>
            </a:r>
            <a:r>
              <a:rPr lang="en-US" sz="2000">
                <a:solidFill>
                  <a:srgbClr val="FFFF00"/>
                </a:solidFill>
              </a:rPr>
              <a:t> carbonate</a:t>
            </a:r>
            <a:r>
              <a:rPr lang="en-US" sz="2000"/>
              <a:t> (CO</a:t>
            </a:r>
            <a:r>
              <a:rPr lang="en-US" sz="2000" baseline="-25000"/>
              <a:t>3</a:t>
            </a:r>
            <a:r>
              <a:rPr lang="en-US" sz="2000" baseline="30000"/>
              <a:t>2-</a:t>
            </a:r>
            <a:r>
              <a:rPr lang="en-US" sz="2000"/>
              <a:t>), </a:t>
            </a:r>
            <a:r>
              <a:rPr lang="en-US" sz="2000">
                <a:solidFill>
                  <a:srgbClr val="FFFF00"/>
                </a:solidFill>
              </a:rPr>
              <a:t>phosphate</a:t>
            </a:r>
            <a:r>
              <a:rPr lang="en-US" sz="2000"/>
              <a:t> (PO</a:t>
            </a:r>
            <a:r>
              <a:rPr lang="en-US" sz="2000" baseline="-25000"/>
              <a:t>4</a:t>
            </a:r>
            <a:r>
              <a:rPr lang="en-US" sz="2000" baseline="30000"/>
              <a:t>3-</a:t>
            </a:r>
            <a:r>
              <a:rPr lang="en-US" sz="2000"/>
              <a:t>), </a:t>
            </a:r>
            <a:r>
              <a:rPr lang="en-US" sz="2000">
                <a:solidFill>
                  <a:srgbClr val="FFFF00"/>
                </a:solidFill>
              </a:rPr>
              <a:t>and chromate</a:t>
            </a:r>
            <a:r>
              <a:rPr lang="en-US" sz="2000"/>
              <a:t> (CrO</a:t>
            </a:r>
            <a:r>
              <a:rPr lang="en-US" sz="2000" baseline="-25000"/>
              <a:t>4</a:t>
            </a:r>
            <a:r>
              <a:rPr lang="en-US" sz="2000" baseline="30000"/>
              <a:t>2-</a:t>
            </a:r>
            <a:r>
              <a:rPr lang="en-US" sz="2000"/>
              <a:t>) compounds are </a:t>
            </a:r>
            <a:r>
              <a:rPr lang="en-US" sz="2000" u="sng"/>
              <a:t>insoluble</a:t>
            </a:r>
            <a:r>
              <a:rPr lang="en-US" sz="2000"/>
              <a:t> </a:t>
            </a:r>
            <a:r>
              <a:rPr lang="en-US" sz="2000">
                <a:solidFill>
                  <a:srgbClr val="FFFF00"/>
                </a:solidFill>
              </a:rPr>
              <a:t>except</a:t>
            </a:r>
            <a:r>
              <a:rPr lang="en-US" sz="2000"/>
              <a:t> those containing Group 1 or ammonium ions.</a:t>
            </a:r>
          </a:p>
          <a:p>
            <a:pPr>
              <a:lnSpc>
                <a:spcPct val="80000"/>
              </a:lnSpc>
            </a:pPr>
            <a:r>
              <a:rPr lang="en-US" sz="2000"/>
              <a:t>2.  </a:t>
            </a:r>
            <a:r>
              <a:rPr lang="en-US" sz="2000" u="sng">
                <a:solidFill>
                  <a:srgbClr val="FFFF00"/>
                </a:solidFill>
              </a:rPr>
              <a:t>Most</a:t>
            </a:r>
            <a:r>
              <a:rPr lang="en-US" sz="2000">
                <a:solidFill>
                  <a:srgbClr val="FFFF00"/>
                </a:solidFill>
              </a:rPr>
              <a:t> sulfide</a:t>
            </a:r>
            <a:r>
              <a:rPr lang="en-US" sz="2000"/>
              <a:t> (S</a:t>
            </a:r>
            <a:r>
              <a:rPr lang="en-US" sz="2000" baseline="30000"/>
              <a:t>2-</a:t>
            </a:r>
            <a:r>
              <a:rPr lang="en-US" sz="2000"/>
              <a:t>) compounds are </a:t>
            </a:r>
            <a:r>
              <a:rPr lang="en-US" sz="2000" u="sng"/>
              <a:t>insoluble</a:t>
            </a:r>
            <a:r>
              <a:rPr lang="en-US" sz="2000"/>
              <a:t> </a:t>
            </a:r>
            <a:r>
              <a:rPr lang="en-US" sz="2000">
                <a:solidFill>
                  <a:srgbClr val="FFFF00"/>
                </a:solidFill>
              </a:rPr>
              <a:t>except</a:t>
            </a:r>
            <a:r>
              <a:rPr lang="en-US" sz="2000"/>
              <a:t> those containing these ions: Group 1, ammonium, Ca</a:t>
            </a:r>
            <a:r>
              <a:rPr lang="en-US" sz="2000" baseline="30000"/>
              <a:t>2+</a:t>
            </a:r>
            <a:r>
              <a:rPr lang="en-US" sz="2000"/>
              <a:t>, Sr</a:t>
            </a:r>
            <a:r>
              <a:rPr lang="en-US" sz="2000" baseline="30000"/>
              <a:t>2+</a:t>
            </a:r>
            <a:r>
              <a:rPr lang="en-US" sz="2000"/>
              <a:t>, or Ba</a:t>
            </a:r>
            <a:r>
              <a:rPr lang="en-US" sz="2000" baseline="30000"/>
              <a:t>2+</a:t>
            </a:r>
            <a:r>
              <a:rPr lang="en-US" sz="2000"/>
              <a:t>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A Redox Reaction often involves at least one uncombined element, but a more reliable indicator is a change in oxidation state.</a:t>
            </a:r>
          </a:p>
          <a:p>
            <a:endParaRPr lang="en-US" sz="2800"/>
          </a:p>
          <a:p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SO</a:t>
            </a:r>
            <a:r>
              <a:rPr lang="en-US" sz="2800" baseline="-25000"/>
              <a:t>4</a:t>
            </a:r>
            <a:r>
              <a:rPr lang="en-US" sz="2800"/>
              <a:t>  +  Zn(s) </a:t>
            </a:r>
            <a:r>
              <a:rPr lang="en-US" sz="2800">
                <a:sym typeface="Wingdings" pitchFamily="2" charset="2"/>
              </a:rPr>
              <a:t> ZnSO</a:t>
            </a:r>
            <a:r>
              <a:rPr lang="en-US" sz="2800" baseline="-25000">
                <a:sym typeface="Wingdings" pitchFamily="2" charset="2"/>
              </a:rPr>
              <a:t>4</a:t>
            </a:r>
            <a:r>
              <a:rPr lang="en-US" sz="2800">
                <a:sym typeface="Wingdings" pitchFamily="2" charset="2"/>
              </a:rPr>
              <a:t>   +  H</a:t>
            </a:r>
            <a:r>
              <a:rPr lang="en-US" sz="2800" baseline="-25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(gas)</a:t>
            </a:r>
          </a:p>
          <a:p>
            <a:endParaRPr lang="en-US" sz="2800">
              <a:sym typeface="Wingdings" pitchFamily="2" charset="2"/>
            </a:endParaRPr>
          </a:p>
          <a:p>
            <a:r>
              <a:rPr lang="en-US" sz="2800">
                <a:sym typeface="Wingdings" pitchFamily="2" charset="2"/>
              </a:rPr>
              <a:t>Since the sulfate ion has a -2 charge, each H must have a +1 ox. no.  But the H</a:t>
            </a:r>
            <a:r>
              <a:rPr lang="en-US" sz="2800" baseline="-25000">
                <a:sym typeface="Wingdings" pitchFamily="2" charset="2"/>
              </a:rPr>
              <a:t>2</a:t>
            </a:r>
            <a:r>
              <a:rPr lang="en-US" sz="2800">
                <a:sym typeface="Wingdings" pitchFamily="2" charset="2"/>
              </a:rPr>
              <a:t> being an uncombined element has a zero ox. no.</a:t>
            </a:r>
          </a:p>
        </p:txBody>
      </p:sp>
      <p:sp>
        <p:nvSpPr>
          <p:cNvPr id="110595" name="Rectangle 6"/>
          <p:cNvSpPr>
            <a:spLocks noChangeArrowheads="1"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latin typeface="Arial" pitchFamily="34" charset="0"/>
              </a:rPr>
              <a:t>4.9 TYPES OF REACTIONS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SAMPLE QUESTIONS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/>
              <a:t>Which of these is </a:t>
            </a:r>
            <a:r>
              <a:rPr lang="en-US" sz="2800">
                <a:solidFill>
                  <a:srgbClr val="FFFF00"/>
                </a:solidFill>
              </a:rPr>
              <a:t>insoluble</a:t>
            </a:r>
            <a:r>
              <a:rPr lang="en-US" sz="2800"/>
              <a:t>?</a:t>
            </a:r>
          </a:p>
          <a:p>
            <a:r>
              <a:rPr lang="en-US" sz="2800"/>
              <a:t>A. KBr     B. Ca(NO</a:t>
            </a:r>
            <a:r>
              <a:rPr lang="en-US" sz="2800" baseline="-25000"/>
              <a:t>3</a:t>
            </a:r>
            <a:r>
              <a:rPr lang="en-US" sz="2800"/>
              <a:t>)</a:t>
            </a:r>
            <a:r>
              <a:rPr lang="en-US" sz="2800" baseline="-25000"/>
              <a:t>2</a:t>
            </a:r>
            <a:r>
              <a:rPr lang="en-US" sz="2800"/>
              <a:t>     C. AgI</a:t>
            </a:r>
          </a:p>
          <a:p>
            <a:r>
              <a:rPr lang="en-US" sz="2800"/>
              <a:t>Solution: A. K compounds are </a:t>
            </a:r>
            <a:r>
              <a:rPr lang="en-US" sz="2800" u="sng">
                <a:solidFill>
                  <a:srgbClr val="FFFF00"/>
                </a:solidFill>
              </a:rPr>
              <a:t>all</a:t>
            </a:r>
            <a:r>
              <a:rPr lang="en-US" sz="2800" u="sng"/>
              <a:t> </a:t>
            </a:r>
            <a:r>
              <a:rPr lang="en-US" sz="2800"/>
              <a:t>soluble. It comes from </a:t>
            </a:r>
            <a:r>
              <a:rPr lang="en-US" sz="2800">
                <a:solidFill>
                  <a:srgbClr val="FFFF00"/>
                </a:solidFill>
              </a:rPr>
              <a:t>Group I</a:t>
            </a:r>
            <a:r>
              <a:rPr lang="en-US" sz="2800"/>
              <a:t>.</a:t>
            </a:r>
          </a:p>
          <a:p>
            <a:r>
              <a:rPr lang="en-US" sz="2800"/>
              <a:t>B.</a:t>
            </a:r>
            <a:r>
              <a:rPr lang="en-US" sz="2800">
                <a:solidFill>
                  <a:srgbClr val="FFFF00"/>
                </a:solidFill>
              </a:rPr>
              <a:t> </a:t>
            </a:r>
            <a:r>
              <a:rPr lang="en-US" sz="2800" u="sng">
                <a:solidFill>
                  <a:srgbClr val="FFFF00"/>
                </a:solidFill>
              </a:rPr>
              <a:t>All</a:t>
            </a:r>
            <a:r>
              <a:rPr lang="en-US" sz="2800">
                <a:solidFill>
                  <a:srgbClr val="FFFF00"/>
                </a:solidFill>
              </a:rPr>
              <a:t> </a:t>
            </a:r>
            <a:r>
              <a:rPr lang="en-US" sz="2800"/>
              <a:t>nitrates are soluble.</a:t>
            </a:r>
          </a:p>
          <a:p>
            <a:r>
              <a:rPr lang="en-US" sz="2800"/>
              <a:t>C. Insoluble. </a:t>
            </a:r>
            <a:r>
              <a:rPr lang="en-US" sz="2800" u="sng">
                <a:solidFill>
                  <a:srgbClr val="FFFF00"/>
                </a:solidFill>
              </a:rPr>
              <a:t>Most</a:t>
            </a:r>
            <a:r>
              <a:rPr lang="en-US" sz="2800"/>
              <a:t> I</a:t>
            </a:r>
            <a:r>
              <a:rPr lang="en-US" sz="2800" baseline="30000"/>
              <a:t>- </a:t>
            </a:r>
            <a:r>
              <a:rPr lang="en-US" sz="2800"/>
              <a:t>compounds are </a:t>
            </a:r>
            <a:r>
              <a:rPr lang="en-US" sz="2800" u="sng"/>
              <a:t>soluble</a:t>
            </a:r>
            <a:r>
              <a:rPr lang="en-US" sz="2800"/>
              <a:t> </a:t>
            </a:r>
            <a:r>
              <a:rPr lang="en-US" sz="2800" u="sng">
                <a:solidFill>
                  <a:srgbClr val="FFFF00"/>
                </a:solidFill>
              </a:rPr>
              <a:t>except</a:t>
            </a:r>
            <a:r>
              <a:rPr lang="en-US" sz="2800"/>
              <a:t> AgI, PbI</a:t>
            </a:r>
            <a:r>
              <a:rPr lang="en-US" sz="2800" baseline="-25000"/>
              <a:t>2</a:t>
            </a:r>
            <a:r>
              <a:rPr lang="en-US" sz="2800"/>
              <a:t> and Hg</a:t>
            </a:r>
            <a:r>
              <a:rPr lang="en-US" sz="2800" baseline="-25000"/>
              <a:t>2</a:t>
            </a:r>
            <a:r>
              <a:rPr lang="en-US" sz="2800"/>
              <a:t>I</a:t>
            </a:r>
            <a:r>
              <a:rPr lang="en-US" sz="2800" baseline="-25000"/>
              <a:t>2</a:t>
            </a:r>
            <a:r>
              <a:rPr lang="en-US" sz="280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Which of these salts are </a:t>
            </a:r>
            <a:r>
              <a:rPr lang="en-US" sz="2800">
                <a:solidFill>
                  <a:srgbClr val="FFFF00"/>
                </a:solidFill>
              </a:rPr>
              <a:t>insoluble</a:t>
            </a:r>
            <a:r>
              <a:rPr lang="en-US" sz="2800"/>
              <a:t>?</a:t>
            </a:r>
          </a:p>
          <a:p>
            <a:pPr>
              <a:lnSpc>
                <a:spcPct val="80000"/>
              </a:lnSpc>
            </a:pPr>
            <a:r>
              <a:rPr lang="en-US" sz="2800"/>
              <a:t>A.  BaSO</a:t>
            </a:r>
            <a:r>
              <a:rPr lang="en-US" sz="2800" baseline="-25000"/>
              <a:t>4</a:t>
            </a:r>
            <a:r>
              <a:rPr lang="en-US" sz="2800"/>
              <a:t>       B. NaC</a:t>
            </a:r>
            <a:r>
              <a:rPr lang="en-US" sz="2800" baseline="-25000"/>
              <a:t>2</a:t>
            </a:r>
            <a:r>
              <a:rPr lang="en-US" sz="2800"/>
              <a:t>H</a:t>
            </a:r>
            <a:r>
              <a:rPr lang="en-US" sz="2800" baseline="-25000"/>
              <a:t>3</a:t>
            </a:r>
            <a:r>
              <a:rPr lang="en-US" sz="2800"/>
              <a:t>O</a:t>
            </a:r>
            <a:r>
              <a:rPr lang="en-US" sz="2800" baseline="-25000"/>
              <a:t>2</a:t>
            </a:r>
            <a:r>
              <a:rPr lang="en-US" sz="2800"/>
              <a:t>    C. AgCl</a:t>
            </a:r>
          </a:p>
          <a:p>
            <a:pPr>
              <a:lnSpc>
                <a:spcPct val="80000"/>
              </a:lnSpc>
            </a:pPr>
            <a:r>
              <a:rPr lang="en-US" sz="2800"/>
              <a:t>A. Insoluble    B. Soluble        C. Insoluble 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FF00"/>
                </a:solidFill>
              </a:rPr>
              <a:t>Solution:</a:t>
            </a:r>
            <a:r>
              <a:rPr lang="en-US" sz="2800"/>
              <a:t> A. </a:t>
            </a:r>
            <a:r>
              <a:rPr lang="en-US" sz="2800" b="1"/>
              <a:t>Most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sulfates</a:t>
            </a:r>
            <a:r>
              <a:rPr lang="en-US" sz="2800"/>
              <a:t> are </a:t>
            </a:r>
            <a:r>
              <a:rPr lang="en-US" sz="2800" u="sng"/>
              <a:t>soluble</a:t>
            </a:r>
            <a:r>
              <a:rPr lang="en-US" sz="2800"/>
              <a:t>, but not those of calcium, strontium, barium, and lead(II). B. </a:t>
            </a:r>
            <a:r>
              <a:rPr lang="en-US" sz="2800" u="sng"/>
              <a:t>All</a:t>
            </a:r>
            <a:r>
              <a:rPr lang="en-US" sz="2800"/>
              <a:t> Na and </a:t>
            </a:r>
            <a:r>
              <a:rPr lang="en-US" sz="2800" u="sng"/>
              <a:t>all</a:t>
            </a:r>
            <a:r>
              <a:rPr lang="en-US" sz="2800"/>
              <a:t> acetate compounds are </a:t>
            </a:r>
            <a:r>
              <a:rPr lang="en-US" sz="2800" u="sng"/>
              <a:t>soluble</a:t>
            </a:r>
            <a:r>
              <a:rPr lang="en-US" sz="2800"/>
              <a:t>.</a:t>
            </a:r>
          </a:p>
          <a:p>
            <a:pPr>
              <a:lnSpc>
                <a:spcPct val="80000"/>
              </a:lnSpc>
            </a:pPr>
            <a:r>
              <a:rPr lang="en-US" sz="2800"/>
              <a:t>C. </a:t>
            </a:r>
            <a:r>
              <a:rPr lang="en-US" sz="2800" b="1"/>
              <a:t>Most</a:t>
            </a: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chlorides</a:t>
            </a:r>
            <a:r>
              <a:rPr lang="en-US" sz="2800"/>
              <a:t>, bromides &amp; Iodides are </a:t>
            </a:r>
            <a:r>
              <a:rPr lang="en-US" sz="2800" u="sng"/>
              <a:t>soluble</a:t>
            </a:r>
            <a:r>
              <a:rPr lang="en-US" sz="2800"/>
              <a:t>, but not those of silver, lead(II), and mercury(I).</a:t>
            </a:r>
          </a:p>
        </p:txBody>
      </p:sp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  <a:latin typeface="Arial" pitchFamily="34" charset="0"/>
              </a:rPr>
              <a:t>SAMPLE QUESTIONS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1431925"/>
          </a:xfrm>
        </p:spPr>
        <p:txBody>
          <a:bodyPr/>
          <a:lstStyle/>
          <a:p>
            <a:r>
              <a:rPr lang="en-US" sz="2800"/>
              <a:t>A </a:t>
            </a:r>
            <a:r>
              <a:rPr lang="en-US" sz="2800">
                <a:solidFill>
                  <a:srgbClr val="FFFF00"/>
                </a:solidFill>
              </a:rPr>
              <a:t>tiny crystal</a:t>
            </a:r>
            <a:r>
              <a:rPr lang="en-US" sz="2800"/>
              <a:t> of the dissolved solid is about to be added to a </a:t>
            </a:r>
            <a:r>
              <a:rPr lang="en-US" sz="2800">
                <a:solidFill>
                  <a:srgbClr val="FFFF00"/>
                </a:solidFill>
              </a:rPr>
              <a:t>supersaturated solution</a:t>
            </a:r>
            <a:r>
              <a:rPr lang="en-US" sz="2800"/>
              <a:t> prepared by heating and then slowly cooling without disturbing the solution.</a:t>
            </a:r>
          </a:p>
        </p:txBody>
      </p:sp>
      <p:grpSp>
        <p:nvGrpSpPr>
          <p:cNvPr id="130051" name="Group 3"/>
          <p:cNvGrpSpPr>
            <a:grpSpLocks/>
          </p:cNvGrpSpPr>
          <p:nvPr/>
        </p:nvGrpSpPr>
        <p:grpSpPr bwMode="auto">
          <a:xfrm>
            <a:off x="838200" y="1600200"/>
            <a:ext cx="7620000" cy="4987925"/>
            <a:chOff x="240" y="1140"/>
            <a:chExt cx="4800" cy="3142"/>
          </a:xfrm>
        </p:grpSpPr>
        <p:sp>
          <p:nvSpPr>
            <p:cNvPr id="130052" name="Text Box 4"/>
            <p:cNvSpPr txBox="1">
              <a:spLocks noChangeArrowheads="1"/>
            </p:cNvSpPr>
            <p:nvPr/>
          </p:nvSpPr>
          <p:spPr bwMode="auto">
            <a:xfrm>
              <a:off x="240" y="3840"/>
              <a:ext cx="1488" cy="4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</a:rPr>
                <a:t>Figure 6.3, pg. 175</a:t>
              </a:r>
            </a:p>
            <a:p>
              <a:pPr>
                <a:spcBef>
                  <a:spcPct val="50000"/>
                </a:spcBef>
              </a:pPr>
              <a:r>
                <a:rPr lang="en-US" sz="1000" b="1" i="1">
                  <a:latin typeface="Arial" pitchFamily="34" charset="0"/>
                </a:rPr>
                <a:t>Investigating Chemistry, 2</a:t>
              </a:r>
              <a:r>
                <a:rPr lang="en-US" sz="1000" b="1" i="1" baseline="30000">
                  <a:latin typeface="Arial" pitchFamily="34" charset="0"/>
                </a:rPr>
                <a:t>nd</a:t>
              </a:r>
              <a:r>
                <a:rPr lang="en-US" sz="1000" b="1" i="1">
                  <a:latin typeface="Arial" pitchFamily="34" charset="0"/>
                </a:rPr>
                <a:t> Edition </a:t>
              </a:r>
            </a:p>
            <a:p>
              <a:pPr>
                <a:spcBef>
                  <a:spcPct val="50000"/>
                </a:spcBef>
              </a:pPr>
              <a:r>
                <a:rPr lang="en-US" sz="1000" b="1">
                  <a:latin typeface="Arial" pitchFamily="34" charset="0"/>
                  <a:cs typeface="Arial" pitchFamily="34" charset="0"/>
                </a:rPr>
                <a:t>© 2009 W.H. Freeman &amp; Company</a:t>
              </a:r>
            </a:p>
          </p:txBody>
        </p:sp>
        <p:grpSp>
          <p:nvGrpSpPr>
            <p:cNvPr id="130053" name="Group 5"/>
            <p:cNvGrpSpPr>
              <a:grpSpLocks/>
            </p:cNvGrpSpPr>
            <p:nvPr/>
          </p:nvGrpSpPr>
          <p:grpSpPr bwMode="auto">
            <a:xfrm>
              <a:off x="247" y="1140"/>
              <a:ext cx="4793" cy="2700"/>
              <a:chOff x="247" y="816"/>
              <a:chExt cx="5369" cy="3024"/>
            </a:xfrm>
          </p:grpSpPr>
          <p:pic>
            <p:nvPicPr>
              <p:cNvPr id="130054" name="Picture 6" descr="Johll_06_03a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7" y="816"/>
                <a:ext cx="2681" cy="302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</p:pic>
          <p:pic>
            <p:nvPicPr>
              <p:cNvPr id="130055" name="Picture 7" descr="Johll_06_03b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935" y="816"/>
                <a:ext cx="2681" cy="3024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/>
              <a:t>SOLUBILITY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Saturated solutions</a:t>
            </a:r>
            <a:r>
              <a:rPr lang="en-US" sz="2800"/>
              <a:t> are those that contain the maximum amount of solute that is stable at that temperature.  These often have some visible solid in the bottom of the container as evidence.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Unsaturated solutions</a:t>
            </a:r>
            <a:r>
              <a:rPr lang="en-US" sz="2800"/>
              <a:t> contain less than required to saturate the solvent.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00"/>
                </a:solidFill>
              </a:rPr>
              <a:t>Supersaturated solutions</a:t>
            </a:r>
            <a:r>
              <a:rPr lang="en-US" sz="2800"/>
              <a:t> are not stable because they temporarily contain too much solute.  These </a:t>
            </a:r>
            <a:r>
              <a:rPr lang="en-US" sz="2800">
                <a:solidFill>
                  <a:srgbClr val="FFFF00"/>
                </a:solidFill>
              </a:rPr>
              <a:t>metastable solutions </a:t>
            </a:r>
            <a:r>
              <a:rPr lang="en-US" sz="2800"/>
              <a:t>readily precipitate the excess solute and form a more stable saturated solution.</a:t>
            </a:r>
          </a:p>
          <a:p>
            <a:pPr>
              <a:lnSpc>
                <a:spcPct val="90000"/>
              </a:lnSpc>
            </a:pPr>
            <a:r>
              <a:rPr lang="en-US" sz="2800"/>
              <a:t>By analogy a cone </a:t>
            </a:r>
            <a:r>
              <a:rPr lang="en-US" sz="2800">
                <a:solidFill>
                  <a:srgbClr val="FFFF00"/>
                </a:solidFill>
              </a:rPr>
              <a:t>balanced on its tip </a:t>
            </a:r>
            <a:r>
              <a:rPr lang="en-US" sz="2800"/>
              <a:t>is at </a:t>
            </a:r>
            <a:r>
              <a:rPr lang="en-US" sz="2800">
                <a:solidFill>
                  <a:srgbClr val="FFFF00"/>
                </a:solidFill>
              </a:rPr>
              <a:t>meta-stable equilibrium</a:t>
            </a:r>
            <a:r>
              <a:rPr lang="en-US" sz="2800"/>
              <a:t>.  On it’s </a:t>
            </a:r>
            <a:r>
              <a:rPr lang="en-US" sz="2800">
                <a:solidFill>
                  <a:srgbClr val="FFC000"/>
                </a:solidFill>
              </a:rPr>
              <a:t>side</a:t>
            </a:r>
            <a:r>
              <a:rPr lang="en-US" sz="2800"/>
              <a:t> it is more </a:t>
            </a:r>
            <a:r>
              <a:rPr lang="en-US" sz="2800">
                <a:solidFill>
                  <a:srgbClr val="FFC000"/>
                </a:solidFill>
              </a:rPr>
              <a:t>stable.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6600"/>
        </a:dk2>
        <a:lt2>
          <a:srgbClr val="FFFFFF"/>
        </a:lt2>
        <a:accent1>
          <a:srgbClr val="FFFFFF"/>
        </a:accent1>
        <a:accent2>
          <a:srgbClr val="00B000"/>
        </a:accent2>
        <a:accent3>
          <a:srgbClr val="AAB8AA"/>
        </a:accent3>
        <a:accent4>
          <a:srgbClr val="DADADA"/>
        </a:accent4>
        <a:accent5>
          <a:srgbClr val="FFFFFF"/>
        </a:accent5>
        <a:accent6>
          <a:srgbClr val="009F00"/>
        </a:accent6>
        <a:hlink>
          <a:srgbClr val="FFFF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366"/>
        </a:dk1>
        <a:lt1>
          <a:srgbClr val="FFFFFF"/>
        </a:lt1>
        <a:dk2>
          <a:srgbClr val="00660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AB8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himmer">
  <a:themeElements>
    <a:clrScheme name="1_Shimmer 11">
      <a:dk1>
        <a:srgbClr val="003366"/>
      </a:dk1>
      <a:lt1>
        <a:srgbClr val="FFFFFF"/>
      </a:lt1>
      <a:dk2>
        <a:srgbClr val="006600"/>
      </a:dk2>
      <a:lt2>
        <a:srgbClr val="FFFFFF"/>
      </a:lt2>
      <a:accent1>
        <a:srgbClr val="FFFFFF"/>
      </a:accent1>
      <a:accent2>
        <a:srgbClr val="FFFFFF"/>
      </a:accent2>
      <a:accent3>
        <a:srgbClr val="AAB8AA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E701"/>
      </a:folHlink>
    </a:clrScheme>
    <a:fontScheme name="2_Shimme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10">
        <a:dk1>
          <a:srgbClr val="003366"/>
        </a:dk1>
        <a:lt1>
          <a:srgbClr val="FFFFFF"/>
        </a:lt1>
        <a:dk2>
          <a:srgbClr val="006600"/>
        </a:dk2>
        <a:lt2>
          <a:srgbClr val="FFFFFF"/>
        </a:lt2>
        <a:accent1>
          <a:srgbClr val="FFFFFF"/>
        </a:accent1>
        <a:accent2>
          <a:srgbClr val="00B000"/>
        </a:accent2>
        <a:accent3>
          <a:srgbClr val="AAB8AA"/>
        </a:accent3>
        <a:accent4>
          <a:srgbClr val="DADADA"/>
        </a:accent4>
        <a:accent5>
          <a:srgbClr val="FFFFFF"/>
        </a:accent5>
        <a:accent6>
          <a:srgbClr val="009F00"/>
        </a:accent6>
        <a:hlink>
          <a:srgbClr val="FFFF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11">
        <a:dk1>
          <a:srgbClr val="003366"/>
        </a:dk1>
        <a:lt1>
          <a:srgbClr val="FFFFFF"/>
        </a:lt1>
        <a:dk2>
          <a:srgbClr val="00660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AB8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1144</TotalTime>
  <Words>2936</Words>
  <Application>Microsoft Office PowerPoint</Application>
  <PresentationFormat>On-screen Show (4:3)</PresentationFormat>
  <Paragraphs>347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Default Design</vt:lpstr>
      <vt:lpstr>2_Shimmer</vt:lpstr>
      <vt:lpstr>PROPERTIES OF COLUTIONS 1: AQUEOUS SOLUTIONS</vt:lpstr>
      <vt:lpstr>6.1 AQUEOUS SOLUTIONS</vt:lpstr>
      <vt:lpstr>Aqueous Solution Properties</vt:lpstr>
      <vt:lpstr>SOLUTION PROPERTIES - electrolytes</vt:lpstr>
      <vt:lpstr>SOLUBILITY Rules</vt:lpstr>
      <vt:lpstr>SAMPLE QUESTIONS</vt:lpstr>
      <vt:lpstr>Slide 7</vt:lpstr>
      <vt:lpstr>A tiny crystal of the dissolved solid is about to be added to a supersaturated solution prepared by heating and then slowly cooling without disturbing the solution.</vt:lpstr>
      <vt:lpstr>SOLUBILITY</vt:lpstr>
      <vt:lpstr>Aqueous Solution Properties</vt:lpstr>
      <vt:lpstr>Solubility questions</vt:lpstr>
      <vt:lpstr>Solubility questions</vt:lpstr>
      <vt:lpstr>Pb(NO3)2 solution added to NaI solution gives the insoluble precipitate, PbI2, lead(II) iodide, even though most iodides are soluble.</vt:lpstr>
      <vt:lpstr>NET IONIC EQUATIONS</vt:lpstr>
      <vt:lpstr>NET IONIC EQUATIONS</vt:lpstr>
      <vt:lpstr>THE MATH OF SOLUTIONS: CONCENTRATION CALCULATIONS</vt:lpstr>
      <vt:lpstr>Slide 17</vt:lpstr>
      <vt:lpstr>Slide 18</vt:lpstr>
      <vt:lpstr>DILUTION CALCULATIONS</vt:lpstr>
      <vt:lpstr>SAMPLE DILUTION PROBLEM</vt:lpstr>
      <vt:lpstr>Slide 21</vt:lpstr>
      <vt:lpstr>6.6 ACID CHEMISTRY</vt:lpstr>
      <vt:lpstr>Keep in mind that HF is a weak acid, but inhalation can be fatal.  A strong acid like HNO3 may be concentrated or dilute (less dangerous).</vt:lpstr>
      <vt:lpstr>A serial no. registration kit uses acids to restore the S/N etchings.</vt:lpstr>
      <vt:lpstr>6.7 BASE CHEMISTRY</vt:lpstr>
      <vt:lpstr>Slide 26</vt:lpstr>
      <vt:lpstr>Weak bases, like weak acids, exist mainly as molecules and not ions. NH3  +  H2O   =  NH4+  +  OH1-  (~5%)</vt:lpstr>
      <vt:lpstr>The molecule on the left, C15H32, is a nonpolar hydrocarbon that has no affinity for water.  It is hydrophobic.</vt:lpstr>
      <vt:lpstr>The molecule on the right, a soap, has a polar end that has much affinity for water (polar).  The end is hydrophilic.</vt:lpstr>
      <vt:lpstr>6.8 NEUTRALIZATION REACTIONS</vt:lpstr>
      <vt:lpstr>Slide 31</vt:lpstr>
      <vt:lpstr>6.9 THE pH SCALE AND BUFFERS</vt:lpstr>
      <vt:lpstr>Battery  cola   fruit   blood   “M.O.M.”  Drano gel *************************************        Citrus         rain         ocean       NH3    bleach</vt:lpstr>
      <vt:lpstr>THE pH SCALE</vt:lpstr>
      <vt:lpstr>Some household substances are acidic.  They have a low pH.</vt:lpstr>
      <vt:lpstr>Other products have a higher pH than 7.  They are basic or alkaline.</vt:lpstr>
      <vt:lpstr>6.10 THE MATH OF SOLUTIONS: CALCULATING pH</vt:lpstr>
      <vt:lpstr>0.1 M HCl has a pH of 1. 0.01 M HCl has a pH of 2.</vt:lpstr>
      <vt:lpstr>Adding NaOH from the buret in a titration of acid.</vt:lpstr>
      <vt:lpstr>BUFFERED SOLUTIONS</vt:lpstr>
      <vt:lpstr>Slide 41</vt:lpstr>
      <vt:lpstr>Ch4 revisited</vt:lpstr>
      <vt:lpstr>STOICHIOMETRY CALCULATIONS</vt:lpstr>
      <vt:lpstr>Slide 44</vt:lpstr>
      <vt:lpstr>Slide 45</vt:lpstr>
      <vt:lpstr>Slide 46</vt:lpstr>
      <vt:lpstr>Wednesday, Oct 28</vt:lpstr>
      <vt:lpstr>Additional quiz questions</vt:lpstr>
      <vt:lpstr>TYPES OF REACTIONS</vt:lpstr>
      <vt:lpstr>Slide 50</vt:lpstr>
    </vt:vector>
  </TitlesOfParts>
  <Manager>Sumanas, Inc.</Manager>
  <Company>W. H. Freeman &amp; Company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Chemistry</dc:title>
  <dc:creator>Matthew E. Johll</dc:creator>
  <cp:lastModifiedBy>kullk</cp:lastModifiedBy>
  <cp:revision>118</cp:revision>
  <dcterms:created xsi:type="dcterms:W3CDTF">2002-12-24T01:08:46Z</dcterms:created>
  <dcterms:modified xsi:type="dcterms:W3CDTF">2010-10-13T17:45:55Z</dcterms:modified>
</cp:coreProperties>
</file>