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1"/>
  </p:sldMasterIdLst>
  <p:notesMasterIdLst>
    <p:notesMasterId r:id="rId36"/>
  </p:notesMasterIdLst>
  <p:sldIdLst>
    <p:sldId id="290" r:id="rId2"/>
    <p:sldId id="331" r:id="rId3"/>
    <p:sldId id="294" r:id="rId4"/>
    <p:sldId id="327" r:id="rId5"/>
    <p:sldId id="326" r:id="rId6"/>
    <p:sldId id="328" r:id="rId7"/>
    <p:sldId id="329" r:id="rId8"/>
    <p:sldId id="262" r:id="rId9"/>
    <p:sldId id="260" r:id="rId10"/>
    <p:sldId id="299" r:id="rId11"/>
    <p:sldId id="300" r:id="rId12"/>
    <p:sldId id="301" r:id="rId13"/>
    <p:sldId id="264" r:id="rId14"/>
    <p:sldId id="302" r:id="rId15"/>
    <p:sldId id="303" r:id="rId16"/>
    <p:sldId id="304" r:id="rId17"/>
    <p:sldId id="267" r:id="rId18"/>
    <p:sldId id="315" r:id="rId19"/>
    <p:sldId id="305" r:id="rId20"/>
    <p:sldId id="280" r:id="rId21"/>
    <p:sldId id="269" r:id="rId22"/>
    <p:sldId id="281" r:id="rId23"/>
    <p:sldId id="306" r:id="rId24"/>
    <p:sldId id="307" r:id="rId25"/>
    <p:sldId id="318" r:id="rId26"/>
    <p:sldId id="271" r:id="rId27"/>
    <p:sldId id="308" r:id="rId28"/>
    <p:sldId id="282" r:id="rId29"/>
    <p:sldId id="319" r:id="rId30"/>
    <p:sldId id="309" r:id="rId31"/>
    <p:sldId id="272" r:id="rId32"/>
    <p:sldId id="310" r:id="rId33"/>
    <p:sldId id="286" r:id="rId34"/>
    <p:sldId id="27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0000"/>
    <a:srgbClr val="B7561E"/>
    <a:srgbClr val="33CCFF"/>
    <a:srgbClr val="9966FF"/>
    <a:srgbClr val="D2652A"/>
    <a:srgbClr val="003057"/>
    <a:srgbClr val="0F103A"/>
    <a:srgbClr val="FFFF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7" d="100"/>
          <a:sy n="67" d="100"/>
        </p:scale>
        <p:origin x="-97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 charset="0"/>
              </a:defRPr>
            </a:lvl1pPr>
          </a:lstStyle>
          <a:p>
            <a:pPr>
              <a:defRPr/>
            </a:pPr>
            <a:endParaRPr lang="en-US"/>
          </a:p>
        </p:txBody>
      </p:sp>
      <p:sp>
        <p:nvSpPr>
          <p:cNvPr id="135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5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5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 charset="0"/>
              </a:defRPr>
            </a:lvl1pPr>
          </a:lstStyle>
          <a:p>
            <a:pPr>
              <a:defRPr/>
            </a:pPr>
            <a:endParaRPr lang="en-US"/>
          </a:p>
        </p:txBody>
      </p:sp>
      <p:sp>
        <p:nvSpPr>
          <p:cNvPr id="135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 charset="0"/>
              </a:defRPr>
            </a:lvl1pPr>
          </a:lstStyle>
          <a:p>
            <a:pPr>
              <a:defRPr/>
            </a:pPr>
            <a:fld id="{84D8A3C2-AEBC-4EC1-BAC3-590A4AE2F5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86ABD3B-7BA1-41B2-9CE2-C4A62B663E81}" type="slidenum">
              <a:rPr lang="en-US" smtClean="0"/>
              <a:pPr/>
              <a:t>13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391FB5C-30D6-4690-813A-0245A30E8254}" type="slidenum">
              <a:rPr lang="en-US" smtClean="0"/>
              <a:pPr/>
              <a:t>17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C59C01B-AD24-4440-9C92-31F67E2F98AB}" type="slidenum">
              <a:rPr lang="en-US" smtClean="0"/>
              <a:pPr/>
              <a:t>18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5446E33-D350-4F3B-92FC-2661C9C0065C}" type="slidenum">
              <a:rPr lang="en-US" smtClean="0"/>
              <a:pPr/>
              <a:t>20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FFE1064-B73A-4EAB-85EA-D12571E4BB23}" type="slidenum">
              <a:rPr lang="en-US" smtClean="0"/>
              <a:pPr/>
              <a:t>21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1A42962-A745-4394-9E44-F6F8E519354A}" type="slidenum">
              <a:rPr lang="en-US" smtClean="0"/>
              <a:pPr/>
              <a:t>22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9B344CD-9615-4146-A281-D8D9143D3795}" type="slidenum">
              <a:rPr lang="en-US" smtClean="0"/>
              <a:pPr/>
              <a:t>25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2C14E00-4151-46AC-A9ED-08E218E09EF2}" type="slidenum">
              <a:rPr lang="en-US" smtClean="0"/>
              <a:pPr/>
              <a:t>26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DE8F1E3-517F-4B6C-9E36-0D700E6AB86D}" type="slidenum">
              <a:rPr lang="en-US" smtClean="0"/>
              <a:pPr/>
              <a:t>28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95820D-DDBE-4620-B99F-6FD24DC3B753}" type="slidenum">
              <a:rPr lang="en-US" smtClean="0"/>
              <a:pPr/>
              <a:t>29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6F6FE69-EE7C-4441-A85C-61917749F1F8}" type="slidenum">
              <a:rPr lang="en-US" smtClean="0"/>
              <a:pPr/>
              <a:t>31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83F2A58-5C42-46EF-9F02-0F19057195E9}" type="slidenum">
              <a:rPr lang="en-US" smtClean="0"/>
              <a:pPr/>
              <a:t>33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2AA2161-A85E-4B58-B35E-74E9B42F1F51}" type="slidenum">
              <a:rPr lang="en-US" smtClean="0"/>
              <a:pPr/>
              <a:t>34</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D8A3C2-AEBC-4EC1-BAC3-590A4AE2F5F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E5E1895-3C07-4D46-9BB4-CCF99E9927DF}" type="slidenum">
              <a:rPr lang="en-US" smtClean="0"/>
              <a:pPr/>
              <a:t>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B2587F4-E0FC-408D-A77D-8E22C12EA211}" type="slidenum">
              <a:rPr lang="en-US" smtClean="0"/>
              <a:pPr/>
              <a:t>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FAFA10E6-C4CC-4506-BCCC-051112CCE2E0}" type="datetimeFigureOut">
              <a:rPr lang="en-US" smtClean="0"/>
              <a:pPr>
                <a:defRPr/>
              </a:pPr>
              <a:t>10/12/2010</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C1107465-B9F7-4D14-9FC3-E41F28D63616}"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99D2796-7818-4F5E-A661-8F2A33E01FD1}" type="datetimeFigureOut">
              <a:rPr lang="en-US" smtClean="0"/>
              <a:pPr>
                <a:defRPr/>
              </a:pPr>
              <a:t>10/12/2010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A05BFD-4A65-4631-A31E-8F9EA9FB8413}"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D1F8FF9-C9B6-4D6D-99AD-BA11D9373564}" type="datetimeFigureOut">
              <a:rPr lang="en-US" smtClean="0"/>
              <a:pPr>
                <a:defRPr/>
              </a:pPr>
              <a:t>10/12/2010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A8201-11A5-4146-A9A6-3733A4388018}"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238DE73-ECE4-419F-8EB7-92B7C6030050}" type="datetimeFigureOut">
              <a:rPr lang="en-US" smtClean="0"/>
              <a:pPr>
                <a:defRPr/>
              </a:pPr>
              <a:t>10/12/2010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FA3668-8333-43D2-BFDC-F4D156D78A61}"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495257F6-80A3-4550-989A-5C7A132B41C5}" type="datetimeFigureOut">
              <a:rPr lang="en-US" smtClean="0"/>
              <a:pPr>
                <a:defRPr/>
              </a:pPr>
              <a:t>10/12/2010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D7BE9D20-0F58-4B76-8EEE-2BA73DA5F82F}"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C295161C-DBF8-46FA-B4A0-6A630A5C1CCB}" type="datetimeFigureOut">
              <a:rPr lang="en-US" smtClean="0"/>
              <a:pPr>
                <a:defRPr/>
              </a:pPr>
              <a:t>10/12/2010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24A0F9-3DCD-462A-8803-C1857AE51959}"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5F5B771E-8A0B-4802-A117-41CC1C951DD8}" type="datetimeFigureOut">
              <a:rPr lang="en-US" smtClean="0"/>
              <a:pPr>
                <a:defRPr/>
              </a:pPr>
              <a:t>10/12/2010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C5275A4-D917-480F-8CC0-67CC98C24708}"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541AEA10-446E-433C-B741-B8238EAA2DA5}" type="datetimeFigureOut">
              <a:rPr lang="en-US" smtClean="0"/>
              <a:pPr>
                <a:defRPr/>
              </a:pPr>
              <a:t>10/12/2010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1F8653C-93E8-4C8D-B975-F11553D9CCE4}"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19903BA-2FED-4582-B150-1BD0F5CF6F93}" type="datetimeFigureOut">
              <a:rPr lang="en-US" smtClean="0"/>
              <a:pPr>
                <a:defRPr/>
              </a:pPr>
              <a:t>10/12/2010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676C48B-BB7C-426E-B622-87A66ABC7EF8}" type="slidenum">
              <a:rPr lang="en-US" smtClean="0"/>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C5A4B20-1722-4226-9C48-0D73F482E65E}" type="datetimeFigureOut">
              <a:rPr lang="en-US" smtClean="0"/>
              <a:pPr>
                <a:defRPr/>
              </a:pPr>
              <a:t>10/12/2010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4CFAB6-BD86-47CD-AF7A-80C6C1D83D95}"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4D193EF8-3D39-4BD6-8465-ABA39A654246}" type="datetimeFigureOut">
              <a:rPr lang="en-US" smtClean="0"/>
              <a:pPr>
                <a:defRPr/>
              </a:pPr>
              <a:t>10/12/2010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0C9831-239D-4F36-9981-711AA6287184}"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E15DA4AA-F6F8-472D-8BC5-2A16DB934980}" type="datetimeFigureOut">
              <a:rPr lang="en-US" smtClean="0"/>
              <a:pPr>
                <a:defRPr/>
              </a:pPr>
              <a:t>10/12/2010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617F78A3-9615-4A66-9E23-5DE630B2C603}"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2000"/>
                                        <p:tgtEl>
                                          <p:spTgt spid="1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2000"/>
                                        <p:tgtEl>
                                          <p:spTgt spid="1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2000"/>
                                        <p:tgtEl>
                                          <p:spTgt spid="1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304800"/>
            <a:ext cx="8229600" cy="1143000"/>
          </a:xfrm>
        </p:spPr>
        <p:txBody>
          <a:bodyPr>
            <a:normAutofit fontScale="90000"/>
          </a:bodyPr>
          <a:lstStyle/>
          <a:p>
            <a:r>
              <a:rPr lang="en-US" sz="2800" b="1" dirty="0" smtClean="0">
                <a:solidFill>
                  <a:srgbClr val="002060"/>
                </a:solidFill>
                <a:latin typeface="Times New Roman" pitchFamily="18" charset="0"/>
                <a:cs typeface="Times New Roman" pitchFamily="18" charset="0"/>
              </a:rPr>
              <a:t>CHAPTER 5:</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CHEMISTRY OF BONDING: STRUCTURE AND FUNCTION OF DRUG MOLECULES</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CHEMISTRY OF ADDICTION</a:t>
            </a:r>
          </a:p>
        </p:txBody>
      </p:sp>
      <p:sp>
        <p:nvSpPr>
          <p:cNvPr id="177155" name="Rectangle 3"/>
          <p:cNvSpPr>
            <a:spLocks noGrp="1" noChangeArrowheads="1"/>
          </p:cNvSpPr>
          <p:nvPr>
            <p:ph type="body" idx="4294967295"/>
          </p:nvPr>
        </p:nvSpPr>
        <p:spPr>
          <a:xfrm>
            <a:off x="0" y="1874838"/>
            <a:ext cx="8229600" cy="4906962"/>
          </a:xfrm>
        </p:spPr>
        <p:txBody>
          <a:bodyPr/>
          <a:lstStyle/>
          <a:p>
            <a:pPr eaLnBrk="1" hangingPunct="1">
              <a:defRPr/>
            </a:pPr>
            <a:r>
              <a:rPr lang="en-US" sz="2800" dirty="0" smtClean="0">
                <a:solidFill>
                  <a:schemeClr val="bg1"/>
                </a:solidFill>
                <a:latin typeface="Times New Roman" pitchFamily="18" charset="0"/>
                <a:cs typeface="Times New Roman" pitchFamily="18" charset="0"/>
              </a:rPr>
              <a:t>Nature of Covalent Bonds</a:t>
            </a:r>
          </a:p>
          <a:p>
            <a:pPr eaLnBrk="1" hangingPunct="1">
              <a:defRPr/>
            </a:pPr>
            <a:r>
              <a:rPr lang="en-US" sz="2800" dirty="0" smtClean="0">
                <a:solidFill>
                  <a:schemeClr val="bg1"/>
                </a:solidFill>
                <a:latin typeface="Times New Roman" pitchFamily="18" charset="0"/>
                <a:cs typeface="Times New Roman" pitchFamily="18" charset="0"/>
              </a:rPr>
              <a:t>Lewis Structures of Ionic Compounds</a:t>
            </a:r>
          </a:p>
          <a:p>
            <a:pPr eaLnBrk="1" hangingPunct="1">
              <a:defRPr/>
            </a:pPr>
            <a:r>
              <a:rPr lang="en-US" sz="2800" dirty="0" smtClean="0">
                <a:solidFill>
                  <a:schemeClr val="bg1"/>
                </a:solidFill>
                <a:latin typeface="Times New Roman" pitchFamily="18" charset="0"/>
                <a:cs typeface="Times New Roman" pitchFamily="18" charset="0"/>
              </a:rPr>
              <a:t>Lewis Structures of Covalent Compounds</a:t>
            </a:r>
          </a:p>
          <a:p>
            <a:pPr lvl="1" eaLnBrk="1" hangingPunct="1">
              <a:defRPr/>
            </a:pPr>
            <a:r>
              <a:rPr lang="en-US" sz="2400" dirty="0" smtClean="0">
                <a:solidFill>
                  <a:schemeClr val="bg1"/>
                </a:solidFill>
                <a:latin typeface="Times New Roman" pitchFamily="18" charset="0"/>
                <a:cs typeface="Times New Roman" pitchFamily="18" charset="0"/>
              </a:rPr>
              <a:t>Electron dot structures</a:t>
            </a:r>
          </a:p>
          <a:p>
            <a:pPr eaLnBrk="1" hangingPunct="1">
              <a:defRPr/>
            </a:pPr>
            <a:r>
              <a:rPr lang="en-US" sz="2800" dirty="0" smtClean="0">
                <a:solidFill>
                  <a:schemeClr val="bg1"/>
                </a:solidFill>
                <a:latin typeface="Times New Roman" pitchFamily="18" charset="0"/>
                <a:cs typeface="Times New Roman" pitchFamily="18" charset="0"/>
              </a:rPr>
              <a:t>Resonance Structures</a:t>
            </a:r>
          </a:p>
          <a:p>
            <a:pPr eaLnBrk="1" hangingPunct="1">
              <a:defRPr/>
            </a:pPr>
            <a:r>
              <a:rPr lang="en-US" sz="2800" dirty="0" smtClean="0">
                <a:solidFill>
                  <a:schemeClr val="bg1"/>
                </a:solidFill>
                <a:latin typeface="Times New Roman" pitchFamily="18" charset="0"/>
                <a:cs typeface="Times New Roman" pitchFamily="18" charset="0"/>
              </a:rPr>
              <a:t>VSEPR Theory</a:t>
            </a:r>
          </a:p>
          <a:p>
            <a:pPr eaLnBrk="1" hangingPunct="1">
              <a:defRPr/>
            </a:pPr>
            <a:r>
              <a:rPr lang="en-US" sz="2800" dirty="0" smtClean="0">
                <a:solidFill>
                  <a:schemeClr val="bg1"/>
                </a:solidFill>
                <a:latin typeface="Times New Roman" pitchFamily="18" charset="0"/>
                <a:cs typeface="Times New Roman" pitchFamily="18" charset="0"/>
              </a:rPr>
              <a:t>Polarity of Bonds and Molecules</a:t>
            </a:r>
          </a:p>
          <a:p>
            <a:pPr eaLnBrk="1" hangingPunct="1">
              <a:defRPr/>
            </a:pPr>
            <a:endParaRPr lang="en-US" sz="2800" dirty="0" smtClean="0">
              <a:solidFill>
                <a:schemeClr val="bg1"/>
              </a:solidFill>
              <a:latin typeface="Times New Roman" pitchFamily="18" charset="0"/>
              <a:cs typeface="Times New Roman" pitchFamily="18" charset="0"/>
            </a:endParaRPr>
          </a:p>
          <a:p>
            <a:pPr eaLnBrk="1" hangingPunct="1">
              <a:defRPr/>
            </a:pPr>
            <a:endParaRPr lang="en-US" sz="2800" dirty="0" smtClean="0">
              <a:solidFill>
                <a:schemeClr val="bg1"/>
              </a:solidFill>
              <a:latin typeface="Times New Roman" pitchFamily="18" charset="0"/>
              <a:cs typeface="Times New Roman" pitchFamily="18" charset="0"/>
            </a:endParaRPr>
          </a:p>
          <a:p>
            <a:pPr eaLnBrk="1" hangingPunct="1">
              <a:defRPr/>
            </a:pPr>
            <a:endParaRPr lang="en-US" sz="2800" dirty="0" smtClean="0">
              <a:solidFill>
                <a:schemeClr val="bg1"/>
              </a:solidFill>
              <a:latin typeface="Times New Roman" pitchFamily="18" charset="0"/>
              <a:cs typeface="Times New Roman" pitchFamily="18" charset="0"/>
            </a:endParaRPr>
          </a:p>
          <a:p>
            <a:pPr eaLnBrk="1" hangingPunct="1">
              <a:defRPr/>
            </a:pPr>
            <a:endParaRPr lang="en-US" sz="2800" dirty="0" smtClean="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7155">
                                            <p:txEl>
                                              <p:pRg st="0" end="0"/>
                                            </p:txEl>
                                          </p:spTgt>
                                        </p:tgtEl>
                                        <p:attrNameLst>
                                          <p:attrName>style.visibility</p:attrName>
                                        </p:attrNameLst>
                                      </p:cBhvr>
                                      <p:to>
                                        <p:strVal val="visible"/>
                                      </p:to>
                                    </p:set>
                                    <p:animEffect transition="in" filter="fade">
                                      <p:cBhvr>
                                        <p:cTn id="12" dur="2000"/>
                                        <p:tgtEl>
                                          <p:spTgt spid="177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7155">
                                            <p:txEl>
                                              <p:pRg st="1" end="1"/>
                                            </p:txEl>
                                          </p:spTgt>
                                        </p:tgtEl>
                                        <p:attrNameLst>
                                          <p:attrName>style.visibility</p:attrName>
                                        </p:attrNameLst>
                                      </p:cBhvr>
                                      <p:to>
                                        <p:strVal val="visible"/>
                                      </p:to>
                                    </p:set>
                                    <p:animEffect transition="in" filter="fade">
                                      <p:cBhvr>
                                        <p:cTn id="17" dur="2000"/>
                                        <p:tgtEl>
                                          <p:spTgt spid="1771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7155">
                                            <p:txEl>
                                              <p:pRg st="2" end="2"/>
                                            </p:txEl>
                                          </p:spTgt>
                                        </p:tgtEl>
                                        <p:attrNameLst>
                                          <p:attrName>style.visibility</p:attrName>
                                        </p:attrNameLst>
                                      </p:cBhvr>
                                      <p:to>
                                        <p:strVal val="visible"/>
                                      </p:to>
                                    </p:set>
                                    <p:animEffect transition="in" filter="fade">
                                      <p:cBhvr>
                                        <p:cTn id="22" dur="2000"/>
                                        <p:tgtEl>
                                          <p:spTgt spid="17715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7155">
                                            <p:txEl>
                                              <p:pRg st="3" end="3"/>
                                            </p:txEl>
                                          </p:spTgt>
                                        </p:tgtEl>
                                        <p:attrNameLst>
                                          <p:attrName>style.visibility</p:attrName>
                                        </p:attrNameLst>
                                      </p:cBhvr>
                                      <p:to>
                                        <p:strVal val="visible"/>
                                      </p:to>
                                    </p:set>
                                    <p:animEffect transition="in" filter="fade">
                                      <p:cBhvr>
                                        <p:cTn id="25" dur="2000"/>
                                        <p:tgtEl>
                                          <p:spTgt spid="17715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7155">
                                            <p:txEl>
                                              <p:pRg st="4" end="4"/>
                                            </p:txEl>
                                          </p:spTgt>
                                        </p:tgtEl>
                                        <p:attrNameLst>
                                          <p:attrName>style.visibility</p:attrName>
                                        </p:attrNameLst>
                                      </p:cBhvr>
                                      <p:to>
                                        <p:strVal val="visible"/>
                                      </p:to>
                                    </p:set>
                                    <p:animEffect transition="in" filter="fade">
                                      <p:cBhvr>
                                        <p:cTn id="30" dur="2000"/>
                                        <p:tgtEl>
                                          <p:spTgt spid="17715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7155">
                                            <p:txEl>
                                              <p:pRg st="5" end="5"/>
                                            </p:txEl>
                                          </p:spTgt>
                                        </p:tgtEl>
                                        <p:attrNameLst>
                                          <p:attrName>style.visibility</p:attrName>
                                        </p:attrNameLst>
                                      </p:cBhvr>
                                      <p:to>
                                        <p:strVal val="visible"/>
                                      </p:to>
                                    </p:set>
                                    <p:animEffect transition="in" filter="fade">
                                      <p:cBhvr>
                                        <p:cTn id="35" dur="2000"/>
                                        <p:tgtEl>
                                          <p:spTgt spid="17715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7155">
                                            <p:txEl>
                                              <p:pRg st="6" end="6"/>
                                            </p:txEl>
                                          </p:spTgt>
                                        </p:tgtEl>
                                        <p:attrNameLst>
                                          <p:attrName>style.visibility</p:attrName>
                                        </p:attrNameLst>
                                      </p:cBhvr>
                                      <p:to>
                                        <p:strVal val="visible"/>
                                      </p:to>
                                    </p:set>
                                    <p:animEffect transition="in" filter="fade">
                                      <p:cBhvr>
                                        <p:cTn id="40" dur="2000"/>
                                        <p:tgtEl>
                                          <p:spTgt spid="177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17715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0" y="1600200"/>
            <a:ext cx="8229600" cy="4525963"/>
          </a:xfrm>
        </p:spPr>
        <p:txBody>
          <a:bodyPr/>
          <a:lstStyle/>
          <a:p>
            <a:pPr eaLnBrk="1" hangingPunct="1">
              <a:lnSpc>
                <a:spcPct val="90000"/>
              </a:lnSpc>
            </a:pPr>
            <a:r>
              <a:rPr lang="en-US" sz="2800" smtClean="0">
                <a:solidFill>
                  <a:srgbClr val="FFFF00"/>
                </a:solidFill>
              </a:rPr>
              <a:t>Single bonds </a:t>
            </a:r>
            <a:r>
              <a:rPr lang="en-US" sz="2800" smtClean="0">
                <a:solidFill>
                  <a:schemeClr val="bg1"/>
                </a:solidFill>
              </a:rPr>
              <a:t>share</a:t>
            </a:r>
            <a:r>
              <a:rPr lang="en-US" sz="2800" smtClean="0"/>
              <a:t> </a:t>
            </a:r>
            <a:r>
              <a:rPr lang="en-US" sz="2800" smtClean="0">
                <a:solidFill>
                  <a:srgbClr val="FFFF00"/>
                </a:solidFill>
              </a:rPr>
              <a:t>two electrons </a:t>
            </a:r>
            <a:r>
              <a:rPr lang="en-US" sz="2800" smtClean="0">
                <a:solidFill>
                  <a:schemeClr val="bg1"/>
                </a:solidFill>
              </a:rPr>
              <a:t>between the two atoms.</a:t>
            </a:r>
          </a:p>
          <a:p>
            <a:pPr eaLnBrk="1" hangingPunct="1">
              <a:lnSpc>
                <a:spcPct val="90000"/>
              </a:lnSpc>
            </a:pPr>
            <a:r>
              <a:rPr lang="en-US" sz="2800" smtClean="0">
                <a:solidFill>
                  <a:srgbClr val="FFFF00"/>
                </a:solidFill>
              </a:rPr>
              <a:t>Double bonds </a:t>
            </a:r>
            <a:r>
              <a:rPr lang="en-US" sz="2800" smtClean="0">
                <a:solidFill>
                  <a:schemeClr val="bg1"/>
                </a:solidFill>
              </a:rPr>
              <a:t>share</a:t>
            </a:r>
            <a:r>
              <a:rPr lang="en-US" sz="2800" smtClean="0"/>
              <a:t> </a:t>
            </a:r>
            <a:r>
              <a:rPr lang="en-US" sz="2800" smtClean="0">
                <a:solidFill>
                  <a:srgbClr val="FFFF00"/>
                </a:solidFill>
              </a:rPr>
              <a:t>four electrons </a:t>
            </a:r>
            <a:r>
              <a:rPr lang="en-US" sz="2800" smtClean="0">
                <a:solidFill>
                  <a:schemeClr val="bg1"/>
                </a:solidFill>
              </a:rPr>
              <a:t>(2 pairs).</a:t>
            </a:r>
          </a:p>
          <a:p>
            <a:pPr eaLnBrk="1" hangingPunct="1">
              <a:lnSpc>
                <a:spcPct val="90000"/>
              </a:lnSpc>
            </a:pPr>
            <a:r>
              <a:rPr lang="en-US" sz="2800" smtClean="0">
                <a:solidFill>
                  <a:srgbClr val="FFFF00"/>
                </a:solidFill>
              </a:rPr>
              <a:t>Triple bonds </a:t>
            </a:r>
            <a:r>
              <a:rPr lang="en-US" sz="2800" smtClean="0">
                <a:solidFill>
                  <a:schemeClr val="bg1"/>
                </a:solidFill>
              </a:rPr>
              <a:t>share</a:t>
            </a:r>
            <a:r>
              <a:rPr lang="en-US" sz="2800" smtClean="0"/>
              <a:t> </a:t>
            </a:r>
            <a:r>
              <a:rPr lang="en-US" sz="2800" smtClean="0">
                <a:solidFill>
                  <a:srgbClr val="FFFF00"/>
                </a:solidFill>
              </a:rPr>
              <a:t>six electrons </a:t>
            </a:r>
            <a:r>
              <a:rPr lang="en-US" sz="2800" smtClean="0">
                <a:solidFill>
                  <a:schemeClr val="bg1"/>
                </a:solidFill>
              </a:rPr>
              <a:t>(3 pairs).</a:t>
            </a:r>
          </a:p>
          <a:p>
            <a:pPr eaLnBrk="1" hangingPunct="1">
              <a:lnSpc>
                <a:spcPct val="90000"/>
              </a:lnSpc>
            </a:pPr>
            <a:r>
              <a:rPr lang="en-US" sz="2800" smtClean="0">
                <a:solidFill>
                  <a:schemeClr val="bg1"/>
                </a:solidFill>
              </a:rPr>
              <a:t>The</a:t>
            </a:r>
            <a:r>
              <a:rPr lang="en-US" sz="2800" smtClean="0"/>
              <a:t> </a:t>
            </a:r>
            <a:r>
              <a:rPr lang="en-US" sz="2800" smtClean="0">
                <a:solidFill>
                  <a:srgbClr val="FFFF00"/>
                </a:solidFill>
              </a:rPr>
              <a:t>higher the bond order</a:t>
            </a:r>
            <a:r>
              <a:rPr lang="en-US" sz="2800" smtClean="0">
                <a:solidFill>
                  <a:schemeClr val="bg1"/>
                </a:solidFill>
              </a:rPr>
              <a:t>, the</a:t>
            </a:r>
            <a:r>
              <a:rPr lang="en-US" sz="2800" smtClean="0"/>
              <a:t> </a:t>
            </a:r>
            <a:r>
              <a:rPr lang="en-US" sz="2800" smtClean="0">
                <a:solidFill>
                  <a:srgbClr val="FFFF00"/>
                </a:solidFill>
              </a:rPr>
              <a:t>shorter</a:t>
            </a:r>
            <a:r>
              <a:rPr lang="en-US" sz="2800" smtClean="0"/>
              <a:t> </a:t>
            </a:r>
            <a:r>
              <a:rPr lang="en-US" sz="2800" smtClean="0">
                <a:solidFill>
                  <a:schemeClr val="bg1"/>
                </a:solidFill>
              </a:rPr>
              <a:t>and the</a:t>
            </a:r>
            <a:r>
              <a:rPr lang="en-US" sz="2800" smtClean="0"/>
              <a:t> </a:t>
            </a:r>
            <a:r>
              <a:rPr lang="en-US" sz="2800" smtClean="0">
                <a:solidFill>
                  <a:srgbClr val="FFFF00"/>
                </a:solidFill>
              </a:rPr>
              <a:t>stronger</a:t>
            </a:r>
            <a:r>
              <a:rPr lang="en-US" sz="2800" smtClean="0"/>
              <a:t> </a:t>
            </a:r>
            <a:r>
              <a:rPr lang="en-US" sz="2800" smtClean="0">
                <a:solidFill>
                  <a:schemeClr val="bg1"/>
                </a:solidFill>
              </a:rPr>
              <a:t>the bond is.</a:t>
            </a:r>
          </a:p>
          <a:p>
            <a:pPr eaLnBrk="1" hangingPunct="1">
              <a:lnSpc>
                <a:spcPct val="90000"/>
              </a:lnSpc>
            </a:pPr>
            <a:r>
              <a:rPr lang="en-US" sz="2800" smtClean="0">
                <a:solidFill>
                  <a:schemeClr val="bg1"/>
                </a:solidFill>
              </a:rPr>
              <a:t>N</a:t>
            </a:r>
            <a:r>
              <a:rPr lang="en-US" sz="2800" baseline="-25000" smtClean="0">
                <a:solidFill>
                  <a:schemeClr val="bg1"/>
                </a:solidFill>
              </a:rPr>
              <a:t>2</a:t>
            </a:r>
            <a:r>
              <a:rPr lang="en-US" sz="2800" smtClean="0">
                <a:solidFill>
                  <a:schemeClr val="bg1"/>
                </a:solidFill>
              </a:rPr>
              <a:t> has a triple bond, which is shorter and stronger than the N=N bond, which is shorter and stronger than the N-N bond.</a:t>
            </a:r>
          </a:p>
        </p:txBody>
      </p:sp>
      <p:sp>
        <p:nvSpPr>
          <p:cNvPr id="9219" name="Rectangle 2"/>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3200">
                <a:solidFill>
                  <a:schemeClr val="bg1"/>
                </a:solidFill>
                <a:latin typeface="Arial" charset="0"/>
              </a:rPr>
              <a:t>5.2 LEWIS STRUCTURES OF COMPOUNDS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20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fade">
                                      <p:cBhvr>
                                        <p:cTn id="12" dur="2000"/>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fade">
                                      <p:cBhvr>
                                        <p:cTn id="17" dur="2000"/>
                                        <p:tgtEl>
                                          <p:spTgt spid="20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fade">
                                      <p:cBhvr>
                                        <p:cTn id="22" dur="2000"/>
                                        <p:tgtEl>
                                          <p:spTgt spid="204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2">
                                            <p:txEl>
                                              <p:pRg st="4" end="4"/>
                                            </p:txEl>
                                          </p:spTgt>
                                        </p:tgtEl>
                                        <p:attrNameLst>
                                          <p:attrName>style.visibility</p:attrName>
                                        </p:attrNameLst>
                                      </p:cBhvr>
                                      <p:to>
                                        <p:strVal val="visible"/>
                                      </p:to>
                                    </p:set>
                                    <p:animEffect transition="in" filter="fade">
                                      <p:cBhvr>
                                        <p:cTn id="27" dur="2000"/>
                                        <p:tgtEl>
                                          <p:spTgt spid="204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74638"/>
            <a:ext cx="8229600" cy="1143000"/>
          </a:xfrm>
        </p:spPr>
        <p:txBody>
          <a:bodyPr/>
          <a:lstStyle/>
          <a:p>
            <a:pPr eaLnBrk="1" hangingPunct="1"/>
            <a:r>
              <a:rPr lang="en-US" sz="3200" smtClean="0">
                <a:solidFill>
                  <a:schemeClr val="bg1"/>
                </a:solidFill>
              </a:rPr>
              <a:t>DRAWING LEWIS STRUCTURES OF COVALENT COMPOUNDS AND IONS</a:t>
            </a:r>
          </a:p>
        </p:txBody>
      </p:sp>
      <p:sp>
        <p:nvSpPr>
          <p:cNvPr id="21507" name="Rectangle 3"/>
          <p:cNvSpPr>
            <a:spLocks noGrp="1" noChangeArrowheads="1"/>
          </p:cNvSpPr>
          <p:nvPr>
            <p:ph idx="4294967295"/>
          </p:nvPr>
        </p:nvSpPr>
        <p:spPr>
          <a:xfrm>
            <a:off x="0" y="1600200"/>
            <a:ext cx="8229600" cy="4525963"/>
          </a:xfrm>
        </p:spPr>
        <p:txBody>
          <a:bodyPr/>
          <a:lstStyle/>
          <a:p>
            <a:pPr eaLnBrk="1" hangingPunct="1">
              <a:lnSpc>
                <a:spcPct val="80000"/>
              </a:lnSpc>
            </a:pPr>
            <a:r>
              <a:rPr lang="en-US" sz="2000" smtClean="0">
                <a:solidFill>
                  <a:schemeClr val="bg1"/>
                </a:solidFill>
              </a:rPr>
              <a:t>1.</a:t>
            </a:r>
            <a:r>
              <a:rPr lang="en-US" sz="2000" smtClean="0"/>
              <a:t>  </a:t>
            </a:r>
            <a:r>
              <a:rPr lang="en-US" sz="2000" smtClean="0">
                <a:solidFill>
                  <a:srgbClr val="FFFF66"/>
                </a:solidFill>
              </a:rPr>
              <a:t>Count all the valence electrons</a:t>
            </a:r>
            <a:r>
              <a:rPr lang="en-US" sz="2000" smtClean="0"/>
              <a:t> </a:t>
            </a:r>
            <a:r>
              <a:rPr lang="en-US" sz="2000" smtClean="0">
                <a:solidFill>
                  <a:schemeClr val="bg1"/>
                </a:solidFill>
              </a:rPr>
              <a:t>for all the atoms.  Subtract one electron for each positive charge.  Add one electron for each negative charge.</a:t>
            </a:r>
          </a:p>
          <a:p>
            <a:pPr eaLnBrk="1" hangingPunct="1">
              <a:lnSpc>
                <a:spcPct val="80000"/>
              </a:lnSpc>
            </a:pPr>
            <a:r>
              <a:rPr lang="en-US" sz="2000" smtClean="0">
                <a:solidFill>
                  <a:schemeClr val="bg1"/>
                </a:solidFill>
              </a:rPr>
              <a:t>2.</a:t>
            </a:r>
            <a:r>
              <a:rPr lang="en-US" sz="2000" smtClean="0"/>
              <a:t>  </a:t>
            </a:r>
            <a:r>
              <a:rPr lang="en-US" sz="2000" smtClean="0">
                <a:solidFill>
                  <a:srgbClr val="FFFF66"/>
                </a:solidFill>
              </a:rPr>
              <a:t>Arrange the atoms</a:t>
            </a:r>
            <a:r>
              <a:rPr lang="en-US" sz="2000" smtClean="0"/>
              <a:t> </a:t>
            </a:r>
            <a:r>
              <a:rPr lang="en-US" sz="2000" smtClean="0">
                <a:solidFill>
                  <a:schemeClr val="bg1"/>
                </a:solidFill>
              </a:rPr>
              <a:t>with the unique one in the center and connect them to the central atom by one pair of electrons each.  Symmetry is a useful guide:  O-S-O and not S-O-O.</a:t>
            </a:r>
          </a:p>
          <a:p>
            <a:pPr eaLnBrk="1" hangingPunct="1">
              <a:lnSpc>
                <a:spcPct val="80000"/>
              </a:lnSpc>
            </a:pPr>
            <a:r>
              <a:rPr lang="en-US" sz="2000" smtClean="0">
                <a:solidFill>
                  <a:schemeClr val="bg1"/>
                </a:solidFill>
              </a:rPr>
              <a:t>3.  Complete the octets of all the noncentral atoms (except H).</a:t>
            </a:r>
            <a:r>
              <a:rPr lang="en-US" sz="2000" smtClean="0"/>
              <a:t>  </a:t>
            </a:r>
            <a:r>
              <a:rPr lang="en-US" sz="2000" smtClean="0">
                <a:solidFill>
                  <a:schemeClr val="bg1"/>
                </a:solidFill>
              </a:rPr>
              <a:t>Count the number of</a:t>
            </a:r>
            <a:r>
              <a:rPr lang="en-US" sz="2000" smtClean="0"/>
              <a:t> </a:t>
            </a:r>
            <a:r>
              <a:rPr lang="en-US" sz="2000" smtClean="0">
                <a:solidFill>
                  <a:srgbClr val="FFFF66"/>
                </a:solidFill>
              </a:rPr>
              <a:t>electrons used</a:t>
            </a:r>
            <a:r>
              <a:rPr lang="en-US" sz="2000" smtClean="0"/>
              <a:t> </a:t>
            </a:r>
            <a:r>
              <a:rPr lang="en-US" sz="2000" smtClean="0">
                <a:solidFill>
                  <a:schemeClr val="bg1"/>
                </a:solidFill>
              </a:rPr>
              <a:t>so far and then</a:t>
            </a:r>
            <a:r>
              <a:rPr lang="en-US" sz="2000" smtClean="0"/>
              <a:t> </a:t>
            </a:r>
            <a:r>
              <a:rPr lang="en-US" sz="2000" smtClean="0">
                <a:solidFill>
                  <a:srgbClr val="FFFF66"/>
                </a:solidFill>
              </a:rPr>
              <a:t>subtract from</a:t>
            </a:r>
            <a:r>
              <a:rPr lang="en-US" sz="2000" smtClean="0"/>
              <a:t> </a:t>
            </a:r>
            <a:r>
              <a:rPr lang="en-US" sz="2000" smtClean="0">
                <a:solidFill>
                  <a:schemeClr val="bg1"/>
                </a:solidFill>
              </a:rPr>
              <a:t>the </a:t>
            </a:r>
            <a:r>
              <a:rPr lang="en-US" sz="2000" smtClean="0">
                <a:solidFill>
                  <a:srgbClr val="FFFF66"/>
                </a:solidFill>
              </a:rPr>
              <a:t>original total</a:t>
            </a:r>
            <a:r>
              <a:rPr lang="en-US" sz="2000" smtClean="0"/>
              <a:t>.</a:t>
            </a:r>
          </a:p>
          <a:p>
            <a:pPr eaLnBrk="1" hangingPunct="1">
              <a:lnSpc>
                <a:spcPct val="80000"/>
              </a:lnSpc>
            </a:pPr>
            <a:r>
              <a:rPr lang="en-US" sz="2000" smtClean="0">
                <a:solidFill>
                  <a:schemeClr val="bg1"/>
                </a:solidFill>
              </a:rPr>
              <a:t>4.</a:t>
            </a:r>
            <a:r>
              <a:rPr lang="en-US" sz="2000" smtClean="0"/>
              <a:t>  </a:t>
            </a:r>
            <a:r>
              <a:rPr lang="en-US" sz="2000" smtClean="0">
                <a:solidFill>
                  <a:srgbClr val="FFFF66"/>
                </a:solidFill>
              </a:rPr>
              <a:t>If</a:t>
            </a:r>
            <a:r>
              <a:rPr lang="en-US" sz="2000" smtClean="0"/>
              <a:t> </a:t>
            </a:r>
            <a:r>
              <a:rPr lang="en-US" sz="2000" smtClean="0">
                <a:solidFill>
                  <a:schemeClr val="bg1"/>
                </a:solidFill>
              </a:rPr>
              <a:t>there are</a:t>
            </a:r>
            <a:r>
              <a:rPr lang="en-US" sz="2000" smtClean="0"/>
              <a:t> </a:t>
            </a:r>
            <a:r>
              <a:rPr lang="en-US" sz="2000" smtClean="0">
                <a:solidFill>
                  <a:srgbClr val="FFFF66"/>
                </a:solidFill>
              </a:rPr>
              <a:t>surplus electrons</a:t>
            </a:r>
            <a:r>
              <a:rPr lang="en-US" sz="2000" smtClean="0">
                <a:solidFill>
                  <a:schemeClr val="bg1"/>
                </a:solidFill>
              </a:rPr>
              <a:t>, place them</a:t>
            </a:r>
            <a:r>
              <a:rPr lang="en-US" sz="2000" smtClean="0"/>
              <a:t> </a:t>
            </a:r>
            <a:r>
              <a:rPr lang="en-US" sz="2000" smtClean="0">
                <a:solidFill>
                  <a:srgbClr val="FFFF66"/>
                </a:solidFill>
              </a:rPr>
              <a:t>in pairs</a:t>
            </a:r>
            <a:r>
              <a:rPr lang="en-US" sz="2000" smtClean="0"/>
              <a:t> </a:t>
            </a:r>
            <a:r>
              <a:rPr lang="en-US" sz="2000" smtClean="0">
                <a:solidFill>
                  <a:schemeClr val="bg1"/>
                </a:solidFill>
              </a:rPr>
              <a:t>on the</a:t>
            </a:r>
            <a:r>
              <a:rPr lang="en-US" sz="2000" smtClean="0"/>
              <a:t> </a:t>
            </a:r>
            <a:r>
              <a:rPr lang="en-US" sz="2000" smtClean="0">
                <a:solidFill>
                  <a:srgbClr val="FFFF66"/>
                </a:solidFill>
              </a:rPr>
              <a:t>central atom</a:t>
            </a:r>
            <a:r>
              <a:rPr lang="en-US" sz="2000" smtClean="0">
                <a:solidFill>
                  <a:schemeClr val="bg1"/>
                </a:solidFill>
              </a:rPr>
              <a:t>. These are lone pairs.</a:t>
            </a:r>
          </a:p>
          <a:p>
            <a:pPr eaLnBrk="1" hangingPunct="1">
              <a:lnSpc>
                <a:spcPct val="80000"/>
              </a:lnSpc>
            </a:pPr>
            <a:r>
              <a:rPr lang="en-US" sz="2000" smtClean="0">
                <a:solidFill>
                  <a:schemeClr val="bg1"/>
                </a:solidFill>
              </a:rPr>
              <a:t>If and only</a:t>
            </a:r>
            <a:r>
              <a:rPr lang="en-US" sz="2000" smtClean="0"/>
              <a:t> </a:t>
            </a:r>
            <a:r>
              <a:rPr lang="en-US" sz="2000" smtClean="0">
                <a:solidFill>
                  <a:srgbClr val="FFFF66"/>
                </a:solidFill>
              </a:rPr>
              <a:t>if the central atom</a:t>
            </a:r>
            <a:r>
              <a:rPr lang="en-US" sz="2000" smtClean="0"/>
              <a:t> </a:t>
            </a:r>
            <a:r>
              <a:rPr lang="en-US" sz="2000" smtClean="0">
                <a:solidFill>
                  <a:schemeClr val="bg1"/>
                </a:solidFill>
              </a:rPr>
              <a:t>(other than Be, B or Al)</a:t>
            </a:r>
            <a:r>
              <a:rPr lang="en-US" sz="2000" smtClean="0"/>
              <a:t> </a:t>
            </a:r>
            <a:r>
              <a:rPr lang="en-US" sz="2000" smtClean="0">
                <a:solidFill>
                  <a:srgbClr val="FFFF66"/>
                </a:solidFill>
              </a:rPr>
              <a:t>does not have an octet, borrow</a:t>
            </a:r>
            <a:r>
              <a:rPr lang="en-US" sz="2000" smtClean="0"/>
              <a:t> </a:t>
            </a:r>
            <a:r>
              <a:rPr lang="en-US" sz="2000" smtClean="0">
                <a:solidFill>
                  <a:schemeClr val="bg1"/>
                </a:solidFill>
              </a:rPr>
              <a:t>1 or more pairs of electrons from one or more noncentral atoms</a:t>
            </a:r>
            <a:r>
              <a:rPr lang="en-US" sz="2000" smtClean="0"/>
              <a:t> </a:t>
            </a:r>
            <a:r>
              <a:rPr lang="en-US" sz="2000" smtClean="0">
                <a:solidFill>
                  <a:srgbClr val="FFFF66"/>
                </a:solidFill>
              </a:rPr>
              <a:t>to share</a:t>
            </a:r>
            <a:r>
              <a:rPr lang="en-US" sz="2000" smtClean="0"/>
              <a:t> </a:t>
            </a:r>
            <a:r>
              <a:rPr lang="en-US" sz="2000" smtClean="0">
                <a:solidFill>
                  <a:schemeClr val="bg1"/>
                </a:solidFill>
              </a:rPr>
              <a:t>with the central atom.</a:t>
            </a:r>
          </a:p>
          <a:p>
            <a:pPr eaLnBrk="1" hangingPunct="1">
              <a:lnSpc>
                <a:spcPct val="80000"/>
              </a:lnSpc>
            </a:pPr>
            <a:r>
              <a:rPr lang="en-US" sz="2000" smtClean="0">
                <a:solidFill>
                  <a:schemeClr val="bg1"/>
                </a:solidFill>
              </a:rPr>
              <a:t>Consider the sulfate ion, SO</a:t>
            </a:r>
            <a:r>
              <a:rPr lang="en-US" sz="2000" baseline="-25000" smtClean="0">
                <a:solidFill>
                  <a:schemeClr val="bg1"/>
                </a:solidFill>
              </a:rPr>
              <a:t>4</a:t>
            </a:r>
            <a:r>
              <a:rPr lang="en-US" sz="2000" baseline="30000" smtClean="0">
                <a:solidFill>
                  <a:schemeClr val="bg1"/>
                </a:solidFill>
              </a:rPr>
              <a:t>2-</a:t>
            </a:r>
            <a:r>
              <a:rPr lang="en-US" sz="2000" smtClean="0">
                <a:solidFill>
                  <a:schemeClr val="bg1"/>
                </a:solidFill>
              </a:rPr>
              <a:t>.</a:t>
            </a:r>
            <a:r>
              <a:rPr lang="en-US" sz="2000" smtClean="0"/>
              <a:t> </a:t>
            </a:r>
            <a:r>
              <a:rPr lang="en-US" sz="2000" smtClean="0">
                <a:solidFill>
                  <a:srgbClr val="FFFF00"/>
                </a:solidFill>
              </a:rPr>
              <a:t>How many valence e’s are there?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2000"/>
                                        <p:tgtEl>
                                          <p:spTgt spid="215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fade">
                                      <p:cBhvr>
                                        <p:cTn id="17" dur="2000"/>
                                        <p:tgtEl>
                                          <p:spTgt spid="215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fade">
                                      <p:cBhvr>
                                        <p:cTn id="22" dur="2000"/>
                                        <p:tgtEl>
                                          <p:spTgt spid="215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Effect transition="in" filter="fade">
                                      <p:cBhvr>
                                        <p:cTn id="27" dur="2000"/>
                                        <p:tgtEl>
                                          <p:spTgt spid="215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Effect transition="in" filter="fade">
                                      <p:cBhvr>
                                        <p:cTn id="32" dur="2000"/>
                                        <p:tgtEl>
                                          <p:spTgt spid="2150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Effect transition="in" filter="fade">
                                      <p:cBhvr>
                                        <p:cTn id="37" dur="20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74638"/>
            <a:ext cx="8229600" cy="1143000"/>
          </a:xfrm>
        </p:spPr>
        <p:txBody>
          <a:bodyPr/>
          <a:lstStyle/>
          <a:p>
            <a:pPr eaLnBrk="1" hangingPunct="1"/>
            <a:r>
              <a:rPr lang="en-US" sz="3200" smtClean="0">
                <a:solidFill>
                  <a:schemeClr val="bg1"/>
                </a:solidFill>
              </a:rPr>
              <a:t>EXAMPLE:  THE SULFATE ION, SO</a:t>
            </a:r>
            <a:r>
              <a:rPr lang="en-US" sz="3200" baseline="-25000" smtClean="0">
                <a:solidFill>
                  <a:schemeClr val="bg1"/>
                </a:solidFill>
              </a:rPr>
              <a:t>4</a:t>
            </a:r>
            <a:r>
              <a:rPr lang="en-US" sz="3200" baseline="30000" smtClean="0">
                <a:solidFill>
                  <a:schemeClr val="bg1"/>
                </a:solidFill>
              </a:rPr>
              <a:t>2-</a:t>
            </a:r>
            <a:r>
              <a:rPr lang="en-US" sz="3200" smtClean="0">
                <a:solidFill>
                  <a:schemeClr val="bg1"/>
                </a:solidFill>
              </a:rPr>
              <a:t> </a:t>
            </a:r>
          </a:p>
        </p:txBody>
      </p:sp>
      <p:sp>
        <p:nvSpPr>
          <p:cNvPr id="22531" name="Rectangle 3"/>
          <p:cNvSpPr>
            <a:spLocks noGrp="1" noChangeArrowheads="1"/>
          </p:cNvSpPr>
          <p:nvPr>
            <p:ph type="body" idx="4294967295"/>
          </p:nvPr>
        </p:nvSpPr>
        <p:spPr>
          <a:xfrm>
            <a:off x="0" y="1600200"/>
            <a:ext cx="8229600" cy="4525963"/>
          </a:xfrm>
        </p:spPr>
        <p:txBody>
          <a:bodyPr>
            <a:normAutofit lnSpcReduction="10000"/>
          </a:bodyPr>
          <a:lstStyle/>
          <a:p>
            <a:pPr eaLnBrk="1" hangingPunct="1">
              <a:lnSpc>
                <a:spcPct val="80000"/>
              </a:lnSpc>
            </a:pPr>
            <a:r>
              <a:rPr lang="en-US" sz="2800" smtClean="0">
                <a:solidFill>
                  <a:srgbClr val="FFFF00"/>
                </a:solidFill>
              </a:rPr>
              <a:t>1.</a:t>
            </a:r>
            <a:r>
              <a:rPr lang="en-US" sz="2800" smtClean="0"/>
              <a:t> </a:t>
            </a:r>
            <a:r>
              <a:rPr lang="en-US" sz="2800" smtClean="0">
                <a:solidFill>
                  <a:schemeClr val="bg1"/>
                </a:solidFill>
              </a:rPr>
              <a:t>S has 6 valence e’s.  So does each O atom.  Add two for the -2 charge:</a:t>
            </a:r>
          </a:p>
          <a:p>
            <a:pPr eaLnBrk="1" hangingPunct="1">
              <a:lnSpc>
                <a:spcPct val="80000"/>
              </a:lnSpc>
            </a:pPr>
            <a:r>
              <a:rPr lang="en-US" sz="2800" smtClean="0">
                <a:solidFill>
                  <a:schemeClr val="bg1"/>
                </a:solidFill>
              </a:rPr>
              <a:t>6 + 4(6) + 2 = 32 valence electrons</a:t>
            </a:r>
          </a:p>
          <a:p>
            <a:pPr eaLnBrk="1" hangingPunct="1">
              <a:lnSpc>
                <a:spcPct val="80000"/>
              </a:lnSpc>
            </a:pPr>
            <a:r>
              <a:rPr lang="en-US" sz="2800" smtClean="0">
                <a:solidFill>
                  <a:srgbClr val="FFFF00"/>
                </a:solidFill>
              </a:rPr>
              <a:t>2. </a:t>
            </a:r>
            <a:r>
              <a:rPr lang="en-US" sz="2800" smtClean="0">
                <a:solidFill>
                  <a:schemeClr val="bg1"/>
                </a:solidFill>
              </a:rPr>
              <a:t>Put the four O atoms around the S.</a:t>
            </a:r>
          </a:p>
          <a:p>
            <a:pPr eaLnBrk="1" hangingPunct="1">
              <a:lnSpc>
                <a:spcPct val="80000"/>
              </a:lnSpc>
            </a:pPr>
            <a:r>
              <a:rPr lang="en-US" sz="2800" smtClean="0">
                <a:solidFill>
                  <a:srgbClr val="FFFF00"/>
                </a:solidFill>
              </a:rPr>
              <a:t>3.</a:t>
            </a:r>
            <a:r>
              <a:rPr lang="en-US" sz="2800" smtClean="0"/>
              <a:t> </a:t>
            </a:r>
            <a:r>
              <a:rPr lang="en-US" sz="2800" smtClean="0">
                <a:solidFill>
                  <a:schemeClr val="bg1"/>
                </a:solidFill>
              </a:rPr>
              <a:t>Complete the octet for each O atom.</a:t>
            </a:r>
          </a:p>
          <a:p>
            <a:pPr eaLnBrk="1" hangingPunct="1">
              <a:lnSpc>
                <a:spcPct val="80000"/>
              </a:lnSpc>
            </a:pPr>
            <a:r>
              <a:rPr lang="en-US" sz="2800" smtClean="0">
                <a:solidFill>
                  <a:srgbClr val="FFFF00"/>
                </a:solidFill>
              </a:rPr>
              <a:t>4.</a:t>
            </a:r>
            <a:r>
              <a:rPr lang="en-US" sz="2800" smtClean="0"/>
              <a:t> </a:t>
            </a:r>
            <a:r>
              <a:rPr lang="en-US" sz="2800" smtClean="0">
                <a:solidFill>
                  <a:schemeClr val="bg1"/>
                </a:solidFill>
              </a:rPr>
              <a:t>Do we have</a:t>
            </a:r>
            <a:r>
              <a:rPr lang="en-US" sz="2800" smtClean="0"/>
              <a:t> </a:t>
            </a:r>
            <a:r>
              <a:rPr lang="en-US" sz="2800" smtClean="0">
                <a:solidFill>
                  <a:srgbClr val="FFFF00"/>
                </a:solidFill>
              </a:rPr>
              <a:t>any leftover e’s</a:t>
            </a:r>
            <a:r>
              <a:rPr lang="en-US" sz="2800" smtClean="0">
                <a:solidFill>
                  <a:schemeClr val="bg1"/>
                </a:solidFill>
              </a:rPr>
              <a:t>? </a:t>
            </a:r>
            <a:r>
              <a:rPr lang="en-US" sz="2800" smtClean="0"/>
              <a:t> </a:t>
            </a:r>
            <a:r>
              <a:rPr lang="en-US" sz="2800" smtClean="0">
                <a:solidFill>
                  <a:schemeClr val="bg1"/>
                </a:solidFill>
              </a:rPr>
              <a:t>No!  32 total – (4x8 = 32) used = 0 left</a:t>
            </a:r>
          </a:p>
          <a:p>
            <a:pPr eaLnBrk="1" hangingPunct="1">
              <a:lnSpc>
                <a:spcPct val="80000"/>
              </a:lnSpc>
            </a:pPr>
            <a:r>
              <a:rPr lang="en-US" sz="2800" smtClean="0">
                <a:solidFill>
                  <a:schemeClr val="bg1"/>
                </a:solidFill>
              </a:rPr>
              <a:t>So there are</a:t>
            </a:r>
            <a:r>
              <a:rPr lang="en-US" sz="2800" smtClean="0"/>
              <a:t> </a:t>
            </a:r>
            <a:r>
              <a:rPr lang="en-US" sz="2800" smtClean="0">
                <a:solidFill>
                  <a:srgbClr val="FFFF00"/>
                </a:solidFill>
              </a:rPr>
              <a:t>no lone pairs</a:t>
            </a:r>
            <a:r>
              <a:rPr lang="en-US" sz="2800" smtClean="0"/>
              <a:t> </a:t>
            </a:r>
            <a:r>
              <a:rPr lang="en-US" sz="2800" smtClean="0">
                <a:solidFill>
                  <a:schemeClr val="bg1"/>
                </a:solidFill>
              </a:rPr>
              <a:t>on</a:t>
            </a:r>
            <a:r>
              <a:rPr lang="en-US" sz="2800" smtClean="0"/>
              <a:t> </a:t>
            </a:r>
            <a:r>
              <a:rPr lang="en-US" sz="2800" smtClean="0">
                <a:solidFill>
                  <a:srgbClr val="FFFF00"/>
                </a:solidFill>
              </a:rPr>
              <a:t>the central atom</a:t>
            </a:r>
            <a:r>
              <a:rPr lang="en-US" sz="2800" smtClean="0">
                <a:solidFill>
                  <a:schemeClr val="bg1"/>
                </a:solidFill>
              </a:rPr>
              <a:t>, S, but</a:t>
            </a:r>
            <a:r>
              <a:rPr lang="en-US" sz="2800" smtClean="0"/>
              <a:t> </a:t>
            </a:r>
            <a:r>
              <a:rPr lang="en-US" sz="2800" smtClean="0">
                <a:solidFill>
                  <a:srgbClr val="FFFF00"/>
                </a:solidFill>
              </a:rPr>
              <a:t>each O</a:t>
            </a:r>
            <a:r>
              <a:rPr lang="en-US" sz="2800" smtClean="0"/>
              <a:t> </a:t>
            </a:r>
            <a:r>
              <a:rPr lang="en-US" sz="2800" smtClean="0">
                <a:solidFill>
                  <a:schemeClr val="bg1"/>
                </a:solidFill>
              </a:rPr>
              <a:t>has</a:t>
            </a:r>
            <a:r>
              <a:rPr lang="en-US" sz="2800" smtClean="0"/>
              <a:t> </a:t>
            </a:r>
            <a:r>
              <a:rPr lang="en-US" sz="2800" smtClean="0">
                <a:solidFill>
                  <a:srgbClr val="FFFF00"/>
                </a:solidFill>
              </a:rPr>
              <a:t>three lone pairs</a:t>
            </a:r>
            <a:r>
              <a:rPr lang="en-US" sz="2800" smtClean="0"/>
              <a:t>.  </a:t>
            </a:r>
          </a:p>
          <a:p>
            <a:pPr eaLnBrk="1" hangingPunct="1">
              <a:lnSpc>
                <a:spcPct val="80000"/>
              </a:lnSpc>
            </a:pPr>
            <a:r>
              <a:rPr lang="en-US" sz="2800" smtClean="0">
                <a:solidFill>
                  <a:srgbClr val="FFFF00"/>
                </a:solidFill>
              </a:rPr>
              <a:t>5.</a:t>
            </a:r>
            <a:r>
              <a:rPr lang="en-US" sz="2800" smtClean="0"/>
              <a:t> </a:t>
            </a:r>
            <a:r>
              <a:rPr lang="en-US" sz="2800" smtClean="0">
                <a:solidFill>
                  <a:schemeClr val="bg1"/>
                </a:solidFill>
              </a:rPr>
              <a:t>There are no multiple bonds to the S atom because it had 8 electrons in the four bonds to four O atoms.</a:t>
            </a:r>
            <a:r>
              <a:rPr lang="en-US" sz="280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fade">
                                      <p:cBhvr>
                                        <p:cTn id="17" dur="2000"/>
                                        <p:tgtEl>
                                          <p:spTgt spid="225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fade">
                                      <p:cBhvr>
                                        <p:cTn id="22" dur="2000"/>
                                        <p:tgtEl>
                                          <p:spTgt spid="22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fade">
                                      <p:cBhvr>
                                        <p:cTn id="27" dur="2000"/>
                                        <p:tgtEl>
                                          <p:spTgt spid="225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fade">
                                      <p:cBhvr>
                                        <p:cTn id="32" dur="2000"/>
                                        <p:tgtEl>
                                          <p:spTgt spid="225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Effect transition="in" filter="fade">
                                      <p:cBhvr>
                                        <p:cTn id="37" dur="2000"/>
                                        <p:tgtEl>
                                          <p:spTgt spid="225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531">
                                            <p:txEl>
                                              <p:pRg st="6" end="6"/>
                                            </p:txEl>
                                          </p:spTgt>
                                        </p:tgtEl>
                                        <p:attrNameLst>
                                          <p:attrName>style.visibility</p:attrName>
                                        </p:attrNameLst>
                                      </p:cBhvr>
                                      <p:to>
                                        <p:strVal val="visible"/>
                                      </p:to>
                                    </p:set>
                                    <p:animEffect transition="in" filter="fade">
                                      <p:cBhvr>
                                        <p:cTn id="42" dur="20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type="title" idx="4294967295"/>
          </p:nvPr>
        </p:nvSpPr>
        <p:spPr>
          <a:xfrm>
            <a:off x="0" y="2209800"/>
            <a:ext cx="9144000" cy="2651125"/>
          </a:xfrm>
        </p:spPr>
        <p:txBody>
          <a:bodyPr>
            <a:normAutofit fontScale="90000"/>
          </a:bodyPr>
          <a:lstStyle/>
          <a:p>
            <a:pPr eaLnBrk="1" hangingPunct="1"/>
            <a:r>
              <a:rPr lang="en-US" sz="2800" dirty="0" smtClean="0">
                <a:ln>
                  <a:noFill/>
                </a:ln>
                <a:solidFill>
                  <a:schemeClr val="tx1"/>
                </a:solidFill>
                <a:effectLst/>
              </a:rPr>
              <a:t>These covalent bonds are formed as atoms </a:t>
            </a:r>
            <a:r>
              <a:rPr lang="en-US" sz="2800" u="sng" dirty="0" smtClean="0">
                <a:ln>
                  <a:noFill/>
                </a:ln>
                <a:solidFill>
                  <a:schemeClr val="tx1"/>
                </a:solidFill>
                <a:effectLst/>
              </a:rPr>
              <a:t>share</a:t>
            </a:r>
            <a:r>
              <a:rPr lang="en-US" sz="2800" dirty="0" smtClean="0">
                <a:ln>
                  <a:noFill/>
                </a:ln>
                <a:solidFill>
                  <a:schemeClr val="tx1"/>
                </a:solidFill>
                <a:effectLst/>
              </a:rPr>
              <a:t> electrons to achieve an </a:t>
            </a:r>
            <a:r>
              <a:rPr lang="en-US" sz="2800" u="sng" dirty="0" smtClean="0">
                <a:ln>
                  <a:noFill/>
                </a:ln>
                <a:solidFill>
                  <a:schemeClr val="tx1"/>
                </a:solidFill>
                <a:effectLst/>
              </a:rPr>
              <a:t>octet</a:t>
            </a:r>
            <a:r>
              <a:rPr lang="en-US" sz="2800" dirty="0" smtClean="0">
                <a:ln>
                  <a:noFill/>
                </a:ln>
                <a:solidFill>
                  <a:schemeClr val="tx1"/>
                </a:solidFill>
                <a:effectLst/>
              </a:rPr>
              <a:t> in their outermost or valence shell.</a:t>
            </a:r>
            <a:br>
              <a:rPr lang="en-US" sz="2800" dirty="0" smtClean="0">
                <a:ln>
                  <a:noFill/>
                </a:ln>
                <a:solidFill>
                  <a:schemeClr val="tx1"/>
                </a:solidFill>
                <a:effectLst/>
              </a:rPr>
            </a:br>
            <a:r>
              <a:rPr lang="en-US" sz="2800" dirty="0" smtClean="0">
                <a:ln>
                  <a:noFill/>
                </a:ln>
                <a:solidFill>
                  <a:schemeClr val="tx1"/>
                </a:solidFill>
                <a:effectLst/>
              </a:rPr>
              <a:t/>
            </a:r>
            <a:br>
              <a:rPr lang="en-US" sz="2800" dirty="0" smtClean="0">
                <a:ln>
                  <a:noFill/>
                </a:ln>
                <a:solidFill>
                  <a:schemeClr val="tx1"/>
                </a:solidFill>
                <a:effectLst/>
              </a:rPr>
            </a:br>
            <a:r>
              <a:rPr lang="en-US" sz="2800" dirty="0" smtClean="0">
                <a:ln>
                  <a:noFill/>
                </a:ln>
                <a:solidFill>
                  <a:schemeClr val="tx1"/>
                </a:solidFill>
                <a:effectLst/>
              </a:rPr>
              <a:t/>
            </a:r>
            <a:br>
              <a:rPr lang="en-US" sz="2800" dirty="0" smtClean="0">
                <a:ln>
                  <a:noFill/>
                </a:ln>
                <a:solidFill>
                  <a:schemeClr val="tx1"/>
                </a:solidFill>
                <a:effectLst/>
              </a:rPr>
            </a:br>
            <a:r>
              <a:rPr lang="en-US" sz="2800" dirty="0" smtClean="0">
                <a:ln>
                  <a:noFill/>
                </a:ln>
                <a:solidFill>
                  <a:schemeClr val="tx1"/>
                </a:solidFill>
                <a:effectLst/>
              </a:rPr>
              <a:t/>
            </a:r>
            <a:br>
              <a:rPr lang="en-US" sz="2800" dirty="0" smtClean="0">
                <a:ln>
                  <a:noFill/>
                </a:ln>
                <a:solidFill>
                  <a:schemeClr val="tx1"/>
                </a:solidFill>
                <a:effectLst/>
              </a:rPr>
            </a:br>
            <a:r>
              <a:rPr lang="en-US" sz="2800" dirty="0" smtClean="0">
                <a:ln>
                  <a:noFill/>
                </a:ln>
                <a:solidFill>
                  <a:schemeClr val="tx1"/>
                </a:solidFill>
                <a:effectLst/>
              </a:rPr>
              <a:t/>
            </a:r>
            <a:br>
              <a:rPr lang="en-US" sz="2800" dirty="0" smtClean="0">
                <a:ln>
                  <a:noFill/>
                </a:ln>
                <a:solidFill>
                  <a:schemeClr val="tx1"/>
                </a:solidFill>
                <a:effectLst/>
              </a:rPr>
            </a:br>
            <a:r>
              <a:rPr lang="en-US" sz="2800" dirty="0" smtClean="0">
                <a:ln>
                  <a:noFill/>
                </a:ln>
                <a:solidFill>
                  <a:schemeClr val="tx1"/>
                </a:solidFill>
                <a:effectLst/>
              </a:rPr>
              <a:t>How many electrons are shared by the two O atoms in the last structure? </a:t>
            </a:r>
            <a:br>
              <a:rPr lang="en-US" sz="2800" dirty="0" smtClean="0">
                <a:ln>
                  <a:noFill/>
                </a:ln>
                <a:solidFill>
                  <a:schemeClr val="tx1"/>
                </a:solidFill>
                <a:effectLst/>
              </a:rPr>
            </a:br>
            <a:r>
              <a:rPr lang="en-US" sz="2800" dirty="0" smtClean="0">
                <a:ln>
                  <a:noFill/>
                </a:ln>
                <a:solidFill>
                  <a:schemeClr val="tx1"/>
                </a:solidFill>
                <a:effectLst/>
              </a:rPr>
              <a:t>Please note that the actual O</a:t>
            </a:r>
            <a:r>
              <a:rPr lang="en-US" sz="2800" baseline="-25000" dirty="0" smtClean="0">
                <a:ln>
                  <a:noFill/>
                </a:ln>
                <a:solidFill>
                  <a:schemeClr val="tx1"/>
                </a:solidFill>
                <a:effectLst/>
              </a:rPr>
              <a:t>2</a:t>
            </a:r>
            <a:r>
              <a:rPr lang="en-US" sz="2800" dirty="0" smtClean="0">
                <a:ln>
                  <a:noFill/>
                </a:ln>
                <a:solidFill>
                  <a:schemeClr val="tx1"/>
                </a:solidFill>
                <a:effectLst/>
              </a:rPr>
              <a:t> molecule has unpaired electrons and a bond order of two.</a:t>
            </a:r>
          </a:p>
        </p:txBody>
      </p:sp>
      <p:pic>
        <p:nvPicPr>
          <p:cNvPr id="12293" name="Picture 7" descr="Johll_05_05"/>
          <p:cNvPicPr>
            <a:picLocks noChangeAspect="1" noChangeArrowheads="1"/>
          </p:cNvPicPr>
          <p:nvPr/>
        </p:nvPicPr>
        <p:blipFill>
          <a:blip r:embed="rId3" cstate="print"/>
          <a:srcRect/>
          <a:stretch>
            <a:fillRect/>
          </a:stretch>
        </p:blipFill>
        <p:spPr bwMode="auto">
          <a:xfrm>
            <a:off x="457200" y="2677743"/>
            <a:ext cx="8305800" cy="903657"/>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fade">
                                      <p:cBhvr>
                                        <p:cTn id="7" dur="20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74638"/>
            <a:ext cx="8229600" cy="1143000"/>
          </a:xfrm>
        </p:spPr>
        <p:txBody>
          <a:bodyPr/>
          <a:lstStyle/>
          <a:p>
            <a:pPr eaLnBrk="1" hangingPunct="1"/>
            <a:r>
              <a:rPr lang="en-US" sz="2800" smtClean="0">
                <a:solidFill>
                  <a:schemeClr val="bg1"/>
                </a:solidFill>
              </a:rPr>
              <a:t>EXAMPLE PROBLEM: Are there</a:t>
            </a:r>
            <a:r>
              <a:rPr lang="en-US" sz="2800" smtClean="0"/>
              <a:t> </a:t>
            </a:r>
            <a:r>
              <a:rPr lang="en-US" sz="2800" smtClean="0">
                <a:solidFill>
                  <a:srgbClr val="FFFF00"/>
                </a:solidFill>
              </a:rPr>
              <a:t>any errors</a:t>
            </a:r>
            <a:r>
              <a:rPr lang="en-US" sz="2800" smtClean="0"/>
              <a:t> </a:t>
            </a:r>
            <a:r>
              <a:rPr lang="en-US" sz="2800" smtClean="0">
                <a:solidFill>
                  <a:schemeClr val="bg1"/>
                </a:solidFill>
              </a:rPr>
              <a:t>in these Lewis structures?</a:t>
            </a:r>
          </a:p>
        </p:txBody>
      </p:sp>
      <p:sp>
        <p:nvSpPr>
          <p:cNvPr id="25603" name="Rectangle 3"/>
          <p:cNvSpPr>
            <a:spLocks noGrp="1" noChangeArrowheads="1"/>
          </p:cNvSpPr>
          <p:nvPr>
            <p:ph type="body" idx="4294967295"/>
          </p:nvPr>
        </p:nvSpPr>
        <p:spPr>
          <a:xfrm>
            <a:off x="0" y="1600200"/>
            <a:ext cx="8229600" cy="4525963"/>
          </a:xfrm>
        </p:spPr>
        <p:txBody>
          <a:bodyPr>
            <a:normAutofit/>
          </a:bodyPr>
          <a:lstStyle/>
          <a:p>
            <a:pPr eaLnBrk="1" hangingPunct="1">
              <a:lnSpc>
                <a:spcPct val="80000"/>
              </a:lnSpc>
            </a:pPr>
            <a:r>
              <a:rPr lang="en-US" sz="2400" smtClean="0">
                <a:solidFill>
                  <a:schemeClr val="bg1"/>
                </a:solidFill>
              </a:rPr>
              <a:t>:O=S=O:  Hint: Count valence electrons first.</a:t>
            </a:r>
          </a:p>
          <a:p>
            <a:pPr eaLnBrk="1" hangingPunct="1">
              <a:lnSpc>
                <a:spcPct val="80000"/>
              </a:lnSpc>
            </a:pPr>
            <a:r>
              <a:rPr lang="en-US" sz="2400" smtClean="0">
                <a:solidFill>
                  <a:srgbClr val="FFFF00"/>
                </a:solidFill>
              </a:rPr>
              <a:t>Yes.</a:t>
            </a:r>
            <a:r>
              <a:rPr lang="en-US" sz="2400" smtClean="0"/>
              <a:t>  </a:t>
            </a:r>
            <a:r>
              <a:rPr lang="en-US" sz="2400" smtClean="0">
                <a:solidFill>
                  <a:schemeClr val="bg1"/>
                </a:solidFill>
              </a:rPr>
              <a:t>S does have an octet, but</a:t>
            </a:r>
            <a:r>
              <a:rPr lang="en-US" sz="2400" smtClean="0"/>
              <a:t> </a:t>
            </a:r>
            <a:r>
              <a:rPr lang="en-US" sz="2400" smtClean="0">
                <a:solidFill>
                  <a:srgbClr val="FFFF66"/>
                </a:solidFill>
              </a:rPr>
              <a:t>not O</a:t>
            </a:r>
            <a:r>
              <a:rPr lang="en-US" sz="2400" smtClean="0">
                <a:solidFill>
                  <a:schemeClr val="bg1"/>
                </a:solidFill>
              </a:rPr>
              <a:t>, and there should be a total of 3 x 6 =</a:t>
            </a:r>
            <a:r>
              <a:rPr lang="en-US" sz="2400" smtClean="0"/>
              <a:t> </a:t>
            </a:r>
            <a:r>
              <a:rPr lang="en-US" sz="2400" smtClean="0">
                <a:solidFill>
                  <a:srgbClr val="FFFF66"/>
                </a:solidFill>
              </a:rPr>
              <a:t>18 valence electrons</a:t>
            </a:r>
            <a:r>
              <a:rPr lang="en-US" sz="2400" smtClean="0"/>
              <a:t> </a:t>
            </a:r>
            <a:r>
              <a:rPr lang="en-US" sz="2400" smtClean="0">
                <a:solidFill>
                  <a:schemeClr val="bg1"/>
                </a:solidFill>
              </a:rPr>
              <a:t>placed.  We see just 12.  Each line is 2 electrons.</a:t>
            </a:r>
          </a:p>
          <a:p>
            <a:pPr eaLnBrk="1" hangingPunct="1">
              <a:lnSpc>
                <a:spcPct val="80000"/>
              </a:lnSpc>
            </a:pPr>
            <a:r>
              <a:rPr lang="en-US" sz="2400" smtClean="0">
                <a:solidFill>
                  <a:schemeClr val="bg1"/>
                </a:solidFill>
              </a:rPr>
              <a:t>? :O</a:t>
            </a:r>
            <a:r>
              <a:rPr lang="en-US" sz="2400" u="sng" smtClean="0">
                <a:solidFill>
                  <a:schemeClr val="bg1"/>
                </a:solidFill>
              </a:rPr>
              <a:t>=</a:t>
            </a:r>
            <a:r>
              <a:rPr lang="en-US" sz="2400" smtClean="0">
                <a:solidFill>
                  <a:schemeClr val="bg1"/>
                </a:solidFill>
              </a:rPr>
              <a:t>N</a:t>
            </a:r>
            <a:r>
              <a:rPr lang="en-US" sz="2400" u="sng" smtClean="0">
                <a:solidFill>
                  <a:schemeClr val="bg1"/>
                </a:solidFill>
              </a:rPr>
              <a:t>=</a:t>
            </a:r>
            <a:r>
              <a:rPr lang="en-US" sz="2400" smtClean="0">
                <a:solidFill>
                  <a:schemeClr val="bg1"/>
                </a:solidFill>
              </a:rPr>
              <a:t>O:  Note the triple bonds between N &amp; O.</a:t>
            </a:r>
          </a:p>
          <a:p>
            <a:pPr eaLnBrk="1" hangingPunct="1">
              <a:lnSpc>
                <a:spcPct val="80000"/>
              </a:lnSpc>
            </a:pPr>
            <a:r>
              <a:rPr lang="en-US" sz="2400" smtClean="0">
                <a:solidFill>
                  <a:schemeClr val="bg1"/>
                </a:solidFill>
              </a:rPr>
              <a:t>Wrong structure again.  This time the O atoms have octets, but the N atom has 12 e’s.  We see</a:t>
            </a:r>
            <a:r>
              <a:rPr lang="en-US" sz="2400" smtClean="0"/>
              <a:t> </a:t>
            </a:r>
            <a:r>
              <a:rPr lang="en-US" sz="2400" smtClean="0">
                <a:solidFill>
                  <a:srgbClr val="FFFF66"/>
                </a:solidFill>
              </a:rPr>
              <a:t>16 valence electrons</a:t>
            </a:r>
            <a:r>
              <a:rPr lang="en-US" sz="2400" smtClean="0"/>
              <a:t> </a:t>
            </a:r>
            <a:r>
              <a:rPr lang="en-US" sz="2400" smtClean="0">
                <a:solidFill>
                  <a:schemeClr val="bg1"/>
                </a:solidFill>
              </a:rPr>
              <a:t>placed, but</a:t>
            </a:r>
            <a:r>
              <a:rPr lang="en-US" sz="2400" smtClean="0"/>
              <a:t> </a:t>
            </a:r>
            <a:r>
              <a:rPr lang="en-US" sz="2400" smtClean="0">
                <a:solidFill>
                  <a:srgbClr val="FFFF66"/>
                </a:solidFill>
              </a:rPr>
              <a:t>we need 17</a:t>
            </a:r>
            <a:r>
              <a:rPr lang="en-US" sz="2400" smtClean="0"/>
              <a:t>.  </a:t>
            </a:r>
            <a:r>
              <a:rPr lang="en-US" sz="2400" smtClean="0">
                <a:solidFill>
                  <a:schemeClr val="bg1"/>
                </a:solidFill>
              </a:rPr>
              <a:t>One double bond (O=N) and one single bond (N-O) are needed.  The odd electron goes on N.</a:t>
            </a:r>
          </a:p>
          <a:p>
            <a:pPr eaLnBrk="1" hangingPunct="1">
              <a:lnSpc>
                <a:spcPct val="80000"/>
              </a:lnSpc>
            </a:pPr>
            <a:r>
              <a:rPr lang="en-US" sz="2400" smtClean="0">
                <a:solidFill>
                  <a:schemeClr val="bg1"/>
                </a:solidFill>
              </a:rPr>
              <a:t>The odd electron on N represents</a:t>
            </a:r>
            <a:r>
              <a:rPr lang="en-US" sz="2400" smtClean="0"/>
              <a:t> </a:t>
            </a:r>
            <a:r>
              <a:rPr lang="en-US" sz="2400" smtClean="0">
                <a:solidFill>
                  <a:srgbClr val="FFFF00"/>
                </a:solidFill>
              </a:rPr>
              <a:t>an exception </a:t>
            </a:r>
            <a:r>
              <a:rPr lang="en-US" sz="2400" smtClean="0">
                <a:solidFill>
                  <a:schemeClr val="bg1"/>
                </a:solidFill>
              </a:rPr>
              <a:t>to the octet rule.  Here as in NO, nitric oxide, also, N has 7 electrons.</a:t>
            </a:r>
          </a:p>
          <a:p>
            <a:pPr eaLnBrk="1" hangingPunct="1">
              <a:lnSpc>
                <a:spcPct val="80000"/>
              </a:lnSpc>
            </a:pPr>
            <a:r>
              <a:rPr lang="en-US" sz="2400" smtClean="0">
                <a:solidFill>
                  <a:srgbClr val="FFFF00"/>
                </a:solidFill>
              </a:rPr>
              <a:t>Question:  Does N have just 7 electrons in N</a:t>
            </a:r>
            <a:r>
              <a:rPr lang="en-US" sz="2400" baseline="-25000" smtClean="0">
                <a:solidFill>
                  <a:srgbClr val="FFFF00"/>
                </a:solidFill>
              </a:rPr>
              <a:t>2</a:t>
            </a:r>
            <a:r>
              <a:rPr lang="en-US" sz="2400" smtClean="0">
                <a:solidFill>
                  <a:srgbClr val="FFFF00"/>
                </a:solidFill>
              </a:rPr>
              <a: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20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fade">
                                      <p:cBhvr>
                                        <p:cTn id="17" dur="2000"/>
                                        <p:tgtEl>
                                          <p:spTgt spid="256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fade">
                                      <p:cBhvr>
                                        <p:cTn id="22" dur="2000"/>
                                        <p:tgtEl>
                                          <p:spTgt spid="256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Effect transition="in" filter="fade">
                                      <p:cBhvr>
                                        <p:cTn id="27" dur="2000"/>
                                        <p:tgtEl>
                                          <p:spTgt spid="256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603">
                                            <p:txEl>
                                              <p:pRg st="4" end="4"/>
                                            </p:txEl>
                                          </p:spTgt>
                                        </p:tgtEl>
                                        <p:attrNameLst>
                                          <p:attrName>style.visibility</p:attrName>
                                        </p:attrNameLst>
                                      </p:cBhvr>
                                      <p:to>
                                        <p:strVal val="visible"/>
                                      </p:to>
                                    </p:set>
                                    <p:animEffect transition="in" filter="fade">
                                      <p:cBhvr>
                                        <p:cTn id="32" dur="2000"/>
                                        <p:tgtEl>
                                          <p:spTgt spid="2560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Effect transition="in" filter="fade">
                                      <p:cBhvr>
                                        <p:cTn id="37" dur="20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sz="2800" smtClean="0">
                <a:solidFill>
                  <a:schemeClr val="bg1"/>
                </a:solidFill>
              </a:rPr>
              <a:t>Nitrogen dioxide, NO</a:t>
            </a:r>
            <a:r>
              <a:rPr lang="en-US" sz="2800" baseline="-25000" smtClean="0">
                <a:solidFill>
                  <a:schemeClr val="bg1"/>
                </a:solidFill>
              </a:rPr>
              <a:t>2</a:t>
            </a:r>
            <a:r>
              <a:rPr lang="en-US" sz="2800" smtClean="0">
                <a:solidFill>
                  <a:schemeClr val="bg1"/>
                </a:solidFill>
              </a:rPr>
              <a:t>, tends to dimerize to form dinitrogen tetroxide, N</a:t>
            </a:r>
            <a:r>
              <a:rPr lang="en-US" sz="2800" baseline="-25000" smtClean="0">
                <a:solidFill>
                  <a:schemeClr val="bg1"/>
                </a:solidFill>
              </a:rPr>
              <a:t>2</a:t>
            </a:r>
            <a:r>
              <a:rPr lang="en-US" sz="2800" smtClean="0">
                <a:solidFill>
                  <a:schemeClr val="bg1"/>
                </a:solidFill>
              </a:rPr>
              <a:t>O</a:t>
            </a:r>
            <a:r>
              <a:rPr lang="en-US" sz="2800" baseline="-25000" smtClean="0">
                <a:solidFill>
                  <a:schemeClr val="bg1"/>
                </a:solidFill>
              </a:rPr>
              <a:t>4</a:t>
            </a:r>
            <a:r>
              <a:rPr lang="en-US" sz="2800" smtClean="0">
                <a:solidFill>
                  <a:schemeClr val="bg1"/>
                </a:solidFill>
              </a:rPr>
              <a:t>, due to its unpaired electron.</a:t>
            </a:r>
          </a:p>
        </p:txBody>
      </p:sp>
      <p:sp>
        <p:nvSpPr>
          <p:cNvPr id="26627" name="Rectangle 3"/>
          <p:cNvSpPr>
            <a:spLocks noGrp="1" noChangeArrowheads="1"/>
          </p:cNvSpPr>
          <p:nvPr>
            <p:ph type="body" idx="4294967295"/>
          </p:nvPr>
        </p:nvSpPr>
        <p:spPr>
          <a:xfrm>
            <a:off x="0" y="1600200"/>
            <a:ext cx="8229600" cy="4525963"/>
          </a:xfrm>
        </p:spPr>
        <p:txBody>
          <a:bodyPr/>
          <a:lstStyle/>
          <a:p>
            <a:pPr eaLnBrk="1" hangingPunct="1">
              <a:lnSpc>
                <a:spcPct val="90000"/>
              </a:lnSpc>
            </a:pPr>
            <a:r>
              <a:rPr lang="en-US" sz="2800" dirty="0" smtClean="0">
                <a:solidFill>
                  <a:schemeClr val="bg1"/>
                </a:solidFill>
              </a:rPr>
              <a:t>Since the odd electron on N represents a highly reactive species (a free radical), it explains why two NO</a:t>
            </a:r>
            <a:r>
              <a:rPr lang="en-US" sz="2800" baseline="-25000" dirty="0" smtClean="0">
                <a:solidFill>
                  <a:schemeClr val="bg1"/>
                </a:solidFill>
              </a:rPr>
              <a:t>2</a:t>
            </a:r>
            <a:r>
              <a:rPr lang="en-US" sz="2800" dirty="0" smtClean="0">
                <a:solidFill>
                  <a:schemeClr val="bg1"/>
                </a:solidFill>
              </a:rPr>
              <a:t> molecules readily form N</a:t>
            </a:r>
            <a:r>
              <a:rPr lang="en-US" sz="2800" baseline="-25000" dirty="0" smtClean="0">
                <a:solidFill>
                  <a:schemeClr val="bg1"/>
                </a:solidFill>
              </a:rPr>
              <a:t>2</a:t>
            </a:r>
            <a:r>
              <a:rPr lang="en-US" sz="2800" dirty="0" smtClean="0">
                <a:solidFill>
                  <a:schemeClr val="bg1"/>
                </a:solidFill>
              </a:rPr>
              <a:t>O</a:t>
            </a:r>
            <a:r>
              <a:rPr lang="en-US" sz="2800" baseline="-25000" dirty="0" smtClean="0">
                <a:solidFill>
                  <a:schemeClr val="bg1"/>
                </a:solidFill>
              </a:rPr>
              <a:t>4</a:t>
            </a:r>
            <a:r>
              <a:rPr lang="en-US" sz="2800" dirty="0" smtClean="0">
                <a:solidFill>
                  <a:schemeClr val="bg1"/>
                </a:solidFill>
              </a:rPr>
              <a:t>:</a:t>
            </a:r>
          </a:p>
          <a:p>
            <a:pPr eaLnBrk="1" hangingPunct="1">
              <a:lnSpc>
                <a:spcPct val="90000"/>
              </a:lnSpc>
            </a:pPr>
            <a:r>
              <a:rPr lang="en-US" sz="2800" dirty="0" smtClean="0">
                <a:solidFill>
                  <a:schemeClr val="bg1"/>
                </a:solidFill>
              </a:rPr>
              <a:t>O</a:t>
            </a:r>
            <a:r>
              <a:rPr lang="en-US" sz="2800" baseline="-25000" dirty="0" smtClean="0">
                <a:solidFill>
                  <a:schemeClr val="bg1"/>
                </a:solidFill>
              </a:rPr>
              <a:t>2</a:t>
            </a:r>
            <a:r>
              <a:rPr lang="en-US" sz="2800" dirty="0" smtClean="0">
                <a:solidFill>
                  <a:schemeClr val="bg1"/>
                </a:solidFill>
              </a:rPr>
              <a:t>N.  + .NO</a:t>
            </a:r>
            <a:r>
              <a:rPr lang="en-US" sz="2800" baseline="-25000" dirty="0" smtClean="0">
                <a:solidFill>
                  <a:schemeClr val="bg1"/>
                </a:solidFill>
              </a:rPr>
              <a:t>2</a:t>
            </a:r>
            <a:r>
              <a:rPr lang="en-US" sz="2800" dirty="0" smtClean="0">
                <a:solidFill>
                  <a:schemeClr val="bg1"/>
                </a:solidFill>
              </a:rPr>
              <a:t>  </a:t>
            </a:r>
            <a:r>
              <a:rPr lang="en-US" sz="2800" dirty="0" smtClean="0">
                <a:solidFill>
                  <a:schemeClr val="bg1"/>
                </a:solidFill>
                <a:sym typeface="Wingdings" pitchFamily="2" charset="2"/>
              </a:rPr>
              <a:t>  O</a:t>
            </a:r>
            <a:r>
              <a:rPr lang="en-US" sz="2800" baseline="-25000" dirty="0" smtClean="0">
                <a:solidFill>
                  <a:schemeClr val="bg1"/>
                </a:solidFill>
                <a:sym typeface="Wingdings" pitchFamily="2" charset="2"/>
              </a:rPr>
              <a:t>2</a:t>
            </a:r>
            <a:r>
              <a:rPr lang="en-US" sz="2800" dirty="0" smtClean="0">
                <a:solidFill>
                  <a:schemeClr val="bg1"/>
                </a:solidFill>
                <a:sym typeface="Wingdings" pitchFamily="2" charset="2"/>
              </a:rPr>
              <a:t>N:NO</a:t>
            </a:r>
            <a:r>
              <a:rPr lang="en-US" sz="2800" baseline="-25000" dirty="0" smtClean="0">
                <a:solidFill>
                  <a:schemeClr val="bg1"/>
                </a:solidFill>
                <a:sym typeface="Wingdings" pitchFamily="2" charset="2"/>
              </a:rPr>
              <a:t>2</a:t>
            </a:r>
            <a:r>
              <a:rPr lang="en-US" sz="2800" dirty="0" smtClean="0">
                <a:solidFill>
                  <a:schemeClr val="bg1"/>
                </a:solidFill>
                <a:sym typeface="Wingdings" pitchFamily="2" charset="2"/>
              </a:rPr>
              <a:t>  (a stable molecule)</a:t>
            </a:r>
          </a:p>
          <a:p>
            <a:pPr eaLnBrk="1" hangingPunct="1">
              <a:lnSpc>
                <a:spcPct val="90000"/>
              </a:lnSpc>
            </a:pPr>
            <a:r>
              <a:rPr lang="en-US" sz="2800" dirty="0" smtClean="0">
                <a:solidFill>
                  <a:schemeClr val="bg1"/>
                </a:solidFill>
              </a:rPr>
              <a:t>Recall that H</a:t>
            </a:r>
            <a:r>
              <a:rPr lang="en-US" sz="2800" baseline="30000" dirty="0" smtClean="0">
                <a:solidFill>
                  <a:schemeClr val="bg1"/>
                </a:solidFill>
              </a:rPr>
              <a:t>.</a:t>
            </a:r>
            <a:r>
              <a:rPr lang="en-US" sz="2800" dirty="0" smtClean="0">
                <a:solidFill>
                  <a:schemeClr val="bg1"/>
                </a:solidFill>
              </a:rPr>
              <a:t> combines with itself to form H</a:t>
            </a:r>
            <a:r>
              <a:rPr lang="en-US" sz="2800" baseline="-25000" dirty="0" smtClean="0">
                <a:solidFill>
                  <a:schemeClr val="bg1"/>
                </a:solidFill>
              </a:rPr>
              <a:t>2</a:t>
            </a:r>
            <a:r>
              <a:rPr lang="en-US" sz="2800" dirty="0" smtClean="0">
                <a:solidFill>
                  <a:schemeClr val="bg1"/>
                </a:solidFill>
              </a:rPr>
              <a:t> molecules because the</a:t>
            </a:r>
            <a:r>
              <a:rPr lang="en-US" sz="2800" dirty="0" smtClean="0"/>
              <a:t> </a:t>
            </a:r>
            <a:r>
              <a:rPr lang="en-US" sz="2800" dirty="0" smtClean="0">
                <a:solidFill>
                  <a:srgbClr val="FFFF66"/>
                </a:solidFill>
              </a:rPr>
              <a:t>unpaired electron</a:t>
            </a:r>
            <a:r>
              <a:rPr lang="en-US" sz="2800" dirty="0" smtClean="0"/>
              <a:t> </a:t>
            </a:r>
            <a:r>
              <a:rPr lang="en-US" sz="2800" dirty="0" smtClean="0">
                <a:solidFill>
                  <a:schemeClr val="bg1"/>
                </a:solidFill>
              </a:rPr>
              <a:t>is so reactive.</a:t>
            </a:r>
            <a:r>
              <a:rPr lang="en-US" sz="2800" dirty="0" smtClean="0"/>
              <a:t>  </a:t>
            </a:r>
            <a:r>
              <a:rPr lang="en-US" sz="2800" dirty="0" smtClean="0">
                <a:solidFill>
                  <a:schemeClr val="bg1"/>
                </a:solidFill>
              </a:rPr>
              <a:t>[</a:t>
            </a:r>
            <a:r>
              <a:rPr lang="en-US" sz="2800" dirty="0" err="1" smtClean="0">
                <a:solidFill>
                  <a:srgbClr val="FFFF00"/>
                </a:solidFill>
              </a:rPr>
              <a:t>BrINClHOF</a:t>
            </a:r>
            <a:r>
              <a:rPr lang="en-US" sz="2800" dirty="0" smtClean="0"/>
              <a:t> </a:t>
            </a:r>
            <a:r>
              <a:rPr lang="en-US" sz="2800" dirty="0" smtClean="0">
                <a:solidFill>
                  <a:schemeClr val="bg1"/>
                </a:solidFill>
              </a:rPr>
              <a:t>are the diatomic elements.]</a:t>
            </a:r>
          </a:p>
          <a:p>
            <a:pPr eaLnBrk="1" hangingPunct="1">
              <a:lnSpc>
                <a:spcPct val="90000"/>
              </a:lnSpc>
            </a:pPr>
            <a:r>
              <a:rPr lang="en-US" sz="2800" dirty="0" smtClean="0">
                <a:solidFill>
                  <a:schemeClr val="bg1"/>
                </a:solidFill>
              </a:rPr>
              <a:t>Can you write the Lewis structure for NO?</a:t>
            </a:r>
          </a:p>
          <a:p>
            <a:pPr eaLnBrk="1" hangingPunct="1">
              <a:lnSpc>
                <a:spcPct val="90000"/>
              </a:lnSpc>
            </a:pPr>
            <a:r>
              <a:rPr lang="en-US" sz="2800" dirty="0" smtClean="0">
                <a:solidFill>
                  <a:schemeClr val="bg1"/>
                </a:solidFill>
              </a:rPr>
              <a:t>Use only 11 valence electrons and</a:t>
            </a:r>
            <a:r>
              <a:rPr lang="en-US" sz="2800" dirty="0" smtClean="0"/>
              <a:t> </a:t>
            </a:r>
            <a:r>
              <a:rPr lang="en-US" sz="2800" dirty="0" smtClean="0">
                <a:solidFill>
                  <a:srgbClr val="FFFF00"/>
                </a:solidFill>
              </a:rPr>
              <a:t>:N=O:</a:t>
            </a:r>
            <a:r>
              <a:rPr lang="en-US" sz="2800" dirty="0" smtClean="0">
                <a:solidFill>
                  <a:srgbClr val="FFFFFF"/>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2000"/>
                                        <p:tgtEl>
                                          <p:spTgt spid="26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fade">
                                      <p:cBhvr>
                                        <p:cTn id="17" dur="2000"/>
                                        <p:tgtEl>
                                          <p:spTgt spid="266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fade">
                                      <p:cBhvr>
                                        <p:cTn id="22" dur="2000"/>
                                        <p:tgtEl>
                                          <p:spTgt spid="266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Effect transition="in" filter="fade">
                                      <p:cBhvr>
                                        <p:cTn id="27" dur="2000"/>
                                        <p:tgtEl>
                                          <p:spTgt spid="266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7">
                                            <p:txEl>
                                              <p:pRg st="4" end="4"/>
                                            </p:txEl>
                                          </p:spTgt>
                                        </p:tgtEl>
                                        <p:attrNameLst>
                                          <p:attrName>style.visibility</p:attrName>
                                        </p:attrNameLst>
                                      </p:cBhvr>
                                      <p:to>
                                        <p:strVal val="visible"/>
                                      </p:to>
                                    </p:set>
                                    <p:animEffect transition="in" filter="fade">
                                      <p:cBhvr>
                                        <p:cTn id="32" dur="20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74638"/>
            <a:ext cx="8229600" cy="1143000"/>
          </a:xfrm>
        </p:spPr>
        <p:txBody>
          <a:bodyPr/>
          <a:lstStyle/>
          <a:p>
            <a:pPr eaLnBrk="1" hangingPunct="1"/>
            <a:r>
              <a:rPr lang="en-US" sz="3200" smtClean="0">
                <a:solidFill>
                  <a:schemeClr val="bg1"/>
                </a:solidFill>
              </a:rPr>
              <a:t>5.4 RESONANCE STRUCTURES</a:t>
            </a:r>
          </a:p>
        </p:txBody>
      </p:sp>
      <p:sp>
        <p:nvSpPr>
          <p:cNvPr id="27651" name="Rectangle 3"/>
          <p:cNvSpPr>
            <a:spLocks noGrp="1" noChangeArrowheads="1"/>
          </p:cNvSpPr>
          <p:nvPr>
            <p:ph type="body" idx="4294967295"/>
          </p:nvPr>
        </p:nvSpPr>
        <p:spPr>
          <a:xfrm>
            <a:off x="0" y="1600200"/>
            <a:ext cx="8229600" cy="4525963"/>
          </a:xfrm>
        </p:spPr>
        <p:txBody>
          <a:bodyPr/>
          <a:lstStyle/>
          <a:p>
            <a:pPr eaLnBrk="1" hangingPunct="1">
              <a:lnSpc>
                <a:spcPct val="80000"/>
              </a:lnSpc>
            </a:pPr>
            <a:r>
              <a:rPr lang="en-US" sz="2800" smtClean="0">
                <a:solidFill>
                  <a:schemeClr val="bg1"/>
                </a:solidFill>
              </a:rPr>
              <a:t>Benzene, an</a:t>
            </a:r>
            <a:r>
              <a:rPr lang="en-US" sz="2800" smtClean="0"/>
              <a:t> </a:t>
            </a:r>
            <a:r>
              <a:rPr lang="en-US" sz="2800" smtClean="0">
                <a:solidFill>
                  <a:srgbClr val="FFFF00"/>
                </a:solidFill>
              </a:rPr>
              <a:t>aromatic hydrocarbon</a:t>
            </a:r>
            <a:r>
              <a:rPr lang="en-US" sz="2800" smtClean="0">
                <a:solidFill>
                  <a:schemeClr val="bg1"/>
                </a:solidFill>
              </a:rPr>
              <a:t>, has two</a:t>
            </a:r>
            <a:r>
              <a:rPr lang="en-US" sz="2800" smtClean="0"/>
              <a:t> </a:t>
            </a:r>
            <a:r>
              <a:rPr lang="en-US" sz="2800" smtClean="0">
                <a:solidFill>
                  <a:srgbClr val="FFFF00"/>
                </a:solidFill>
              </a:rPr>
              <a:t>resonance structures </a:t>
            </a:r>
            <a:r>
              <a:rPr lang="en-US" sz="2800" smtClean="0">
                <a:solidFill>
                  <a:schemeClr val="bg1"/>
                </a:solidFill>
              </a:rPr>
              <a:t>(Lewis structures), but the real structure has six identical bonds, not three C=C’s and three C-C, which are longer and weaker than the double bonds.</a:t>
            </a:r>
          </a:p>
          <a:p>
            <a:pPr eaLnBrk="1" hangingPunct="1">
              <a:lnSpc>
                <a:spcPct val="80000"/>
              </a:lnSpc>
            </a:pPr>
            <a:r>
              <a:rPr lang="en-US" sz="2800" smtClean="0">
                <a:solidFill>
                  <a:schemeClr val="bg1"/>
                </a:solidFill>
              </a:rPr>
              <a:t>The realistic structure is called the</a:t>
            </a:r>
            <a:r>
              <a:rPr lang="en-US" sz="2800" smtClean="0"/>
              <a:t> </a:t>
            </a:r>
            <a:r>
              <a:rPr lang="en-US" sz="2800" smtClean="0">
                <a:solidFill>
                  <a:srgbClr val="FFFF00"/>
                </a:solidFill>
              </a:rPr>
              <a:t>resonance hybrid </a:t>
            </a:r>
            <a:r>
              <a:rPr lang="en-US" sz="2800" smtClean="0">
                <a:solidFill>
                  <a:schemeClr val="bg1"/>
                </a:solidFill>
              </a:rPr>
              <a:t>and can be described in terms of the resonance structures.</a:t>
            </a:r>
          </a:p>
          <a:p>
            <a:pPr eaLnBrk="1" hangingPunct="1">
              <a:lnSpc>
                <a:spcPct val="80000"/>
              </a:lnSpc>
            </a:pPr>
            <a:r>
              <a:rPr lang="en-US" sz="2800" smtClean="0">
                <a:solidFill>
                  <a:schemeClr val="bg1"/>
                </a:solidFill>
              </a:rPr>
              <a:t>Each C atom has a p orbital with one electron in it.  The orbitals</a:t>
            </a:r>
            <a:r>
              <a:rPr lang="en-US" sz="2800" smtClean="0"/>
              <a:t> </a:t>
            </a:r>
            <a:r>
              <a:rPr lang="en-US" sz="2800" smtClean="0">
                <a:solidFill>
                  <a:srgbClr val="FFFF00"/>
                </a:solidFill>
              </a:rPr>
              <a:t>overlap side-to-side </a:t>
            </a:r>
            <a:r>
              <a:rPr lang="en-US" sz="2800" smtClean="0">
                <a:solidFill>
                  <a:schemeClr val="bg1"/>
                </a:solidFill>
              </a:rPr>
              <a:t>to form a continuous electron cloud above and below the ring.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2000"/>
                                        <p:tgtEl>
                                          <p:spTgt spid="27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fade">
                                      <p:cBhvr>
                                        <p:cTn id="17" dur="2000"/>
                                        <p:tgtEl>
                                          <p:spTgt spid="276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fade">
                                      <p:cBhvr>
                                        <p:cTn id="22" dur="20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figure 8-06"/>
          <p:cNvPicPr>
            <a:picLocks noChangeAspect="1" noChangeArrowheads="1"/>
          </p:cNvPicPr>
          <p:nvPr/>
        </p:nvPicPr>
        <p:blipFill>
          <a:blip r:embed="rId3" cstate="print"/>
          <a:srcRect/>
          <a:stretch>
            <a:fillRect/>
          </a:stretch>
        </p:blipFill>
        <p:spPr bwMode="auto">
          <a:xfrm>
            <a:off x="1219200" y="2286000"/>
            <a:ext cx="6550025" cy="4051300"/>
          </a:xfrm>
          <a:prstGeom prst="rect">
            <a:avLst/>
          </a:prstGeom>
          <a:noFill/>
          <a:ln w="9525">
            <a:noFill/>
            <a:miter lim="800000"/>
            <a:headEnd/>
            <a:tailEnd/>
          </a:ln>
        </p:spPr>
      </p:pic>
      <p:sp>
        <p:nvSpPr>
          <p:cNvPr id="112643" name="Rectangle 3"/>
          <p:cNvSpPr>
            <a:spLocks noGrp="1" noChangeArrowheads="1"/>
          </p:cNvSpPr>
          <p:nvPr>
            <p:ph type="title" idx="4294967295"/>
          </p:nvPr>
        </p:nvSpPr>
        <p:spPr>
          <a:xfrm>
            <a:off x="0" y="304800"/>
            <a:ext cx="9144000" cy="1431925"/>
          </a:xfrm>
        </p:spPr>
        <p:txBody>
          <a:bodyPr>
            <a:normAutofit fontScale="90000"/>
          </a:bodyPr>
          <a:lstStyle/>
          <a:p>
            <a:pPr eaLnBrk="1" hangingPunct="1"/>
            <a:r>
              <a:rPr lang="en-US" sz="2800" dirty="0" smtClean="0">
                <a:ln>
                  <a:noFill/>
                </a:ln>
                <a:solidFill>
                  <a:schemeClr val="tx1"/>
                </a:solidFill>
                <a:effectLst/>
              </a:rPr>
              <a:t>Neither of these two Lewis structures adequately explains why all the C-C bonds are equal in the actual molecule.  When two or more Lewis structures can be drawn, we observe </a:t>
            </a:r>
            <a:r>
              <a:rPr lang="en-US" sz="2800" u="sng" dirty="0" smtClean="0">
                <a:ln>
                  <a:noFill/>
                </a:ln>
                <a:solidFill>
                  <a:schemeClr val="tx1"/>
                </a:solidFill>
                <a:effectLst/>
              </a:rPr>
              <a:t>resonance</a:t>
            </a:r>
            <a:r>
              <a:rPr lang="en-US" sz="2800" dirty="0" smtClean="0">
                <a:ln>
                  <a:noFill/>
                </a:ln>
                <a:solidFill>
                  <a:schemeClr val="tx1"/>
                </a:solidFill>
                <a:effectLst/>
              </a:rPr>
              <a:t>, an enhanced stability.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fade">
                                      <p:cBhvr>
                                        <p:cTn id="7" dur="20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title" idx="4294967295"/>
          </p:nvPr>
        </p:nvSpPr>
        <p:spPr>
          <a:xfrm>
            <a:off x="0" y="76200"/>
            <a:ext cx="9144000" cy="2286000"/>
          </a:xfrm>
        </p:spPr>
        <p:txBody>
          <a:bodyPr>
            <a:normAutofit/>
          </a:bodyPr>
          <a:lstStyle/>
          <a:p>
            <a:pPr eaLnBrk="1" hangingPunct="1"/>
            <a:r>
              <a:rPr lang="en-US" sz="2800" dirty="0" smtClean="0">
                <a:ln>
                  <a:noFill/>
                </a:ln>
                <a:solidFill>
                  <a:schemeClr val="tx1"/>
                </a:solidFill>
                <a:effectLst/>
              </a:rPr>
              <a:t>Benzene, C</a:t>
            </a:r>
            <a:r>
              <a:rPr lang="en-US" sz="2800" baseline="-25000" dirty="0" smtClean="0">
                <a:ln>
                  <a:noFill/>
                </a:ln>
                <a:solidFill>
                  <a:schemeClr val="tx1"/>
                </a:solidFill>
                <a:effectLst/>
              </a:rPr>
              <a:t>6</a:t>
            </a:r>
            <a:r>
              <a:rPr lang="en-US" sz="2800" dirty="0" smtClean="0">
                <a:ln>
                  <a:noFill/>
                </a:ln>
                <a:solidFill>
                  <a:schemeClr val="tx1"/>
                </a:solidFill>
                <a:effectLst/>
              </a:rPr>
              <a:t>H</a:t>
            </a:r>
            <a:r>
              <a:rPr lang="en-US" sz="2800" baseline="-25000" dirty="0" smtClean="0">
                <a:ln>
                  <a:noFill/>
                </a:ln>
                <a:solidFill>
                  <a:schemeClr val="tx1"/>
                </a:solidFill>
                <a:effectLst/>
              </a:rPr>
              <a:t>6</a:t>
            </a:r>
            <a:r>
              <a:rPr lang="en-US" sz="2800" dirty="0" smtClean="0">
                <a:ln>
                  <a:noFill/>
                </a:ln>
                <a:solidFill>
                  <a:schemeClr val="tx1"/>
                </a:solidFill>
                <a:effectLst/>
              </a:rPr>
              <a:t>, is best represented by a composite of the two structures below called the resonance hybrid.  It is not flipping back and forth between these two structures any more than a mule changes between a horse and donkey.  A mule is a biological hybrid.</a:t>
            </a:r>
          </a:p>
        </p:txBody>
      </p:sp>
      <p:pic>
        <p:nvPicPr>
          <p:cNvPr id="18435" name="Picture 2" descr="figure 8-06"/>
          <p:cNvPicPr>
            <a:picLocks noChangeAspect="1" noChangeArrowheads="1"/>
          </p:cNvPicPr>
          <p:nvPr/>
        </p:nvPicPr>
        <p:blipFill>
          <a:blip r:embed="rId3" cstate="print"/>
          <a:srcRect/>
          <a:stretch>
            <a:fillRect/>
          </a:stretch>
        </p:blipFill>
        <p:spPr bwMode="auto">
          <a:xfrm>
            <a:off x="1219200" y="2286000"/>
            <a:ext cx="6550025" cy="4051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fade">
                                      <p:cBhvr>
                                        <p:cTn id="7" dur="20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274638"/>
            <a:ext cx="8229600" cy="1143000"/>
          </a:xfrm>
        </p:spPr>
        <p:txBody>
          <a:bodyPr/>
          <a:lstStyle/>
          <a:p>
            <a:pPr eaLnBrk="1" hangingPunct="1"/>
            <a:r>
              <a:rPr lang="en-US" sz="2800" dirty="0" smtClean="0">
                <a:solidFill>
                  <a:schemeClr val="bg1"/>
                </a:solidFill>
              </a:rPr>
              <a:t>8.5 VSEPR THEORY and Geometry</a:t>
            </a:r>
          </a:p>
        </p:txBody>
      </p:sp>
      <p:sp>
        <p:nvSpPr>
          <p:cNvPr id="212995" name="Rectangle 3"/>
          <p:cNvSpPr>
            <a:spLocks noGrp="1" noChangeArrowheads="1"/>
          </p:cNvSpPr>
          <p:nvPr>
            <p:ph type="body" idx="4294967295"/>
          </p:nvPr>
        </p:nvSpPr>
        <p:spPr>
          <a:xfrm>
            <a:off x="0" y="1600200"/>
            <a:ext cx="8229600" cy="4525963"/>
          </a:xfrm>
        </p:spPr>
        <p:txBody>
          <a:bodyPr>
            <a:normAutofit/>
          </a:bodyPr>
          <a:lstStyle/>
          <a:p>
            <a:pPr eaLnBrk="1" hangingPunct="1">
              <a:defRPr/>
            </a:pPr>
            <a:r>
              <a:rPr lang="en-US" sz="2800" dirty="0" smtClean="0">
                <a:solidFill>
                  <a:schemeClr val="bg1"/>
                </a:solidFill>
              </a:rPr>
              <a:t>The</a:t>
            </a:r>
            <a:r>
              <a:rPr lang="en-US" sz="2800" dirty="0" smtClean="0"/>
              <a:t> </a:t>
            </a:r>
            <a:r>
              <a:rPr lang="en-US" sz="2800" dirty="0" smtClean="0">
                <a:solidFill>
                  <a:srgbClr val="FFFF00"/>
                </a:solidFill>
              </a:rPr>
              <a:t>valence shell electron-pair repulsion theory</a:t>
            </a:r>
            <a:r>
              <a:rPr lang="en-US" sz="2800" dirty="0" smtClean="0"/>
              <a:t> </a:t>
            </a:r>
            <a:r>
              <a:rPr lang="en-US" sz="2800" dirty="0" smtClean="0">
                <a:solidFill>
                  <a:schemeClr val="bg1"/>
                </a:solidFill>
              </a:rPr>
              <a:t>is based on the idea that both bond pairs and lone pairs of electrons move</a:t>
            </a:r>
            <a:r>
              <a:rPr lang="en-US" sz="2800" dirty="0" smtClean="0"/>
              <a:t> </a:t>
            </a:r>
            <a:r>
              <a:rPr lang="en-US" sz="2800" dirty="0" smtClean="0">
                <a:solidFill>
                  <a:srgbClr val="FFFF00"/>
                </a:solidFill>
              </a:rPr>
              <a:t>as far apart as possible</a:t>
            </a:r>
            <a:r>
              <a:rPr lang="en-US" sz="2800" dirty="0" smtClean="0"/>
              <a:t> </a:t>
            </a:r>
            <a:r>
              <a:rPr lang="en-US" sz="2800" dirty="0" smtClean="0">
                <a:solidFill>
                  <a:schemeClr val="bg1"/>
                </a:solidFill>
              </a:rPr>
              <a:t>around an atom due to their like charges repelling each other.</a:t>
            </a:r>
          </a:p>
          <a:p>
            <a:pPr eaLnBrk="1" hangingPunct="1">
              <a:defRPr/>
            </a:pPr>
            <a:r>
              <a:rPr lang="en-US" sz="2800" dirty="0" smtClean="0"/>
              <a:t>We need to distinguish between the electronic geometry and the molecular geometry (shape of the molecule).</a:t>
            </a:r>
          </a:p>
          <a:p>
            <a:pPr eaLnBrk="1" hangingPunct="1">
              <a:defRPr/>
            </a:pPr>
            <a:r>
              <a:rPr lang="en-US" sz="2800" dirty="0" smtClean="0"/>
              <a:t>Question:  If the central atom has a lone pair can the electronic and molecular geometries be the same?</a:t>
            </a:r>
          </a:p>
          <a:p>
            <a:pPr eaLnBrk="1" hangingPunct="1">
              <a:defRPr/>
            </a:pP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2995">
                                            <p:txEl>
                                              <p:pRg st="0" end="0"/>
                                            </p:txEl>
                                          </p:spTgt>
                                        </p:tgtEl>
                                        <p:attrNameLst>
                                          <p:attrName>style.visibility</p:attrName>
                                        </p:attrNameLst>
                                      </p:cBhvr>
                                      <p:to>
                                        <p:strVal val="visible"/>
                                      </p:to>
                                    </p:set>
                                    <p:animEffect transition="in" filter="fade">
                                      <p:cBhvr>
                                        <p:cTn id="12" dur="2000"/>
                                        <p:tgtEl>
                                          <p:spTgt spid="2129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2995">
                                            <p:txEl>
                                              <p:pRg st="1" end="1"/>
                                            </p:txEl>
                                          </p:spTgt>
                                        </p:tgtEl>
                                        <p:attrNameLst>
                                          <p:attrName>style.visibility</p:attrName>
                                        </p:attrNameLst>
                                      </p:cBhvr>
                                      <p:to>
                                        <p:strVal val="visible"/>
                                      </p:to>
                                    </p:set>
                                    <p:animEffect transition="in" filter="fade">
                                      <p:cBhvr>
                                        <p:cTn id="17" dur="2000"/>
                                        <p:tgtEl>
                                          <p:spTgt spid="2129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2995">
                                            <p:txEl>
                                              <p:pRg st="2" end="2"/>
                                            </p:txEl>
                                          </p:spTgt>
                                        </p:tgtEl>
                                        <p:attrNameLst>
                                          <p:attrName>style.visibility</p:attrName>
                                        </p:attrNameLst>
                                      </p:cBhvr>
                                      <p:to>
                                        <p:strVal val="visible"/>
                                      </p:to>
                                    </p:set>
                                    <p:animEffect transition="in" filter="fade">
                                      <p:cBhvr>
                                        <p:cTn id="22" dur="2000"/>
                                        <p:tgtEl>
                                          <p:spTgt spid="212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2129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47. What kind of bond connects the carbon atom and oxygen atom in carbon monoxide?</a:t>
            </a:r>
          </a:p>
          <a:p>
            <a:pPr>
              <a:buNone/>
            </a:pPr>
            <a:r>
              <a:rPr lang="en-US" dirty="0" smtClean="0"/>
              <a:t> 	A) A single bond</a:t>
            </a:r>
          </a:p>
          <a:p>
            <a:pPr>
              <a:buNone/>
            </a:pPr>
            <a:r>
              <a:rPr lang="en-US" dirty="0" smtClean="0"/>
              <a:t> 	B) A double bond</a:t>
            </a:r>
          </a:p>
          <a:p>
            <a:pPr>
              <a:buNone/>
            </a:pPr>
            <a:r>
              <a:rPr lang="en-US" dirty="0" smtClean="0"/>
              <a:t> 	C) A triple bond</a:t>
            </a:r>
          </a:p>
          <a:p>
            <a:pPr>
              <a:buNone/>
            </a:pPr>
            <a:r>
              <a:rPr lang="en-US" dirty="0" smtClean="0"/>
              <a:t> 	D) Two single </a:t>
            </a:r>
            <a:r>
              <a:rPr lang="en-US" dirty="0" smtClean="0"/>
              <a:t>bond</a:t>
            </a:r>
          </a:p>
          <a:p>
            <a:pPr>
              <a:buNone/>
            </a:pPr>
            <a:r>
              <a:rPr lang="en-US" dirty="0" smtClean="0"/>
              <a:t>Valence electrons C-4 + O- 6 = 10 total, to ensure each element has an octet, a triple bond is required.</a:t>
            </a:r>
          </a:p>
          <a:p>
            <a:pPr>
              <a:buNone/>
            </a:pPr>
            <a:r>
              <a:rPr lang="en-US" dirty="0" smtClean="0"/>
              <a:t>				:C</a:t>
            </a:r>
            <a:r>
              <a:rPr lang="en-US" dirty="0" smtClean="0">
                <a:sym typeface="Symbol"/>
              </a:rPr>
              <a:t>O:</a:t>
            </a:r>
            <a:endParaRPr lang="en-US" dirty="0"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5" name="Rectangle 3"/>
          <p:cNvSpPr>
            <a:spLocks noGrp="1" noChangeArrowheads="1"/>
          </p:cNvSpPr>
          <p:nvPr>
            <p:ph type="title" idx="4294967295"/>
          </p:nvPr>
        </p:nvSpPr>
        <p:spPr>
          <a:xfrm>
            <a:off x="0" y="152400"/>
            <a:ext cx="9144000" cy="2362200"/>
          </a:xfrm>
        </p:spPr>
        <p:txBody>
          <a:bodyPr>
            <a:normAutofit/>
          </a:bodyPr>
          <a:lstStyle/>
          <a:p>
            <a:pPr eaLnBrk="1" hangingPunct="1"/>
            <a:r>
              <a:rPr lang="en-US" sz="2800" dirty="0" smtClean="0">
                <a:solidFill>
                  <a:schemeClr val="bg1"/>
                </a:solidFill>
                <a:effectLst>
                  <a:outerShdw blurRad="114300" dist="101600" dir="2700000" algn="tl" rotWithShape="0">
                    <a:srgbClr val="000000">
                      <a:alpha val="40000"/>
                    </a:srgbClr>
                  </a:outerShdw>
                </a:effectLst>
                <a:latin typeface="Times New Roman" pitchFamily="18" charset="0"/>
              </a:rPr>
              <a:t>Why isn’t water a linear molecule?  Drawing the Lewis structure shows us that the O atom has two bond pairs of </a:t>
            </a:r>
            <a:r>
              <a:rPr lang="en-US" sz="2800" b="0" dirty="0" smtClean="0">
                <a:ln>
                  <a:noFill/>
                </a:ln>
                <a:solidFill>
                  <a:schemeClr val="tx1"/>
                </a:solidFill>
                <a:effectLst/>
                <a:latin typeface="Times New Roman" pitchFamily="18" charset="0"/>
              </a:rPr>
              <a:t>electrons</a:t>
            </a:r>
            <a:r>
              <a:rPr lang="en-US" sz="2800" dirty="0" smtClean="0">
                <a:solidFill>
                  <a:schemeClr val="bg1"/>
                </a:solidFill>
                <a:effectLst>
                  <a:outerShdw blurRad="114300" dist="101600" dir="2700000" algn="tl" rotWithShape="0">
                    <a:srgbClr val="000000">
                      <a:alpha val="40000"/>
                    </a:srgbClr>
                  </a:outerShdw>
                </a:effectLst>
                <a:latin typeface="Times New Roman" pitchFamily="18" charset="0"/>
              </a:rPr>
              <a:t> and two lone pairs.  That makes the</a:t>
            </a:r>
            <a:r>
              <a:rPr lang="en-US" sz="2800" dirty="0" smtClean="0">
                <a:effectLst>
                  <a:outerShdw blurRad="114300" dist="101600" dir="2700000" algn="tl" rotWithShape="0">
                    <a:srgbClr val="000000">
                      <a:alpha val="40000"/>
                    </a:srgbClr>
                  </a:outerShdw>
                </a:effectLst>
                <a:latin typeface="Times New Roman" pitchFamily="18" charset="0"/>
              </a:rPr>
              <a:t> </a:t>
            </a:r>
            <a:r>
              <a:rPr lang="en-US" sz="2800" dirty="0" smtClean="0">
                <a:solidFill>
                  <a:srgbClr val="FFFF66"/>
                </a:solidFill>
                <a:effectLst>
                  <a:outerShdw blurRad="114300" dist="101600" dir="2700000" algn="tl" rotWithShape="0">
                    <a:srgbClr val="000000">
                      <a:alpha val="40000"/>
                    </a:srgbClr>
                  </a:outerShdw>
                </a:effectLst>
                <a:latin typeface="Times New Roman" pitchFamily="18" charset="0"/>
              </a:rPr>
              <a:t>electronic geometry tetrahedral</a:t>
            </a:r>
            <a:r>
              <a:rPr lang="en-US" sz="2800" dirty="0" smtClean="0">
                <a:effectLst>
                  <a:outerShdw blurRad="114300" dist="101600" dir="2700000" algn="tl" rotWithShape="0">
                    <a:srgbClr val="000000">
                      <a:alpha val="40000"/>
                    </a:srgbClr>
                  </a:outerShdw>
                </a:effectLst>
                <a:latin typeface="Times New Roman" pitchFamily="18" charset="0"/>
              </a:rPr>
              <a:t> </a:t>
            </a:r>
            <a:r>
              <a:rPr lang="en-US" sz="2800" dirty="0" smtClean="0">
                <a:solidFill>
                  <a:schemeClr val="bg1"/>
                </a:solidFill>
                <a:effectLst>
                  <a:outerShdw blurRad="114300" dist="101600" dir="2700000" algn="tl" rotWithShape="0">
                    <a:srgbClr val="000000">
                      <a:alpha val="40000"/>
                    </a:srgbClr>
                  </a:outerShdw>
                </a:effectLst>
                <a:latin typeface="Times New Roman" pitchFamily="18" charset="0"/>
              </a:rPr>
              <a:t>and the</a:t>
            </a:r>
            <a:r>
              <a:rPr lang="en-US" sz="2800" dirty="0" smtClean="0">
                <a:effectLst>
                  <a:outerShdw blurRad="114300" dist="101600" dir="2700000" algn="tl" rotWithShape="0">
                    <a:srgbClr val="000000">
                      <a:alpha val="40000"/>
                    </a:srgbClr>
                  </a:outerShdw>
                </a:effectLst>
                <a:latin typeface="Times New Roman" pitchFamily="18" charset="0"/>
              </a:rPr>
              <a:t> </a:t>
            </a:r>
            <a:r>
              <a:rPr lang="en-US" sz="2800" dirty="0" smtClean="0">
                <a:solidFill>
                  <a:srgbClr val="FFFF66"/>
                </a:solidFill>
                <a:effectLst>
                  <a:outerShdw blurRad="114300" dist="101600" dir="2700000" algn="tl" rotWithShape="0">
                    <a:srgbClr val="000000">
                      <a:alpha val="40000"/>
                    </a:srgbClr>
                  </a:outerShdw>
                </a:effectLst>
                <a:latin typeface="Times New Roman" pitchFamily="18" charset="0"/>
              </a:rPr>
              <a:t>molecular geometry bent.</a:t>
            </a:r>
            <a:r>
              <a:rPr lang="en-US" sz="2800" dirty="0" smtClean="0">
                <a:solidFill>
                  <a:srgbClr val="FFFF66"/>
                </a:solidFill>
                <a:effectLst>
                  <a:outerShdw blurRad="114300" dist="101600" dir="2700000" algn="tl" rotWithShape="0">
                    <a:srgbClr val="000000">
                      <a:alpha val="40000"/>
                    </a:srgbClr>
                  </a:outerShdw>
                </a:effectLst>
              </a:rPr>
              <a:t/>
            </a:r>
            <a:br>
              <a:rPr lang="en-US" sz="2800" dirty="0" smtClean="0">
                <a:solidFill>
                  <a:srgbClr val="FFFF66"/>
                </a:solidFill>
                <a:effectLst>
                  <a:outerShdw blurRad="114300" dist="101600" dir="2700000" algn="tl" rotWithShape="0">
                    <a:srgbClr val="000000">
                      <a:alpha val="40000"/>
                    </a:srgbClr>
                  </a:outerShdw>
                </a:effectLst>
              </a:rPr>
            </a:br>
            <a:endParaRPr lang="en-US" sz="2800" dirty="0" smtClean="0">
              <a:solidFill>
                <a:srgbClr val="FFFF66"/>
              </a:solidFill>
              <a:effectLst>
                <a:outerShdw blurRad="114300" dist="101600" dir="2700000" algn="tl" rotWithShape="0">
                  <a:srgbClr val="000000">
                    <a:alpha val="40000"/>
                  </a:srgbClr>
                </a:outerShdw>
              </a:effectLst>
            </a:endParaRPr>
          </a:p>
        </p:txBody>
      </p:sp>
      <p:pic>
        <p:nvPicPr>
          <p:cNvPr id="21509" name="Picture 8" descr="Johll_05UN05"/>
          <p:cNvPicPr>
            <a:picLocks noChangeAspect="1" noChangeArrowheads="1"/>
          </p:cNvPicPr>
          <p:nvPr/>
        </p:nvPicPr>
        <p:blipFill>
          <a:blip r:embed="rId3" cstate="print"/>
          <a:srcRect/>
          <a:stretch>
            <a:fillRect/>
          </a:stretch>
        </p:blipFill>
        <p:spPr bwMode="auto">
          <a:xfrm>
            <a:off x="1905000" y="2590800"/>
            <a:ext cx="5638800" cy="3314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fade">
                                      <p:cBhvr>
                                        <p:cTn id="7" dur="20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1" name="Rectangle 3"/>
          <p:cNvSpPr>
            <a:spLocks noGrp="1" noChangeArrowheads="1"/>
          </p:cNvSpPr>
          <p:nvPr>
            <p:ph type="title" idx="4294967295"/>
          </p:nvPr>
        </p:nvSpPr>
        <p:spPr>
          <a:xfrm>
            <a:off x="0" y="76200"/>
            <a:ext cx="9144000" cy="1905000"/>
          </a:xfrm>
        </p:spPr>
        <p:txBody>
          <a:bodyPr/>
          <a:lstStyle/>
          <a:p>
            <a:pPr eaLnBrk="1" hangingPunct="1"/>
            <a:r>
              <a:rPr lang="en-US" sz="2800" smtClean="0">
                <a:solidFill>
                  <a:schemeClr val="bg1"/>
                </a:solidFill>
              </a:rPr>
              <a:t>Once we determine the correct</a:t>
            </a:r>
            <a:r>
              <a:rPr lang="en-US" sz="2800" smtClean="0"/>
              <a:t> </a:t>
            </a:r>
            <a:r>
              <a:rPr lang="en-US" sz="2800" smtClean="0">
                <a:solidFill>
                  <a:srgbClr val="FFFF00"/>
                </a:solidFill>
              </a:rPr>
              <a:t>Lewis structure</a:t>
            </a:r>
            <a:r>
              <a:rPr lang="en-US" sz="2800" smtClean="0"/>
              <a:t> </a:t>
            </a:r>
            <a:r>
              <a:rPr lang="en-US" sz="2800" smtClean="0">
                <a:solidFill>
                  <a:schemeClr val="bg1"/>
                </a:solidFill>
              </a:rPr>
              <a:t>based on the</a:t>
            </a:r>
            <a:r>
              <a:rPr lang="en-US" sz="2800" smtClean="0"/>
              <a:t> </a:t>
            </a:r>
            <a:r>
              <a:rPr lang="en-US" sz="2800" smtClean="0">
                <a:solidFill>
                  <a:srgbClr val="FFFF00"/>
                </a:solidFill>
              </a:rPr>
              <a:t>total number of valence electrons</a:t>
            </a:r>
            <a:r>
              <a:rPr lang="en-US" sz="2800" smtClean="0">
                <a:solidFill>
                  <a:schemeClr val="bg1"/>
                </a:solidFill>
              </a:rPr>
              <a:t>, we can</a:t>
            </a:r>
            <a:r>
              <a:rPr lang="en-US" sz="2800" smtClean="0"/>
              <a:t> </a:t>
            </a:r>
            <a:r>
              <a:rPr lang="en-US" sz="2800" smtClean="0">
                <a:solidFill>
                  <a:srgbClr val="FFFF00"/>
                </a:solidFill>
              </a:rPr>
              <a:t>apply</a:t>
            </a:r>
            <a:r>
              <a:rPr lang="en-US" sz="2800" smtClean="0"/>
              <a:t> </a:t>
            </a:r>
            <a:r>
              <a:rPr lang="en-US" sz="2800" smtClean="0">
                <a:solidFill>
                  <a:schemeClr val="bg1"/>
                </a:solidFill>
              </a:rPr>
              <a:t>the</a:t>
            </a:r>
            <a:r>
              <a:rPr lang="en-US" sz="2800" smtClean="0"/>
              <a:t> </a:t>
            </a:r>
            <a:r>
              <a:rPr lang="en-US" sz="2800" smtClean="0">
                <a:solidFill>
                  <a:srgbClr val="FFFF00"/>
                </a:solidFill>
              </a:rPr>
              <a:t>VSEPR theory</a:t>
            </a:r>
            <a:r>
              <a:rPr lang="en-US" sz="2800" smtClean="0"/>
              <a:t> </a:t>
            </a:r>
            <a:r>
              <a:rPr lang="en-US" sz="2800" smtClean="0">
                <a:solidFill>
                  <a:schemeClr val="bg1"/>
                </a:solidFill>
              </a:rPr>
              <a:t>to predict the</a:t>
            </a:r>
            <a:r>
              <a:rPr lang="en-US" sz="2800" smtClean="0"/>
              <a:t> </a:t>
            </a:r>
            <a:r>
              <a:rPr lang="en-US" sz="2800" smtClean="0">
                <a:solidFill>
                  <a:srgbClr val="FFFF00"/>
                </a:solidFill>
              </a:rPr>
              <a:t>electron geometry</a:t>
            </a:r>
            <a:r>
              <a:rPr lang="en-US" sz="2800" smtClean="0">
                <a:solidFill>
                  <a:schemeClr val="bg1"/>
                </a:solidFill>
              </a:rPr>
              <a:t>, and thence the</a:t>
            </a:r>
            <a:r>
              <a:rPr lang="en-US" sz="2800" smtClean="0"/>
              <a:t> </a:t>
            </a:r>
            <a:r>
              <a:rPr lang="en-US" sz="2800" smtClean="0">
                <a:solidFill>
                  <a:srgbClr val="FFFF00"/>
                </a:solidFill>
              </a:rPr>
              <a:t>molecular geometry</a:t>
            </a:r>
            <a:r>
              <a:rPr lang="en-US" sz="2800" smtClean="0"/>
              <a:t> </a:t>
            </a:r>
            <a:r>
              <a:rPr lang="en-US" sz="2800" smtClean="0">
                <a:solidFill>
                  <a:schemeClr val="bg1"/>
                </a:solidFill>
              </a:rPr>
              <a:t>(if different).</a:t>
            </a:r>
          </a:p>
        </p:txBody>
      </p:sp>
      <p:grpSp>
        <p:nvGrpSpPr>
          <p:cNvPr id="23555" name="Group 11"/>
          <p:cNvGrpSpPr>
            <a:grpSpLocks/>
          </p:cNvGrpSpPr>
          <p:nvPr/>
        </p:nvGrpSpPr>
        <p:grpSpPr bwMode="auto">
          <a:xfrm>
            <a:off x="2895600" y="2049463"/>
            <a:ext cx="3886200" cy="4579937"/>
            <a:chOff x="1152" y="1291"/>
            <a:chExt cx="2448" cy="2885"/>
          </a:xfrm>
        </p:grpSpPr>
        <p:sp>
          <p:nvSpPr>
            <p:cNvPr id="23556" name="Text Box 9"/>
            <p:cNvSpPr txBox="1">
              <a:spLocks noChangeArrowheads="1"/>
            </p:cNvSpPr>
            <p:nvPr/>
          </p:nvSpPr>
          <p:spPr bwMode="auto">
            <a:xfrm>
              <a:off x="1152" y="3734"/>
              <a:ext cx="1488" cy="442"/>
            </a:xfrm>
            <a:prstGeom prst="rect">
              <a:avLst/>
            </a:prstGeom>
            <a:solidFill>
              <a:srgbClr val="000000"/>
            </a:solidFill>
            <a:ln w="9525">
              <a:noFill/>
              <a:miter lim="800000"/>
              <a:headEnd/>
              <a:tailEnd/>
            </a:ln>
          </p:spPr>
          <p:txBody>
            <a:bodyPr>
              <a:spAutoFit/>
            </a:bodyPr>
            <a:lstStyle/>
            <a:p>
              <a:pPr>
                <a:spcBef>
                  <a:spcPct val="50000"/>
                </a:spcBef>
              </a:pPr>
              <a:r>
                <a:rPr lang="en-US" sz="1000" b="1">
                  <a:solidFill>
                    <a:schemeClr val="bg1"/>
                  </a:solidFill>
                  <a:latin typeface="Arial" charset="0"/>
                </a:rPr>
                <a:t>Figure 5.8, pg. 149</a:t>
              </a:r>
            </a:p>
            <a:p>
              <a:pPr>
                <a:spcBef>
                  <a:spcPct val="50000"/>
                </a:spcBef>
              </a:pPr>
              <a:r>
                <a:rPr lang="en-US" sz="1000" b="1" i="1">
                  <a:solidFill>
                    <a:schemeClr val="bg1"/>
                  </a:solidFill>
                  <a:latin typeface="Arial" charset="0"/>
                </a:rPr>
                <a:t>Investigating Chemistry, 2</a:t>
              </a:r>
              <a:r>
                <a:rPr lang="en-US" sz="1000" b="1" i="1" baseline="30000">
                  <a:solidFill>
                    <a:schemeClr val="bg1"/>
                  </a:solidFill>
                  <a:latin typeface="Arial" charset="0"/>
                </a:rPr>
                <a:t>nd</a:t>
              </a:r>
              <a:r>
                <a:rPr lang="en-US" sz="1000" b="1" i="1">
                  <a:solidFill>
                    <a:schemeClr val="bg1"/>
                  </a:solidFill>
                  <a:latin typeface="Arial" charset="0"/>
                </a:rPr>
                <a:t> Edition </a:t>
              </a:r>
            </a:p>
            <a:p>
              <a:pPr>
                <a:spcBef>
                  <a:spcPct val="50000"/>
                </a:spcBef>
              </a:pPr>
              <a:r>
                <a:rPr lang="en-US" sz="1000" b="1">
                  <a:solidFill>
                    <a:schemeClr val="bg1"/>
                  </a:solidFill>
                  <a:latin typeface="Arial" charset="0"/>
                  <a:cs typeface="Arial" charset="0"/>
                </a:rPr>
                <a:t>© 2009 W.H. Freeman &amp; Company</a:t>
              </a:r>
            </a:p>
          </p:txBody>
        </p:sp>
        <p:pic>
          <p:nvPicPr>
            <p:cNvPr id="23557" name="Picture 10" descr="Johll_05_08"/>
            <p:cNvPicPr>
              <a:picLocks noChangeAspect="1" noChangeArrowheads="1"/>
            </p:cNvPicPr>
            <p:nvPr/>
          </p:nvPicPr>
          <p:blipFill>
            <a:blip r:embed="rId3" cstate="print"/>
            <a:srcRect/>
            <a:stretch>
              <a:fillRect/>
            </a:stretch>
          </p:blipFill>
          <p:spPr bwMode="auto">
            <a:xfrm>
              <a:off x="1152" y="1291"/>
              <a:ext cx="2448" cy="2437"/>
            </a:xfrm>
            <a:prstGeom prst="rect">
              <a:avLst/>
            </a:prstGeom>
            <a:noFill/>
            <a:ln w="12700">
              <a:solidFill>
                <a:srgbClr val="000000"/>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fade">
                                      <p:cBhvr>
                                        <p:cTn id="7" dur="2000"/>
                                        <p:tgtEl>
                                          <p:spTgt spid="114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9" name="Rectangle 3"/>
          <p:cNvSpPr>
            <a:spLocks noGrp="1" noChangeArrowheads="1"/>
          </p:cNvSpPr>
          <p:nvPr>
            <p:ph type="title" idx="4294967295"/>
          </p:nvPr>
        </p:nvSpPr>
        <p:spPr>
          <a:xfrm>
            <a:off x="0" y="0"/>
            <a:ext cx="9144000" cy="2133600"/>
          </a:xfrm>
        </p:spPr>
        <p:txBody>
          <a:bodyPr/>
          <a:lstStyle/>
          <a:p>
            <a:pPr eaLnBrk="1" hangingPunct="1"/>
            <a:r>
              <a:rPr lang="en-US" sz="2800" smtClean="0">
                <a:solidFill>
                  <a:schemeClr val="bg1"/>
                </a:solidFill>
              </a:rPr>
              <a:t>The NH</a:t>
            </a:r>
            <a:r>
              <a:rPr lang="en-US" sz="2800" baseline="-25000" smtClean="0">
                <a:solidFill>
                  <a:schemeClr val="bg1"/>
                </a:solidFill>
              </a:rPr>
              <a:t>4</a:t>
            </a:r>
            <a:r>
              <a:rPr lang="en-US" sz="2800" baseline="30000" smtClean="0">
                <a:solidFill>
                  <a:schemeClr val="bg1"/>
                </a:solidFill>
              </a:rPr>
              <a:t>+</a:t>
            </a:r>
            <a:r>
              <a:rPr lang="en-US" sz="2800" smtClean="0">
                <a:solidFill>
                  <a:schemeClr val="bg1"/>
                </a:solidFill>
              </a:rPr>
              <a:t> ion, like methane, CH</a:t>
            </a:r>
            <a:r>
              <a:rPr lang="en-US" sz="2800" baseline="-25000" smtClean="0">
                <a:solidFill>
                  <a:schemeClr val="bg1"/>
                </a:solidFill>
              </a:rPr>
              <a:t>4 </a:t>
            </a:r>
            <a:r>
              <a:rPr lang="en-US" sz="2800" smtClean="0">
                <a:solidFill>
                  <a:schemeClr val="bg1"/>
                </a:solidFill>
              </a:rPr>
              <a:t>, is</a:t>
            </a:r>
            <a:r>
              <a:rPr lang="en-US" sz="2800" smtClean="0"/>
              <a:t> </a:t>
            </a:r>
            <a:r>
              <a:rPr lang="en-US" sz="2800" smtClean="0">
                <a:solidFill>
                  <a:srgbClr val="FFFF00"/>
                </a:solidFill>
              </a:rPr>
              <a:t>tetrahedral</a:t>
            </a:r>
            <a:r>
              <a:rPr lang="en-US" sz="2800" smtClean="0">
                <a:solidFill>
                  <a:schemeClr val="bg1"/>
                </a:solidFill>
              </a:rPr>
              <a:t>. </a:t>
            </a:r>
            <a:r>
              <a:rPr lang="en-US" sz="2800" smtClean="0"/>
              <a:t/>
            </a:r>
            <a:br>
              <a:rPr lang="en-US" sz="2800" smtClean="0"/>
            </a:br>
            <a:r>
              <a:rPr lang="en-US" sz="2800" smtClean="0">
                <a:solidFill>
                  <a:schemeClr val="bg1"/>
                </a:solidFill>
              </a:rPr>
              <a:t>The NO</a:t>
            </a:r>
            <a:r>
              <a:rPr lang="en-US" sz="2800" baseline="-25000" smtClean="0">
                <a:solidFill>
                  <a:schemeClr val="bg1"/>
                </a:solidFill>
              </a:rPr>
              <a:t>3</a:t>
            </a:r>
            <a:r>
              <a:rPr lang="en-US" sz="2800" baseline="30000" smtClean="0">
                <a:solidFill>
                  <a:schemeClr val="bg1"/>
                </a:solidFill>
              </a:rPr>
              <a:t>-</a:t>
            </a:r>
            <a:r>
              <a:rPr lang="en-US" sz="2800" smtClean="0">
                <a:solidFill>
                  <a:schemeClr val="bg1"/>
                </a:solidFill>
              </a:rPr>
              <a:t> ion resembles BF</a:t>
            </a:r>
            <a:r>
              <a:rPr lang="en-US" sz="2800" baseline="-25000" smtClean="0">
                <a:solidFill>
                  <a:schemeClr val="bg1"/>
                </a:solidFill>
              </a:rPr>
              <a:t>3</a:t>
            </a:r>
            <a:r>
              <a:rPr lang="en-US" sz="2800" smtClean="0">
                <a:solidFill>
                  <a:schemeClr val="bg1"/>
                </a:solidFill>
              </a:rPr>
              <a:t>, and is</a:t>
            </a:r>
            <a:r>
              <a:rPr lang="en-US" sz="2800" smtClean="0"/>
              <a:t> </a:t>
            </a:r>
            <a:r>
              <a:rPr lang="en-US" sz="2800" smtClean="0">
                <a:solidFill>
                  <a:srgbClr val="FFFF00"/>
                </a:solidFill>
              </a:rPr>
              <a:t>trigonal planar</a:t>
            </a:r>
            <a:r>
              <a:rPr lang="en-US" sz="2800" smtClean="0">
                <a:solidFill>
                  <a:schemeClr val="bg1"/>
                </a:solidFill>
              </a:rPr>
              <a:t>.</a:t>
            </a:r>
            <a:br>
              <a:rPr lang="en-US" sz="2800" smtClean="0">
                <a:solidFill>
                  <a:schemeClr val="bg1"/>
                </a:solidFill>
              </a:rPr>
            </a:br>
            <a:r>
              <a:rPr lang="en-US" sz="2800" smtClean="0">
                <a:solidFill>
                  <a:schemeClr val="bg1"/>
                </a:solidFill>
              </a:rPr>
              <a:t>Ammonium nitrate, NH</a:t>
            </a:r>
            <a:r>
              <a:rPr lang="en-US" sz="2800" baseline="-25000" smtClean="0">
                <a:solidFill>
                  <a:schemeClr val="bg1"/>
                </a:solidFill>
              </a:rPr>
              <a:t>4</a:t>
            </a:r>
            <a:r>
              <a:rPr lang="en-US" sz="2800" smtClean="0">
                <a:solidFill>
                  <a:schemeClr val="bg1"/>
                </a:solidFill>
              </a:rPr>
              <a:t>NO</a:t>
            </a:r>
            <a:r>
              <a:rPr lang="en-US" sz="2800" baseline="-25000" smtClean="0">
                <a:solidFill>
                  <a:schemeClr val="bg1"/>
                </a:solidFill>
              </a:rPr>
              <a:t>3</a:t>
            </a:r>
            <a:r>
              <a:rPr lang="en-US" sz="2800" smtClean="0">
                <a:solidFill>
                  <a:schemeClr val="bg1"/>
                </a:solidFill>
              </a:rPr>
              <a:t> is a fertilizer, but has been used by foreign and domestic terrorists as an explosive.</a:t>
            </a:r>
          </a:p>
        </p:txBody>
      </p:sp>
      <p:grpSp>
        <p:nvGrpSpPr>
          <p:cNvPr id="24579" name="Group 8"/>
          <p:cNvGrpSpPr>
            <a:grpSpLocks/>
          </p:cNvGrpSpPr>
          <p:nvPr/>
        </p:nvGrpSpPr>
        <p:grpSpPr bwMode="auto">
          <a:xfrm>
            <a:off x="304800" y="2132013"/>
            <a:ext cx="8534400" cy="4421187"/>
            <a:chOff x="192" y="969"/>
            <a:chExt cx="5376" cy="2785"/>
          </a:xfrm>
        </p:grpSpPr>
        <p:sp>
          <p:nvSpPr>
            <p:cNvPr id="24580" name="Text Box 9"/>
            <p:cNvSpPr txBox="1">
              <a:spLocks noChangeArrowheads="1"/>
            </p:cNvSpPr>
            <p:nvPr/>
          </p:nvSpPr>
          <p:spPr bwMode="auto">
            <a:xfrm>
              <a:off x="192" y="3312"/>
              <a:ext cx="1488" cy="442"/>
            </a:xfrm>
            <a:prstGeom prst="rect">
              <a:avLst/>
            </a:prstGeom>
            <a:solidFill>
              <a:srgbClr val="000000"/>
            </a:solidFill>
            <a:ln w="9525">
              <a:noFill/>
              <a:miter lim="800000"/>
              <a:headEnd/>
              <a:tailEnd/>
            </a:ln>
          </p:spPr>
          <p:txBody>
            <a:bodyPr>
              <a:spAutoFit/>
            </a:bodyPr>
            <a:lstStyle/>
            <a:p>
              <a:pPr>
                <a:spcBef>
                  <a:spcPct val="50000"/>
                </a:spcBef>
              </a:pPr>
              <a:r>
                <a:rPr lang="en-US" sz="1000" b="1">
                  <a:solidFill>
                    <a:schemeClr val="bg1"/>
                  </a:solidFill>
                  <a:latin typeface="Arial" charset="0"/>
                </a:rPr>
                <a:t>Unnumbered Figure, pg. 149</a:t>
              </a:r>
            </a:p>
            <a:p>
              <a:pPr>
                <a:spcBef>
                  <a:spcPct val="50000"/>
                </a:spcBef>
              </a:pPr>
              <a:r>
                <a:rPr lang="en-US" sz="1000" b="1" i="1">
                  <a:solidFill>
                    <a:schemeClr val="bg1"/>
                  </a:solidFill>
                  <a:latin typeface="Arial" charset="0"/>
                </a:rPr>
                <a:t>Investigating Chemistry, 2</a:t>
              </a:r>
              <a:r>
                <a:rPr lang="en-US" sz="1000" b="1" i="1" baseline="30000">
                  <a:solidFill>
                    <a:schemeClr val="bg1"/>
                  </a:solidFill>
                  <a:latin typeface="Arial" charset="0"/>
                </a:rPr>
                <a:t>nd</a:t>
              </a:r>
              <a:r>
                <a:rPr lang="en-US" sz="1000" b="1" i="1">
                  <a:solidFill>
                    <a:schemeClr val="bg1"/>
                  </a:solidFill>
                  <a:latin typeface="Arial" charset="0"/>
                </a:rPr>
                <a:t> Edition </a:t>
              </a:r>
            </a:p>
            <a:p>
              <a:pPr>
                <a:spcBef>
                  <a:spcPct val="50000"/>
                </a:spcBef>
              </a:pPr>
              <a:r>
                <a:rPr lang="en-US" sz="1000" b="1">
                  <a:solidFill>
                    <a:schemeClr val="bg1"/>
                  </a:solidFill>
                  <a:latin typeface="Arial" charset="0"/>
                  <a:cs typeface="Arial" charset="0"/>
                </a:rPr>
                <a:t>© 2009 W.H. Freeman &amp; Company</a:t>
              </a:r>
            </a:p>
          </p:txBody>
        </p:sp>
        <p:pic>
          <p:nvPicPr>
            <p:cNvPr id="24581" name="Picture 10" descr="Johll_05UN06"/>
            <p:cNvPicPr>
              <a:picLocks noChangeAspect="1" noChangeArrowheads="1"/>
            </p:cNvPicPr>
            <p:nvPr/>
          </p:nvPicPr>
          <p:blipFill>
            <a:blip r:embed="rId3" cstate="print"/>
            <a:srcRect/>
            <a:stretch>
              <a:fillRect/>
            </a:stretch>
          </p:blipFill>
          <p:spPr bwMode="auto">
            <a:xfrm>
              <a:off x="192" y="969"/>
              <a:ext cx="5376" cy="2343"/>
            </a:xfrm>
            <a:prstGeom prst="rect">
              <a:avLst/>
            </a:prstGeom>
            <a:noFill/>
            <a:ln w="12700">
              <a:solidFill>
                <a:srgbClr val="000000"/>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fade">
                                      <p:cBhvr>
                                        <p:cTn id="7" dur="20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74638"/>
            <a:ext cx="6934200" cy="1143000"/>
          </a:xfrm>
        </p:spPr>
        <p:txBody>
          <a:bodyPr>
            <a:normAutofit fontScale="90000"/>
          </a:bodyPr>
          <a:lstStyle/>
          <a:p>
            <a:pPr eaLnBrk="1" hangingPunct="1"/>
            <a:r>
              <a:rPr lang="en-US" sz="3200" dirty="0" smtClean="0">
                <a:solidFill>
                  <a:schemeClr val="bg1"/>
                </a:solidFill>
              </a:rPr>
              <a:t>WHEN MOLECULAR GEOMETRY DIFFERS FROM ELECTRON GEOMETRY</a:t>
            </a:r>
          </a:p>
        </p:txBody>
      </p:sp>
      <p:sp>
        <p:nvSpPr>
          <p:cNvPr id="36867" name="Rectangle 3"/>
          <p:cNvSpPr>
            <a:spLocks noGrp="1" noChangeArrowheads="1"/>
          </p:cNvSpPr>
          <p:nvPr>
            <p:ph type="body" idx="4294967295"/>
          </p:nvPr>
        </p:nvSpPr>
        <p:spPr>
          <a:xfrm>
            <a:off x="0" y="1600200"/>
            <a:ext cx="6019800" cy="5257800"/>
          </a:xfrm>
        </p:spPr>
        <p:txBody>
          <a:bodyPr/>
          <a:lstStyle/>
          <a:p>
            <a:pPr eaLnBrk="1" hangingPunct="1"/>
            <a:r>
              <a:rPr lang="en-US" sz="2800" dirty="0" smtClean="0">
                <a:solidFill>
                  <a:schemeClr val="bg1"/>
                </a:solidFill>
              </a:rPr>
              <a:t>When the central atom has</a:t>
            </a:r>
            <a:r>
              <a:rPr lang="en-US" sz="2800" dirty="0" smtClean="0"/>
              <a:t> </a:t>
            </a:r>
            <a:r>
              <a:rPr lang="en-US" sz="2800" dirty="0" smtClean="0">
                <a:solidFill>
                  <a:srgbClr val="FFFF00"/>
                </a:solidFill>
              </a:rPr>
              <a:t>no lone pairs</a:t>
            </a:r>
            <a:r>
              <a:rPr lang="en-US" sz="2800" dirty="0" smtClean="0">
                <a:solidFill>
                  <a:schemeClr val="bg1"/>
                </a:solidFill>
              </a:rPr>
              <a:t>, the two</a:t>
            </a:r>
            <a:r>
              <a:rPr lang="en-US" sz="2800" dirty="0" smtClean="0"/>
              <a:t> </a:t>
            </a:r>
            <a:r>
              <a:rPr lang="en-US" sz="2800" dirty="0" smtClean="0">
                <a:solidFill>
                  <a:srgbClr val="FFFF00"/>
                </a:solidFill>
              </a:rPr>
              <a:t>geometries coincide</a:t>
            </a:r>
            <a:r>
              <a:rPr lang="en-US" sz="2800" dirty="0" smtClean="0">
                <a:solidFill>
                  <a:schemeClr val="bg1"/>
                </a:solidFill>
              </a:rPr>
              <a:t>.</a:t>
            </a:r>
          </a:p>
          <a:p>
            <a:pPr eaLnBrk="1" hangingPunct="1"/>
            <a:r>
              <a:rPr lang="en-US" sz="2800" dirty="0" smtClean="0">
                <a:solidFill>
                  <a:schemeClr val="bg1"/>
                </a:solidFill>
              </a:rPr>
              <a:t>CO</a:t>
            </a:r>
            <a:r>
              <a:rPr lang="en-US" sz="2800" baseline="-25000" dirty="0" smtClean="0">
                <a:solidFill>
                  <a:schemeClr val="bg1"/>
                </a:solidFill>
              </a:rPr>
              <a:t>2</a:t>
            </a:r>
            <a:r>
              <a:rPr lang="en-US" sz="2800" dirty="0" smtClean="0">
                <a:solidFill>
                  <a:schemeClr val="bg1"/>
                </a:solidFill>
              </a:rPr>
              <a:t>, 0=C=O, is</a:t>
            </a:r>
            <a:r>
              <a:rPr lang="en-US" sz="2800" dirty="0" smtClean="0"/>
              <a:t> </a:t>
            </a:r>
            <a:r>
              <a:rPr lang="en-US" sz="2800" dirty="0" smtClean="0">
                <a:solidFill>
                  <a:srgbClr val="FFFF00"/>
                </a:solidFill>
              </a:rPr>
              <a:t>linear</a:t>
            </a:r>
            <a:r>
              <a:rPr lang="en-US" sz="2800" dirty="0" smtClean="0"/>
              <a:t> </a:t>
            </a:r>
            <a:r>
              <a:rPr lang="en-US" sz="2800" dirty="0" smtClean="0">
                <a:solidFill>
                  <a:schemeClr val="bg1"/>
                </a:solidFill>
              </a:rPr>
              <a:t>since the C has</a:t>
            </a:r>
            <a:r>
              <a:rPr lang="en-US" sz="2800" dirty="0" smtClean="0"/>
              <a:t> </a:t>
            </a:r>
            <a:r>
              <a:rPr lang="en-US" sz="2800" dirty="0" smtClean="0">
                <a:solidFill>
                  <a:srgbClr val="FFFF00"/>
                </a:solidFill>
              </a:rPr>
              <a:t>no lone pairs</a:t>
            </a:r>
            <a:r>
              <a:rPr lang="en-US" sz="2800" dirty="0" smtClean="0">
                <a:solidFill>
                  <a:schemeClr val="bg1"/>
                </a:solidFill>
              </a:rPr>
              <a:t>.</a:t>
            </a:r>
          </a:p>
          <a:p>
            <a:pPr eaLnBrk="1" hangingPunct="1"/>
            <a:r>
              <a:rPr lang="en-US" sz="2800" dirty="0" smtClean="0">
                <a:solidFill>
                  <a:schemeClr val="bg1"/>
                </a:solidFill>
              </a:rPr>
              <a:t>SO</a:t>
            </a:r>
            <a:r>
              <a:rPr lang="en-US" sz="2800" baseline="-25000" dirty="0" smtClean="0">
                <a:solidFill>
                  <a:schemeClr val="bg1"/>
                </a:solidFill>
              </a:rPr>
              <a:t>2</a:t>
            </a:r>
            <a:r>
              <a:rPr lang="en-US" sz="2800" dirty="0" smtClean="0">
                <a:solidFill>
                  <a:schemeClr val="bg1"/>
                </a:solidFill>
              </a:rPr>
              <a:t> is</a:t>
            </a:r>
            <a:r>
              <a:rPr lang="en-US" sz="2800" dirty="0" smtClean="0"/>
              <a:t> </a:t>
            </a:r>
            <a:r>
              <a:rPr lang="en-US" sz="2800" dirty="0" smtClean="0">
                <a:solidFill>
                  <a:srgbClr val="FFFF00"/>
                </a:solidFill>
              </a:rPr>
              <a:t>bent</a:t>
            </a:r>
            <a:r>
              <a:rPr lang="en-US" sz="2800" dirty="0" smtClean="0"/>
              <a:t> </a:t>
            </a:r>
            <a:r>
              <a:rPr lang="en-US" sz="2800" dirty="0" smtClean="0">
                <a:solidFill>
                  <a:schemeClr val="bg1"/>
                </a:solidFill>
              </a:rPr>
              <a:t>since the</a:t>
            </a:r>
            <a:r>
              <a:rPr lang="en-US" sz="2800" dirty="0" smtClean="0"/>
              <a:t> </a:t>
            </a:r>
            <a:r>
              <a:rPr lang="en-US" sz="2800" dirty="0" smtClean="0">
                <a:solidFill>
                  <a:srgbClr val="FFFF00"/>
                </a:solidFill>
              </a:rPr>
              <a:t>S</a:t>
            </a:r>
            <a:r>
              <a:rPr lang="en-US" sz="2800" dirty="0" smtClean="0"/>
              <a:t> </a:t>
            </a:r>
            <a:r>
              <a:rPr lang="en-US" sz="2800" dirty="0" smtClean="0">
                <a:solidFill>
                  <a:schemeClr val="bg1"/>
                </a:solidFill>
              </a:rPr>
              <a:t>has</a:t>
            </a:r>
            <a:r>
              <a:rPr lang="en-US" sz="2800" dirty="0" smtClean="0"/>
              <a:t> </a:t>
            </a:r>
            <a:r>
              <a:rPr lang="en-US" sz="2800" dirty="0" smtClean="0">
                <a:solidFill>
                  <a:srgbClr val="FFFF00"/>
                </a:solidFill>
              </a:rPr>
              <a:t>a lone pair</a:t>
            </a:r>
            <a:r>
              <a:rPr lang="en-US" sz="2800" dirty="0" smtClean="0"/>
              <a:t> </a:t>
            </a:r>
            <a:r>
              <a:rPr lang="en-US" sz="2800" dirty="0" smtClean="0">
                <a:solidFill>
                  <a:schemeClr val="bg1"/>
                </a:solidFill>
              </a:rPr>
              <a:t>giving it three RHED’s, making its electron geometry</a:t>
            </a:r>
            <a:r>
              <a:rPr lang="en-US" sz="2800" dirty="0" smtClean="0"/>
              <a:t> </a:t>
            </a:r>
            <a:r>
              <a:rPr lang="en-US" sz="2800" dirty="0" err="1" smtClean="0">
                <a:solidFill>
                  <a:srgbClr val="FFFF00"/>
                </a:solidFill>
              </a:rPr>
              <a:t>trigonal</a:t>
            </a:r>
            <a:r>
              <a:rPr lang="en-US" sz="2800" dirty="0" smtClean="0">
                <a:solidFill>
                  <a:srgbClr val="FFFF00"/>
                </a:solidFill>
              </a:rPr>
              <a:t> planar</a:t>
            </a:r>
            <a:r>
              <a:rPr lang="en-US" sz="2800" dirty="0" smtClean="0">
                <a:solidFill>
                  <a:schemeClr val="bg1"/>
                </a:solidFill>
              </a:rPr>
              <a:t>.</a:t>
            </a:r>
          </a:p>
          <a:p>
            <a:r>
              <a:rPr lang="en-US" dirty="0" smtClean="0">
                <a:solidFill>
                  <a:schemeClr val="bg1"/>
                </a:solidFill>
              </a:rPr>
              <a:t>BF</a:t>
            </a:r>
            <a:r>
              <a:rPr lang="en-US" baseline="-25000" dirty="0" smtClean="0">
                <a:solidFill>
                  <a:schemeClr val="bg1"/>
                </a:solidFill>
              </a:rPr>
              <a:t>3</a:t>
            </a:r>
            <a:r>
              <a:rPr lang="en-US" dirty="0" smtClean="0">
                <a:solidFill>
                  <a:schemeClr val="bg1"/>
                </a:solidFill>
              </a:rPr>
              <a:t> has</a:t>
            </a:r>
            <a:r>
              <a:rPr lang="en-US" dirty="0" smtClean="0"/>
              <a:t> </a:t>
            </a:r>
            <a:r>
              <a:rPr lang="en-US" dirty="0" err="1" smtClean="0">
                <a:solidFill>
                  <a:srgbClr val="FFFF00"/>
                </a:solidFill>
              </a:rPr>
              <a:t>trigonal</a:t>
            </a:r>
            <a:r>
              <a:rPr lang="en-US" dirty="0" smtClean="0">
                <a:solidFill>
                  <a:srgbClr val="FFFF00"/>
                </a:solidFill>
              </a:rPr>
              <a:t> planar </a:t>
            </a:r>
            <a:r>
              <a:rPr lang="en-US" dirty="0" smtClean="0">
                <a:solidFill>
                  <a:schemeClr val="bg1"/>
                </a:solidFill>
              </a:rPr>
              <a:t>molecular geometry, but SnCl</a:t>
            </a:r>
            <a:r>
              <a:rPr lang="en-US" baseline="-25000" dirty="0" smtClean="0">
                <a:solidFill>
                  <a:schemeClr val="bg1"/>
                </a:solidFill>
              </a:rPr>
              <a:t>2</a:t>
            </a:r>
            <a:r>
              <a:rPr lang="en-US" dirty="0" smtClean="0">
                <a:solidFill>
                  <a:schemeClr val="bg1"/>
                </a:solidFill>
              </a:rPr>
              <a:t> is</a:t>
            </a:r>
            <a:r>
              <a:rPr lang="en-US" dirty="0" smtClean="0"/>
              <a:t> </a:t>
            </a:r>
            <a:r>
              <a:rPr lang="en-US" dirty="0" smtClean="0">
                <a:solidFill>
                  <a:srgbClr val="FFFF00"/>
                </a:solidFill>
              </a:rPr>
              <a:t>bent</a:t>
            </a:r>
            <a:r>
              <a:rPr lang="en-US" dirty="0" smtClean="0">
                <a:solidFill>
                  <a:schemeClr val="bg1"/>
                </a:solidFill>
              </a:rPr>
              <a:t>. CH</a:t>
            </a:r>
            <a:r>
              <a:rPr lang="en-US" baseline="-25000" dirty="0" smtClean="0">
                <a:solidFill>
                  <a:schemeClr val="bg1"/>
                </a:solidFill>
              </a:rPr>
              <a:t>4</a:t>
            </a:r>
            <a:r>
              <a:rPr lang="en-US" dirty="0" smtClean="0">
                <a:solidFill>
                  <a:schemeClr val="bg1"/>
                </a:solidFill>
              </a:rPr>
              <a:t> is</a:t>
            </a:r>
            <a:r>
              <a:rPr lang="en-US" dirty="0" smtClean="0"/>
              <a:t> </a:t>
            </a:r>
            <a:r>
              <a:rPr lang="en-US" dirty="0" smtClean="0">
                <a:solidFill>
                  <a:srgbClr val="FFFF00"/>
                </a:solidFill>
              </a:rPr>
              <a:t>tetrahedral</a:t>
            </a:r>
            <a:r>
              <a:rPr lang="en-US" dirty="0" smtClean="0">
                <a:solidFill>
                  <a:schemeClr val="bg1"/>
                </a:solidFill>
              </a:rPr>
              <a:t>, but :NH</a:t>
            </a:r>
            <a:r>
              <a:rPr lang="en-US" baseline="-25000" dirty="0" smtClean="0">
                <a:solidFill>
                  <a:schemeClr val="bg1"/>
                </a:solidFill>
              </a:rPr>
              <a:t>3</a:t>
            </a:r>
            <a:r>
              <a:rPr lang="en-US" dirty="0" smtClean="0">
                <a:solidFill>
                  <a:schemeClr val="bg1"/>
                </a:solidFill>
              </a:rPr>
              <a:t> is</a:t>
            </a:r>
            <a:r>
              <a:rPr lang="en-US" dirty="0" smtClean="0"/>
              <a:t> </a:t>
            </a:r>
            <a:r>
              <a:rPr lang="en-US" dirty="0" smtClean="0">
                <a:solidFill>
                  <a:srgbClr val="FFFF00"/>
                </a:solidFill>
              </a:rPr>
              <a:t>pyramidal</a:t>
            </a:r>
            <a:r>
              <a:rPr lang="en-US" dirty="0" smtClean="0">
                <a:solidFill>
                  <a:schemeClr val="bg1"/>
                </a:solidFill>
              </a:rPr>
              <a:t>.</a:t>
            </a:r>
            <a:endParaRPr lang="en-US" sz="2800" dirty="0" smtClean="0">
              <a:solidFill>
                <a:schemeClr val="bg1"/>
              </a:solidFill>
            </a:endParaRPr>
          </a:p>
        </p:txBody>
      </p:sp>
      <p:pic>
        <p:nvPicPr>
          <p:cNvPr id="6" name="Picture 10" descr="Johll_05_09"/>
          <p:cNvPicPr>
            <a:picLocks noChangeAspect="1" noChangeArrowheads="1"/>
          </p:cNvPicPr>
          <p:nvPr/>
        </p:nvPicPr>
        <p:blipFill>
          <a:blip r:embed="rId3" cstate="print"/>
          <a:srcRect/>
          <a:stretch>
            <a:fillRect/>
          </a:stretch>
        </p:blipFill>
        <p:spPr bwMode="auto">
          <a:xfrm>
            <a:off x="6049962" y="822325"/>
            <a:ext cx="3017838" cy="5807075"/>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2000"/>
                                        <p:tgtEl>
                                          <p:spTgt spid="368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fade">
                                      <p:cBhvr>
                                        <p:cTn id="17" dur="2000"/>
                                        <p:tgtEl>
                                          <p:spTgt spid="368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fade">
                                      <p:cBhvr>
                                        <p:cTn id="22" dur="2000"/>
                                        <p:tgtEl>
                                          <p:spTgt spid="368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867">
                                            <p:txEl>
                                              <p:pRg st="3" end="3"/>
                                            </p:txEl>
                                          </p:spTgt>
                                        </p:tgtEl>
                                        <p:attrNameLst>
                                          <p:attrName>style.visibility</p:attrName>
                                        </p:attrNameLst>
                                      </p:cBhvr>
                                      <p:to>
                                        <p:strVal val="visible"/>
                                      </p:to>
                                    </p:set>
                                    <p:animEffect transition="in" filter="fade">
                                      <p:cBhvr>
                                        <p:cTn id="27" dur="20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274638"/>
            <a:ext cx="8229600" cy="1143000"/>
          </a:xfrm>
        </p:spPr>
        <p:txBody>
          <a:bodyPr/>
          <a:lstStyle/>
          <a:p>
            <a:pPr eaLnBrk="1" hangingPunct="1"/>
            <a:r>
              <a:rPr lang="en-US" sz="3200" smtClean="0">
                <a:solidFill>
                  <a:schemeClr val="bg1"/>
                </a:solidFill>
              </a:rPr>
              <a:t>5.6 POLARITY OF BONDS &amp; MOLECULES</a:t>
            </a:r>
          </a:p>
        </p:txBody>
      </p:sp>
      <p:sp>
        <p:nvSpPr>
          <p:cNvPr id="39939" name="Rectangle 3"/>
          <p:cNvSpPr>
            <a:spLocks noGrp="1" noChangeArrowheads="1"/>
          </p:cNvSpPr>
          <p:nvPr>
            <p:ph type="body" idx="4294967295"/>
          </p:nvPr>
        </p:nvSpPr>
        <p:spPr>
          <a:xfrm>
            <a:off x="0" y="1600200"/>
            <a:ext cx="8229600" cy="4525963"/>
          </a:xfrm>
        </p:spPr>
        <p:txBody>
          <a:bodyPr>
            <a:normAutofit lnSpcReduction="10000"/>
          </a:bodyPr>
          <a:lstStyle/>
          <a:p>
            <a:pPr eaLnBrk="1" hangingPunct="1">
              <a:lnSpc>
                <a:spcPct val="80000"/>
              </a:lnSpc>
            </a:pPr>
            <a:r>
              <a:rPr lang="en-US" sz="2800" smtClean="0">
                <a:solidFill>
                  <a:schemeClr val="bg1"/>
                </a:solidFill>
              </a:rPr>
              <a:t>The physical and chemical</a:t>
            </a:r>
            <a:r>
              <a:rPr lang="en-US" sz="2800" smtClean="0"/>
              <a:t> </a:t>
            </a:r>
            <a:r>
              <a:rPr lang="en-US" sz="2800" smtClean="0">
                <a:solidFill>
                  <a:srgbClr val="FFFF00"/>
                </a:solidFill>
              </a:rPr>
              <a:t>properties</a:t>
            </a:r>
            <a:r>
              <a:rPr lang="en-US" sz="2800" smtClean="0"/>
              <a:t> </a:t>
            </a:r>
            <a:r>
              <a:rPr lang="en-US" sz="2800" smtClean="0">
                <a:solidFill>
                  <a:schemeClr val="bg1"/>
                </a:solidFill>
              </a:rPr>
              <a:t>of any molecule</a:t>
            </a:r>
            <a:r>
              <a:rPr lang="en-US" sz="2800" smtClean="0"/>
              <a:t> </a:t>
            </a:r>
            <a:r>
              <a:rPr lang="en-US" sz="2800" smtClean="0">
                <a:solidFill>
                  <a:schemeClr val="bg1"/>
                </a:solidFill>
              </a:rPr>
              <a:t>are</a:t>
            </a:r>
            <a:r>
              <a:rPr lang="en-US" sz="2800" smtClean="0"/>
              <a:t> </a:t>
            </a:r>
            <a:r>
              <a:rPr lang="en-US" sz="2800" smtClean="0">
                <a:solidFill>
                  <a:srgbClr val="FFFF00"/>
                </a:solidFill>
              </a:rPr>
              <a:t>strongly affected</a:t>
            </a:r>
            <a:r>
              <a:rPr lang="en-US" sz="2800" smtClean="0"/>
              <a:t> </a:t>
            </a:r>
            <a:r>
              <a:rPr lang="en-US" sz="2800" smtClean="0">
                <a:solidFill>
                  <a:schemeClr val="bg1"/>
                </a:solidFill>
              </a:rPr>
              <a:t>by whether it is</a:t>
            </a:r>
            <a:r>
              <a:rPr lang="en-US" sz="2800" smtClean="0"/>
              <a:t> </a:t>
            </a:r>
            <a:r>
              <a:rPr lang="en-US" sz="2800" smtClean="0">
                <a:solidFill>
                  <a:srgbClr val="FFFF00"/>
                </a:solidFill>
              </a:rPr>
              <a:t>polar or not.</a:t>
            </a:r>
          </a:p>
          <a:p>
            <a:pPr eaLnBrk="1" hangingPunct="1">
              <a:lnSpc>
                <a:spcPct val="80000"/>
              </a:lnSpc>
            </a:pPr>
            <a:r>
              <a:rPr lang="en-US" sz="2800" smtClean="0">
                <a:solidFill>
                  <a:schemeClr val="bg1"/>
                </a:solidFill>
              </a:rPr>
              <a:t>Having polar bonds depends on there being a</a:t>
            </a:r>
            <a:r>
              <a:rPr lang="en-US" sz="2800" smtClean="0"/>
              <a:t> </a:t>
            </a:r>
            <a:r>
              <a:rPr lang="en-US" sz="2800" smtClean="0">
                <a:solidFill>
                  <a:srgbClr val="FFFF00"/>
                </a:solidFill>
              </a:rPr>
              <a:t>difference in electronegativities</a:t>
            </a:r>
            <a:r>
              <a:rPr lang="en-US" sz="2800" smtClean="0"/>
              <a:t> </a:t>
            </a:r>
            <a:r>
              <a:rPr lang="en-US" sz="2800" smtClean="0">
                <a:solidFill>
                  <a:schemeClr val="bg1"/>
                </a:solidFill>
              </a:rPr>
              <a:t>between the bonded atoms.  </a:t>
            </a:r>
          </a:p>
          <a:p>
            <a:pPr eaLnBrk="1" hangingPunct="1">
              <a:lnSpc>
                <a:spcPct val="80000"/>
              </a:lnSpc>
            </a:pPr>
            <a:r>
              <a:rPr lang="en-US" sz="2800" smtClean="0">
                <a:solidFill>
                  <a:schemeClr val="bg1"/>
                </a:solidFill>
              </a:rPr>
              <a:t>The</a:t>
            </a:r>
            <a:r>
              <a:rPr lang="en-US" sz="2800" smtClean="0"/>
              <a:t> </a:t>
            </a:r>
            <a:r>
              <a:rPr lang="en-US" sz="2800" smtClean="0">
                <a:solidFill>
                  <a:srgbClr val="FFFF00"/>
                </a:solidFill>
              </a:rPr>
              <a:t>larger</a:t>
            </a:r>
            <a:r>
              <a:rPr lang="en-US" sz="2800" smtClean="0"/>
              <a:t> </a:t>
            </a:r>
            <a:r>
              <a:rPr lang="en-US" sz="2800" smtClean="0">
                <a:solidFill>
                  <a:schemeClr val="bg1"/>
                </a:solidFill>
              </a:rPr>
              <a:t>the difference, the</a:t>
            </a:r>
            <a:r>
              <a:rPr lang="en-US" sz="2800" smtClean="0"/>
              <a:t> </a:t>
            </a:r>
            <a:r>
              <a:rPr lang="en-US" sz="2800" smtClean="0">
                <a:solidFill>
                  <a:srgbClr val="FFFF00"/>
                </a:solidFill>
              </a:rPr>
              <a:t>greater the polarity</a:t>
            </a:r>
            <a:r>
              <a:rPr lang="en-US" sz="2800" smtClean="0"/>
              <a:t> </a:t>
            </a:r>
            <a:r>
              <a:rPr lang="en-US" sz="2800" smtClean="0">
                <a:solidFill>
                  <a:schemeClr val="bg1"/>
                </a:solidFill>
              </a:rPr>
              <a:t>of the bond.</a:t>
            </a:r>
          </a:p>
          <a:p>
            <a:pPr eaLnBrk="1" hangingPunct="1">
              <a:lnSpc>
                <a:spcPct val="80000"/>
              </a:lnSpc>
            </a:pPr>
            <a:r>
              <a:rPr lang="en-US" sz="2800" smtClean="0">
                <a:solidFill>
                  <a:schemeClr val="bg1"/>
                </a:solidFill>
              </a:rPr>
              <a:t>When there is</a:t>
            </a:r>
            <a:r>
              <a:rPr lang="en-US" sz="2800" smtClean="0"/>
              <a:t> </a:t>
            </a:r>
            <a:r>
              <a:rPr lang="en-US" sz="2800" smtClean="0">
                <a:solidFill>
                  <a:srgbClr val="FFFF00"/>
                </a:solidFill>
              </a:rPr>
              <a:t>no difference</a:t>
            </a:r>
            <a:r>
              <a:rPr lang="en-US" sz="2800" smtClean="0"/>
              <a:t> </a:t>
            </a:r>
            <a:r>
              <a:rPr lang="en-US" sz="2800" smtClean="0">
                <a:solidFill>
                  <a:schemeClr val="bg1"/>
                </a:solidFill>
              </a:rPr>
              <a:t>in electronegatitivites, the bond is</a:t>
            </a:r>
            <a:r>
              <a:rPr lang="en-US" sz="2800" smtClean="0"/>
              <a:t> </a:t>
            </a:r>
            <a:r>
              <a:rPr lang="en-US" sz="2800" smtClean="0">
                <a:solidFill>
                  <a:srgbClr val="FFFF00"/>
                </a:solidFill>
              </a:rPr>
              <a:t>nonpolar</a:t>
            </a:r>
            <a:r>
              <a:rPr lang="en-US" sz="2800" smtClean="0">
                <a:solidFill>
                  <a:schemeClr val="bg1"/>
                </a:solidFill>
              </a:rPr>
              <a:t>. Ex: H-H, Cl-Cl or even F-F.</a:t>
            </a:r>
          </a:p>
          <a:p>
            <a:pPr eaLnBrk="1" hangingPunct="1">
              <a:lnSpc>
                <a:spcPct val="80000"/>
              </a:lnSpc>
            </a:pPr>
            <a:r>
              <a:rPr lang="en-US" sz="2800" smtClean="0">
                <a:solidFill>
                  <a:schemeClr val="bg1"/>
                </a:solidFill>
              </a:rPr>
              <a:t>When there is an</a:t>
            </a:r>
            <a:r>
              <a:rPr lang="en-US" sz="2800" smtClean="0"/>
              <a:t> </a:t>
            </a:r>
            <a:r>
              <a:rPr lang="en-US" sz="2800" smtClean="0">
                <a:solidFill>
                  <a:srgbClr val="FFFF00"/>
                </a:solidFill>
              </a:rPr>
              <a:t>extreme difference</a:t>
            </a:r>
            <a:r>
              <a:rPr lang="en-US" sz="2800" smtClean="0"/>
              <a:t> </a:t>
            </a:r>
            <a:r>
              <a:rPr lang="en-US" sz="2800" smtClean="0">
                <a:solidFill>
                  <a:schemeClr val="bg1"/>
                </a:solidFill>
              </a:rPr>
              <a:t>(</a:t>
            </a:r>
            <a:r>
              <a:rPr lang="en-US" sz="2800" smtClean="0">
                <a:solidFill>
                  <a:schemeClr val="bg1"/>
                </a:solidFill>
                <a:cs typeface="Tahoma" charset="0"/>
              </a:rPr>
              <a:t>&gt;2.0</a:t>
            </a:r>
            <a:r>
              <a:rPr lang="en-US" sz="2800" smtClean="0">
                <a:solidFill>
                  <a:schemeClr val="bg1"/>
                </a:solidFill>
              </a:rPr>
              <a:t>), the bond is considered</a:t>
            </a:r>
            <a:r>
              <a:rPr lang="en-US" sz="2800" smtClean="0"/>
              <a:t> </a:t>
            </a:r>
            <a:r>
              <a:rPr lang="en-US" sz="2800" smtClean="0">
                <a:solidFill>
                  <a:srgbClr val="FFFF00"/>
                </a:solidFill>
              </a:rPr>
              <a:t>“ionic” </a:t>
            </a:r>
            <a:r>
              <a:rPr lang="en-US" sz="2800" smtClean="0">
                <a:solidFill>
                  <a:schemeClr val="bg1"/>
                </a:solidFill>
              </a:rPr>
              <a:t>.</a:t>
            </a:r>
            <a:r>
              <a:rPr lang="en-US" sz="2800" smtClean="0"/>
              <a:t> </a:t>
            </a:r>
            <a:r>
              <a:rPr lang="en-US" sz="2800" smtClean="0">
                <a:solidFill>
                  <a:schemeClr val="bg1"/>
                </a:solidFill>
              </a:rPr>
              <a:t>KF, NaBr, CsI or LiCl.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fade">
                                      <p:cBhvr>
                                        <p:cTn id="12" dur="20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fade">
                                      <p:cBhvr>
                                        <p:cTn id="17" dur="2000"/>
                                        <p:tgtEl>
                                          <p:spTgt spid="399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fade">
                                      <p:cBhvr>
                                        <p:cTn id="22" dur="2000"/>
                                        <p:tgtEl>
                                          <p:spTgt spid="399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fade">
                                      <p:cBhvr>
                                        <p:cTn id="27" dur="2000"/>
                                        <p:tgtEl>
                                          <p:spTgt spid="399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939">
                                            <p:txEl>
                                              <p:pRg st="4" end="4"/>
                                            </p:txEl>
                                          </p:spTgt>
                                        </p:tgtEl>
                                        <p:attrNameLst>
                                          <p:attrName>style.visibility</p:attrName>
                                        </p:attrNameLst>
                                      </p:cBhvr>
                                      <p:to>
                                        <p:strVal val="visible"/>
                                      </p:to>
                                    </p:set>
                                    <p:animEffect transition="in" filter="fade">
                                      <p:cBhvr>
                                        <p:cTn id="32" dur="20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itle 2"/>
          <p:cNvSpPr>
            <a:spLocks noGrp="1"/>
          </p:cNvSpPr>
          <p:nvPr>
            <p:ph type="title" idx="4294967295"/>
          </p:nvPr>
        </p:nvSpPr>
        <p:spPr>
          <a:xfrm>
            <a:off x="0" y="0"/>
            <a:ext cx="3657600" cy="6858000"/>
          </a:xfrm>
        </p:spPr>
        <p:txBody>
          <a:bodyPr/>
          <a:lstStyle/>
          <a:p>
            <a:pPr algn="r" eaLnBrk="1" hangingPunct="1"/>
            <a:r>
              <a:rPr lang="en-US" sz="2800" smtClean="0">
                <a:solidFill>
                  <a:schemeClr val="bg1"/>
                </a:solidFill>
              </a:rPr>
              <a:t>These nonmetals lie</a:t>
            </a:r>
            <a:r>
              <a:rPr lang="en-US" sz="2800" smtClean="0"/>
              <a:t> </a:t>
            </a:r>
            <a:r>
              <a:rPr lang="en-US" sz="2800" smtClean="0">
                <a:solidFill>
                  <a:srgbClr val="FFFF00"/>
                </a:solidFill>
              </a:rPr>
              <a:t>close to F </a:t>
            </a:r>
            <a:r>
              <a:rPr lang="en-US" sz="2800" smtClean="0">
                <a:solidFill>
                  <a:schemeClr val="bg1"/>
                </a:solidFill>
              </a:rPr>
              <a:t>on the periodic table. So they have relatively</a:t>
            </a:r>
            <a:r>
              <a:rPr lang="en-US" sz="2800" smtClean="0"/>
              <a:t> </a:t>
            </a:r>
            <a:r>
              <a:rPr lang="en-US" sz="2800" smtClean="0">
                <a:solidFill>
                  <a:srgbClr val="FFFF00"/>
                </a:solidFill>
              </a:rPr>
              <a:t>large electronegativity </a:t>
            </a:r>
            <a:r>
              <a:rPr lang="en-US" sz="2800" smtClean="0">
                <a:solidFill>
                  <a:schemeClr val="bg1"/>
                </a:solidFill>
              </a:rPr>
              <a:t>values.</a:t>
            </a:r>
          </a:p>
        </p:txBody>
      </p:sp>
      <p:grpSp>
        <p:nvGrpSpPr>
          <p:cNvPr id="29699" name="Group 6"/>
          <p:cNvGrpSpPr>
            <a:grpSpLocks/>
          </p:cNvGrpSpPr>
          <p:nvPr/>
        </p:nvGrpSpPr>
        <p:grpSpPr bwMode="auto">
          <a:xfrm>
            <a:off x="4038600" y="457200"/>
            <a:ext cx="4724400" cy="6188075"/>
            <a:chOff x="1392" y="288"/>
            <a:chExt cx="2976" cy="3898"/>
          </a:xfrm>
        </p:grpSpPr>
        <p:pic>
          <p:nvPicPr>
            <p:cNvPr id="29700" name="Picture 7"/>
            <p:cNvPicPr>
              <a:picLocks noChangeAspect="1" noChangeArrowheads="1"/>
            </p:cNvPicPr>
            <p:nvPr/>
          </p:nvPicPr>
          <p:blipFill>
            <a:blip r:embed="rId3" cstate="print"/>
            <a:srcRect/>
            <a:stretch>
              <a:fillRect/>
            </a:stretch>
          </p:blipFill>
          <p:spPr bwMode="auto">
            <a:xfrm>
              <a:off x="1420" y="288"/>
              <a:ext cx="2948" cy="3456"/>
            </a:xfrm>
            <a:prstGeom prst="rect">
              <a:avLst/>
            </a:prstGeom>
            <a:noFill/>
            <a:ln w="12700">
              <a:solidFill>
                <a:schemeClr val="tx1"/>
              </a:solidFill>
              <a:miter lim="800000"/>
              <a:headEnd/>
              <a:tailEnd/>
            </a:ln>
          </p:spPr>
        </p:pic>
        <p:sp>
          <p:nvSpPr>
            <p:cNvPr id="29701" name="Text Box 8"/>
            <p:cNvSpPr txBox="1">
              <a:spLocks noChangeArrowheads="1"/>
            </p:cNvSpPr>
            <p:nvPr/>
          </p:nvSpPr>
          <p:spPr bwMode="auto">
            <a:xfrm>
              <a:off x="1392" y="3744"/>
              <a:ext cx="1488" cy="442"/>
            </a:xfrm>
            <a:prstGeom prst="rect">
              <a:avLst/>
            </a:prstGeom>
            <a:solidFill>
              <a:srgbClr val="000000"/>
            </a:solidFill>
            <a:ln w="9525">
              <a:noFill/>
              <a:miter lim="800000"/>
              <a:headEnd/>
              <a:tailEnd/>
            </a:ln>
          </p:spPr>
          <p:txBody>
            <a:bodyPr>
              <a:spAutoFit/>
            </a:bodyPr>
            <a:lstStyle/>
            <a:p>
              <a:pPr>
                <a:spcBef>
                  <a:spcPct val="50000"/>
                </a:spcBef>
              </a:pPr>
              <a:r>
                <a:rPr lang="en-US" sz="1000" b="1">
                  <a:solidFill>
                    <a:schemeClr val="bg1"/>
                  </a:solidFill>
                  <a:latin typeface="Arial" charset="0"/>
                </a:rPr>
                <a:t>Table 5.1, pg. 152</a:t>
              </a:r>
            </a:p>
            <a:p>
              <a:pPr>
                <a:spcBef>
                  <a:spcPct val="50000"/>
                </a:spcBef>
              </a:pPr>
              <a:r>
                <a:rPr lang="en-US" sz="1000" b="1" i="1">
                  <a:solidFill>
                    <a:schemeClr val="bg1"/>
                  </a:solidFill>
                  <a:latin typeface="Arial" charset="0"/>
                </a:rPr>
                <a:t>Investigating Chemistry, 2</a:t>
              </a:r>
              <a:r>
                <a:rPr lang="en-US" sz="1000" b="1" i="1" baseline="30000">
                  <a:solidFill>
                    <a:schemeClr val="bg1"/>
                  </a:solidFill>
                  <a:latin typeface="Arial" charset="0"/>
                </a:rPr>
                <a:t>nd</a:t>
              </a:r>
              <a:r>
                <a:rPr lang="en-US" sz="1000" b="1" i="1">
                  <a:solidFill>
                    <a:schemeClr val="bg1"/>
                  </a:solidFill>
                  <a:latin typeface="Arial" charset="0"/>
                </a:rPr>
                <a:t> Edition </a:t>
              </a:r>
            </a:p>
            <a:p>
              <a:pPr>
                <a:spcBef>
                  <a:spcPct val="50000"/>
                </a:spcBef>
              </a:pPr>
              <a:r>
                <a:rPr lang="en-US" sz="1000" b="1">
                  <a:solidFill>
                    <a:schemeClr val="bg1"/>
                  </a:solidFill>
                  <a:latin typeface="Arial" charset="0"/>
                  <a:cs typeface="Arial" charset="0"/>
                </a:rPr>
                <a:t>© 2009 W.H. Freeman &amp; Company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9" name="Rectangle 3"/>
          <p:cNvSpPr>
            <a:spLocks noGrp="1" noChangeArrowheads="1"/>
          </p:cNvSpPr>
          <p:nvPr>
            <p:ph type="title" idx="4294967295"/>
          </p:nvPr>
        </p:nvSpPr>
        <p:spPr>
          <a:xfrm>
            <a:off x="0" y="304800"/>
            <a:ext cx="9144000" cy="1431925"/>
          </a:xfrm>
        </p:spPr>
        <p:txBody>
          <a:bodyPr/>
          <a:lstStyle/>
          <a:p>
            <a:pPr eaLnBrk="1" hangingPunct="1"/>
            <a:r>
              <a:rPr lang="en-US" sz="2800" smtClean="0">
                <a:solidFill>
                  <a:schemeClr val="bg1"/>
                </a:solidFill>
              </a:rPr>
              <a:t>The </a:t>
            </a:r>
            <a:r>
              <a:rPr lang="en-US" sz="2800" smtClean="0">
                <a:solidFill>
                  <a:srgbClr val="FFFF00"/>
                </a:solidFill>
              </a:rPr>
              <a:t>C-Cl</a:t>
            </a:r>
            <a:r>
              <a:rPr lang="en-US" sz="2800" smtClean="0"/>
              <a:t> </a:t>
            </a:r>
            <a:r>
              <a:rPr lang="en-US" sz="2800" smtClean="0">
                <a:solidFill>
                  <a:srgbClr val="FFFF66"/>
                </a:solidFill>
              </a:rPr>
              <a:t>bond is polar</a:t>
            </a:r>
            <a:r>
              <a:rPr lang="en-US" sz="2800" smtClean="0">
                <a:solidFill>
                  <a:schemeClr val="bg1"/>
                </a:solidFill>
              </a:rPr>
              <a:t>, but due to its high degree of</a:t>
            </a:r>
            <a:r>
              <a:rPr lang="en-US" sz="2800" smtClean="0"/>
              <a:t> </a:t>
            </a:r>
            <a:r>
              <a:rPr lang="en-US" sz="2800" smtClean="0">
                <a:solidFill>
                  <a:srgbClr val="FFFF00"/>
                </a:solidFill>
              </a:rPr>
              <a:t>symmetry</a:t>
            </a:r>
            <a:r>
              <a:rPr lang="en-US" sz="2800" smtClean="0"/>
              <a:t> </a:t>
            </a:r>
            <a:r>
              <a:rPr lang="en-US" sz="2800" smtClean="0">
                <a:solidFill>
                  <a:schemeClr val="bg1"/>
                </a:solidFill>
              </a:rPr>
              <a:t>and the mutual</a:t>
            </a:r>
            <a:r>
              <a:rPr lang="en-US" sz="2800" smtClean="0"/>
              <a:t> </a:t>
            </a:r>
            <a:r>
              <a:rPr lang="en-US" sz="2800" smtClean="0">
                <a:solidFill>
                  <a:schemeClr val="bg1"/>
                </a:solidFill>
              </a:rPr>
              <a:t>cancellation of effects,</a:t>
            </a:r>
            <a:br>
              <a:rPr lang="en-US" sz="2800" smtClean="0">
                <a:solidFill>
                  <a:schemeClr val="bg1"/>
                </a:solidFill>
              </a:rPr>
            </a:br>
            <a:r>
              <a:rPr lang="en-US" sz="2800" smtClean="0">
                <a:solidFill>
                  <a:srgbClr val="FFFF66"/>
                </a:solidFill>
              </a:rPr>
              <a:t>CCl</a:t>
            </a:r>
            <a:r>
              <a:rPr lang="en-US" sz="2800" baseline="-25000" smtClean="0">
                <a:solidFill>
                  <a:srgbClr val="FFFF66"/>
                </a:solidFill>
              </a:rPr>
              <a:t>4</a:t>
            </a:r>
            <a:r>
              <a:rPr lang="en-US" sz="2800" smtClean="0">
                <a:solidFill>
                  <a:srgbClr val="FFFF66"/>
                </a:solidFill>
              </a:rPr>
              <a:t> is nonpolar!</a:t>
            </a:r>
          </a:p>
        </p:txBody>
      </p:sp>
      <p:grpSp>
        <p:nvGrpSpPr>
          <p:cNvPr id="30723" name="Group 8"/>
          <p:cNvGrpSpPr>
            <a:grpSpLocks/>
          </p:cNvGrpSpPr>
          <p:nvPr/>
        </p:nvGrpSpPr>
        <p:grpSpPr bwMode="auto">
          <a:xfrm>
            <a:off x="381000" y="2184400"/>
            <a:ext cx="8458200" cy="4292600"/>
            <a:chOff x="240" y="954"/>
            <a:chExt cx="5328" cy="2704"/>
          </a:xfrm>
        </p:grpSpPr>
        <p:sp>
          <p:nvSpPr>
            <p:cNvPr id="30724" name="Text Box 9"/>
            <p:cNvSpPr txBox="1">
              <a:spLocks noChangeArrowheads="1"/>
            </p:cNvSpPr>
            <p:nvPr/>
          </p:nvSpPr>
          <p:spPr bwMode="auto">
            <a:xfrm>
              <a:off x="240" y="3216"/>
              <a:ext cx="1488" cy="442"/>
            </a:xfrm>
            <a:prstGeom prst="rect">
              <a:avLst/>
            </a:prstGeom>
            <a:solidFill>
              <a:srgbClr val="000000"/>
            </a:solidFill>
            <a:ln w="9525">
              <a:noFill/>
              <a:miter lim="800000"/>
              <a:headEnd/>
              <a:tailEnd/>
            </a:ln>
          </p:spPr>
          <p:txBody>
            <a:bodyPr>
              <a:spAutoFit/>
            </a:bodyPr>
            <a:lstStyle/>
            <a:p>
              <a:pPr>
                <a:spcBef>
                  <a:spcPct val="50000"/>
                </a:spcBef>
              </a:pPr>
              <a:r>
                <a:rPr lang="en-US" sz="1000" b="1">
                  <a:solidFill>
                    <a:schemeClr val="bg1"/>
                  </a:solidFill>
                  <a:latin typeface="Arial" charset="0"/>
                </a:rPr>
                <a:t>Figure 5.10, pg. 153</a:t>
              </a:r>
            </a:p>
            <a:p>
              <a:pPr>
                <a:spcBef>
                  <a:spcPct val="50000"/>
                </a:spcBef>
              </a:pPr>
              <a:r>
                <a:rPr lang="en-US" sz="1000" b="1" i="1">
                  <a:solidFill>
                    <a:schemeClr val="bg1"/>
                  </a:solidFill>
                  <a:latin typeface="Arial" charset="0"/>
                </a:rPr>
                <a:t>Investigating Chemistry, 2</a:t>
              </a:r>
              <a:r>
                <a:rPr lang="en-US" sz="1000" b="1" i="1" baseline="30000">
                  <a:solidFill>
                    <a:schemeClr val="bg1"/>
                  </a:solidFill>
                  <a:latin typeface="Arial" charset="0"/>
                </a:rPr>
                <a:t>nd</a:t>
              </a:r>
              <a:r>
                <a:rPr lang="en-US" sz="1000" b="1" i="1">
                  <a:solidFill>
                    <a:schemeClr val="bg1"/>
                  </a:solidFill>
                  <a:latin typeface="Arial" charset="0"/>
                </a:rPr>
                <a:t> Edition </a:t>
              </a:r>
            </a:p>
            <a:p>
              <a:pPr>
                <a:spcBef>
                  <a:spcPct val="50000"/>
                </a:spcBef>
              </a:pPr>
              <a:r>
                <a:rPr lang="en-US" sz="1000" b="1">
                  <a:solidFill>
                    <a:schemeClr val="bg1"/>
                  </a:solidFill>
                  <a:latin typeface="Arial" charset="0"/>
                  <a:cs typeface="Arial" charset="0"/>
                </a:rPr>
                <a:t>© 2009 W.H. Freeman &amp; Company</a:t>
              </a:r>
            </a:p>
          </p:txBody>
        </p:sp>
        <p:pic>
          <p:nvPicPr>
            <p:cNvPr id="30725" name="Picture 10" descr="Johll_05_10"/>
            <p:cNvPicPr>
              <a:picLocks noChangeAspect="1" noChangeArrowheads="1"/>
            </p:cNvPicPr>
            <p:nvPr/>
          </p:nvPicPr>
          <p:blipFill>
            <a:blip r:embed="rId3" cstate="print"/>
            <a:srcRect/>
            <a:stretch>
              <a:fillRect/>
            </a:stretch>
          </p:blipFill>
          <p:spPr bwMode="auto">
            <a:xfrm>
              <a:off x="240" y="954"/>
              <a:ext cx="5328" cy="2262"/>
            </a:xfrm>
            <a:prstGeom prst="rect">
              <a:avLst/>
            </a:prstGeom>
            <a:noFill/>
            <a:ln w="12700">
              <a:solidFill>
                <a:srgbClr val="000000"/>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fade">
                                      <p:cBhvr>
                                        <p:cTn id="7" dur="2000"/>
                                        <p:tgtEl>
                                          <p:spTgt spid="11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274638"/>
            <a:ext cx="8229600" cy="1143000"/>
          </a:xfrm>
        </p:spPr>
        <p:txBody>
          <a:bodyPr/>
          <a:lstStyle/>
          <a:p>
            <a:pPr eaLnBrk="1" hangingPunct="1"/>
            <a:r>
              <a:rPr lang="en-US" sz="2800" smtClean="0">
                <a:solidFill>
                  <a:schemeClr val="bg1"/>
                </a:solidFill>
              </a:rPr>
              <a:t>How can nonpolar molecules have</a:t>
            </a:r>
            <a:r>
              <a:rPr lang="en-US" sz="2800" smtClean="0"/>
              <a:t> </a:t>
            </a:r>
            <a:r>
              <a:rPr lang="en-US" sz="2800" smtClean="0">
                <a:solidFill>
                  <a:srgbClr val="FFFF00"/>
                </a:solidFill>
              </a:rPr>
              <a:t>polar covalent bonds</a:t>
            </a:r>
            <a:r>
              <a:rPr lang="en-US" sz="2800" smtClean="0">
                <a:solidFill>
                  <a:schemeClr val="bg1"/>
                </a:solidFill>
              </a:rPr>
              <a:t>?</a:t>
            </a:r>
          </a:p>
        </p:txBody>
      </p:sp>
      <p:sp>
        <p:nvSpPr>
          <p:cNvPr id="43011" name="Rectangle 3"/>
          <p:cNvSpPr>
            <a:spLocks noGrp="1" noChangeArrowheads="1"/>
          </p:cNvSpPr>
          <p:nvPr>
            <p:ph type="body" idx="4294967295"/>
          </p:nvPr>
        </p:nvSpPr>
        <p:spPr>
          <a:xfrm>
            <a:off x="0" y="1600200"/>
            <a:ext cx="8229600" cy="4525963"/>
          </a:xfrm>
        </p:spPr>
        <p:txBody>
          <a:bodyPr/>
          <a:lstStyle/>
          <a:p>
            <a:pPr eaLnBrk="1" hangingPunct="1">
              <a:lnSpc>
                <a:spcPct val="90000"/>
              </a:lnSpc>
            </a:pPr>
            <a:r>
              <a:rPr lang="en-US" sz="2800" smtClean="0">
                <a:solidFill>
                  <a:srgbClr val="FFFF00"/>
                </a:solidFill>
              </a:rPr>
              <a:t>Ammonia</a:t>
            </a:r>
            <a:r>
              <a:rPr lang="en-US" sz="2800" smtClean="0">
                <a:solidFill>
                  <a:schemeClr val="bg1"/>
                </a:solidFill>
              </a:rPr>
              <a:t>, NH</a:t>
            </a:r>
            <a:r>
              <a:rPr lang="en-US" sz="2800" baseline="-25000" smtClean="0">
                <a:solidFill>
                  <a:schemeClr val="bg1"/>
                </a:solidFill>
              </a:rPr>
              <a:t>3</a:t>
            </a:r>
            <a:r>
              <a:rPr lang="en-US" sz="2800" smtClean="0">
                <a:solidFill>
                  <a:schemeClr val="bg1"/>
                </a:solidFill>
              </a:rPr>
              <a:t>, is a</a:t>
            </a:r>
            <a:r>
              <a:rPr lang="en-US" sz="2800" smtClean="0"/>
              <a:t> </a:t>
            </a:r>
            <a:r>
              <a:rPr lang="en-US" sz="2800" smtClean="0">
                <a:solidFill>
                  <a:srgbClr val="FFFF00"/>
                </a:solidFill>
              </a:rPr>
              <a:t>polar molecule</a:t>
            </a:r>
            <a:r>
              <a:rPr lang="en-US" sz="2800" smtClean="0"/>
              <a:t> </a:t>
            </a:r>
            <a:r>
              <a:rPr lang="en-US" sz="2800" smtClean="0">
                <a:solidFill>
                  <a:schemeClr val="bg1"/>
                </a:solidFill>
              </a:rPr>
              <a:t>with polar covalent bonds, but</a:t>
            </a:r>
            <a:r>
              <a:rPr lang="en-US" sz="2800" smtClean="0"/>
              <a:t> </a:t>
            </a:r>
            <a:r>
              <a:rPr lang="en-US" sz="2800" smtClean="0">
                <a:solidFill>
                  <a:srgbClr val="FFFF00"/>
                </a:solidFill>
              </a:rPr>
              <a:t>BF</a:t>
            </a:r>
            <a:r>
              <a:rPr lang="en-US" sz="2800" baseline="-25000" smtClean="0">
                <a:solidFill>
                  <a:srgbClr val="FFFF00"/>
                </a:solidFill>
              </a:rPr>
              <a:t>3</a:t>
            </a:r>
            <a:r>
              <a:rPr lang="en-US" sz="2800" smtClean="0"/>
              <a:t> </a:t>
            </a:r>
            <a:r>
              <a:rPr lang="en-US" sz="2800" smtClean="0">
                <a:solidFill>
                  <a:schemeClr val="bg1"/>
                </a:solidFill>
              </a:rPr>
              <a:t>is a</a:t>
            </a:r>
            <a:r>
              <a:rPr lang="en-US" sz="2800" smtClean="0"/>
              <a:t> </a:t>
            </a:r>
            <a:r>
              <a:rPr lang="en-US" sz="2800" smtClean="0">
                <a:solidFill>
                  <a:srgbClr val="FFFF00"/>
                </a:solidFill>
              </a:rPr>
              <a:t>nonpolar molecule</a:t>
            </a:r>
            <a:r>
              <a:rPr lang="en-US" sz="2800" smtClean="0"/>
              <a:t> </a:t>
            </a:r>
            <a:r>
              <a:rPr lang="en-US" sz="2800" smtClean="0">
                <a:solidFill>
                  <a:schemeClr val="bg1"/>
                </a:solidFill>
              </a:rPr>
              <a:t>with even</a:t>
            </a:r>
            <a:r>
              <a:rPr lang="en-US" sz="2800" smtClean="0"/>
              <a:t> </a:t>
            </a:r>
            <a:r>
              <a:rPr lang="en-US" sz="2800" smtClean="0">
                <a:solidFill>
                  <a:srgbClr val="FFFF00"/>
                </a:solidFill>
              </a:rPr>
              <a:t>more polar bonds</a:t>
            </a:r>
            <a:r>
              <a:rPr lang="en-US" sz="2800" smtClean="0">
                <a:solidFill>
                  <a:schemeClr val="bg1"/>
                </a:solidFill>
              </a:rPr>
              <a:t>.</a:t>
            </a:r>
          </a:p>
          <a:p>
            <a:pPr eaLnBrk="1" hangingPunct="1">
              <a:lnSpc>
                <a:spcPct val="90000"/>
              </a:lnSpc>
            </a:pPr>
            <a:r>
              <a:rPr lang="en-US" sz="2800" smtClean="0">
                <a:solidFill>
                  <a:srgbClr val="FFFF00"/>
                </a:solidFill>
              </a:rPr>
              <a:t>Why is this true?</a:t>
            </a:r>
          </a:p>
          <a:p>
            <a:pPr eaLnBrk="1" hangingPunct="1">
              <a:lnSpc>
                <a:spcPct val="90000"/>
              </a:lnSpc>
            </a:pPr>
            <a:r>
              <a:rPr lang="en-US" sz="2800" smtClean="0">
                <a:solidFill>
                  <a:schemeClr val="bg1"/>
                </a:solidFill>
              </a:rPr>
              <a:t>Since BF</a:t>
            </a:r>
            <a:r>
              <a:rPr lang="en-US" sz="2800" baseline="-25000" smtClean="0">
                <a:solidFill>
                  <a:schemeClr val="bg1"/>
                </a:solidFill>
              </a:rPr>
              <a:t>3</a:t>
            </a:r>
            <a:r>
              <a:rPr lang="en-US" sz="2800" smtClean="0">
                <a:solidFill>
                  <a:schemeClr val="bg1"/>
                </a:solidFill>
              </a:rPr>
              <a:t> is flat with no lone pairs on the B atom, the three B-F bonds cancel each other’s effects due to symmetry considerations.</a:t>
            </a:r>
          </a:p>
          <a:p>
            <a:pPr eaLnBrk="1" hangingPunct="1">
              <a:lnSpc>
                <a:spcPct val="90000"/>
              </a:lnSpc>
            </a:pPr>
            <a:r>
              <a:rPr lang="en-US" sz="2800" smtClean="0">
                <a:solidFill>
                  <a:schemeClr val="bg1"/>
                </a:solidFill>
              </a:rPr>
              <a:t>With :NH</a:t>
            </a:r>
            <a:r>
              <a:rPr lang="en-US" sz="2800" baseline="-25000" smtClean="0">
                <a:solidFill>
                  <a:schemeClr val="bg1"/>
                </a:solidFill>
              </a:rPr>
              <a:t>3</a:t>
            </a:r>
            <a:r>
              <a:rPr lang="en-US" sz="2800" smtClean="0">
                <a:solidFill>
                  <a:schemeClr val="bg1"/>
                </a:solidFill>
              </a:rPr>
              <a:t>, that can’t happen.  The</a:t>
            </a:r>
            <a:r>
              <a:rPr lang="en-US" sz="2800" smtClean="0"/>
              <a:t> </a:t>
            </a:r>
            <a:r>
              <a:rPr lang="en-US" sz="2800" smtClean="0">
                <a:solidFill>
                  <a:srgbClr val="FFFF00"/>
                </a:solidFill>
              </a:rPr>
              <a:t>lone pair </a:t>
            </a:r>
            <a:r>
              <a:rPr lang="en-US" sz="2800" smtClean="0">
                <a:solidFill>
                  <a:schemeClr val="bg1"/>
                </a:solidFill>
              </a:rPr>
              <a:t>on N</a:t>
            </a:r>
            <a:r>
              <a:rPr lang="en-US" sz="2800" smtClean="0"/>
              <a:t> </a:t>
            </a:r>
            <a:r>
              <a:rPr lang="en-US" sz="2800" smtClean="0">
                <a:solidFill>
                  <a:srgbClr val="FFFF00"/>
                </a:solidFill>
              </a:rPr>
              <a:t>disrupts the symmetry</a:t>
            </a:r>
            <a:r>
              <a:rPr lang="en-US" sz="2800" smtClean="0">
                <a:solidFill>
                  <a:schemeClr val="bg1"/>
                </a:solidFill>
              </a:rPr>
              <a:t>.</a:t>
            </a:r>
            <a:r>
              <a:rPr lang="en-US" sz="280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20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fade">
                                      <p:cBhvr>
                                        <p:cTn id="12" dur="2000"/>
                                        <p:tgtEl>
                                          <p:spTgt spid="43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fade">
                                      <p:cBhvr>
                                        <p:cTn id="17" dur="2000"/>
                                        <p:tgtEl>
                                          <p:spTgt spid="430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fade">
                                      <p:cBhvr>
                                        <p:cTn id="22" dur="2000"/>
                                        <p:tgtEl>
                                          <p:spTgt spid="430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Effect transition="in" filter="fade">
                                      <p:cBhvr>
                                        <p:cTn id="27" dur="20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3" name="Rectangle 3"/>
          <p:cNvSpPr>
            <a:spLocks noGrp="1" noChangeArrowheads="1"/>
          </p:cNvSpPr>
          <p:nvPr>
            <p:ph type="title" idx="4294967295"/>
          </p:nvPr>
        </p:nvSpPr>
        <p:spPr>
          <a:xfrm>
            <a:off x="0" y="304800"/>
            <a:ext cx="3657600" cy="6553200"/>
          </a:xfrm>
        </p:spPr>
        <p:txBody>
          <a:bodyPr/>
          <a:lstStyle/>
          <a:p>
            <a:pPr eaLnBrk="1" hangingPunct="1"/>
            <a:r>
              <a:rPr lang="en-US" sz="2800" smtClean="0">
                <a:solidFill>
                  <a:srgbClr val="FFFF00"/>
                </a:solidFill>
              </a:rPr>
              <a:t>Why isn’t NH</a:t>
            </a:r>
            <a:r>
              <a:rPr lang="en-US" sz="2800" baseline="-25000" smtClean="0">
                <a:solidFill>
                  <a:srgbClr val="FFFF00"/>
                </a:solidFill>
              </a:rPr>
              <a:t>3</a:t>
            </a:r>
            <a:r>
              <a:rPr lang="en-US" sz="2800" smtClean="0">
                <a:solidFill>
                  <a:srgbClr val="FFFF00"/>
                </a:solidFill>
              </a:rPr>
              <a:t> flat</a:t>
            </a:r>
            <a:r>
              <a:rPr lang="en-US" sz="2800" smtClean="0"/>
              <a:t> </a:t>
            </a:r>
            <a:r>
              <a:rPr lang="en-US" sz="2800" smtClean="0">
                <a:solidFill>
                  <a:schemeClr val="bg1"/>
                </a:solidFill>
              </a:rPr>
              <a:t>just as BH</a:t>
            </a:r>
            <a:r>
              <a:rPr lang="en-US" sz="2800" baseline="-25000" smtClean="0">
                <a:solidFill>
                  <a:schemeClr val="bg1"/>
                </a:solidFill>
              </a:rPr>
              <a:t>3</a:t>
            </a:r>
            <a:r>
              <a:rPr lang="en-US" sz="2800" smtClean="0">
                <a:solidFill>
                  <a:schemeClr val="bg1"/>
                </a:solidFill>
              </a:rPr>
              <a:t> is?  The Lewis structure shows</a:t>
            </a:r>
            <a:r>
              <a:rPr lang="en-US" sz="2800" smtClean="0"/>
              <a:t> </a:t>
            </a:r>
            <a:r>
              <a:rPr lang="en-US" sz="2800" smtClean="0">
                <a:solidFill>
                  <a:srgbClr val="FFFF00"/>
                </a:solidFill>
              </a:rPr>
              <a:t>a lone pair</a:t>
            </a:r>
            <a:r>
              <a:rPr lang="en-US" sz="2800" smtClean="0"/>
              <a:t> </a:t>
            </a:r>
            <a:r>
              <a:rPr lang="en-US" sz="2800" smtClean="0">
                <a:solidFill>
                  <a:schemeClr val="bg1"/>
                </a:solidFill>
              </a:rPr>
              <a:t>on the N atom.  So it has</a:t>
            </a:r>
            <a:r>
              <a:rPr lang="en-US" sz="2800" smtClean="0"/>
              <a:t> </a:t>
            </a:r>
            <a:r>
              <a:rPr lang="en-US" sz="2800" smtClean="0">
                <a:solidFill>
                  <a:srgbClr val="FFFF00"/>
                </a:solidFill>
              </a:rPr>
              <a:t>tetrahedral</a:t>
            </a:r>
            <a:r>
              <a:rPr lang="en-US" sz="2800" smtClean="0"/>
              <a:t> </a:t>
            </a:r>
            <a:r>
              <a:rPr lang="en-US" sz="2800" u="sng" smtClean="0">
                <a:solidFill>
                  <a:schemeClr val="bg1"/>
                </a:solidFill>
              </a:rPr>
              <a:t>electronic</a:t>
            </a:r>
            <a:r>
              <a:rPr lang="en-US" sz="2800" smtClean="0">
                <a:solidFill>
                  <a:schemeClr val="bg1"/>
                </a:solidFill>
              </a:rPr>
              <a:t> geometry resulting in a trigonal</a:t>
            </a:r>
            <a:r>
              <a:rPr lang="en-US" sz="2800" smtClean="0"/>
              <a:t> </a:t>
            </a:r>
            <a:r>
              <a:rPr lang="en-US" sz="2800" smtClean="0">
                <a:solidFill>
                  <a:srgbClr val="FFFF00"/>
                </a:solidFill>
              </a:rPr>
              <a:t>pyramidal</a:t>
            </a:r>
            <a:r>
              <a:rPr lang="en-US" sz="2800" smtClean="0"/>
              <a:t> </a:t>
            </a:r>
            <a:r>
              <a:rPr lang="en-US" sz="2800" u="sng" smtClean="0">
                <a:solidFill>
                  <a:schemeClr val="bg1"/>
                </a:solidFill>
              </a:rPr>
              <a:t>molecular</a:t>
            </a:r>
            <a:r>
              <a:rPr lang="en-US" sz="2800" smtClean="0">
                <a:solidFill>
                  <a:schemeClr val="bg1"/>
                </a:solidFill>
              </a:rPr>
              <a:t> geometry.</a:t>
            </a:r>
          </a:p>
        </p:txBody>
      </p:sp>
      <p:grpSp>
        <p:nvGrpSpPr>
          <p:cNvPr id="32771" name="Group 11"/>
          <p:cNvGrpSpPr>
            <a:grpSpLocks/>
          </p:cNvGrpSpPr>
          <p:nvPr/>
        </p:nvGrpSpPr>
        <p:grpSpPr bwMode="auto">
          <a:xfrm>
            <a:off x="3886200" y="1143000"/>
            <a:ext cx="4953000" cy="5187950"/>
            <a:chOff x="1152" y="860"/>
            <a:chExt cx="3120" cy="3268"/>
          </a:xfrm>
        </p:grpSpPr>
        <p:sp>
          <p:nvSpPr>
            <p:cNvPr id="32772" name="Text Box 9"/>
            <p:cNvSpPr txBox="1">
              <a:spLocks noChangeArrowheads="1"/>
            </p:cNvSpPr>
            <p:nvPr/>
          </p:nvSpPr>
          <p:spPr bwMode="auto">
            <a:xfrm>
              <a:off x="1152" y="3686"/>
              <a:ext cx="1488" cy="442"/>
            </a:xfrm>
            <a:prstGeom prst="rect">
              <a:avLst/>
            </a:prstGeom>
            <a:solidFill>
              <a:srgbClr val="000000"/>
            </a:solidFill>
            <a:ln w="9525">
              <a:noFill/>
              <a:miter lim="800000"/>
              <a:headEnd/>
              <a:tailEnd/>
            </a:ln>
          </p:spPr>
          <p:txBody>
            <a:bodyPr>
              <a:spAutoFit/>
            </a:bodyPr>
            <a:lstStyle/>
            <a:p>
              <a:pPr>
                <a:spcBef>
                  <a:spcPct val="50000"/>
                </a:spcBef>
              </a:pPr>
              <a:r>
                <a:rPr lang="en-US" sz="1000" b="1">
                  <a:solidFill>
                    <a:schemeClr val="bg1"/>
                  </a:solidFill>
                  <a:latin typeface="Arial" charset="0"/>
                </a:rPr>
                <a:t>Unnumbered Figure, pg. 154</a:t>
              </a:r>
            </a:p>
            <a:p>
              <a:pPr>
                <a:spcBef>
                  <a:spcPct val="50000"/>
                </a:spcBef>
              </a:pPr>
              <a:r>
                <a:rPr lang="en-US" sz="1000" b="1" i="1">
                  <a:solidFill>
                    <a:schemeClr val="bg1"/>
                  </a:solidFill>
                  <a:latin typeface="Arial" charset="0"/>
                </a:rPr>
                <a:t>Investigating Chemistry, 2</a:t>
              </a:r>
              <a:r>
                <a:rPr lang="en-US" sz="1000" b="1" i="1" baseline="30000">
                  <a:solidFill>
                    <a:schemeClr val="bg1"/>
                  </a:solidFill>
                  <a:latin typeface="Arial" charset="0"/>
                </a:rPr>
                <a:t>nd</a:t>
              </a:r>
              <a:r>
                <a:rPr lang="en-US" sz="1000" b="1" i="1">
                  <a:solidFill>
                    <a:schemeClr val="bg1"/>
                  </a:solidFill>
                  <a:latin typeface="Arial" charset="0"/>
                </a:rPr>
                <a:t> Edition </a:t>
              </a:r>
            </a:p>
            <a:p>
              <a:pPr>
                <a:spcBef>
                  <a:spcPct val="50000"/>
                </a:spcBef>
              </a:pPr>
              <a:r>
                <a:rPr lang="en-US" sz="1000" b="1">
                  <a:solidFill>
                    <a:schemeClr val="bg1"/>
                  </a:solidFill>
                  <a:latin typeface="Arial" charset="0"/>
                  <a:cs typeface="Arial" charset="0"/>
                </a:rPr>
                <a:t>© 2009 W.H. Freeman &amp; Company</a:t>
              </a:r>
            </a:p>
          </p:txBody>
        </p:sp>
        <p:pic>
          <p:nvPicPr>
            <p:cNvPr id="32773" name="Picture 10" descr="Johll_05UN07"/>
            <p:cNvPicPr>
              <a:picLocks noChangeAspect="1" noChangeArrowheads="1"/>
            </p:cNvPicPr>
            <p:nvPr/>
          </p:nvPicPr>
          <p:blipFill>
            <a:blip r:embed="rId3" cstate="print"/>
            <a:srcRect/>
            <a:stretch>
              <a:fillRect/>
            </a:stretch>
          </p:blipFill>
          <p:spPr bwMode="auto">
            <a:xfrm>
              <a:off x="1152" y="860"/>
              <a:ext cx="3120" cy="2815"/>
            </a:xfrm>
            <a:prstGeom prst="rect">
              <a:avLst/>
            </a:prstGeom>
            <a:noFill/>
            <a:ln w="12700">
              <a:solidFill>
                <a:srgbClr val="000000"/>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8003"/>
                                        </p:tgtEl>
                                        <p:attrNameLst>
                                          <p:attrName>style.visibility</p:attrName>
                                        </p:attrNameLst>
                                      </p:cBhvr>
                                      <p:to>
                                        <p:strVal val="visible"/>
                                      </p:to>
                                    </p:set>
                                    <p:animEffect transition="in" filter="fade">
                                      <p:cBhvr>
                                        <p:cTn id="7" dur="20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itle 2"/>
          <p:cNvSpPr>
            <a:spLocks noGrp="1"/>
          </p:cNvSpPr>
          <p:nvPr>
            <p:ph type="title" idx="4294967295"/>
          </p:nvPr>
        </p:nvSpPr>
        <p:spPr>
          <a:xfrm>
            <a:off x="0" y="-76200"/>
            <a:ext cx="9144000" cy="1143000"/>
          </a:xfrm>
        </p:spPr>
        <p:txBody>
          <a:bodyPr/>
          <a:lstStyle/>
          <a:p>
            <a:pPr eaLnBrk="1" hangingPunct="1"/>
            <a:r>
              <a:rPr lang="en-US" sz="2800" smtClean="0">
                <a:solidFill>
                  <a:schemeClr val="bg1"/>
                </a:solidFill>
              </a:rPr>
              <a:t>Question: As</a:t>
            </a:r>
            <a:r>
              <a:rPr lang="en-US" sz="2800" smtClean="0"/>
              <a:t> </a:t>
            </a:r>
            <a:r>
              <a:rPr lang="en-US" sz="2800" smtClean="0">
                <a:solidFill>
                  <a:srgbClr val="FFFF00"/>
                </a:solidFill>
              </a:rPr>
              <a:t>the polarity </a:t>
            </a:r>
            <a:r>
              <a:rPr lang="en-US" sz="2800" smtClean="0">
                <a:solidFill>
                  <a:schemeClr val="bg1"/>
                </a:solidFill>
              </a:rPr>
              <a:t>of the molecules</a:t>
            </a:r>
            <a:r>
              <a:rPr lang="en-US" sz="2800" smtClean="0"/>
              <a:t> </a:t>
            </a:r>
            <a:r>
              <a:rPr lang="en-US" sz="2800" smtClean="0">
                <a:solidFill>
                  <a:srgbClr val="FFFF00"/>
                </a:solidFill>
              </a:rPr>
              <a:t>increases</a:t>
            </a:r>
            <a:r>
              <a:rPr lang="en-US" sz="2800" smtClean="0">
                <a:solidFill>
                  <a:schemeClr val="bg1"/>
                </a:solidFill>
              </a:rPr>
              <a:t>, what happens to the</a:t>
            </a:r>
            <a:r>
              <a:rPr lang="en-US" sz="2800" smtClean="0"/>
              <a:t> </a:t>
            </a:r>
            <a:r>
              <a:rPr lang="en-US" sz="2800" smtClean="0">
                <a:solidFill>
                  <a:srgbClr val="FFFF00"/>
                </a:solidFill>
              </a:rPr>
              <a:t>solubility in water?</a:t>
            </a:r>
          </a:p>
        </p:txBody>
      </p:sp>
      <p:grpSp>
        <p:nvGrpSpPr>
          <p:cNvPr id="33795" name="Group 6"/>
          <p:cNvGrpSpPr>
            <a:grpSpLocks/>
          </p:cNvGrpSpPr>
          <p:nvPr/>
        </p:nvGrpSpPr>
        <p:grpSpPr bwMode="auto">
          <a:xfrm>
            <a:off x="381000" y="990600"/>
            <a:ext cx="8458200" cy="5849938"/>
            <a:chOff x="240" y="453"/>
            <a:chExt cx="5328" cy="3685"/>
          </a:xfrm>
        </p:grpSpPr>
        <p:pic>
          <p:nvPicPr>
            <p:cNvPr id="33796" name="Picture 7"/>
            <p:cNvPicPr>
              <a:picLocks noChangeAspect="1" noChangeArrowheads="1"/>
            </p:cNvPicPr>
            <p:nvPr/>
          </p:nvPicPr>
          <p:blipFill>
            <a:blip r:embed="rId3" cstate="print"/>
            <a:srcRect l="14999" t="21556" r="16667" b="11778"/>
            <a:stretch>
              <a:fillRect/>
            </a:stretch>
          </p:blipFill>
          <p:spPr bwMode="auto">
            <a:xfrm>
              <a:off x="240" y="453"/>
              <a:ext cx="5328" cy="3249"/>
            </a:xfrm>
            <a:prstGeom prst="rect">
              <a:avLst/>
            </a:prstGeom>
            <a:noFill/>
            <a:ln w="9525">
              <a:noFill/>
              <a:miter lim="800000"/>
              <a:headEnd/>
              <a:tailEnd/>
            </a:ln>
          </p:spPr>
        </p:pic>
        <p:sp>
          <p:nvSpPr>
            <p:cNvPr id="33797" name="Text Box 8"/>
            <p:cNvSpPr txBox="1">
              <a:spLocks noChangeArrowheads="1"/>
            </p:cNvSpPr>
            <p:nvPr/>
          </p:nvSpPr>
          <p:spPr bwMode="auto">
            <a:xfrm>
              <a:off x="240" y="3696"/>
              <a:ext cx="1488" cy="442"/>
            </a:xfrm>
            <a:prstGeom prst="rect">
              <a:avLst/>
            </a:prstGeom>
            <a:solidFill>
              <a:srgbClr val="000000"/>
            </a:solidFill>
            <a:ln w="9525">
              <a:noFill/>
              <a:miter lim="800000"/>
              <a:headEnd/>
              <a:tailEnd/>
            </a:ln>
          </p:spPr>
          <p:txBody>
            <a:bodyPr>
              <a:spAutoFit/>
            </a:bodyPr>
            <a:lstStyle/>
            <a:p>
              <a:pPr>
                <a:spcBef>
                  <a:spcPct val="50000"/>
                </a:spcBef>
              </a:pPr>
              <a:r>
                <a:rPr lang="en-US" sz="1000" b="1">
                  <a:solidFill>
                    <a:schemeClr val="bg1"/>
                  </a:solidFill>
                  <a:latin typeface="Arial" charset="0"/>
                </a:rPr>
                <a:t>Table 5.2, pg. 154</a:t>
              </a:r>
            </a:p>
            <a:p>
              <a:pPr>
                <a:spcBef>
                  <a:spcPct val="50000"/>
                </a:spcBef>
              </a:pPr>
              <a:r>
                <a:rPr lang="en-US" sz="1000" b="1" i="1">
                  <a:solidFill>
                    <a:schemeClr val="bg1"/>
                  </a:solidFill>
                  <a:latin typeface="Arial" charset="0"/>
                </a:rPr>
                <a:t>Investigating Chemistry, 2</a:t>
              </a:r>
              <a:r>
                <a:rPr lang="en-US" sz="1000" b="1" i="1" baseline="30000">
                  <a:solidFill>
                    <a:schemeClr val="bg1"/>
                  </a:solidFill>
                  <a:latin typeface="Arial" charset="0"/>
                </a:rPr>
                <a:t>nd</a:t>
              </a:r>
              <a:r>
                <a:rPr lang="en-US" sz="1000" b="1" i="1">
                  <a:solidFill>
                    <a:schemeClr val="bg1"/>
                  </a:solidFill>
                  <a:latin typeface="Arial" charset="0"/>
                </a:rPr>
                <a:t> Edition </a:t>
              </a:r>
            </a:p>
            <a:p>
              <a:pPr>
                <a:spcBef>
                  <a:spcPct val="50000"/>
                </a:spcBef>
              </a:pPr>
              <a:r>
                <a:rPr lang="en-US" sz="1000" b="1">
                  <a:solidFill>
                    <a:schemeClr val="bg1"/>
                  </a:solidFill>
                  <a:latin typeface="Arial" charset="0"/>
                  <a:cs typeface="Arial" charset="0"/>
                </a:rPr>
                <a:t>© 2009 W.H. Freeman &amp; Company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74638"/>
            <a:ext cx="8229600" cy="1143000"/>
          </a:xfrm>
        </p:spPr>
        <p:txBody>
          <a:bodyPr/>
          <a:lstStyle/>
          <a:p>
            <a:pPr eaLnBrk="1" hangingPunct="1"/>
            <a:r>
              <a:rPr lang="en-US" sz="3200" smtClean="0">
                <a:solidFill>
                  <a:schemeClr val="bg1"/>
                </a:solidFill>
              </a:rPr>
              <a:t>5.1  NATURE OF COVALENT BONDS</a:t>
            </a:r>
          </a:p>
        </p:txBody>
      </p:sp>
      <p:sp>
        <p:nvSpPr>
          <p:cNvPr id="13315" name="Rectangle 3"/>
          <p:cNvSpPr>
            <a:spLocks noGrp="1" noChangeArrowheads="1"/>
          </p:cNvSpPr>
          <p:nvPr>
            <p:ph type="body" idx="4294967295"/>
          </p:nvPr>
        </p:nvSpPr>
        <p:spPr>
          <a:xfrm>
            <a:off x="0" y="1295400"/>
            <a:ext cx="8229600" cy="4830763"/>
          </a:xfrm>
        </p:spPr>
        <p:txBody>
          <a:bodyPr>
            <a:normAutofit lnSpcReduction="10000"/>
          </a:bodyPr>
          <a:lstStyle/>
          <a:p>
            <a:pPr eaLnBrk="1" hangingPunct="1">
              <a:lnSpc>
                <a:spcPct val="90000"/>
              </a:lnSpc>
            </a:pPr>
            <a:r>
              <a:rPr lang="en-US" sz="2800" dirty="0" smtClean="0">
                <a:solidFill>
                  <a:schemeClr val="bg1"/>
                </a:solidFill>
                <a:latin typeface="Times New Roman" pitchFamily="18" charset="0"/>
                <a:cs typeface="Times New Roman" pitchFamily="18" charset="0"/>
              </a:rPr>
              <a:t>The</a:t>
            </a:r>
            <a:r>
              <a:rPr lang="en-US" sz="2800" dirty="0" smtClean="0">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Valence Bond (VB) </a:t>
            </a:r>
            <a:r>
              <a:rPr lang="en-US" sz="2800" dirty="0" smtClean="0">
                <a:solidFill>
                  <a:srgbClr val="C00000"/>
                </a:solidFill>
                <a:latin typeface="Times New Roman" pitchFamily="18" charset="0"/>
                <a:cs typeface="Times New Roman" pitchFamily="18" charset="0"/>
              </a:rPr>
              <a:t>theory </a:t>
            </a:r>
            <a:r>
              <a:rPr lang="en-US" sz="2800" dirty="0" smtClean="0">
                <a:solidFill>
                  <a:schemeClr val="bg1"/>
                </a:solidFill>
                <a:latin typeface="Times New Roman" pitchFamily="18" charset="0"/>
                <a:cs typeface="Times New Roman" pitchFamily="18" charset="0"/>
              </a:rPr>
              <a:t>explains</a:t>
            </a:r>
            <a:r>
              <a:rPr lang="en-US" sz="2800" dirty="0" smtClean="0">
                <a:latin typeface="Times New Roman" pitchFamily="18" charset="0"/>
                <a:cs typeface="Times New Roman" pitchFamily="18" charset="0"/>
              </a:rPr>
              <a:t> </a:t>
            </a:r>
            <a:r>
              <a:rPr lang="en-US" sz="2800" dirty="0" smtClean="0">
                <a:solidFill>
                  <a:srgbClr val="FFFF66"/>
                </a:solidFill>
                <a:latin typeface="Times New Roman" pitchFamily="18" charset="0"/>
                <a:cs typeface="Times New Roman" pitchFamily="18" charset="0"/>
              </a:rPr>
              <a:t>bonding </a:t>
            </a:r>
            <a:r>
              <a:rPr lang="en-US" sz="2800" dirty="0" smtClean="0">
                <a:solidFill>
                  <a:schemeClr val="bg1"/>
                </a:solidFill>
                <a:latin typeface="Times New Roman" pitchFamily="18" charset="0"/>
                <a:cs typeface="Times New Roman" pitchFamily="18" charset="0"/>
              </a:rPr>
              <a:t>in covalent compounds, but is not entirely adequate in predicting shapes of molecules.</a:t>
            </a:r>
          </a:p>
          <a:p>
            <a:pPr lvl="1" eaLnBrk="1" hangingPunct="1">
              <a:lnSpc>
                <a:spcPct val="90000"/>
              </a:lnSpc>
            </a:pPr>
            <a:r>
              <a:rPr lang="en-US" sz="2400" dirty="0" smtClean="0">
                <a:solidFill>
                  <a:schemeClr val="bg1"/>
                </a:solidFill>
                <a:latin typeface="Times New Roman" pitchFamily="18" charset="0"/>
                <a:cs typeface="Times New Roman" pitchFamily="18" charset="0"/>
              </a:rPr>
              <a:t>According to the </a:t>
            </a:r>
            <a:r>
              <a:rPr lang="en-US" sz="2400" dirty="0" smtClean="0">
                <a:solidFill>
                  <a:schemeClr val="bg1"/>
                </a:solidFill>
                <a:latin typeface="Times New Roman" pitchFamily="18" charset="0"/>
                <a:cs typeface="Times New Roman" pitchFamily="18" charset="0"/>
              </a:rPr>
              <a:t>VB </a:t>
            </a:r>
            <a:r>
              <a:rPr lang="en-US" sz="2400" dirty="0" smtClean="0">
                <a:solidFill>
                  <a:schemeClr val="bg1"/>
                </a:solidFill>
                <a:latin typeface="Times New Roman" pitchFamily="18" charset="0"/>
                <a:cs typeface="Times New Roman" pitchFamily="18" charset="0"/>
              </a:rPr>
              <a:t>theory, a covalent</a:t>
            </a:r>
            <a:r>
              <a:rPr lang="en-US" sz="2400" dirty="0" smtClean="0">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bond is formed between two atoms when their</a:t>
            </a:r>
            <a:r>
              <a:rPr lang="en-US" sz="2400" dirty="0" smtClean="0">
                <a:latin typeface="Times New Roman" pitchFamily="18" charset="0"/>
                <a:cs typeface="Times New Roman" pitchFamily="18" charset="0"/>
              </a:rPr>
              <a:t> </a:t>
            </a:r>
            <a:r>
              <a:rPr lang="en-US" sz="2400" dirty="0" err="1" smtClean="0">
                <a:solidFill>
                  <a:srgbClr val="FFFF66"/>
                </a:solidFill>
                <a:latin typeface="Times New Roman" pitchFamily="18" charset="0"/>
                <a:cs typeface="Times New Roman" pitchFamily="18" charset="0"/>
              </a:rPr>
              <a:t>orbitals</a:t>
            </a:r>
            <a:r>
              <a:rPr lang="en-US" sz="2400" dirty="0" smtClean="0">
                <a:solidFill>
                  <a:srgbClr val="FFFF66"/>
                </a:solidFill>
                <a:latin typeface="Times New Roman" pitchFamily="18" charset="0"/>
                <a:cs typeface="Times New Roman" pitchFamily="18" charset="0"/>
              </a:rPr>
              <a:t> overlap</a:t>
            </a:r>
            <a:r>
              <a:rPr lang="en-US" sz="2400" dirty="0" smtClean="0">
                <a:solidFill>
                  <a:schemeClr val="bg1"/>
                </a:solidFill>
                <a:latin typeface="Times New Roman" pitchFamily="18" charset="0"/>
                <a:cs typeface="Times New Roman" pitchFamily="18" charset="0"/>
              </a:rPr>
              <a:t>.</a:t>
            </a:r>
          </a:p>
          <a:p>
            <a:pPr eaLnBrk="1" hangingPunct="1">
              <a:lnSpc>
                <a:spcPct val="90000"/>
              </a:lnSpc>
            </a:pPr>
            <a:r>
              <a:rPr lang="en-US" sz="2800" dirty="0" smtClean="0">
                <a:solidFill>
                  <a:schemeClr val="bg1"/>
                </a:solidFill>
                <a:latin typeface="Times New Roman" pitchFamily="18" charset="0"/>
                <a:cs typeface="Times New Roman" pitchFamily="18" charset="0"/>
              </a:rPr>
              <a:t>The </a:t>
            </a:r>
            <a:r>
              <a:rPr lang="en-US" sz="2800" dirty="0" smtClean="0">
                <a:solidFill>
                  <a:srgbClr val="990000"/>
                </a:solidFill>
                <a:latin typeface="Times New Roman" pitchFamily="18" charset="0"/>
                <a:cs typeface="Times New Roman" pitchFamily="18" charset="0"/>
              </a:rPr>
              <a:t>Lewis theory</a:t>
            </a:r>
            <a:r>
              <a:rPr lang="en-US" sz="2800" dirty="0" smtClean="0">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of bonding will enable us to predict the</a:t>
            </a:r>
            <a:r>
              <a:rPr lang="en-US" sz="2800" dirty="0" smtClean="0">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number of bonds </a:t>
            </a:r>
            <a:r>
              <a:rPr lang="en-US" sz="2800" dirty="0" smtClean="0">
                <a:solidFill>
                  <a:schemeClr val="bg1"/>
                </a:solidFill>
                <a:latin typeface="Times New Roman" pitchFamily="18" charset="0"/>
                <a:cs typeface="Times New Roman" pitchFamily="18" charset="0"/>
              </a:rPr>
              <a:t>formed by each atom, but</a:t>
            </a:r>
            <a:r>
              <a:rPr lang="en-US" sz="2800" dirty="0" smtClean="0">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not the </a:t>
            </a:r>
            <a:r>
              <a:rPr lang="en-US" sz="2800" dirty="0" smtClean="0">
                <a:solidFill>
                  <a:srgbClr val="660066"/>
                </a:solidFill>
                <a:latin typeface="Times New Roman" pitchFamily="18" charset="0"/>
                <a:cs typeface="Times New Roman" pitchFamily="18" charset="0"/>
              </a:rPr>
              <a:t>bond angles</a:t>
            </a:r>
            <a:r>
              <a:rPr lang="en-US" sz="2800" dirty="0" smtClean="0">
                <a:solidFill>
                  <a:schemeClr val="bg1"/>
                </a:solidFill>
                <a:latin typeface="Times New Roman" pitchFamily="18" charset="0"/>
                <a:cs typeface="Times New Roman" pitchFamily="18" charset="0"/>
              </a:rPr>
              <a:t>.</a:t>
            </a:r>
          </a:p>
          <a:p>
            <a:pPr eaLnBrk="1" hangingPunct="1">
              <a:lnSpc>
                <a:spcPct val="90000"/>
              </a:lnSpc>
            </a:pPr>
            <a:r>
              <a:rPr lang="en-US" sz="2800" dirty="0" smtClean="0">
                <a:solidFill>
                  <a:schemeClr val="bg1"/>
                </a:solidFill>
                <a:latin typeface="Times New Roman" pitchFamily="18" charset="0"/>
                <a:cs typeface="Times New Roman" pitchFamily="18" charset="0"/>
              </a:rPr>
              <a:t>The</a:t>
            </a:r>
            <a:r>
              <a:rPr lang="en-US" sz="2800" dirty="0" smtClean="0">
                <a:latin typeface="Times New Roman" pitchFamily="18" charset="0"/>
                <a:cs typeface="Times New Roman" pitchFamily="18" charset="0"/>
              </a:rPr>
              <a:t> </a:t>
            </a:r>
            <a:r>
              <a:rPr lang="en-US" sz="2800" dirty="0" smtClean="0">
                <a:solidFill>
                  <a:srgbClr val="660066"/>
                </a:solidFill>
                <a:latin typeface="Times New Roman" pitchFamily="18" charset="0"/>
                <a:cs typeface="Times New Roman" pitchFamily="18" charset="0"/>
              </a:rPr>
              <a:t>v</a:t>
            </a:r>
            <a:r>
              <a:rPr lang="en-US" sz="2800" dirty="0" smtClean="0">
                <a:solidFill>
                  <a:schemeClr val="bg1"/>
                </a:solidFill>
                <a:latin typeface="Times New Roman" pitchFamily="18" charset="0"/>
                <a:cs typeface="Times New Roman" pitchFamily="18" charset="0"/>
              </a:rPr>
              <a:t>alence</a:t>
            </a:r>
            <a:r>
              <a:rPr lang="en-US" sz="2800" dirty="0" smtClean="0">
                <a:latin typeface="Times New Roman" pitchFamily="18" charset="0"/>
                <a:cs typeface="Times New Roman" pitchFamily="18" charset="0"/>
              </a:rPr>
              <a:t> </a:t>
            </a:r>
            <a:r>
              <a:rPr lang="en-US" sz="2800" dirty="0" smtClean="0">
                <a:solidFill>
                  <a:srgbClr val="660066"/>
                </a:solidFill>
                <a:latin typeface="Times New Roman" pitchFamily="18" charset="0"/>
                <a:cs typeface="Times New Roman" pitchFamily="18" charset="0"/>
              </a:rPr>
              <a:t>s</a:t>
            </a:r>
            <a:r>
              <a:rPr lang="en-US" sz="2800" dirty="0" smtClean="0">
                <a:solidFill>
                  <a:schemeClr val="bg1"/>
                </a:solidFill>
                <a:latin typeface="Times New Roman" pitchFamily="18" charset="0"/>
                <a:cs typeface="Times New Roman" pitchFamily="18" charset="0"/>
              </a:rPr>
              <a:t>hell</a:t>
            </a:r>
            <a:r>
              <a:rPr lang="en-US" sz="2800" dirty="0" smtClean="0">
                <a:latin typeface="Times New Roman" pitchFamily="18" charset="0"/>
                <a:cs typeface="Times New Roman" pitchFamily="18" charset="0"/>
              </a:rPr>
              <a:t> </a:t>
            </a:r>
            <a:r>
              <a:rPr lang="en-US" sz="2800" dirty="0" smtClean="0">
                <a:solidFill>
                  <a:srgbClr val="660066"/>
                </a:solidFill>
                <a:latin typeface="Times New Roman" pitchFamily="18" charset="0"/>
                <a:cs typeface="Times New Roman" pitchFamily="18" charset="0"/>
              </a:rPr>
              <a:t>e</a:t>
            </a:r>
            <a:r>
              <a:rPr lang="en-US" sz="2800" dirty="0" smtClean="0">
                <a:solidFill>
                  <a:schemeClr val="bg1"/>
                </a:solidFill>
                <a:latin typeface="Times New Roman" pitchFamily="18" charset="0"/>
                <a:cs typeface="Times New Roman" pitchFamily="18" charset="0"/>
              </a:rPr>
              <a:t>lectron-</a:t>
            </a:r>
            <a:r>
              <a:rPr lang="en-US" sz="2800" dirty="0" smtClean="0">
                <a:solidFill>
                  <a:srgbClr val="660066"/>
                </a:solidFill>
                <a:latin typeface="Times New Roman" pitchFamily="18" charset="0"/>
                <a:cs typeface="Times New Roman" pitchFamily="18" charset="0"/>
              </a:rPr>
              <a:t>p</a:t>
            </a:r>
            <a:r>
              <a:rPr lang="en-US" sz="2800" dirty="0" smtClean="0">
                <a:solidFill>
                  <a:schemeClr val="bg1"/>
                </a:solidFill>
                <a:latin typeface="Times New Roman" pitchFamily="18" charset="0"/>
                <a:cs typeface="Times New Roman" pitchFamily="18" charset="0"/>
              </a:rPr>
              <a:t>air</a:t>
            </a:r>
            <a:r>
              <a:rPr lang="en-US" sz="2800" dirty="0" smtClean="0">
                <a:latin typeface="Times New Roman" pitchFamily="18" charset="0"/>
                <a:cs typeface="Times New Roman" pitchFamily="18" charset="0"/>
              </a:rPr>
              <a:t> </a:t>
            </a:r>
            <a:r>
              <a:rPr lang="en-US" sz="2800" dirty="0" smtClean="0">
                <a:solidFill>
                  <a:srgbClr val="660066"/>
                </a:solidFill>
                <a:latin typeface="Times New Roman" pitchFamily="18" charset="0"/>
                <a:cs typeface="Times New Roman" pitchFamily="18" charset="0"/>
              </a:rPr>
              <a:t>r</a:t>
            </a:r>
            <a:r>
              <a:rPr lang="en-US" sz="2800" dirty="0" smtClean="0">
                <a:solidFill>
                  <a:schemeClr val="bg1"/>
                </a:solidFill>
                <a:latin typeface="Times New Roman" pitchFamily="18" charset="0"/>
                <a:cs typeface="Times New Roman" pitchFamily="18" charset="0"/>
              </a:rPr>
              <a:t>epulsion (</a:t>
            </a:r>
            <a:r>
              <a:rPr lang="en-US" sz="2800" dirty="0" smtClean="0">
                <a:solidFill>
                  <a:srgbClr val="660066"/>
                </a:solidFill>
                <a:latin typeface="Times New Roman" pitchFamily="18" charset="0"/>
                <a:cs typeface="Times New Roman" pitchFamily="18" charset="0"/>
              </a:rPr>
              <a:t>VSEPR</a:t>
            </a:r>
            <a:r>
              <a:rPr lang="en-US" sz="2800" dirty="0" smtClean="0">
                <a:solidFill>
                  <a:schemeClr val="bg1"/>
                </a:solidFill>
                <a:latin typeface="Times New Roman" pitchFamily="18" charset="0"/>
                <a:cs typeface="Times New Roman" pitchFamily="18" charset="0"/>
              </a:rPr>
              <a:t>) theory will allow us to predict the</a:t>
            </a:r>
            <a:r>
              <a:rPr lang="en-US" sz="2800" dirty="0" smtClean="0">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actual</a:t>
            </a:r>
            <a:r>
              <a:rPr lang="en-US" sz="2800" dirty="0" smtClean="0">
                <a:latin typeface="Times New Roman" pitchFamily="18" charset="0"/>
                <a:cs typeface="Times New Roman" pitchFamily="18" charset="0"/>
              </a:rPr>
              <a:t> </a:t>
            </a:r>
            <a:r>
              <a:rPr lang="en-US" sz="2800" dirty="0" smtClean="0">
                <a:solidFill>
                  <a:srgbClr val="660066"/>
                </a:solidFill>
                <a:latin typeface="Times New Roman" pitchFamily="18" charset="0"/>
                <a:cs typeface="Times New Roman" pitchFamily="18" charset="0"/>
              </a:rPr>
              <a:t>molecular geometries </a:t>
            </a:r>
            <a:r>
              <a:rPr lang="en-US" sz="2800" dirty="0" smtClean="0">
                <a:solidFill>
                  <a:schemeClr val="bg1"/>
                </a:solidFill>
                <a:latin typeface="Times New Roman" pitchFamily="18" charset="0"/>
                <a:cs typeface="Times New Roman" pitchFamily="18" charset="0"/>
              </a:rPr>
              <a:t>based on the local geometries of individual atoms.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fade">
                                      <p:cBhvr>
                                        <p:cTn id="12" dur="2000"/>
                                        <p:tgtEl>
                                          <p:spTgt spid="1331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Effect transition="in" filter="fade">
                                      <p:cBhvr>
                                        <p:cTn id="15" dur="2000"/>
                                        <p:tgtEl>
                                          <p:spTgt spid="133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315">
                                            <p:txEl>
                                              <p:pRg st="2" end="2"/>
                                            </p:txEl>
                                          </p:spTgt>
                                        </p:tgtEl>
                                        <p:attrNameLst>
                                          <p:attrName>style.visibility</p:attrName>
                                        </p:attrNameLst>
                                      </p:cBhvr>
                                      <p:to>
                                        <p:strVal val="visible"/>
                                      </p:to>
                                    </p:set>
                                    <p:animEffect transition="in" filter="fade">
                                      <p:cBhvr>
                                        <p:cTn id="20" dur="2000"/>
                                        <p:tgtEl>
                                          <p:spTgt spid="133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Effect transition="in" filter="fade">
                                      <p:cBhvr>
                                        <p:cTn id="25" dur="20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74638"/>
            <a:ext cx="8229600" cy="1143000"/>
          </a:xfrm>
        </p:spPr>
        <p:txBody>
          <a:bodyPr/>
          <a:lstStyle/>
          <a:p>
            <a:pPr eaLnBrk="1" hangingPunct="1"/>
            <a:r>
              <a:rPr lang="en-US" sz="3200" smtClean="0">
                <a:solidFill>
                  <a:schemeClr val="bg1"/>
                </a:solidFill>
              </a:rPr>
              <a:t>5.7 MOLECULAR GEOMETRY OF DRUGS</a:t>
            </a:r>
          </a:p>
        </p:txBody>
      </p:sp>
      <p:sp>
        <p:nvSpPr>
          <p:cNvPr id="46083" name="Rectangle 3"/>
          <p:cNvSpPr>
            <a:spLocks noGrp="1" noChangeArrowheads="1"/>
          </p:cNvSpPr>
          <p:nvPr>
            <p:ph type="body" idx="4294967295"/>
          </p:nvPr>
        </p:nvSpPr>
        <p:spPr>
          <a:xfrm>
            <a:off x="0" y="1600200"/>
            <a:ext cx="8229600" cy="4525963"/>
          </a:xfrm>
        </p:spPr>
        <p:txBody>
          <a:bodyPr/>
          <a:lstStyle/>
          <a:p>
            <a:pPr eaLnBrk="1" hangingPunct="1">
              <a:lnSpc>
                <a:spcPct val="90000"/>
              </a:lnSpc>
            </a:pPr>
            <a:r>
              <a:rPr lang="en-US" sz="2800" smtClean="0">
                <a:solidFill>
                  <a:schemeClr val="bg1"/>
                </a:solidFill>
              </a:rPr>
              <a:t>The precise</a:t>
            </a:r>
            <a:r>
              <a:rPr lang="en-US" sz="2800" smtClean="0"/>
              <a:t> </a:t>
            </a:r>
            <a:r>
              <a:rPr lang="en-US" sz="2800" smtClean="0">
                <a:solidFill>
                  <a:srgbClr val="FFFF00"/>
                </a:solidFill>
              </a:rPr>
              <a:t>shapes</a:t>
            </a:r>
            <a:r>
              <a:rPr lang="en-US" sz="2800" smtClean="0"/>
              <a:t> </a:t>
            </a:r>
            <a:r>
              <a:rPr lang="en-US" sz="2800" smtClean="0">
                <a:solidFill>
                  <a:schemeClr val="bg1"/>
                </a:solidFill>
              </a:rPr>
              <a:t>of both legal and illegal drug molecules helps</a:t>
            </a:r>
            <a:r>
              <a:rPr lang="en-US" sz="2800" smtClean="0"/>
              <a:t> </a:t>
            </a:r>
            <a:r>
              <a:rPr lang="en-US" sz="2800" smtClean="0">
                <a:solidFill>
                  <a:srgbClr val="FFFF00"/>
                </a:solidFill>
              </a:rPr>
              <a:t>explain how they work </a:t>
            </a:r>
            <a:r>
              <a:rPr lang="en-US" sz="2800" smtClean="0">
                <a:solidFill>
                  <a:schemeClr val="bg1"/>
                </a:solidFill>
              </a:rPr>
              <a:t>in the body.</a:t>
            </a:r>
          </a:p>
          <a:p>
            <a:pPr eaLnBrk="1" hangingPunct="1">
              <a:lnSpc>
                <a:spcPct val="90000"/>
              </a:lnSpc>
            </a:pPr>
            <a:r>
              <a:rPr lang="en-US" sz="2800" smtClean="0">
                <a:solidFill>
                  <a:schemeClr val="bg1"/>
                </a:solidFill>
              </a:rPr>
              <a:t>In the body, proteins such as</a:t>
            </a:r>
            <a:r>
              <a:rPr lang="en-US" sz="2800" smtClean="0"/>
              <a:t> </a:t>
            </a:r>
            <a:r>
              <a:rPr lang="en-US" sz="2800" smtClean="0">
                <a:solidFill>
                  <a:srgbClr val="FFFF00"/>
                </a:solidFill>
              </a:rPr>
              <a:t>enzymes</a:t>
            </a:r>
            <a:r>
              <a:rPr lang="en-US" sz="2800" smtClean="0"/>
              <a:t> </a:t>
            </a:r>
            <a:r>
              <a:rPr lang="en-US" sz="2800" smtClean="0">
                <a:solidFill>
                  <a:schemeClr val="bg1"/>
                </a:solidFill>
              </a:rPr>
              <a:t>and antibodies act as a sort of</a:t>
            </a:r>
            <a:r>
              <a:rPr lang="en-US" sz="2800" smtClean="0"/>
              <a:t> </a:t>
            </a:r>
            <a:r>
              <a:rPr lang="en-US" sz="2800" smtClean="0">
                <a:solidFill>
                  <a:srgbClr val="FFFF00"/>
                </a:solidFill>
              </a:rPr>
              <a:t>key</a:t>
            </a:r>
            <a:r>
              <a:rPr lang="en-US" sz="2800" smtClean="0"/>
              <a:t> </a:t>
            </a:r>
            <a:r>
              <a:rPr lang="en-US" sz="2800" smtClean="0">
                <a:solidFill>
                  <a:schemeClr val="bg1"/>
                </a:solidFill>
              </a:rPr>
              <a:t>to another molecule’s</a:t>
            </a:r>
            <a:r>
              <a:rPr lang="en-US" sz="2800" smtClean="0"/>
              <a:t> </a:t>
            </a:r>
            <a:r>
              <a:rPr lang="en-US" sz="2800" smtClean="0">
                <a:solidFill>
                  <a:srgbClr val="FFFF00"/>
                </a:solidFill>
              </a:rPr>
              <a:t>lock</a:t>
            </a:r>
            <a:r>
              <a:rPr lang="en-US" sz="2800" smtClean="0">
                <a:solidFill>
                  <a:schemeClr val="bg1"/>
                </a:solidFill>
              </a:rPr>
              <a:t>.</a:t>
            </a:r>
          </a:p>
          <a:p>
            <a:pPr eaLnBrk="1" hangingPunct="1">
              <a:lnSpc>
                <a:spcPct val="90000"/>
              </a:lnSpc>
            </a:pPr>
            <a:r>
              <a:rPr lang="en-US" sz="2800" smtClean="0">
                <a:solidFill>
                  <a:schemeClr val="bg1"/>
                </a:solidFill>
              </a:rPr>
              <a:t>These</a:t>
            </a:r>
            <a:r>
              <a:rPr lang="en-US" sz="2800" smtClean="0"/>
              <a:t> </a:t>
            </a:r>
            <a:r>
              <a:rPr lang="en-US" sz="2800" smtClean="0">
                <a:solidFill>
                  <a:srgbClr val="FFFF00"/>
                </a:solidFill>
              </a:rPr>
              <a:t>key-type molecules</a:t>
            </a:r>
            <a:r>
              <a:rPr lang="en-US" sz="2800" smtClean="0"/>
              <a:t> </a:t>
            </a:r>
            <a:r>
              <a:rPr lang="en-US" sz="2800" smtClean="0">
                <a:solidFill>
                  <a:schemeClr val="bg1"/>
                </a:solidFill>
              </a:rPr>
              <a:t>are so precisely designed that</a:t>
            </a:r>
            <a:r>
              <a:rPr lang="en-US" sz="2800" smtClean="0"/>
              <a:t> </a:t>
            </a:r>
            <a:r>
              <a:rPr lang="en-US" sz="2800" smtClean="0">
                <a:solidFill>
                  <a:srgbClr val="FFFF00"/>
                </a:solidFill>
              </a:rPr>
              <a:t>even the mirror image</a:t>
            </a:r>
            <a:r>
              <a:rPr lang="en-US" sz="2800" smtClean="0"/>
              <a:t> </a:t>
            </a:r>
            <a:r>
              <a:rPr lang="en-US" sz="2800" smtClean="0">
                <a:solidFill>
                  <a:schemeClr val="bg1"/>
                </a:solidFill>
              </a:rPr>
              <a:t>molecule (stereoisomer) will not serve as</a:t>
            </a:r>
            <a:r>
              <a:rPr lang="en-US" sz="2800" smtClean="0"/>
              <a:t> </a:t>
            </a:r>
            <a:r>
              <a:rPr lang="en-US" sz="2800" smtClean="0">
                <a:solidFill>
                  <a:srgbClr val="FFFF00"/>
                </a:solidFill>
              </a:rPr>
              <a:t>a lock</a:t>
            </a:r>
            <a:r>
              <a:rPr lang="en-US" sz="2800" smtClean="0"/>
              <a:t> </a:t>
            </a:r>
            <a:r>
              <a:rPr lang="en-US" sz="2800" smtClean="0">
                <a:solidFill>
                  <a:schemeClr val="bg1"/>
                </a:solidFill>
              </a:rPr>
              <a:t>that </a:t>
            </a:r>
            <a:r>
              <a:rPr lang="en-US" sz="2800" smtClean="0">
                <a:solidFill>
                  <a:srgbClr val="FFFF00"/>
                </a:solidFill>
              </a:rPr>
              <a:t>binds</a:t>
            </a:r>
            <a:r>
              <a:rPr lang="en-US" sz="2800" smtClean="0"/>
              <a:t> </a:t>
            </a:r>
            <a:r>
              <a:rPr lang="en-US" sz="2800" smtClean="0">
                <a:solidFill>
                  <a:schemeClr val="bg1"/>
                </a:solidFill>
              </a:rPr>
              <a:t>with 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fade">
                                      <p:cBhvr>
                                        <p:cTn id="12" dur="2000"/>
                                        <p:tgtEl>
                                          <p:spTgt spid="46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fade">
                                      <p:cBhvr>
                                        <p:cTn id="17" dur="2000"/>
                                        <p:tgtEl>
                                          <p:spTgt spid="460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3">
                                            <p:txEl>
                                              <p:pRg st="2" end="2"/>
                                            </p:txEl>
                                          </p:spTgt>
                                        </p:tgtEl>
                                        <p:attrNameLst>
                                          <p:attrName>style.visibility</p:attrName>
                                        </p:attrNameLst>
                                      </p:cBhvr>
                                      <p:to>
                                        <p:strVal val="visible"/>
                                      </p:to>
                                    </p:set>
                                    <p:animEffect transition="in" filter="fade">
                                      <p:cBhvr>
                                        <p:cTn id="22" dur="20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3" name="Rectangle 3"/>
          <p:cNvSpPr>
            <a:spLocks noGrp="1" noChangeArrowheads="1"/>
          </p:cNvSpPr>
          <p:nvPr>
            <p:ph type="title" idx="4294967295"/>
          </p:nvPr>
        </p:nvSpPr>
        <p:spPr>
          <a:xfrm>
            <a:off x="0" y="76200"/>
            <a:ext cx="9144000" cy="2209800"/>
          </a:xfrm>
        </p:spPr>
        <p:txBody>
          <a:bodyPr/>
          <a:lstStyle/>
          <a:p>
            <a:pPr eaLnBrk="1" hangingPunct="1"/>
            <a:r>
              <a:rPr lang="en-US" sz="2700" dirty="0" err="1" smtClean="0">
                <a:ln>
                  <a:noFill/>
                </a:ln>
                <a:solidFill>
                  <a:schemeClr val="tx1"/>
                </a:solidFill>
                <a:effectLst/>
              </a:rPr>
              <a:t>Stereoisomers</a:t>
            </a:r>
            <a:r>
              <a:rPr lang="en-US" sz="2700" dirty="0" smtClean="0">
                <a:ln>
                  <a:noFill/>
                </a:ln>
                <a:solidFill>
                  <a:schemeClr val="tx1"/>
                </a:solidFill>
                <a:effectLst/>
              </a:rPr>
              <a:t> have not only the same molecular formula but even the same connectivity (sequence of atoms).  The only difference between them is the way the atoms are arranged in space.  Only one is physiologically active.</a:t>
            </a:r>
          </a:p>
        </p:txBody>
      </p:sp>
      <p:grpSp>
        <p:nvGrpSpPr>
          <p:cNvPr id="35843" name="Group 8"/>
          <p:cNvGrpSpPr>
            <a:grpSpLocks/>
          </p:cNvGrpSpPr>
          <p:nvPr/>
        </p:nvGrpSpPr>
        <p:grpSpPr bwMode="auto">
          <a:xfrm>
            <a:off x="304800" y="2209800"/>
            <a:ext cx="8610600" cy="4511675"/>
            <a:chOff x="192" y="768"/>
            <a:chExt cx="5424" cy="2842"/>
          </a:xfrm>
        </p:grpSpPr>
        <p:sp>
          <p:nvSpPr>
            <p:cNvPr id="35844" name="Text Box 9"/>
            <p:cNvSpPr txBox="1">
              <a:spLocks noChangeArrowheads="1"/>
            </p:cNvSpPr>
            <p:nvPr/>
          </p:nvSpPr>
          <p:spPr bwMode="auto">
            <a:xfrm>
              <a:off x="192" y="3168"/>
              <a:ext cx="1488" cy="442"/>
            </a:xfrm>
            <a:prstGeom prst="rect">
              <a:avLst/>
            </a:prstGeom>
            <a:solidFill>
              <a:srgbClr val="000000"/>
            </a:solidFill>
            <a:ln w="9525">
              <a:noFill/>
              <a:miter lim="800000"/>
              <a:headEnd/>
              <a:tailEnd/>
            </a:ln>
          </p:spPr>
          <p:txBody>
            <a:bodyPr>
              <a:spAutoFit/>
            </a:bodyPr>
            <a:lstStyle/>
            <a:p>
              <a:pPr>
                <a:spcBef>
                  <a:spcPct val="50000"/>
                </a:spcBef>
              </a:pPr>
              <a:r>
                <a:rPr lang="en-US" sz="1000" b="1">
                  <a:solidFill>
                    <a:schemeClr val="bg1"/>
                  </a:solidFill>
                  <a:latin typeface="Arial" charset="0"/>
                </a:rPr>
                <a:t>Figure 5.11, pg. 155</a:t>
              </a:r>
            </a:p>
            <a:p>
              <a:pPr>
                <a:spcBef>
                  <a:spcPct val="50000"/>
                </a:spcBef>
              </a:pPr>
              <a:r>
                <a:rPr lang="en-US" sz="1000" b="1" i="1">
                  <a:solidFill>
                    <a:schemeClr val="bg1"/>
                  </a:solidFill>
                  <a:latin typeface="Arial" charset="0"/>
                </a:rPr>
                <a:t>Investigating Chemistry, 2</a:t>
              </a:r>
              <a:r>
                <a:rPr lang="en-US" sz="1000" b="1" i="1" baseline="30000">
                  <a:solidFill>
                    <a:schemeClr val="bg1"/>
                  </a:solidFill>
                  <a:latin typeface="Arial" charset="0"/>
                </a:rPr>
                <a:t>nd</a:t>
              </a:r>
              <a:r>
                <a:rPr lang="en-US" sz="1000" b="1" i="1">
                  <a:solidFill>
                    <a:schemeClr val="bg1"/>
                  </a:solidFill>
                  <a:latin typeface="Arial" charset="0"/>
                </a:rPr>
                <a:t> Edition </a:t>
              </a:r>
            </a:p>
            <a:p>
              <a:pPr>
                <a:spcBef>
                  <a:spcPct val="50000"/>
                </a:spcBef>
              </a:pPr>
              <a:r>
                <a:rPr lang="en-US" sz="1000" b="1">
                  <a:solidFill>
                    <a:schemeClr val="bg1"/>
                  </a:solidFill>
                  <a:latin typeface="Arial" charset="0"/>
                  <a:cs typeface="Arial" charset="0"/>
                </a:rPr>
                <a:t>© 2009 W.H. Freeman &amp; Company</a:t>
              </a:r>
            </a:p>
          </p:txBody>
        </p:sp>
        <p:pic>
          <p:nvPicPr>
            <p:cNvPr id="35845" name="Picture 10" descr="Johll_05_11"/>
            <p:cNvPicPr>
              <a:picLocks noChangeAspect="1" noChangeArrowheads="1"/>
            </p:cNvPicPr>
            <p:nvPr/>
          </p:nvPicPr>
          <p:blipFill>
            <a:blip r:embed="rId3" cstate="print"/>
            <a:srcRect/>
            <a:stretch>
              <a:fillRect/>
            </a:stretch>
          </p:blipFill>
          <p:spPr bwMode="auto">
            <a:xfrm>
              <a:off x="192" y="768"/>
              <a:ext cx="5424" cy="2415"/>
            </a:xfrm>
            <a:prstGeom prst="rect">
              <a:avLst/>
            </a:prstGeom>
            <a:noFill/>
            <a:ln w="12700">
              <a:solidFill>
                <a:srgbClr val="000000"/>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fade">
                                      <p:cBhvr>
                                        <p:cTn id="7" dur="20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74638"/>
            <a:ext cx="8229600" cy="1143000"/>
          </a:xfrm>
        </p:spPr>
        <p:txBody>
          <a:bodyPr/>
          <a:lstStyle/>
          <a:p>
            <a:pPr eaLnBrk="1" hangingPunct="1"/>
            <a:r>
              <a:rPr lang="en-US" sz="2800" smtClean="0">
                <a:solidFill>
                  <a:schemeClr val="bg1"/>
                </a:solidFill>
              </a:rPr>
              <a:t>5.8  DRUG RECEPTORS &amp; BRAIN CHEMISTRY</a:t>
            </a:r>
          </a:p>
        </p:txBody>
      </p:sp>
      <p:sp>
        <p:nvSpPr>
          <p:cNvPr id="55299" name="Rectangle 3"/>
          <p:cNvSpPr>
            <a:spLocks noGrp="1" noChangeArrowheads="1"/>
          </p:cNvSpPr>
          <p:nvPr>
            <p:ph type="body" idx="4294967295"/>
          </p:nvPr>
        </p:nvSpPr>
        <p:spPr>
          <a:xfrm>
            <a:off x="0" y="1600200"/>
            <a:ext cx="8229600" cy="4525963"/>
          </a:xfrm>
        </p:spPr>
        <p:txBody>
          <a:bodyPr/>
          <a:lstStyle/>
          <a:p>
            <a:pPr eaLnBrk="1" hangingPunct="1"/>
            <a:r>
              <a:rPr lang="en-US" sz="2800" smtClean="0">
                <a:solidFill>
                  <a:schemeClr val="bg1"/>
                </a:solidFill>
              </a:rPr>
              <a:t>Certain drugs compete very successfully with the body’s neuro- transmitters in the pleasure-sensing region of the brain.</a:t>
            </a:r>
          </a:p>
          <a:p>
            <a:pPr eaLnBrk="1" hangingPunct="1"/>
            <a:r>
              <a:rPr lang="en-US" sz="2800" smtClean="0">
                <a:solidFill>
                  <a:schemeClr val="bg1"/>
                </a:solidFill>
              </a:rPr>
              <a:t>Thus they are able to block the uptake of the normal neurotransmitter molecules and produce an artificial state of euphoria as the body tries to compensate by flooding the gap between the neurons with excess neurotransmitter molecules.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fade">
                                      <p:cBhvr>
                                        <p:cTn id="12" dur="2000"/>
                                        <p:tgtEl>
                                          <p:spTgt spid="552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Effect transition="in" filter="fade">
                                      <p:cBhvr>
                                        <p:cTn id="17" dur="20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9" name="Rectangle 3"/>
          <p:cNvSpPr>
            <a:spLocks noGrp="1" noChangeArrowheads="1"/>
          </p:cNvSpPr>
          <p:nvPr>
            <p:ph type="title" idx="4294967295"/>
          </p:nvPr>
        </p:nvSpPr>
        <p:spPr>
          <a:xfrm>
            <a:off x="0" y="457200"/>
            <a:ext cx="3048000" cy="5410200"/>
          </a:xfrm>
        </p:spPr>
        <p:txBody>
          <a:bodyPr/>
          <a:lstStyle/>
          <a:p>
            <a:pPr algn="r" eaLnBrk="1" hangingPunct="1"/>
            <a:r>
              <a:rPr lang="en-US" sz="2800" smtClean="0">
                <a:solidFill>
                  <a:schemeClr val="bg1"/>
                </a:solidFill>
              </a:rPr>
              <a:t>A scanning electron microscope (SEM) image of a (red)</a:t>
            </a:r>
            <a:r>
              <a:rPr lang="en-US" sz="2800" smtClean="0"/>
              <a:t> </a:t>
            </a:r>
            <a:r>
              <a:rPr lang="en-US" sz="2800" smtClean="0">
                <a:solidFill>
                  <a:srgbClr val="FFFF00"/>
                </a:solidFill>
              </a:rPr>
              <a:t>neuron</a:t>
            </a:r>
            <a:r>
              <a:rPr lang="en-US" sz="2800" smtClean="0"/>
              <a:t> </a:t>
            </a:r>
            <a:r>
              <a:rPr lang="en-US" sz="2800" smtClean="0">
                <a:solidFill>
                  <a:schemeClr val="bg1"/>
                </a:solidFill>
              </a:rPr>
              <a:t>or nerve cell, composed of an axon and one or more dendrites.</a:t>
            </a:r>
          </a:p>
        </p:txBody>
      </p:sp>
      <p:grpSp>
        <p:nvGrpSpPr>
          <p:cNvPr id="45059" name="Group 8"/>
          <p:cNvGrpSpPr>
            <a:grpSpLocks/>
          </p:cNvGrpSpPr>
          <p:nvPr/>
        </p:nvGrpSpPr>
        <p:grpSpPr bwMode="auto">
          <a:xfrm>
            <a:off x="4403725" y="304800"/>
            <a:ext cx="4511675" cy="6340475"/>
            <a:chOff x="1488" y="192"/>
            <a:chExt cx="2842" cy="3994"/>
          </a:xfrm>
        </p:grpSpPr>
        <p:sp>
          <p:nvSpPr>
            <p:cNvPr id="45060" name="Text Box 9"/>
            <p:cNvSpPr txBox="1">
              <a:spLocks noChangeArrowheads="1"/>
            </p:cNvSpPr>
            <p:nvPr/>
          </p:nvSpPr>
          <p:spPr bwMode="auto">
            <a:xfrm>
              <a:off x="1488" y="3744"/>
              <a:ext cx="1488" cy="442"/>
            </a:xfrm>
            <a:prstGeom prst="rect">
              <a:avLst/>
            </a:prstGeom>
            <a:solidFill>
              <a:srgbClr val="000000"/>
            </a:solidFill>
            <a:ln w="9525">
              <a:noFill/>
              <a:miter lim="800000"/>
              <a:headEnd/>
              <a:tailEnd/>
            </a:ln>
          </p:spPr>
          <p:txBody>
            <a:bodyPr>
              <a:spAutoFit/>
            </a:bodyPr>
            <a:lstStyle/>
            <a:p>
              <a:pPr>
                <a:spcBef>
                  <a:spcPct val="50000"/>
                </a:spcBef>
              </a:pPr>
              <a:r>
                <a:rPr lang="en-US" sz="1000" b="1">
                  <a:solidFill>
                    <a:schemeClr val="bg1"/>
                  </a:solidFill>
                  <a:latin typeface="Arial" charset="0"/>
                </a:rPr>
                <a:t>Unnumbered Figure, pg. 158</a:t>
              </a:r>
            </a:p>
            <a:p>
              <a:pPr>
                <a:spcBef>
                  <a:spcPct val="50000"/>
                </a:spcBef>
              </a:pPr>
              <a:r>
                <a:rPr lang="en-US" sz="1000" b="1" i="1">
                  <a:solidFill>
                    <a:schemeClr val="bg1"/>
                  </a:solidFill>
                  <a:latin typeface="Arial" charset="0"/>
                </a:rPr>
                <a:t>Investigating Chemistry, 2</a:t>
              </a:r>
              <a:r>
                <a:rPr lang="en-US" sz="1000" b="1" i="1" baseline="30000">
                  <a:solidFill>
                    <a:schemeClr val="bg1"/>
                  </a:solidFill>
                  <a:latin typeface="Arial" charset="0"/>
                </a:rPr>
                <a:t>nd</a:t>
              </a:r>
              <a:r>
                <a:rPr lang="en-US" sz="1000" b="1" i="1">
                  <a:solidFill>
                    <a:schemeClr val="bg1"/>
                  </a:solidFill>
                  <a:latin typeface="Arial" charset="0"/>
                </a:rPr>
                <a:t> Edition </a:t>
              </a:r>
            </a:p>
            <a:p>
              <a:pPr>
                <a:spcBef>
                  <a:spcPct val="50000"/>
                </a:spcBef>
              </a:pPr>
              <a:r>
                <a:rPr lang="en-US" sz="1000" b="1">
                  <a:solidFill>
                    <a:schemeClr val="bg1"/>
                  </a:solidFill>
                  <a:latin typeface="Arial" charset="0"/>
                  <a:cs typeface="Arial" charset="0"/>
                </a:rPr>
                <a:t>© 2009 W.H. Freeman &amp; Company</a:t>
              </a:r>
            </a:p>
          </p:txBody>
        </p:sp>
        <p:pic>
          <p:nvPicPr>
            <p:cNvPr id="45061" name="Picture 10" descr="Johll_05UN11"/>
            <p:cNvPicPr>
              <a:picLocks noChangeAspect="1" noChangeArrowheads="1"/>
            </p:cNvPicPr>
            <p:nvPr/>
          </p:nvPicPr>
          <p:blipFill>
            <a:blip r:embed="rId3" cstate="print"/>
            <a:srcRect/>
            <a:stretch>
              <a:fillRect/>
            </a:stretch>
          </p:blipFill>
          <p:spPr bwMode="auto">
            <a:xfrm>
              <a:off x="1488" y="192"/>
              <a:ext cx="2842" cy="3552"/>
            </a:xfrm>
            <a:prstGeom prst="rect">
              <a:avLst/>
            </a:prstGeom>
            <a:noFill/>
            <a:ln w="12700">
              <a:solidFill>
                <a:srgbClr val="000000"/>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2099"/>
                                        </p:tgtEl>
                                        <p:attrNameLst>
                                          <p:attrName>style.visibility</p:attrName>
                                        </p:attrNameLst>
                                      </p:cBhvr>
                                      <p:to>
                                        <p:strVal val="visible"/>
                                      </p:to>
                                    </p:set>
                                    <p:animEffect transition="in" filter="fade">
                                      <p:cBhvr>
                                        <p:cTn id="7" dur="2000"/>
                                        <p:tgtEl>
                                          <p:spTgt spid="132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9" name="Picture 11" descr="Johll_05_15"/>
          <p:cNvPicPr>
            <a:picLocks noChangeAspect="1" noChangeArrowheads="1"/>
          </p:cNvPicPr>
          <p:nvPr/>
        </p:nvPicPr>
        <p:blipFill>
          <a:blip r:embed="rId3" cstate="print"/>
          <a:srcRect/>
          <a:stretch>
            <a:fillRect/>
          </a:stretch>
        </p:blipFill>
        <p:spPr bwMode="auto">
          <a:xfrm>
            <a:off x="762000" y="2846388"/>
            <a:ext cx="7696200" cy="4011612"/>
          </a:xfrm>
          <a:prstGeom prst="rect">
            <a:avLst/>
          </a:prstGeom>
          <a:noFill/>
          <a:ln w="12700">
            <a:solidFill>
              <a:srgbClr val="000000"/>
            </a:solidFill>
            <a:miter lim="800000"/>
            <a:headEnd/>
            <a:tailEnd/>
          </a:ln>
        </p:spPr>
      </p:pic>
      <p:sp>
        <p:nvSpPr>
          <p:cNvPr id="120835" name="Rectangle 3"/>
          <p:cNvSpPr>
            <a:spLocks noGrp="1" noChangeArrowheads="1"/>
          </p:cNvSpPr>
          <p:nvPr>
            <p:ph type="title"/>
          </p:nvPr>
        </p:nvSpPr>
        <p:spPr>
          <a:xfrm>
            <a:off x="0" y="457200"/>
            <a:ext cx="9144000" cy="2133600"/>
          </a:xfrm>
        </p:spPr>
        <p:txBody>
          <a:bodyPr>
            <a:normAutofit fontScale="90000"/>
          </a:bodyPr>
          <a:lstStyle/>
          <a:p>
            <a:r>
              <a:rPr lang="en-US" sz="2800" dirty="0" smtClean="0">
                <a:solidFill>
                  <a:schemeClr val="bg1"/>
                </a:solidFill>
              </a:rPr>
              <a:t>HOW A SYNAPSE </a:t>
            </a:r>
            <a:r>
              <a:rPr lang="en-US" sz="2800" dirty="0" smtClean="0">
                <a:solidFill>
                  <a:schemeClr val="bg1"/>
                </a:solidFill>
              </a:rPr>
              <a:t>WORKS</a:t>
            </a:r>
            <a:br>
              <a:rPr lang="en-US" sz="2800" dirty="0" smtClean="0">
                <a:solidFill>
                  <a:schemeClr val="bg1"/>
                </a:solidFill>
              </a:rPr>
            </a:br>
            <a:r>
              <a:rPr lang="en-US" sz="2700" dirty="0" smtClean="0">
                <a:solidFill>
                  <a:schemeClr val="bg1"/>
                </a:solidFill>
              </a:rPr>
              <a:t>The </a:t>
            </a:r>
            <a:r>
              <a:rPr lang="en-US" sz="2700" dirty="0" smtClean="0">
                <a:solidFill>
                  <a:schemeClr val="bg1"/>
                </a:solidFill>
              </a:rPr>
              <a:t>blue</a:t>
            </a:r>
            <a:r>
              <a:rPr lang="en-US" sz="2700" dirty="0" smtClean="0"/>
              <a:t> </a:t>
            </a:r>
            <a:r>
              <a:rPr lang="en-US" sz="2700" dirty="0" smtClean="0">
                <a:solidFill>
                  <a:srgbClr val="FFFF00"/>
                </a:solidFill>
              </a:rPr>
              <a:t>neurotransmitters</a:t>
            </a:r>
            <a:r>
              <a:rPr lang="en-US" sz="2700" dirty="0" smtClean="0"/>
              <a:t> </a:t>
            </a:r>
            <a:r>
              <a:rPr lang="en-US" sz="2700" dirty="0" smtClean="0">
                <a:solidFill>
                  <a:schemeClr val="bg1"/>
                </a:solidFill>
              </a:rPr>
              <a:t>carry an</a:t>
            </a:r>
            <a:r>
              <a:rPr lang="en-US" sz="2700" dirty="0" smtClean="0"/>
              <a:t> </a:t>
            </a:r>
            <a:r>
              <a:rPr lang="en-US" sz="2700" dirty="0" smtClean="0">
                <a:solidFill>
                  <a:srgbClr val="FFFF00"/>
                </a:solidFill>
              </a:rPr>
              <a:t>electrical signal</a:t>
            </a:r>
            <a:r>
              <a:rPr lang="en-US" sz="2700" dirty="0" smtClean="0"/>
              <a:t> </a:t>
            </a:r>
            <a:r>
              <a:rPr lang="en-US" sz="2700" dirty="0" smtClean="0">
                <a:solidFill>
                  <a:schemeClr val="bg1"/>
                </a:solidFill>
              </a:rPr>
              <a:t>called an</a:t>
            </a:r>
            <a:r>
              <a:rPr lang="en-US" sz="2700" dirty="0" smtClean="0"/>
              <a:t> </a:t>
            </a:r>
            <a:r>
              <a:rPr lang="en-US" sz="2700" dirty="0" smtClean="0">
                <a:solidFill>
                  <a:srgbClr val="FFFF00"/>
                </a:solidFill>
              </a:rPr>
              <a:t>action potential</a:t>
            </a:r>
            <a:r>
              <a:rPr lang="en-US" sz="2700" dirty="0" smtClean="0"/>
              <a:t> </a:t>
            </a:r>
            <a:r>
              <a:rPr lang="en-US" sz="2700" dirty="0" smtClean="0">
                <a:solidFill>
                  <a:schemeClr val="bg1"/>
                </a:solidFill>
              </a:rPr>
              <a:t>from one neuron to the next.  Cocaine (yellow) blocks the signal causing</a:t>
            </a:r>
            <a:r>
              <a:rPr lang="en-US" sz="2700" dirty="0" smtClean="0"/>
              <a:t> </a:t>
            </a:r>
            <a:r>
              <a:rPr lang="en-US" sz="2700" dirty="0" smtClean="0">
                <a:solidFill>
                  <a:srgbClr val="FFFF00"/>
                </a:solidFill>
              </a:rPr>
              <a:t>amplification</a:t>
            </a:r>
            <a:r>
              <a:rPr lang="en-US" sz="2700" dirty="0" smtClean="0"/>
              <a:t> </a:t>
            </a:r>
            <a:r>
              <a:rPr lang="en-US" sz="2700" dirty="0" smtClean="0">
                <a:solidFill>
                  <a:schemeClr val="bg1"/>
                </a:solidFill>
              </a:rPr>
              <a:t>which results in</a:t>
            </a:r>
            <a:r>
              <a:rPr lang="en-US" sz="2700" dirty="0" smtClean="0"/>
              <a:t> </a:t>
            </a:r>
            <a:r>
              <a:rPr lang="en-US" sz="2700" dirty="0" smtClean="0">
                <a:solidFill>
                  <a:srgbClr val="FFFF00"/>
                </a:solidFill>
              </a:rPr>
              <a:t>damage</a:t>
            </a:r>
            <a:r>
              <a:rPr lang="en-US" sz="2700" dirty="0" smtClean="0">
                <a:solidFill>
                  <a:schemeClr val="bg1"/>
                </a:solidFill>
              </a:rPr>
              <a:t>.</a:t>
            </a:r>
            <a:br>
              <a:rPr lang="en-US" sz="2700" dirty="0" smtClean="0">
                <a:solidFill>
                  <a:schemeClr val="bg1"/>
                </a:solidFill>
              </a:rPr>
            </a:br>
            <a:r>
              <a:rPr lang="en-US" sz="1100" dirty="0" smtClean="0">
                <a:solidFill>
                  <a:schemeClr val="bg1"/>
                </a:solidFill>
              </a:rPr>
              <a:t> </a:t>
            </a:r>
            <a:r>
              <a:rPr lang="en-US" sz="2800" dirty="0" smtClean="0">
                <a:solidFill>
                  <a:schemeClr val="bg1"/>
                </a:solidFill>
              </a:rPr>
              <a:t/>
            </a:r>
            <a:br>
              <a:rPr lang="en-US" sz="2800" dirty="0" smtClean="0">
                <a:solidFill>
                  <a:schemeClr val="bg1"/>
                </a:solidFill>
              </a:rPr>
            </a:br>
            <a:r>
              <a:rPr lang="en-US" sz="2200" dirty="0" smtClean="0">
                <a:solidFill>
                  <a:schemeClr val="bg1"/>
                </a:solidFill>
              </a:rPr>
              <a:t>Because </a:t>
            </a:r>
            <a:r>
              <a:rPr lang="en-US" sz="2200" dirty="0" smtClean="0">
                <a:solidFill>
                  <a:schemeClr val="bg1"/>
                </a:solidFill>
              </a:rPr>
              <a:t>of its precise</a:t>
            </a:r>
            <a:r>
              <a:rPr lang="en-US" sz="2200" dirty="0" smtClean="0"/>
              <a:t> </a:t>
            </a:r>
            <a:r>
              <a:rPr lang="en-US" sz="2200" dirty="0" smtClean="0">
                <a:solidFill>
                  <a:srgbClr val="FFFF00"/>
                </a:solidFill>
              </a:rPr>
              <a:t>size, shape, and polarity</a:t>
            </a:r>
            <a:r>
              <a:rPr lang="en-US" sz="2200" dirty="0" smtClean="0">
                <a:solidFill>
                  <a:schemeClr val="bg1"/>
                </a:solidFill>
              </a:rPr>
              <a:t>, the</a:t>
            </a:r>
            <a:r>
              <a:rPr lang="en-US" sz="2200" dirty="0" smtClean="0"/>
              <a:t> </a:t>
            </a:r>
            <a:r>
              <a:rPr lang="en-US" sz="2200" dirty="0" smtClean="0">
                <a:solidFill>
                  <a:srgbClr val="FFFF00"/>
                </a:solidFill>
              </a:rPr>
              <a:t>cocaine molecule</a:t>
            </a:r>
            <a:r>
              <a:rPr lang="en-US" sz="2200" dirty="0" smtClean="0"/>
              <a:t> </a:t>
            </a:r>
            <a:r>
              <a:rPr lang="en-US" sz="2200" dirty="0" smtClean="0">
                <a:solidFill>
                  <a:schemeClr val="bg1"/>
                </a:solidFill>
              </a:rPr>
              <a:t>is able to very effectively</a:t>
            </a:r>
            <a:r>
              <a:rPr lang="en-US" sz="2200" dirty="0" smtClean="0"/>
              <a:t> </a:t>
            </a:r>
            <a:r>
              <a:rPr lang="en-US" sz="2200" dirty="0" smtClean="0">
                <a:solidFill>
                  <a:srgbClr val="FFFF00"/>
                </a:solidFill>
              </a:rPr>
              <a:t>block</a:t>
            </a:r>
            <a:r>
              <a:rPr lang="en-US" sz="2200" dirty="0" smtClean="0"/>
              <a:t> </a:t>
            </a:r>
            <a:r>
              <a:rPr lang="en-US" sz="2200" dirty="0" smtClean="0">
                <a:solidFill>
                  <a:schemeClr val="bg1"/>
                </a:solidFill>
              </a:rPr>
              <a:t>the normal uptake of</a:t>
            </a:r>
            <a:r>
              <a:rPr lang="en-US" sz="2200" dirty="0" smtClean="0"/>
              <a:t> </a:t>
            </a:r>
            <a:r>
              <a:rPr lang="en-US" sz="2200" dirty="0" smtClean="0">
                <a:solidFill>
                  <a:srgbClr val="FFFF00"/>
                </a:solidFill>
              </a:rPr>
              <a:t>neurotransmitters</a:t>
            </a:r>
            <a:r>
              <a:rPr lang="en-US" sz="2200" dirty="0" smtClean="0">
                <a:solidFill>
                  <a:schemeClr val="bg1"/>
                </a:solidFill>
              </a:rPr>
              <a:t>.</a:t>
            </a:r>
            <a:endParaRPr lang="en-US" sz="2200"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fade">
                                      <p:cBhvr>
                                        <p:cTn id="7" dur="20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normAutofit lnSpcReduction="10000"/>
          </a:bodyPr>
          <a:lstStyle/>
          <a:p>
            <a:pPr>
              <a:buNone/>
            </a:pPr>
            <a:r>
              <a:rPr lang="en-US" sz="2000" dirty="0" smtClean="0">
                <a:latin typeface="Times New Roman" pitchFamily="18" charset="0"/>
                <a:cs typeface="Times New Roman" pitchFamily="18" charset="0"/>
              </a:rPr>
              <a:t>1.	How does a covalent bond form?</a:t>
            </a:r>
          </a:p>
          <a:p>
            <a:pPr>
              <a:buNone/>
            </a:pPr>
            <a:r>
              <a:rPr lang="en-US" sz="2000" dirty="0" smtClean="0">
                <a:latin typeface="Times New Roman" pitchFamily="18" charset="0"/>
                <a:cs typeface="Times New Roman" pitchFamily="18" charset="0"/>
              </a:rPr>
              <a:t>	a.	Through electron localization and orbital matching between electrons.</a:t>
            </a:r>
          </a:p>
          <a:p>
            <a:pPr>
              <a:buNone/>
            </a:pPr>
            <a:r>
              <a:rPr lang="en-US" sz="2000" dirty="0" smtClean="0">
                <a:latin typeface="Times New Roman" pitchFamily="18" charset="0"/>
                <a:cs typeface="Times New Roman" pitchFamily="18" charset="0"/>
              </a:rPr>
              <a:t>	b.	Through electron sharing and orbital overlap between bonding electrons.</a:t>
            </a:r>
          </a:p>
          <a:p>
            <a:pPr>
              <a:buNone/>
            </a:pPr>
            <a:r>
              <a:rPr lang="en-US" sz="2000" dirty="0" smtClean="0">
                <a:latin typeface="Times New Roman" pitchFamily="18" charset="0"/>
                <a:cs typeface="Times New Roman" pitchFamily="18" charset="0"/>
              </a:rPr>
              <a:t>	c.	By way of orbital mismatches aligning and electrons overlapping.</a:t>
            </a:r>
          </a:p>
          <a:p>
            <a:pPr>
              <a:buNone/>
            </a:pPr>
            <a:r>
              <a:rPr lang="en-US" sz="2000" dirty="0" smtClean="0">
                <a:latin typeface="Times New Roman" pitchFamily="18" charset="0"/>
                <a:cs typeface="Times New Roman" pitchFamily="18" charset="0"/>
              </a:rPr>
              <a:t>	d.	By way of electron localization and orbital aligning for non-bonding electrons.</a:t>
            </a:r>
          </a:p>
          <a:p>
            <a:pPr>
              <a:buNone/>
            </a:pPr>
            <a:r>
              <a:rPr lang="en-US" sz="2000" dirty="0" smtClean="0">
                <a:latin typeface="Times New Roman" pitchFamily="18" charset="0"/>
                <a:cs typeface="Times New Roman" pitchFamily="18" charset="0"/>
              </a:rPr>
              <a:t> Answer:	B</a:t>
            </a:r>
          </a:p>
          <a:p>
            <a:pPr>
              <a:buNone/>
            </a:pPr>
            <a:endParaRPr lang="en-US" sz="2000" dirty="0">
              <a:latin typeface="Times New Roman" pitchFamily="18" charset="0"/>
              <a:cs typeface="Times New Roman" pitchFamily="18" charset="0"/>
            </a:endParaRPr>
          </a:p>
        </p:txBody>
      </p:sp>
      <p:sp>
        <p:nvSpPr>
          <p:cNvPr id="9" name="Content Placeholder 8"/>
          <p:cNvSpPr>
            <a:spLocks noGrp="1"/>
          </p:cNvSpPr>
          <p:nvPr>
            <p:ph sz="half" idx="2"/>
          </p:nvPr>
        </p:nvSpPr>
        <p:spPr/>
        <p:txBody>
          <a:bodyPr>
            <a:normAutofit lnSpcReduction="10000"/>
          </a:bodyPr>
          <a:lstStyle/>
          <a:p>
            <a:pPr>
              <a:buNone/>
            </a:pPr>
            <a:r>
              <a:rPr lang="en-US" sz="2000" dirty="0" smtClean="0">
                <a:latin typeface="Times New Roman" pitchFamily="18" charset="0"/>
                <a:cs typeface="Times New Roman" pitchFamily="18" charset="0"/>
              </a:rPr>
              <a:t>2.	What kind of bond forms when the relative difference in </a:t>
            </a:r>
            <a:r>
              <a:rPr lang="en-US" sz="2000" dirty="0" err="1" smtClean="0">
                <a:latin typeface="Times New Roman" pitchFamily="18" charset="0"/>
                <a:cs typeface="Times New Roman" pitchFamily="18" charset="0"/>
              </a:rPr>
              <a:t>electronegativities</a:t>
            </a:r>
            <a:r>
              <a:rPr lang="en-US" sz="2000" dirty="0" smtClean="0">
                <a:latin typeface="Times New Roman" pitchFamily="18" charset="0"/>
                <a:cs typeface="Times New Roman" pitchFamily="18" charset="0"/>
              </a:rPr>
              <a:t> is great enough that one atom removes electrons from the other?</a:t>
            </a:r>
          </a:p>
          <a:p>
            <a:pPr>
              <a:buNone/>
            </a:pPr>
            <a:r>
              <a:rPr lang="en-US" sz="2000" dirty="0" smtClean="0">
                <a:latin typeface="Times New Roman" pitchFamily="18" charset="0"/>
                <a:cs typeface="Times New Roman" pitchFamily="18" charset="0"/>
              </a:rPr>
              <a:t>	a.	An ionic bond.</a:t>
            </a:r>
          </a:p>
          <a:p>
            <a:pPr>
              <a:buNone/>
            </a:pPr>
            <a:r>
              <a:rPr lang="en-US" sz="2000" dirty="0" smtClean="0">
                <a:latin typeface="Times New Roman" pitchFamily="18" charset="0"/>
                <a:cs typeface="Times New Roman" pitchFamily="18" charset="0"/>
              </a:rPr>
              <a:t>	b.	A covalent bond.</a:t>
            </a:r>
          </a:p>
          <a:p>
            <a:pPr>
              <a:buNone/>
            </a:pPr>
            <a:r>
              <a:rPr lang="en-US" sz="2000" dirty="0" smtClean="0">
                <a:latin typeface="Times New Roman" pitchFamily="18" charset="0"/>
                <a:cs typeface="Times New Roman" pitchFamily="18" charset="0"/>
              </a:rPr>
              <a:t>	c.	A metallic bond.</a:t>
            </a:r>
          </a:p>
          <a:p>
            <a:pPr>
              <a:buNone/>
            </a:pPr>
            <a:r>
              <a:rPr lang="en-US" sz="2000" dirty="0" smtClean="0">
                <a:latin typeface="Times New Roman" pitchFamily="18" charset="0"/>
                <a:cs typeface="Times New Roman" pitchFamily="18" charset="0"/>
              </a:rPr>
              <a:t>	d.	A polar bond.</a:t>
            </a:r>
          </a:p>
          <a:p>
            <a:pPr>
              <a:buNone/>
            </a:pPr>
            <a:r>
              <a:rPr lang="en-US" sz="2000" dirty="0" smtClean="0">
                <a:latin typeface="Times New Roman" pitchFamily="18" charset="0"/>
                <a:cs typeface="Times New Roman" pitchFamily="18" charset="0"/>
              </a:rPr>
              <a:t> </a:t>
            </a:r>
          </a:p>
          <a:p>
            <a:pPr>
              <a:buNone/>
            </a:pPr>
            <a:r>
              <a:rPr lang="en-US" sz="2000" dirty="0" smtClean="0">
                <a:latin typeface="Times New Roman" pitchFamily="18" charset="0"/>
                <a:cs typeface="Times New Roman" pitchFamily="18" charset="0"/>
              </a:rPr>
              <a:t>	Answer:	A</a:t>
            </a:r>
          </a:p>
          <a:p>
            <a:pPr>
              <a:buNone/>
            </a:pPr>
            <a:endParaRPr lang="en-US" sz="2000" dirty="0">
              <a:latin typeface="Times New Roman" pitchFamily="18" charset="0"/>
              <a:cs typeface="Times New Roman"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normAutofit fontScale="92500" lnSpcReduction="20000"/>
          </a:bodyPr>
          <a:lstStyle/>
          <a:p>
            <a:pPr>
              <a:buNone/>
            </a:pPr>
            <a:r>
              <a:rPr lang="en-US" sz="2000" dirty="0" smtClean="0">
                <a:latin typeface="Times New Roman" pitchFamily="18" charset="0"/>
                <a:cs typeface="Times New Roman" pitchFamily="18" charset="0"/>
              </a:rPr>
              <a:t>3.	What does the Lewis theory state about electron configurations in atoms?</a:t>
            </a:r>
          </a:p>
          <a:p>
            <a:pPr>
              <a:buNone/>
            </a:pPr>
            <a:r>
              <a:rPr lang="en-US" sz="2000" dirty="0" smtClean="0">
                <a:latin typeface="Times New Roman" pitchFamily="18" charset="0"/>
                <a:cs typeface="Times New Roman" pitchFamily="18" charset="0"/>
              </a:rPr>
              <a:t>	a.	That electrons will shift between atoms to form stable octet configurations.</a:t>
            </a:r>
          </a:p>
          <a:p>
            <a:pPr>
              <a:buNone/>
            </a:pPr>
            <a:r>
              <a:rPr lang="en-US" sz="2000" dirty="0" smtClean="0">
                <a:latin typeface="Times New Roman" pitchFamily="18" charset="0"/>
                <a:cs typeface="Times New Roman" pitchFamily="18" charset="0"/>
              </a:rPr>
              <a:t>	b.	That atoms will share electrons when possible to form covalent bonds.</a:t>
            </a:r>
          </a:p>
          <a:p>
            <a:pPr>
              <a:buNone/>
            </a:pPr>
            <a:r>
              <a:rPr lang="en-US" sz="2000" dirty="0" smtClean="0">
                <a:latin typeface="Times New Roman" pitchFamily="18" charset="0"/>
                <a:cs typeface="Times New Roman" pitchFamily="18" charset="0"/>
              </a:rPr>
              <a:t>	c.	That electrons will form covalent bonds to achieve an octet.</a:t>
            </a:r>
          </a:p>
          <a:p>
            <a:pPr>
              <a:buNone/>
            </a:pPr>
            <a:r>
              <a:rPr lang="en-US" sz="2000" dirty="0" smtClean="0">
                <a:latin typeface="Times New Roman" pitchFamily="18" charset="0"/>
                <a:cs typeface="Times New Roman" pitchFamily="18" charset="0"/>
              </a:rPr>
              <a:t>	d.	That atoms gain or lose electrons to attain a configuration like that of the closest noble gas.</a:t>
            </a:r>
          </a:p>
          <a:p>
            <a:pPr>
              <a:buNone/>
            </a:pPr>
            <a:r>
              <a:rPr lang="en-US" sz="2000" dirty="0" smtClean="0">
                <a:latin typeface="Times New Roman" pitchFamily="18" charset="0"/>
                <a:cs typeface="Times New Roman" pitchFamily="18" charset="0"/>
              </a:rPr>
              <a:t> 	Answer:	D</a:t>
            </a:r>
          </a:p>
          <a:p>
            <a:pPr>
              <a:buNone/>
            </a:pPr>
            <a:endParaRPr lang="en-US" sz="2000" dirty="0">
              <a:latin typeface="Times New Roman" pitchFamily="18" charset="0"/>
              <a:cs typeface="Times New Roman" pitchFamily="18" charset="0"/>
            </a:endParaRPr>
          </a:p>
        </p:txBody>
      </p:sp>
      <p:sp>
        <p:nvSpPr>
          <p:cNvPr id="6" name="Content Placeholder 5"/>
          <p:cNvSpPr>
            <a:spLocks noGrp="1"/>
          </p:cNvSpPr>
          <p:nvPr>
            <p:ph sz="half" idx="2"/>
          </p:nvPr>
        </p:nvSpPr>
        <p:spPr/>
        <p:txBody>
          <a:bodyPr>
            <a:normAutofit fontScale="92500" lnSpcReduction="20000"/>
          </a:bodyPr>
          <a:lstStyle/>
          <a:p>
            <a:pPr>
              <a:buNone/>
            </a:pPr>
            <a:r>
              <a:rPr lang="en-US" sz="2000" dirty="0" smtClean="0">
                <a:latin typeface="Times New Roman" pitchFamily="18" charset="0"/>
                <a:cs typeface="Times New Roman" pitchFamily="18" charset="0"/>
              </a:rPr>
              <a:t>4.	What does a Lewis dot structure show for an element?</a:t>
            </a:r>
          </a:p>
          <a:p>
            <a:pPr>
              <a:buNone/>
            </a:pPr>
            <a:r>
              <a:rPr lang="en-US" sz="2000" dirty="0" smtClean="0">
                <a:latin typeface="Times New Roman" pitchFamily="18" charset="0"/>
                <a:cs typeface="Times New Roman" pitchFamily="18" charset="0"/>
              </a:rPr>
              <a:t>	a.	The total electrons of an atom.</a:t>
            </a:r>
          </a:p>
          <a:p>
            <a:pPr>
              <a:buNone/>
            </a:pPr>
            <a:r>
              <a:rPr lang="en-US" sz="2000" dirty="0" smtClean="0">
                <a:latin typeface="Times New Roman" pitchFamily="18" charset="0"/>
                <a:cs typeface="Times New Roman" pitchFamily="18" charset="0"/>
              </a:rPr>
              <a:t>	b.	The valence electrons of an element.</a:t>
            </a:r>
          </a:p>
          <a:p>
            <a:pPr>
              <a:buNone/>
            </a:pPr>
            <a:r>
              <a:rPr lang="en-US" sz="2000" dirty="0" smtClean="0">
                <a:latin typeface="Times New Roman" pitchFamily="18" charset="0"/>
                <a:cs typeface="Times New Roman" pitchFamily="18" charset="0"/>
              </a:rPr>
              <a:t>	c.	The valence electrons, properly paired or unpaired in the element’s outer electron shell(s).</a:t>
            </a:r>
          </a:p>
          <a:p>
            <a:pPr>
              <a:buNone/>
            </a:pPr>
            <a:r>
              <a:rPr lang="en-US" sz="2000" dirty="0" smtClean="0">
                <a:latin typeface="Times New Roman" pitchFamily="18" charset="0"/>
                <a:cs typeface="Times New Roman" pitchFamily="18" charset="0"/>
              </a:rPr>
              <a:t>	d.	The valence electrons, properly paired in the element’s outer shell(s).</a:t>
            </a:r>
          </a:p>
          <a:p>
            <a:pPr>
              <a:buNone/>
            </a:pPr>
            <a:r>
              <a:rPr lang="en-US" sz="2000" dirty="0" smtClean="0">
                <a:latin typeface="Times New Roman" pitchFamily="18" charset="0"/>
                <a:cs typeface="Times New Roman" pitchFamily="18" charset="0"/>
              </a:rPr>
              <a:t> 	Answer:	C</a:t>
            </a:r>
          </a:p>
          <a:p>
            <a:pPr>
              <a:buNone/>
            </a:pPr>
            <a:endParaRPr lang="en-US" sz="2000" dirty="0">
              <a:latin typeface="Times New Roman" pitchFamily="18" charset="0"/>
              <a:cs typeface="Times New Roman"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sz="2000" dirty="0" smtClean="0">
                <a:latin typeface="Times New Roman" pitchFamily="18" charset="0"/>
                <a:cs typeface="Times New Roman" pitchFamily="18" charset="0"/>
              </a:rPr>
              <a:t>5.	What is represented in a double bond?</a:t>
            </a:r>
          </a:p>
          <a:p>
            <a:pPr>
              <a:buNone/>
            </a:pPr>
            <a:r>
              <a:rPr lang="en-US" sz="2000" dirty="0" smtClean="0">
                <a:latin typeface="Times New Roman" pitchFamily="18" charset="0"/>
                <a:cs typeface="Times New Roman" pitchFamily="18" charset="0"/>
              </a:rPr>
              <a:t>	a.	Four electrons that are shared between two atoms.</a:t>
            </a:r>
          </a:p>
          <a:p>
            <a:pPr>
              <a:buNone/>
            </a:pPr>
            <a:r>
              <a:rPr lang="en-US" sz="2000" dirty="0" smtClean="0">
                <a:latin typeface="Times New Roman" pitchFamily="18" charset="0"/>
                <a:cs typeface="Times New Roman" pitchFamily="18" charset="0"/>
              </a:rPr>
              <a:t>	b.	Four electrons that are shared between two carbon atoms.</a:t>
            </a:r>
          </a:p>
          <a:p>
            <a:pPr>
              <a:buNone/>
            </a:pPr>
            <a:r>
              <a:rPr lang="en-US" sz="2000" dirty="0" smtClean="0">
                <a:latin typeface="Times New Roman" pitchFamily="18" charset="0"/>
                <a:cs typeface="Times New Roman" pitchFamily="18" charset="0"/>
              </a:rPr>
              <a:t>	c.	Four electrons, two shared, and two unshared, between two atoms.</a:t>
            </a:r>
          </a:p>
          <a:p>
            <a:pPr>
              <a:buNone/>
            </a:pPr>
            <a:r>
              <a:rPr lang="en-US" sz="2000" dirty="0" smtClean="0">
                <a:latin typeface="Times New Roman" pitchFamily="18" charset="0"/>
                <a:cs typeface="Times New Roman" pitchFamily="18" charset="0"/>
              </a:rPr>
              <a:t>	d.	Four electrons, two shared, and two unshared, between two carbon atoms.</a:t>
            </a:r>
          </a:p>
          <a:p>
            <a:pPr>
              <a:buNone/>
            </a:pPr>
            <a:r>
              <a:rPr lang="en-US" sz="2000" dirty="0" smtClean="0">
                <a:latin typeface="Times New Roman" pitchFamily="18" charset="0"/>
                <a:cs typeface="Times New Roman" pitchFamily="18" charset="0"/>
              </a:rPr>
              <a:t> </a:t>
            </a:r>
          </a:p>
          <a:p>
            <a:pPr>
              <a:buNone/>
            </a:pPr>
            <a:r>
              <a:rPr lang="en-US" sz="2000" dirty="0" smtClean="0">
                <a:latin typeface="Times New Roman" pitchFamily="18" charset="0"/>
                <a:cs typeface="Times New Roman" pitchFamily="18" charset="0"/>
              </a:rPr>
              <a:t>	Answer:	A</a:t>
            </a:r>
          </a:p>
          <a:p>
            <a:pPr>
              <a:buNone/>
            </a:pPr>
            <a:endParaRPr lang="en-US" sz="2000" dirty="0">
              <a:latin typeface="Times New Roman" pitchFamily="18" charset="0"/>
              <a:cs typeface="Times New Roman" pitchFamily="18" charset="0"/>
            </a:endParaRPr>
          </a:p>
        </p:txBody>
      </p:sp>
      <p:sp>
        <p:nvSpPr>
          <p:cNvPr id="4" name="Content Placeholder 3"/>
          <p:cNvSpPr>
            <a:spLocks noGrp="1"/>
          </p:cNvSpPr>
          <p:nvPr>
            <p:ph sz="half" idx="2"/>
          </p:nvPr>
        </p:nvSpPr>
        <p:spPr>
          <a:xfrm>
            <a:off x="4495800" y="1600200"/>
            <a:ext cx="4495800" cy="4525963"/>
          </a:xfrm>
        </p:spPr>
        <p:txBody>
          <a:bodyPr>
            <a:normAutofit fontScale="92500" lnSpcReduction="10000"/>
          </a:bodyPr>
          <a:lstStyle/>
          <a:p>
            <a:pPr>
              <a:buNone/>
            </a:pPr>
            <a:r>
              <a:rPr lang="en-US" sz="2000" dirty="0" smtClean="0">
                <a:latin typeface="Times New Roman" pitchFamily="18" charset="0"/>
                <a:cs typeface="Times New Roman" pitchFamily="18" charset="0"/>
              </a:rPr>
              <a:t>6.	In what type of molecule is a resonance structure needed?</a:t>
            </a:r>
          </a:p>
          <a:p>
            <a:pPr>
              <a:buNone/>
            </a:pPr>
            <a:r>
              <a:rPr lang="en-US" sz="2000" dirty="0" smtClean="0">
                <a:latin typeface="Times New Roman" pitchFamily="18" charset="0"/>
                <a:cs typeface="Times New Roman" pitchFamily="18" charset="0"/>
              </a:rPr>
              <a:t>	a.	Whenever a double bond can be positioned twice between two atoms with different </a:t>
            </a:r>
            <a:r>
              <a:rPr lang="en-US" sz="2000" dirty="0" err="1" smtClean="0">
                <a:latin typeface="Times New Roman" pitchFamily="18" charset="0"/>
                <a:cs typeface="Times New Roman" pitchFamily="18" charset="0"/>
              </a:rPr>
              <a:t>electronegativities</a:t>
            </a:r>
            <a:r>
              <a:rPr lang="en-US" sz="2000" dirty="0" smtClean="0">
                <a:latin typeface="Times New Roman" pitchFamily="18" charset="0"/>
                <a:cs typeface="Times New Roman" pitchFamily="18" charset="0"/>
              </a:rPr>
              <a:t>.</a:t>
            </a:r>
          </a:p>
          <a:p>
            <a:pPr>
              <a:buNone/>
            </a:pPr>
            <a:r>
              <a:rPr lang="en-US" sz="2000" dirty="0" smtClean="0">
                <a:latin typeface="Times New Roman" pitchFamily="18" charset="0"/>
                <a:cs typeface="Times New Roman" pitchFamily="18" charset="0"/>
              </a:rPr>
              <a:t>	b.	Whenever a double bond can be positioned between two atoms with the same </a:t>
            </a:r>
            <a:r>
              <a:rPr lang="en-US" sz="2000" dirty="0" err="1" smtClean="0">
                <a:latin typeface="Times New Roman" pitchFamily="18" charset="0"/>
                <a:cs typeface="Times New Roman" pitchFamily="18" charset="0"/>
              </a:rPr>
              <a:t>electronegativity</a:t>
            </a:r>
            <a:r>
              <a:rPr lang="en-US" sz="2000" dirty="0" smtClean="0">
                <a:latin typeface="Times New Roman" pitchFamily="18" charset="0"/>
                <a:cs typeface="Times New Roman" pitchFamily="18" charset="0"/>
              </a:rPr>
              <a:t>.</a:t>
            </a:r>
          </a:p>
          <a:p>
            <a:pPr>
              <a:buNone/>
            </a:pPr>
            <a:r>
              <a:rPr lang="en-US" sz="2000" dirty="0" smtClean="0">
                <a:latin typeface="Times New Roman" pitchFamily="18" charset="0"/>
                <a:cs typeface="Times New Roman" pitchFamily="18" charset="0"/>
              </a:rPr>
              <a:t>	c.	Whenever placement of a single bond can be in two positions that result in equivalent Lewis structures.</a:t>
            </a:r>
          </a:p>
          <a:p>
            <a:pPr>
              <a:buNone/>
            </a:pPr>
            <a:r>
              <a:rPr lang="en-US" sz="2000" dirty="0" smtClean="0">
                <a:latin typeface="Times New Roman" pitchFamily="18" charset="0"/>
                <a:cs typeface="Times New Roman" pitchFamily="18" charset="0"/>
              </a:rPr>
              <a:t>	d.	Whenever placement of a double bond can be in two positions that result in equivalent Lewis structures.</a:t>
            </a:r>
          </a:p>
          <a:p>
            <a:pPr>
              <a:buNone/>
            </a:pPr>
            <a:r>
              <a:rPr lang="en-US" sz="2000" dirty="0" smtClean="0">
                <a:latin typeface="Times New Roman" pitchFamily="18" charset="0"/>
                <a:cs typeface="Times New Roman" pitchFamily="18" charset="0"/>
              </a:rPr>
              <a:t> 	Answer:	D</a:t>
            </a:r>
          </a:p>
          <a:p>
            <a:pPr>
              <a:buNone/>
            </a:pPr>
            <a:endParaRPr lang="en-US" sz="2000" dirty="0">
              <a:latin typeface="Times New Roman" pitchFamily="18" charset="0"/>
              <a:cs typeface="Times New Roman"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0" y="1600200"/>
            <a:ext cx="4495800" cy="4525963"/>
          </a:xfrm>
        </p:spPr>
        <p:txBody>
          <a:bodyPr>
            <a:normAutofit lnSpcReduction="10000"/>
          </a:bodyPr>
          <a:lstStyle/>
          <a:p>
            <a:pPr>
              <a:buNone/>
            </a:pPr>
            <a:r>
              <a:rPr lang="en-US" sz="2000" dirty="0" smtClean="0">
                <a:latin typeface="Times New Roman" pitchFamily="18" charset="0"/>
                <a:cs typeface="Times New Roman" pitchFamily="18" charset="0"/>
              </a:rPr>
              <a:t>7.	VSEPR theory takes into account what two factors when determining molecular geometry?</a:t>
            </a:r>
          </a:p>
          <a:p>
            <a:pPr>
              <a:buNone/>
            </a:pPr>
            <a:r>
              <a:rPr lang="en-US" sz="2000" dirty="0" smtClean="0">
                <a:latin typeface="Times New Roman" pitchFamily="18" charset="0"/>
                <a:cs typeface="Times New Roman" pitchFamily="18" charset="0"/>
              </a:rPr>
              <a:t>	a.	The location of lone pair valence electrons, plus the number of bonds.</a:t>
            </a:r>
          </a:p>
          <a:p>
            <a:pPr>
              <a:buNone/>
            </a:pPr>
            <a:r>
              <a:rPr lang="en-US" sz="2000" dirty="0" smtClean="0">
                <a:latin typeface="Times New Roman" pitchFamily="18" charset="0"/>
                <a:cs typeface="Times New Roman" pitchFamily="18" charset="0"/>
              </a:rPr>
              <a:t>	b.	The size and location of lone pair valence electrons, plus the location of bonds.</a:t>
            </a:r>
          </a:p>
          <a:p>
            <a:pPr>
              <a:buNone/>
            </a:pPr>
            <a:r>
              <a:rPr lang="en-US" sz="2000" dirty="0" smtClean="0">
                <a:latin typeface="Times New Roman" pitchFamily="18" charset="0"/>
                <a:cs typeface="Times New Roman" pitchFamily="18" charset="0"/>
              </a:rPr>
              <a:t>	c.	The location of lone pair valence electrons, and the location and number of bonds.</a:t>
            </a:r>
          </a:p>
          <a:p>
            <a:pPr>
              <a:buNone/>
            </a:pPr>
            <a:r>
              <a:rPr lang="en-US" sz="2000" dirty="0" smtClean="0">
                <a:latin typeface="Times New Roman" pitchFamily="18" charset="0"/>
                <a:cs typeface="Times New Roman" pitchFamily="18" charset="0"/>
              </a:rPr>
              <a:t>	d.	The location of lone pair valence electrons, and the length of single and double bonds.</a:t>
            </a:r>
          </a:p>
          <a:p>
            <a:pPr>
              <a:buNone/>
            </a:pPr>
            <a:r>
              <a:rPr lang="en-US" sz="2000" dirty="0" smtClean="0">
                <a:latin typeface="Times New Roman" pitchFamily="18" charset="0"/>
                <a:cs typeface="Times New Roman" pitchFamily="18" charset="0"/>
              </a:rPr>
              <a:t> 	Answer:	C</a:t>
            </a:r>
          </a:p>
          <a:p>
            <a:pPr>
              <a:buNone/>
            </a:pPr>
            <a:endParaRPr lang="en-US" sz="2000" dirty="0">
              <a:latin typeface="Times New Roman" pitchFamily="18" charset="0"/>
              <a:cs typeface="Times New Roman" pitchFamily="18" charset="0"/>
            </a:endParaRPr>
          </a:p>
        </p:txBody>
      </p:sp>
      <p:sp>
        <p:nvSpPr>
          <p:cNvPr id="4" name="Content Placeholder 3"/>
          <p:cNvSpPr>
            <a:spLocks noGrp="1"/>
          </p:cNvSpPr>
          <p:nvPr>
            <p:ph sz="half" idx="2"/>
          </p:nvPr>
        </p:nvSpPr>
        <p:spPr>
          <a:xfrm>
            <a:off x="4724400" y="1600200"/>
            <a:ext cx="4038600" cy="4525963"/>
          </a:xfrm>
        </p:spPr>
        <p:txBody>
          <a:bodyPr>
            <a:normAutofit lnSpcReduction="10000"/>
          </a:bodyPr>
          <a:lstStyle/>
          <a:p>
            <a:pPr>
              <a:buNone/>
            </a:pPr>
            <a:r>
              <a:rPr lang="en-US" sz="2000" dirty="0" smtClean="0">
                <a:latin typeface="Times New Roman" pitchFamily="18" charset="0"/>
                <a:cs typeface="Times New Roman" pitchFamily="18" charset="0"/>
              </a:rPr>
              <a:t>8.	When a bond is considered polar covalent, what must it possess?</a:t>
            </a:r>
          </a:p>
          <a:p>
            <a:pPr>
              <a:buNone/>
            </a:pPr>
            <a:r>
              <a:rPr lang="en-US" sz="2000" dirty="0" smtClean="0">
                <a:latin typeface="Times New Roman" pitchFamily="18" charset="0"/>
                <a:cs typeface="Times New Roman" pitchFamily="18" charset="0"/>
              </a:rPr>
              <a:t>	a.	A large difference in </a:t>
            </a:r>
            <a:r>
              <a:rPr lang="en-US" sz="2000" dirty="0" err="1" smtClean="0">
                <a:latin typeface="Times New Roman" pitchFamily="18" charset="0"/>
                <a:cs typeface="Times New Roman" pitchFamily="18" charset="0"/>
              </a:rPr>
              <a:t>electronegativities</a:t>
            </a:r>
            <a:r>
              <a:rPr lang="en-US" sz="2000" dirty="0" smtClean="0">
                <a:latin typeface="Times New Roman" pitchFamily="18" charset="0"/>
                <a:cs typeface="Times New Roman" pitchFamily="18" charset="0"/>
              </a:rPr>
              <a:t> between the two atoms that form it.</a:t>
            </a:r>
          </a:p>
          <a:p>
            <a:pPr>
              <a:buNone/>
            </a:pPr>
            <a:r>
              <a:rPr lang="en-US" sz="2000" dirty="0" smtClean="0">
                <a:latin typeface="Times New Roman" pitchFamily="18" charset="0"/>
                <a:cs typeface="Times New Roman" pitchFamily="18" charset="0"/>
              </a:rPr>
              <a:t>	b.	Essentially no difference in </a:t>
            </a:r>
            <a:r>
              <a:rPr lang="en-US" sz="2000" dirty="0" err="1" smtClean="0">
                <a:latin typeface="Times New Roman" pitchFamily="18" charset="0"/>
                <a:cs typeface="Times New Roman" pitchFamily="18" charset="0"/>
              </a:rPr>
              <a:t>electronegativities</a:t>
            </a:r>
            <a:r>
              <a:rPr lang="en-US" sz="2000" dirty="0" smtClean="0">
                <a:latin typeface="Times New Roman" pitchFamily="18" charset="0"/>
                <a:cs typeface="Times New Roman" pitchFamily="18" charset="0"/>
              </a:rPr>
              <a:t> between the two atoms that form it.</a:t>
            </a:r>
          </a:p>
          <a:p>
            <a:pPr>
              <a:buNone/>
            </a:pPr>
            <a:r>
              <a:rPr lang="en-US" sz="2000" dirty="0" smtClean="0">
                <a:latin typeface="Times New Roman" pitchFamily="18" charset="0"/>
                <a:cs typeface="Times New Roman" pitchFamily="18" charset="0"/>
              </a:rPr>
              <a:t>	c.	A minimum of two shared electrons.</a:t>
            </a:r>
          </a:p>
          <a:p>
            <a:pPr>
              <a:buNone/>
            </a:pPr>
            <a:r>
              <a:rPr lang="en-US" sz="2000" dirty="0" smtClean="0">
                <a:latin typeface="Times New Roman" pitchFamily="18" charset="0"/>
                <a:cs typeface="Times New Roman" pitchFamily="18" charset="0"/>
              </a:rPr>
              <a:t>	d.	A metal and a non-metal in the bond that forms it.</a:t>
            </a:r>
          </a:p>
          <a:p>
            <a:pPr>
              <a:buNone/>
            </a:pPr>
            <a:r>
              <a:rPr lang="en-US" sz="2000" dirty="0" smtClean="0">
                <a:latin typeface="Times New Roman" pitchFamily="18" charset="0"/>
                <a:cs typeface="Times New Roman" pitchFamily="18" charset="0"/>
              </a:rPr>
              <a:t> 	Answer:	A</a:t>
            </a:r>
            <a:endParaRPr lang="en-US" sz="2000" dirty="0">
              <a:latin typeface="Times New Roman" pitchFamily="18" charset="0"/>
              <a:cs typeface="Times New Roman"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Rectangle 3"/>
          <p:cNvSpPr>
            <a:spLocks noGrp="1" noChangeArrowheads="1"/>
          </p:cNvSpPr>
          <p:nvPr>
            <p:ph type="title" idx="4294967295"/>
          </p:nvPr>
        </p:nvSpPr>
        <p:spPr>
          <a:xfrm>
            <a:off x="0" y="228600"/>
            <a:ext cx="9144000" cy="1431925"/>
          </a:xfrm>
        </p:spPr>
        <p:txBody>
          <a:bodyPr/>
          <a:lstStyle/>
          <a:p>
            <a:pPr eaLnBrk="1" hangingPunct="1"/>
            <a:r>
              <a:rPr lang="en-US" sz="2800" dirty="0" smtClean="0">
                <a:ln>
                  <a:noFill/>
                </a:ln>
                <a:solidFill>
                  <a:schemeClr val="tx1"/>
                </a:solidFill>
                <a:effectLst/>
              </a:rPr>
              <a:t>This chart shows in red the number of outermost or valence electrons for 8 families.</a:t>
            </a:r>
            <a:br>
              <a:rPr lang="en-US" sz="2800" dirty="0" smtClean="0">
                <a:ln>
                  <a:noFill/>
                </a:ln>
                <a:solidFill>
                  <a:schemeClr val="tx1"/>
                </a:solidFill>
                <a:effectLst/>
              </a:rPr>
            </a:br>
            <a:r>
              <a:rPr lang="en-US" sz="2800" dirty="0" smtClean="0">
                <a:ln>
                  <a:noFill/>
                </a:ln>
                <a:solidFill>
                  <a:schemeClr val="tx1"/>
                </a:solidFill>
                <a:effectLst/>
              </a:rPr>
              <a:t>Also note the Lewis symbols for elements 3-10.</a:t>
            </a:r>
          </a:p>
        </p:txBody>
      </p:sp>
      <p:pic>
        <p:nvPicPr>
          <p:cNvPr id="7173" name="Picture 9" descr="Johll_05_03"/>
          <p:cNvPicPr>
            <a:picLocks noChangeAspect="1" noChangeArrowheads="1"/>
          </p:cNvPicPr>
          <p:nvPr/>
        </p:nvPicPr>
        <p:blipFill>
          <a:blip r:embed="rId3" cstate="print"/>
          <a:srcRect/>
          <a:stretch>
            <a:fillRect/>
          </a:stretch>
        </p:blipFill>
        <p:spPr bwMode="auto">
          <a:xfrm>
            <a:off x="381000" y="2338388"/>
            <a:ext cx="8458200" cy="3208337"/>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20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type="title" idx="4294967295"/>
          </p:nvPr>
        </p:nvSpPr>
        <p:spPr>
          <a:xfrm>
            <a:off x="0" y="76200"/>
            <a:ext cx="3124200" cy="6096000"/>
          </a:xfrm>
        </p:spPr>
        <p:txBody>
          <a:bodyPr/>
          <a:lstStyle/>
          <a:p>
            <a:pPr algn="r" eaLnBrk="1" hangingPunct="1"/>
            <a:r>
              <a:rPr lang="en-US" sz="2800" smtClean="0">
                <a:solidFill>
                  <a:schemeClr val="bg1"/>
                </a:solidFill>
              </a:rPr>
              <a:t>Benzene (the</a:t>
            </a:r>
            <a:r>
              <a:rPr lang="en-US" sz="2800" smtClean="0"/>
              <a:t> </a:t>
            </a:r>
            <a:r>
              <a:rPr lang="en-US" sz="2800" smtClean="0">
                <a:solidFill>
                  <a:srgbClr val="FFFF66"/>
                </a:solidFill>
              </a:rPr>
              <a:t>target</a:t>
            </a:r>
            <a:r>
              <a:rPr lang="en-US" sz="2800" smtClean="0">
                <a:solidFill>
                  <a:schemeClr val="bg1"/>
                </a:solidFill>
              </a:rPr>
              <a:t>) is able to</a:t>
            </a:r>
            <a:r>
              <a:rPr lang="en-US" sz="2800" smtClean="0"/>
              <a:t> </a:t>
            </a:r>
            <a:r>
              <a:rPr lang="en-US" sz="2800" smtClean="0">
                <a:solidFill>
                  <a:srgbClr val="FFFF66"/>
                </a:solidFill>
              </a:rPr>
              <a:t>bind</a:t>
            </a:r>
            <a:r>
              <a:rPr lang="en-US" sz="2800" smtClean="0"/>
              <a:t> </a:t>
            </a:r>
            <a:r>
              <a:rPr lang="en-US" sz="2800" smtClean="0">
                <a:solidFill>
                  <a:schemeClr val="bg1"/>
                </a:solidFill>
              </a:rPr>
              <a:t>to</a:t>
            </a:r>
            <a:r>
              <a:rPr lang="en-US" sz="2800" smtClean="0"/>
              <a:t> </a:t>
            </a:r>
            <a:r>
              <a:rPr lang="en-US" sz="2800" smtClean="0">
                <a:solidFill>
                  <a:schemeClr val="bg1"/>
                </a:solidFill>
              </a:rPr>
              <a:t>cyclodextrin (the</a:t>
            </a:r>
            <a:r>
              <a:rPr lang="en-US" sz="2800" smtClean="0"/>
              <a:t> </a:t>
            </a:r>
            <a:r>
              <a:rPr lang="en-US" sz="2800" smtClean="0">
                <a:solidFill>
                  <a:srgbClr val="FFFF66"/>
                </a:solidFill>
              </a:rPr>
              <a:t>receptor</a:t>
            </a:r>
            <a:r>
              <a:rPr lang="en-US" sz="2800" smtClean="0">
                <a:solidFill>
                  <a:schemeClr val="bg1"/>
                </a:solidFill>
              </a:rPr>
              <a:t>) mainly due to their</a:t>
            </a:r>
            <a:r>
              <a:rPr lang="en-US" sz="2800" smtClean="0"/>
              <a:t> </a:t>
            </a:r>
            <a:r>
              <a:rPr lang="en-US" sz="2800" smtClean="0">
                <a:solidFill>
                  <a:srgbClr val="FFFF66"/>
                </a:solidFill>
              </a:rPr>
              <a:t>compatible 3D geometries.</a:t>
            </a:r>
          </a:p>
        </p:txBody>
      </p:sp>
      <p:grpSp>
        <p:nvGrpSpPr>
          <p:cNvPr id="8195" name="Group 12"/>
          <p:cNvGrpSpPr>
            <a:grpSpLocks/>
          </p:cNvGrpSpPr>
          <p:nvPr/>
        </p:nvGrpSpPr>
        <p:grpSpPr bwMode="auto">
          <a:xfrm>
            <a:off x="3352800" y="381000"/>
            <a:ext cx="5715000" cy="6111875"/>
            <a:chOff x="1104" y="240"/>
            <a:chExt cx="3600" cy="3850"/>
          </a:xfrm>
        </p:grpSpPr>
        <p:sp>
          <p:nvSpPr>
            <p:cNvPr id="8196" name="Text Box 13"/>
            <p:cNvSpPr txBox="1">
              <a:spLocks noChangeArrowheads="1"/>
            </p:cNvSpPr>
            <p:nvPr/>
          </p:nvSpPr>
          <p:spPr bwMode="auto">
            <a:xfrm>
              <a:off x="1104" y="3648"/>
              <a:ext cx="1488" cy="442"/>
            </a:xfrm>
            <a:prstGeom prst="rect">
              <a:avLst/>
            </a:prstGeom>
            <a:solidFill>
              <a:srgbClr val="000000"/>
            </a:solidFill>
            <a:ln w="9525">
              <a:noFill/>
              <a:miter lim="800000"/>
              <a:headEnd/>
              <a:tailEnd/>
            </a:ln>
          </p:spPr>
          <p:txBody>
            <a:bodyPr>
              <a:spAutoFit/>
            </a:bodyPr>
            <a:lstStyle/>
            <a:p>
              <a:pPr>
                <a:spcBef>
                  <a:spcPct val="50000"/>
                </a:spcBef>
              </a:pPr>
              <a:r>
                <a:rPr lang="en-US" sz="1000" b="1">
                  <a:solidFill>
                    <a:schemeClr val="bg1"/>
                  </a:solidFill>
                  <a:latin typeface="Arial" charset="0"/>
                </a:rPr>
                <a:t>Figure 5.1, pg. 139</a:t>
              </a:r>
            </a:p>
            <a:p>
              <a:pPr>
                <a:spcBef>
                  <a:spcPct val="50000"/>
                </a:spcBef>
              </a:pPr>
              <a:r>
                <a:rPr lang="en-US" sz="1000" b="1" i="1">
                  <a:solidFill>
                    <a:schemeClr val="bg1"/>
                  </a:solidFill>
                  <a:latin typeface="Arial" charset="0"/>
                </a:rPr>
                <a:t>Investigating Chemistry, 2</a:t>
              </a:r>
              <a:r>
                <a:rPr lang="en-US" sz="1000" b="1" i="1" baseline="30000">
                  <a:solidFill>
                    <a:schemeClr val="bg1"/>
                  </a:solidFill>
                  <a:latin typeface="Arial" charset="0"/>
                </a:rPr>
                <a:t>nd</a:t>
              </a:r>
              <a:r>
                <a:rPr lang="en-US" sz="1000" b="1" i="1">
                  <a:solidFill>
                    <a:schemeClr val="bg1"/>
                  </a:solidFill>
                  <a:latin typeface="Arial" charset="0"/>
                </a:rPr>
                <a:t> Edition </a:t>
              </a:r>
            </a:p>
            <a:p>
              <a:pPr>
                <a:spcBef>
                  <a:spcPct val="50000"/>
                </a:spcBef>
              </a:pPr>
              <a:r>
                <a:rPr lang="en-US" sz="1000" b="1">
                  <a:solidFill>
                    <a:schemeClr val="bg1"/>
                  </a:solidFill>
                  <a:latin typeface="Arial" charset="0"/>
                  <a:cs typeface="Arial" charset="0"/>
                </a:rPr>
                <a:t>© 2009 W.H. Freeman &amp; Company</a:t>
              </a:r>
            </a:p>
          </p:txBody>
        </p:sp>
        <p:pic>
          <p:nvPicPr>
            <p:cNvPr id="8197" name="Picture 14" descr="Johll_05_01"/>
            <p:cNvPicPr>
              <a:picLocks noChangeAspect="1" noChangeArrowheads="1"/>
            </p:cNvPicPr>
            <p:nvPr/>
          </p:nvPicPr>
          <p:blipFill>
            <a:blip r:embed="rId3" cstate="print"/>
            <a:srcRect/>
            <a:stretch>
              <a:fillRect/>
            </a:stretch>
          </p:blipFill>
          <p:spPr bwMode="auto">
            <a:xfrm>
              <a:off x="1104" y="240"/>
              <a:ext cx="3600" cy="3423"/>
            </a:xfrm>
            <a:prstGeom prst="rect">
              <a:avLst/>
            </a:prstGeom>
            <a:noFill/>
            <a:ln w="12700">
              <a:solidFill>
                <a:srgbClr val="000000"/>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fade">
                                      <p:cBhvr>
                                        <p:cTn id="7" dur="20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3">
      <a:dk1>
        <a:sysClr val="windowText" lastClr="000000"/>
      </a:dk1>
      <a:lt1>
        <a:srgbClr val="000000"/>
      </a:lt1>
      <a:dk2>
        <a:srgbClr val="634545"/>
      </a:dk2>
      <a:lt2>
        <a:srgbClr val="E9E5DC"/>
      </a:lt2>
      <a:accent1>
        <a:srgbClr val="D34817"/>
      </a:accent1>
      <a:accent2>
        <a:srgbClr val="9B2D1F"/>
      </a:accent2>
      <a:accent3>
        <a:srgbClr val="A28E6A"/>
      </a:accent3>
      <a:accent4>
        <a:srgbClr val="956251"/>
      </a:accent4>
      <a:accent5>
        <a:srgbClr val="918485"/>
      </a:accent5>
      <a:accent6>
        <a:srgbClr val="855D5D"/>
      </a:accent6>
      <a:hlink>
        <a:srgbClr val="003760"/>
      </a:hlink>
      <a:folHlink>
        <a:srgbClr val="0070C0"/>
      </a:folHlink>
    </a:clrScheme>
    <a:fontScheme name="Custom 23">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2349</TotalTime>
  <Words>1983</Words>
  <Application>Microsoft Office PowerPoint</Application>
  <PresentationFormat>On-screen Show (4:3)</PresentationFormat>
  <Paragraphs>214</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Apex</vt:lpstr>
      <vt:lpstr>CHAPTER 5: CHEMISTRY OF BONDING: STRUCTURE AND FUNCTION OF DRUG MOLECULES CHEMISTRY OF ADDICTION</vt:lpstr>
      <vt:lpstr>Slide 2</vt:lpstr>
      <vt:lpstr>5.1  NATURE OF COVALENT BONDS</vt:lpstr>
      <vt:lpstr>Slide 4</vt:lpstr>
      <vt:lpstr>Slide 5</vt:lpstr>
      <vt:lpstr>Questions</vt:lpstr>
      <vt:lpstr>Slide 7</vt:lpstr>
      <vt:lpstr>This chart shows in red the number of outermost or valence electrons for 8 families. Also note the Lewis symbols for elements 3-10.</vt:lpstr>
      <vt:lpstr>Benzene (the target) is able to bind to cyclodextrin (the receptor) mainly due to their compatible 3D geometries.</vt:lpstr>
      <vt:lpstr>Slide 10</vt:lpstr>
      <vt:lpstr>DRAWING LEWIS STRUCTURES OF COVALENT COMPOUNDS AND IONS</vt:lpstr>
      <vt:lpstr>EXAMPLE:  THE SULFATE ION, SO42- </vt:lpstr>
      <vt:lpstr>These covalent bonds are formed as atoms share electrons to achieve an octet in their outermost or valence shell.     How many electrons are shared by the two O atoms in the last structure?  Please note that the actual O2 molecule has unpaired electrons and a bond order of two.</vt:lpstr>
      <vt:lpstr>EXAMPLE PROBLEM: Are there any errors in these Lewis structures?</vt:lpstr>
      <vt:lpstr>Nitrogen dioxide, NO2, tends to dimerize to form dinitrogen tetroxide, N2O4, due to its unpaired electron.</vt:lpstr>
      <vt:lpstr>5.4 RESONANCE STRUCTURES</vt:lpstr>
      <vt:lpstr>Neither of these two Lewis structures adequately explains why all the C-C bonds are equal in the actual molecule.  When two or more Lewis structures can be drawn, we observe resonance, an enhanced stability.</vt:lpstr>
      <vt:lpstr>Benzene, C6H6, is best represented by a composite of the two structures below called the resonance hybrid.  It is not flipping back and forth between these two structures any more than a mule changes between a horse and donkey.  A mule is a biological hybrid.</vt:lpstr>
      <vt:lpstr>8.5 VSEPR THEORY and Geometry</vt:lpstr>
      <vt:lpstr>Why isn’t water a linear molecule?  Drawing the Lewis structure shows us that the O atom has two bond pairs of electrons and two lone pairs.  That makes the electronic geometry tetrahedral and the molecular geometry bent. </vt:lpstr>
      <vt:lpstr>Once we determine the correct Lewis structure based on the total number of valence electrons, we can apply the VSEPR theory to predict the electron geometry, and thence the molecular geometry (if different).</vt:lpstr>
      <vt:lpstr>The NH4+ ion, like methane, CH4 , is tetrahedral.  The NO3- ion resembles BF3, and is trigonal planar. Ammonium nitrate, NH4NO3 is a fertilizer, but has been used by foreign and domestic terrorists as an explosive.</vt:lpstr>
      <vt:lpstr>WHEN MOLECULAR GEOMETRY DIFFERS FROM ELECTRON GEOMETRY</vt:lpstr>
      <vt:lpstr>5.6 POLARITY OF BONDS &amp; MOLECULES</vt:lpstr>
      <vt:lpstr>These nonmetals lie close to F on the periodic table. So they have relatively large electronegativity values.</vt:lpstr>
      <vt:lpstr>The C-Cl bond is polar, but due to its high degree of symmetry and the mutual cancellation of effects, CCl4 is nonpolar!</vt:lpstr>
      <vt:lpstr>How can nonpolar molecules have polar covalent bonds?</vt:lpstr>
      <vt:lpstr>Why isn’t NH3 flat just as BH3 is?  The Lewis structure shows a lone pair on the N atom.  So it has tetrahedral electronic geometry resulting in a trigonal pyramidal molecular geometry.</vt:lpstr>
      <vt:lpstr>Question: As the polarity of the molecules increases, what happens to the solubility in water?</vt:lpstr>
      <vt:lpstr>5.7 MOLECULAR GEOMETRY OF DRUGS</vt:lpstr>
      <vt:lpstr>Stereoisomers have not only the same molecular formula but even the same connectivity (sequence of atoms).  The only difference between them is the way the atoms are arranged in space.  Only one is physiologically active.</vt:lpstr>
      <vt:lpstr>5.8  DRUG RECEPTORS &amp; BRAIN CHEMISTRY</vt:lpstr>
      <vt:lpstr>A scanning electron microscope (SEM) image of a (red) neuron or nerve cell, composed of an axon and one or more dendrites.</vt:lpstr>
      <vt:lpstr>HOW A SYNAPSE WORKS The blue neurotransmitters carry an electrical signal called an action potential from one neuron to the next.  Cocaine (yellow) blocks the signal causing amplification which results in damage.   Because of its precise size, shape, and polarity, the cocaine molecule is able to very effectively block the normal uptake of neurotransmitters.</vt:lpstr>
    </vt:vector>
  </TitlesOfParts>
  <Manager>Sumanas, Inc.</Manager>
  <Company>W. H. Freeman &amp; Company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Chemistry</dc:title>
  <dc:creator>Matthew E. Johll</dc:creator>
  <cp:lastModifiedBy>Kristen</cp:lastModifiedBy>
  <cp:revision>155</cp:revision>
  <dcterms:created xsi:type="dcterms:W3CDTF">2002-12-24T01:08:46Z</dcterms:created>
  <dcterms:modified xsi:type="dcterms:W3CDTF">2010-10-12T18:58:47Z</dcterms:modified>
</cp:coreProperties>
</file>