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E068CA-F5BB-41B4-9044-BEF6BE9426DF}" type="datetimeFigureOut">
              <a:rPr lang="en-US" smtClean="0"/>
              <a:t>8/24/2010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6C972-E927-4860-BB87-8E1BA951063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46C972-E927-4860-BB87-8E1BA9510630}"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46C972-E927-4860-BB87-8E1BA9510630}"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46C972-E927-4860-BB87-8E1BA9510630}"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46C972-E927-4860-BB87-8E1BA9510630}"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701C4D-6403-47ED-A951-374607BF9DAB}" type="datetimeFigureOut">
              <a:rPr lang="en-US" smtClean="0"/>
              <a:t>8/24/2010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E5748-0331-4FEC-A083-57AB3868E1B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01C4D-6403-47ED-A951-374607BF9DAB}" type="datetimeFigureOut">
              <a:rPr lang="en-US" smtClean="0"/>
              <a:t>8/24/2010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E5748-0331-4FEC-A083-57AB3868E1B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01C4D-6403-47ED-A951-374607BF9DAB}" type="datetimeFigureOut">
              <a:rPr lang="en-US" smtClean="0"/>
              <a:t>8/24/2010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E5748-0331-4FEC-A083-57AB3868E1B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01C4D-6403-47ED-A951-374607BF9DAB}" type="datetimeFigureOut">
              <a:rPr lang="en-US" smtClean="0"/>
              <a:t>8/24/2010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E5748-0331-4FEC-A083-57AB3868E1B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701C4D-6403-47ED-A951-374607BF9DAB}" type="datetimeFigureOut">
              <a:rPr lang="en-US" smtClean="0"/>
              <a:t>8/24/2010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E5748-0331-4FEC-A083-57AB3868E1B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701C4D-6403-47ED-A951-374607BF9DAB}" type="datetimeFigureOut">
              <a:rPr lang="en-US" smtClean="0"/>
              <a:t>8/24/2010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E5748-0331-4FEC-A083-57AB3868E1B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701C4D-6403-47ED-A951-374607BF9DAB}" type="datetimeFigureOut">
              <a:rPr lang="en-US" smtClean="0"/>
              <a:t>8/24/2010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3E5748-0331-4FEC-A083-57AB3868E1B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701C4D-6403-47ED-A951-374607BF9DAB}" type="datetimeFigureOut">
              <a:rPr lang="en-US" smtClean="0"/>
              <a:t>8/24/2010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3E5748-0331-4FEC-A083-57AB3868E1B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701C4D-6403-47ED-A951-374607BF9DAB}" type="datetimeFigureOut">
              <a:rPr lang="en-US" smtClean="0"/>
              <a:t>8/24/2010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3E5748-0331-4FEC-A083-57AB3868E1B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01C4D-6403-47ED-A951-374607BF9DAB}" type="datetimeFigureOut">
              <a:rPr lang="en-US" smtClean="0"/>
              <a:t>8/24/2010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E5748-0331-4FEC-A083-57AB3868E1B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01C4D-6403-47ED-A951-374607BF9DAB}" type="datetimeFigureOut">
              <a:rPr lang="en-US" smtClean="0"/>
              <a:t>8/24/2010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E5748-0331-4FEC-A083-57AB3868E1B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01C4D-6403-47ED-A951-374607BF9DAB}" type="datetimeFigureOut">
              <a:rPr lang="en-US" smtClean="0"/>
              <a:t>8/24/2010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3E5748-0331-4FEC-A083-57AB3868E1B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whetstonek@winthrop.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bb-winthrop.blackboard.com/" TargetMode="External"/><Relationship Id="rId4" Type="http://schemas.openxmlformats.org/officeDocument/2006/relationships/hyperlink" Target="http://winthrop.blackboard.com/webct/public/home.p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inthrop.blackboard.com/webct/homearea/homearea?" TargetMode="Externa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hyperlink" Target="http://winthrop.blackboard.com/"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0" y="457200"/>
            <a:ext cx="8686800" cy="3305221"/>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b="1" dirty="0" smtClean="0"/>
              <a:t/>
            </a:r>
            <a:br>
              <a:rPr lang="en-US" b="1" dirty="0" smtClean="0"/>
            </a:br>
            <a:endParaRPr lang="en-US" b="1" dirty="0" smtClean="0"/>
          </a:p>
          <a:p>
            <a:r>
              <a:rPr lang="en-US" b="1" dirty="0" smtClean="0"/>
              <a:t>Welcome to the Online Learning at Winthrop Page</a:t>
            </a:r>
          </a:p>
          <a:p>
            <a:r>
              <a:rPr lang="en-US" dirty="0" smtClean="0"/>
              <a:t>Winthrop University is transitioning from </a:t>
            </a:r>
            <a:r>
              <a:rPr lang="en-US" dirty="0" err="1" smtClean="0"/>
              <a:t>WebCT</a:t>
            </a:r>
            <a:r>
              <a:rPr lang="en-US" dirty="0" smtClean="0"/>
              <a:t> to Blackboard 9.1. Fall 2010 courses will still be using </a:t>
            </a:r>
            <a:r>
              <a:rPr lang="en-US" dirty="0" err="1" smtClean="0"/>
              <a:t>WebCT</a:t>
            </a:r>
            <a:r>
              <a:rPr lang="en-US" dirty="0" smtClean="0"/>
              <a:t>. Click on the link for </a:t>
            </a:r>
            <a:r>
              <a:rPr lang="en-US" dirty="0" err="1" smtClean="0"/>
              <a:t>WebCT</a:t>
            </a:r>
            <a:r>
              <a:rPr lang="en-US" dirty="0" smtClean="0"/>
              <a:t> to access </a:t>
            </a:r>
            <a:r>
              <a:rPr lang="en-US" dirty="0" err="1" smtClean="0"/>
              <a:t>WebCT</a:t>
            </a:r>
            <a:r>
              <a:rPr lang="en-US" dirty="0" smtClean="0"/>
              <a:t> courses. Beginning with the Spring 2011 semester, certain courses will be using Blackboard. Click on the link for Blackboard to access Blackboard courses. If you have any questions on which system your course is using, please check with your instructor. By Fall 2011, all courses will be using Blackboard and </a:t>
            </a:r>
            <a:r>
              <a:rPr lang="en-US" dirty="0" err="1" smtClean="0"/>
              <a:t>WebCT</a:t>
            </a:r>
            <a:r>
              <a:rPr lang="en-US" dirty="0" smtClean="0"/>
              <a:t> will no longer be available. If you have any questions regarding this transition, please feel free to email </a:t>
            </a:r>
            <a:r>
              <a:rPr lang="en-US" dirty="0" err="1" smtClean="0"/>
              <a:t>Kimarie</a:t>
            </a:r>
            <a:r>
              <a:rPr lang="en-US" dirty="0" smtClean="0"/>
              <a:t> Whetstone, Online Learning Coordinator, at </a:t>
            </a:r>
            <a:r>
              <a:rPr lang="en-US" dirty="0" smtClean="0">
                <a:hlinkClick r:id="rId3"/>
              </a:rPr>
              <a:t>whetstonek@winthrop.edu</a:t>
            </a:r>
            <a:r>
              <a:rPr lang="en-US" dirty="0"/>
              <a:t>.</a:t>
            </a:r>
            <a:endParaRPr lang="en-US" dirty="0" smtClean="0"/>
          </a:p>
          <a:p>
            <a:r>
              <a:rPr lang="en-US" dirty="0" smtClean="0"/>
              <a:t/>
            </a:r>
            <a:br>
              <a:rPr lang="en-US" dirty="0" smtClean="0"/>
            </a:br>
            <a:r>
              <a:rPr lang="en-US" dirty="0" smtClean="0"/>
              <a:t/>
            </a:r>
            <a:br>
              <a:rPr lang="en-US" dirty="0" smtClean="0"/>
            </a:br>
            <a:r>
              <a:rPr lang="en-US" dirty="0" smtClean="0">
                <a:hlinkClick r:id="rId4"/>
              </a:rPr>
              <a:t>Old </a:t>
            </a:r>
            <a:r>
              <a:rPr lang="en-US" dirty="0" err="1" smtClean="0">
                <a:hlinkClick r:id="rId4"/>
              </a:rPr>
              <a:t>WebCT</a:t>
            </a:r>
            <a:r>
              <a:rPr lang="en-US" dirty="0" smtClean="0">
                <a:hlinkClick r:id="rId4"/>
              </a:rPr>
              <a:t> (content that hasn't been migrated to the new system) </a:t>
            </a:r>
            <a:br>
              <a:rPr lang="en-US" dirty="0" smtClean="0">
                <a:hlinkClick r:id="rId4"/>
              </a:rPr>
            </a:br>
            <a:r>
              <a:rPr lang="en-US" dirty="0" smtClean="0"/>
              <a:t/>
            </a:r>
            <a:br>
              <a:rPr lang="en-US" dirty="0" smtClean="0"/>
            </a:br>
            <a:r>
              <a:rPr lang="en-US" dirty="0" smtClean="0">
                <a:hlinkClick r:id="rId5"/>
              </a:rPr>
              <a:t>New Blackboard (content that has been migrated to the new system)</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4337" name="Picture 1" descr="http://winthrop.blackboard.com/web-ct/en8/img/shim.gif"/>
          <p:cNvPicPr>
            <a:picLocks noChangeAspect="1" noChangeArrowheads="1"/>
          </p:cNvPicPr>
          <p:nvPr/>
        </p:nvPicPr>
        <p:blipFill>
          <a:blip r:embed="rId3"/>
          <a:srcRect/>
          <a:stretch>
            <a:fillRect/>
          </a:stretch>
        </p:blipFill>
        <p:spPr bwMode="auto">
          <a:xfrm>
            <a:off x="0" y="0"/>
            <a:ext cx="95250" cy="190500"/>
          </a:xfrm>
          <a:prstGeom prst="rect">
            <a:avLst/>
          </a:prstGeom>
          <a:noFill/>
        </p:spPr>
      </p:pic>
      <p:pic>
        <p:nvPicPr>
          <p:cNvPr id="14338" name="Picture 2" descr="WebCT Logo"/>
          <p:cNvPicPr>
            <a:picLocks noChangeAspect="1" noChangeArrowheads="1"/>
          </p:cNvPicPr>
          <p:nvPr/>
        </p:nvPicPr>
        <p:blipFill>
          <a:blip r:embed="rId4" cstate="print"/>
          <a:srcRect/>
          <a:stretch>
            <a:fillRect/>
          </a:stretch>
        </p:blipFill>
        <p:spPr bwMode="auto">
          <a:xfrm>
            <a:off x="381000" y="2009274"/>
            <a:ext cx="5119688" cy="1724526"/>
          </a:xfrm>
          <a:prstGeom prst="rect">
            <a:avLst/>
          </a:prstGeom>
          <a:noFill/>
        </p:spPr>
      </p:pic>
      <p:pic>
        <p:nvPicPr>
          <p:cNvPr id="14339" name="Picture 3" descr="http://winthrop.blackboard.com/web-ct/en8/img/shim.gif"/>
          <p:cNvPicPr>
            <a:picLocks noChangeAspect="1" noChangeArrowheads="1"/>
          </p:cNvPicPr>
          <p:nvPr/>
        </p:nvPicPr>
        <p:blipFill>
          <a:blip r:embed="rId3"/>
          <a:srcRect/>
          <a:stretch>
            <a:fillRect/>
          </a:stretch>
        </p:blipFill>
        <p:spPr bwMode="auto">
          <a:xfrm>
            <a:off x="0" y="0"/>
            <a:ext cx="200025" cy="9525"/>
          </a:xfrm>
          <a:prstGeom prst="rect">
            <a:avLst/>
          </a:prstGeom>
          <a:noFill/>
        </p:spPr>
      </p:pic>
      <p:pic>
        <p:nvPicPr>
          <p:cNvPr id="14340" name="Picture 4" descr="http://winthrop.blackboard.com/web-ct/en8/img/shim.gif"/>
          <p:cNvPicPr>
            <a:picLocks noChangeAspect="1" noChangeArrowheads="1"/>
          </p:cNvPicPr>
          <p:nvPr/>
        </p:nvPicPr>
        <p:blipFill>
          <a:blip r:embed="rId3"/>
          <a:srcRect/>
          <a:stretch>
            <a:fillRect/>
          </a:stretch>
        </p:blipFill>
        <p:spPr bwMode="auto">
          <a:xfrm>
            <a:off x="0" y="0"/>
            <a:ext cx="152400" cy="9525"/>
          </a:xfrm>
          <a:prstGeom prst="rect">
            <a:avLst/>
          </a:prstGeom>
          <a:noFill/>
        </p:spPr>
      </p:pic>
      <p:pic>
        <p:nvPicPr>
          <p:cNvPr id="14341" name="Picture 5" descr="http://winthrop.blackboard.com/web-ct/en8/img/shim.gif"/>
          <p:cNvPicPr>
            <a:picLocks noChangeAspect="1" noChangeArrowheads="1"/>
          </p:cNvPicPr>
          <p:nvPr/>
        </p:nvPicPr>
        <p:blipFill>
          <a:blip r:embed="rId3"/>
          <a:srcRect/>
          <a:stretch>
            <a:fillRect/>
          </a:stretch>
        </p:blipFill>
        <p:spPr bwMode="auto">
          <a:xfrm>
            <a:off x="0" y="0"/>
            <a:ext cx="9525" cy="9525"/>
          </a:xfrm>
          <a:prstGeom prst="rect">
            <a:avLst/>
          </a:prstGeom>
          <a:noFill/>
        </p:spPr>
      </p:pic>
      <p:sp>
        <p:nvSpPr>
          <p:cNvPr id="11" name="Content Placeholder 10"/>
          <p:cNvSpPr>
            <a:spLocks noGrp="1"/>
          </p:cNvSpPr>
          <p:nvPr>
            <p:ph idx="1"/>
          </p:nvPr>
        </p:nvSpPr>
        <p:spPr>
          <a:xfrm>
            <a:off x="457200" y="1600200"/>
            <a:ext cx="8458200" cy="4525963"/>
          </a:xfrm>
        </p:spPr>
        <p:txBody>
          <a:bodyPr>
            <a:normAutofit/>
          </a:bodyPr>
          <a:lstStyle/>
          <a:p>
            <a:pPr>
              <a:buNone/>
            </a:pPr>
            <a:r>
              <a:rPr lang="en-US" b="1" dirty="0" smtClean="0">
                <a:latin typeface="Times New Roman" pitchFamily="18" charset="0"/>
                <a:cs typeface="Times New Roman" pitchFamily="18" charset="0"/>
              </a:rPr>
              <a:t>Welcome to </a:t>
            </a:r>
            <a:r>
              <a:rPr lang="en-US" b="1" dirty="0" err="1" smtClean="0">
                <a:latin typeface="Times New Roman" pitchFamily="18" charset="0"/>
                <a:cs typeface="Times New Roman" pitchFamily="18" charset="0"/>
              </a:rPr>
              <a:t>WebCT</a:t>
            </a:r>
            <a:r>
              <a:rPr lang="en-US" dirty="0" smtClean="0">
                <a:latin typeface="Times New Roman" pitchFamily="18" charset="0"/>
                <a:cs typeface="Times New Roman" pitchFamily="18" charset="0"/>
              </a:rPr>
              <a:t> 			August 24, 2010 </a:t>
            </a:r>
          </a:p>
          <a:p>
            <a:pPr>
              <a:buNone/>
            </a:pPr>
            <a:endParaRPr lang="en-US" b="1" dirty="0" smtClean="0">
              <a:latin typeface="Times New Roman" pitchFamily="18" charset="0"/>
              <a:cs typeface="Times New Roman" pitchFamily="18" charset="0"/>
              <a:hlinkClick r:id="rId5" tooltip="Log in to myWebCT"/>
            </a:endParaRPr>
          </a:p>
          <a:p>
            <a:pPr>
              <a:buNone/>
            </a:pPr>
            <a:endParaRPr lang="en-US" b="1" dirty="0">
              <a:latin typeface="Times New Roman" pitchFamily="18" charset="0"/>
              <a:cs typeface="Times New Roman" pitchFamily="18" charset="0"/>
              <a:hlinkClick r:id="rId5" tooltip="Log in to myWebCT"/>
            </a:endParaRPr>
          </a:p>
          <a:p>
            <a:pPr>
              <a:buNone/>
            </a:pPr>
            <a:endParaRPr lang="en-US" b="1" dirty="0" smtClean="0">
              <a:latin typeface="Times New Roman" pitchFamily="18" charset="0"/>
              <a:cs typeface="Times New Roman" pitchFamily="18" charset="0"/>
              <a:hlinkClick r:id="rId5" tooltip="Log in to myWebCT"/>
            </a:endParaRPr>
          </a:p>
          <a:p>
            <a:pPr>
              <a:buNone/>
            </a:pPr>
            <a:endParaRPr lang="en-US" b="1" dirty="0" smtClean="0">
              <a:latin typeface="Times New Roman" pitchFamily="18" charset="0"/>
              <a:cs typeface="Times New Roman" pitchFamily="18" charset="0"/>
              <a:hlinkClick r:id="rId5" tooltip="Log in to myWebCT"/>
            </a:endParaRPr>
          </a:p>
          <a:p>
            <a:pPr>
              <a:buNone/>
            </a:pPr>
            <a:r>
              <a:rPr lang="en-US" b="1" dirty="0" smtClean="0">
                <a:latin typeface="Times New Roman" pitchFamily="18" charset="0"/>
                <a:cs typeface="Times New Roman" pitchFamily="18" charset="0"/>
                <a:hlinkClick r:id="rId5" tooltip="Log in to myWebCT"/>
              </a:rPr>
              <a:t>Log in to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myWebCT</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Course Updates</a:t>
            </a:r>
            <a:endParaRPr lang="en-US"/>
          </a:p>
        </p:txBody>
      </p:sp>
      <p:sp>
        <p:nvSpPr>
          <p:cNvPr id="5" name="Text Placeholder 4"/>
          <p:cNvSpPr>
            <a:spLocks noGrp="1"/>
          </p:cNvSpPr>
          <p:nvPr>
            <p:ph type="body" idx="1"/>
          </p:nvPr>
        </p:nvSpPr>
        <p:spPr/>
        <p:txBody>
          <a:bodyPr/>
          <a:lstStyle/>
          <a:p>
            <a:endParaRPr lang="en-US"/>
          </a:p>
        </p:txBody>
      </p:sp>
      <p:sp>
        <p:nvSpPr>
          <p:cNvPr id="3" name="Content Placeholder 2"/>
          <p:cNvSpPr>
            <a:spLocks noGrp="1"/>
          </p:cNvSpPr>
          <p:nvPr>
            <p:ph sz="half" idx="2"/>
          </p:nvPr>
        </p:nvSpPr>
        <p:spPr/>
        <p:txBody>
          <a:bodyPr/>
          <a:lstStyle/>
          <a:p>
            <a:pPr>
              <a:buNone/>
            </a:pPr>
            <a:r>
              <a:rPr lang="en-US" dirty="0" smtClean="0">
                <a:latin typeface="Times New Roman" pitchFamily="18" charset="0"/>
                <a:cs typeface="Times New Roman" pitchFamily="18" charset="0"/>
              </a:rPr>
              <a:t>Login to </a:t>
            </a:r>
            <a:r>
              <a:rPr lang="en-US" dirty="0" err="1" smtClean="0">
                <a:latin typeface="Times New Roman" pitchFamily="18" charset="0"/>
                <a:cs typeface="Times New Roman" pitchFamily="18" charset="0"/>
              </a:rPr>
              <a:t>WebCT</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3"/>
              </a:rPr>
              <a:t>Entry Page</a:t>
            </a: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err="1" smtClean="0">
                <a:latin typeface="Times New Roman" pitchFamily="18" charset="0"/>
                <a:cs typeface="Times New Roman" pitchFamily="18" charset="0"/>
              </a:rPr>
              <a:t>WebCT</a:t>
            </a:r>
            <a:r>
              <a:rPr lang="en-US" dirty="0" smtClean="0">
                <a:latin typeface="Times New Roman" pitchFamily="18" charset="0"/>
                <a:cs typeface="Times New Roman" pitchFamily="18" charset="0"/>
              </a:rPr>
              <a:t> ID: </a:t>
            </a:r>
            <a:r>
              <a:rPr lang="en-US" dirty="0" err="1" smtClean="0">
                <a:solidFill>
                  <a:srgbClr val="7030A0"/>
                </a:solidFill>
                <a:latin typeface="Times New Roman" pitchFamily="18" charset="0"/>
                <a:cs typeface="Times New Roman" pitchFamily="18" charset="0"/>
              </a:rPr>
              <a:t>wu_kullk</a:t>
            </a:r>
            <a:endParaRPr lang="en-US" dirty="0" smtClean="0">
              <a:solidFill>
                <a:srgbClr val="7030A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Password: ****************</a:t>
            </a:r>
          </a:p>
          <a:p>
            <a:pPr>
              <a:buNone/>
            </a:pPr>
            <a:r>
              <a:rPr lang="en-US" dirty="0" smtClean="0">
                <a:latin typeface="Times New Roman" pitchFamily="18" charset="0"/>
                <a:cs typeface="Times New Roman" pitchFamily="18" charset="0"/>
              </a:rPr>
              <a:t> Log in </a:t>
            </a:r>
            <a:endParaRPr lang="en-US" dirty="0">
              <a:latin typeface="Times New Roman" pitchFamily="18" charset="0"/>
              <a:cs typeface="Times New Roman" pitchFamily="18" charset="0"/>
            </a:endParaRPr>
          </a:p>
        </p:txBody>
      </p:sp>
      <p:sp>
        <p:nvSpPr>
          <p:cNvPr id="6" name="Text Placeholder 5"/>
          <p:cNvSpPr>
            <a:spLocks noGrp="1"/>
          </p:cNvSpPr>
          <p:nvPr>
            <p:ph type="body" sz="quarter" idx="3"/>
          </p:nvPr>
        </p:nvSpPr>
        <p:spPr/>
        <p:txBody>
          <a:bodyPr/>
          <a:lstStyle/>
          <a:p>
            <a:endParaRPr lang="en-US"/>
          </a:p>
        </p:txBody>
      </p:sp>
      <p:sp>
        <p:nvSpPr>
          <p:cNvPr id="7" name="Content Placeholder 6"/>
          <p:cNvSpPr>
            <a:spLocks noGrp="1"/>
          </p:cNvSpPr>
          <p:nvPr>
            <p:ph sz="quarter" idx="4"/>
          </p:nvPr>
        </p:nvSpPr>
        <p:spPr/>
        <p:txBody>
          <a:bodyPr/>
          <a:lstStyle/>
          <a:p>
            <a:endParaRPr lang="en-US"/>
          </a:p>
        </p:txBody>
      </p:sp>
      <p:pic>
        <p:nvPicPr>
          <p:cNvPr id="8" name="Picture 2" descr="WebCT Logo"/>
          <p:cNvPicPr>
            <a:picLocks noChangeAspect="1" noChangeArrowheads="1"/>
          </p:cNvPicPr>
          <p:nvPr/>
        </p:nvPicPr>
        <p:blipFill>
          <a:blip r:embed="rId4" cstate="print"/>
          <a:srcRect/>
          <a:stretch>
            <a:fillRect/>
          </a:stretch>
        </p:blipFill>
        <p:spPr bwMode="auto">
          <a:xfrm>
            <a:off x="457200" y="2743200"/>
            <a:ext cx="3167063" cy="10668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804</TotalTime>
  <Words>24</Words>
  <Application>Microsoft Office PowerPoint</Application>
  <PresentationFormat>On-screen Show (4:3)</PresentationFormat>
  <Paragraphs>23</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Course Updates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Kristen</dc:creator>
  <cp:lastModifiedBy>Kristen</cp:lastModifiedBy>
  <cp:revision>6</cp:revision>
  <dcterms:created xsi:type="dcterms:W3CDTF">2010-08-25T01:02:49Z</dcterms:created>
  <dcterms:modified xsi:type="dcterms:W3CDTF">2010-08-25T14:27:01Z</dcterms:modified>
</cp:coreProperties>
</file>