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29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4" r:id="rId31"/>
    <p:sldId id="405" r:id="rId32"/>
    <p:sldId id="406" r:id="rId33"/>
    <p:sldId id="407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362" r:id="rId5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3399"/>
    <a:srgbClr val="FFFF00"/>
    <a:srgbClr val="00CC99"/>
    <a:srgbClr val="FFFFFF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vertBarState="minimized" horzBarState="maximized">
    <p:restoredLeft sz="32787"/>
    <p:restoredTop sz="93961" autoAdjust="0"/>
  </p:normalViewPr>
  <p:slideViewPr>
    <p:cSldViewPr>
      <p:cViewPr varScale="1">
        <p:scale>
          <a:sx n="84" d="100"/>
          <a:sy n="84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1260" y="3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4" Type="http://schemas.openxmlformats.org/officeDocument/2006/relationships/slide" Target="slides/slide28.xml"/><Relationship Id="rId5" Type="http://schemas.openxmlformats.org/officeDocument/2006/relationships/slide" Target="slides/slide29.xml"/><Relationship Id="rId6" Type="http://schemas.openxmlformats.org/officeDocument/2006/relationships/slide" Target="slides/slide38.xml"/><Relationship Id="rId7" Type="http://schemas.openxmlformats.org/officeDocument/2006/relationships/slide" Target="slides/slide53.xml"/><Relationship Id="rId1" Type="http://schemas.openxmlformats.org/officeDocument/2006/relationships/slide" Target="slides/slide2.xml"/><Relationship Id="rId2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78" tIns="46488" rIns="92978" bIns="46488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78" tIns="46488" rIns="92978" bIns="4648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78" tIns="46488" rIns="92978" bIns="46488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78" tIns="46488" rIns="92978" bIns="4648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84B7E52-039D-564F-A94A-73990FECF7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1" Type="http://schemas.openxmlformats.org/officeDocument/2006/relationships/theme" Target="../theme/theme2.xml"/><Relationship Id="rId2" Type="http://schemas.openxmlformats.org/officeDocument/2006/relationships/vmlDrawing" Target="../drawings/vmlDrawing2.v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46" tIns="47224" rIns="94446" bIns="47224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dt" idx="1"/>
          </p:nvPr>
        </p:nvSpPr>
        <p:spPr bwMode="auto">
          <a:xfrm>
            <a:off x="4046538" y="0"/>
            <a:ext cx="30940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46" tIns="47224" rIns="94446" bIns="47224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endParaRPr lang="en-US"/>
          </a:p>
        </p:txBody>
      </p:sp>
      <p:sp>
        <p:nvSpPr>
          <p:cNvPr id="5131" name="AutoShape 11"/>
          <p:cNvSpPr>
            <a:spLocks noChangeAspect="1" noChangeArrowheads="1" noTextEdit="1"/>
          </p:cNvSpPr>
          <p:nvPr>
            <p:ph type="sldImg" idx="2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32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5088"/>
            <a:ext cx="3094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46" tIns="47224" rIns="94446" bIns="47224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84575" y="8824913"/>
            <a:ext cx="34258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46" tIns="47224" rIns="94446" bIns="47224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853A6CB1-8764-7148-B1AC-A87CD98B01B8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1214438" y="4141788"/>
          <a:ext cx="47148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Document" r:id="rId3" imgW="11796120" imgH="2863080" progId="Word.Document.8">
                  <p:embed/>
                </p:oleObj>
              </mc:Choice>
              <mc:Fallback>
                <p:oleObj name="Document" r:id="rId3" imgW="11796120" imgH="286308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141788"/>
                        <a:ext cx="47148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28650" y="5732463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628650" y="6026150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628650" y="6319838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628650" y="6613525"/>
            <a:ext cx="5745163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628650" y="6910388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628650" y="7204075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628650" y="7497763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628650" y="7793038"/>
            <a:ext cx="5745163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628650" y="8086725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628650" y="8380413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628650" y="8672513"/>
            <a:ext cx="574516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9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2424A-546D-0347-88E5-49ABC9103954}" type="slidenum">
              <a:rPr lang="en-US"/>
              <a:pPr/>
              <a:t>2</a:t>
            </a:fld>
            <a:endParaRPr lang="en-US"/>
          </a:p>
        </p:txBody>
      </p:sp>
      <p:sp>
        <p:nvSpPr>
          <p:cNvPr id="240642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871FD-0089-E245-A366-C913B08D7D3F}" type="slidenum">
              <a:rPr lang="en-US"/>
              <a:pPr/>
              <a:t>18</a:t>
            </a:fld>
            <a:endParaRPr lang="en-US"/>
          </a:p>
        </p:txBody>
      </p:sp>
      <p:sp>
        <p:nvSpPr>
          <p:cNvPr id="266242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ED2EC-0DA6-AC44-9712-78D2EF5617BF}" type="slidenum">
              <a:rPr lang="en-US"/>
              <a:pPr/>
              <a:t>20</a:t>
            </a:fld>
            <a:endParaRPr lang="en-US"/>
          </a:p>
        </p:txBody>
      </p:sp>
      <p:sp>
        <p:nvSpPr>
          <p:cNvPr id="269314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5BEB8-6D16-8F4C-A927-199077A03856}" type="slidenum">
              <a:rPr lang="en-US"/>
              <a:pPr/>
              <a:t>23</a:t>
            </a:fld>
            <a:endParaRPr lang="en-US"/>
          </a:p>
        </p:txBody>
      </p:sp>
      <p:sp>
        <p:nvSpPr>
          <p:cNvPr id="273410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35DCC-9F52-4A40-B6B0-EAC2682893DD}" type="slidenum">
              <a:rPr lang="en-US"/>
              <a:pPr/>
              <a:t>24</a:t>
            </a:fld>
            <a:endParaRPr lang="en-US"/>
          </a:p>
        </p:txBody>
      </p:sp>
      <p:sp>
        <p:nvSpPr>
          <p:cNvPr id="275458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41746-198D-AB4C-94A2-D2C33322442B}" type="slidenum">
              <a:rPr lang="en-US"/>
              <a:pPr/>
              <a:t>25</a:t>
            </a:fld>
            <a:endParaRPr lang="en-US"/>
          </a:p>
        </p:txBody>
      </p:sp>
      <p:sp>
        <p:nvSpPr>
          <p:cNvPr id="277506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5B6D9-1204-C746-B44D-4CC6B3F550F3}" type="slidenum">
              <a:rPr lang="en-US"/>
              <a:pPr/>
              <a:t>26</a:t>
            </a:fld>
            <a:endParaRPr lang="en-US"/>
          </a:p>
        </p:txBody>
      </p:sp>
      <p:sp>
        <p:nvSpPr>
          <p:cNvPr id="279554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5E5B6-4D6F-A649-A6F0-B9EACAAD07A8}" type="slidenum">
              <a:rPr lang="en-US"/>
              <a:pPr/>
              <a:t>27</a:t>
            </a:fld>
            <a:endParaRPr lang="en-US"/>
          </a:p>
        </p:txBody>
      </p:sp>
      <p:sp>
        <p:nvSpPr>
          <p:cNvPr id="281602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DF06C-4611-8243-A646-E482F83CF344}" type="slidenum">
              <a:rPr lang="en-US"/>
              <a:pPr/>
              <a:t>28</a:t>
            </a:fld>
            <a:endParaRPr lang="en-US"/>
          </a:p>
        </p:txBody>
      </p:sp>
      <p:sp>
        <p:nvSpPr>
          <p:cNvPr id="283650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4A656-DC10-D548-AC3F-6EEB991C113C}" type="slidenum">
              <a:rPr lang="en-US"/>
              <a:pPr/>
              <a:t>30</a:t>
            </a:fld>
            <a:endParaRPr lang="en-US"/>
          </a:p>
        </p:txBody>
      </p:sp>
      <p:sp>
        <p:nvSpPr>
          <p:cNvPr id="288770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A645C-D480-C042-B379-50C9423FD175}" type="slidenum">
              <a:rPr lang="en-US"/>
              <a:pPr/>
              <a:t>31</a:t>
            </a:fld>
            <a:endParaRPr lang="en-US"/>
          </a:p>
        </p:txBody>
      </p:sp>
      <p:sp>
        <p:nvSpPr>
          <p:cNvPr id="290818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94FA9-85A0-7445-9244-A6FB8A2B1A38}" type="slidenum">
              <a:rPr lang="en-US"/>
              <a:pPr/>
              <a:t>3</a:t>
            </a:fld>
            <a:endParaRPr lang="en-US"/>
          </a:p>
        </p:txBody>
      </p:sp>
      <p:sp>
        <p:nvSpPr>
          <p:cNvPr id="242690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CD4E1-0B34-7147-8C2F-59958497C3E7}" type="slidenum">
              <a:rPr lang="en-US"/>
              <a:pPr/>
              <a:t>32</a:t>
            </a:fld>
            <a:endParaRPr lang="en-US"/>
          </a:p>
        </p:txBody>
      </p:sp>
      <p:sp>
        <p:nvSpPr>
          <p:cNvPr id="292866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842FD-0DE0-CF45-9141-BA931CC1CCB8}" type="slidenum">
              <a:rPr lang="en-US"/>
              <a:pPr/>
              <a:t>33</a:t>
            </a:fld>
            <a:endParaRPr lang="en-US"/>
          </a:p>
        </p:txBody>
      </p:sp>
      <p:sp>
        <p:nvSpPr>
          <p:cNvPr id="294914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252413" y="712788"/>
            <a:ext cx="6453187" cy="48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E4F6F-5F64-1344-9FC1-9A8288AD130B}" type="slidenum">
              <a:rPr lang="en-US"/>
              <a:pPr/>
              <a:t>35</a:t>
            </a:fld>
            <a:endParaRPr lang="en-US"/>
          </a:p>
        </p:txBody>
      </p:sp>
      <p:sp>
        <p:nvSpPr>
          <p:cNvPr id="328706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254000" y="712788"/>
            <a:ext cx="64516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DA53D-B487-E045-816C-20F1DF0DDBA8}" type="slidenum">
              <a:rPr lang="en-US"/>
              <a:pPr/>
              <a:t>37</a:t>
            </a:fld>
            <a:endParaRPr lang="en-US"/>
          </a:p>
        </p:txBody>
      </p:sp>
      <p:sp>
        <p:nvSpPr>
          <p:cNvPr id="331778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30200" y="715963"/>
            <a:ext cx="6481763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EFE8F-3306-0248-A074-A1835F3F11FA}" type="slidenum">
              <a:rPr lang="en-US"/>
              <a:pPr/>
              <a:t>42</a:t>
            </a:fld>
            <a:endParaRPr lang="en-US"/>
          </a:p>
        </p:txBody>
      </p:sp>
      <p:sp>
        <p:nvSpPr>
          <p:cNvPr id="337922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09563" y="706438"/>
            <a:ext cx="6392862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32A39-B283-324D-8BA8-884ECB0D74AE}" type="slidenum">
              <a:rPr lang="en-US"/>
              <a:pPr/>
              <a:t>43</a:t>
            </a:fld>
            <a:endParaRPr lang="en-US"/>
          </a:p>
        </p:txBody>
      </p:sp>
      <p:sp>
        <p:nvSpPr>
          <p:cNvPr id="339970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09563" y="706438"/>
            <a:ext cx="6392862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0ECDF-8091-7945-9585-A2CE66B97445}" type="slidenum">
              <a:rPr lang="en-US"/>
              <a:pPr/>
              <a:t>44</a:t>
            </a:fld>
            <a:endParaRPr lang="en-US"/>
          </a:p>
        </p:txBody>
      </p:sp>
      <p:sp>
        <p:nvSpPr>
          <p:cNvPr id="342018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30200" y="715963"/>
            <a:ext cx="6481763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B66DD-7A1B-5740-9DF8-D3DEF79949D3}" type="slidenum">
              <a:rPr lang="en-US"/>
              <a:pPr/>
              <a:t>48</a:t>
            </a:fld>
            <a:endParaRPr lang="en-US"/>
          </a:p>
        </p:txBody>
      </p:sp>
      <p:sp>
        <p:nvSpPr>
          <p:cNvPr id="347138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30200" y="715963"/>
            <a:ext cx="6481763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CA311-3B4B-C849-88B0-FB74B31BDF98}" type="slidenum">
              <a:rPr lang="en-US"/>
              <a:pPr/>
              <a:t>49</a:t>
            </a:fld>
            <a:endParaRPr lang="en-US"/>
          </a:p>
        </p:txBody>
      </p:sp>
      <p:sp>
        <p:nvSpPr>
          <p:cNvPr id="349186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252413" y="712788"/>
            <a:ext cx="64516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F8F49-8E29-AE4F-8006-B4F2DAA42332}" type="slidenum">
              <a:rPr lang="en-US"/>
              <a:pPr/>
              <a:t>52</a:t>
            </a:fld>
            <a:endParaRPr lang="en-US"/>
          </a:p>
        </p:txBody>
      </p:sp>
      <p:sp>
        <p:nvSpPr>
          <p:cNvPr id="353282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254000" y="712788"/>
            <a:ext cx="64516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AACAC-E5C7-9A4D-B19A-659BBBB068BC}" type="slidenum">
              <a:rPr lang="en-US"/>
              <a:pPr/>
              <a:t>7</a:t>
            </a:fld>
            <a:endParaRPr lang="en-US"/>
          </a:p>
        </p:txBody>
      </p:sp>
      <p:sp>
        <p:nvSpPr>
          <p:cNvPr id="247810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311150" y="708025"/>
            <a:ext cx="63881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8D533-0D71-1B4D-B621-639484E505CD}" type="slidenum">
              <a:rPr lang="en-US"/>
              <a:pPr/>
              <a:t>11</a:t>
            </a:fld>
            <a:endParaRPr lang="en-US"/>
          </a:p>
        </p:txBody>
      </p:sp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612775" y="774700"/>
            <a:ext cx="5784850" cy="4338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3450" y="5500688"/>
            <a:ext cx="5143500" cy="309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26" tIns="46113" rIns="92226" bIns="46113"/>
          <a:lstStyle/>
          <a:p>
            <a:r>
              <a:rPr lang="en-US"/>
              <a:t>The 4700 software automatically adjusts the gradient and delay time based on the desired Focus Mass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59C33-8B1C-2948-8CA9-24F71D01E7EF}" type="slidenum">
              <a:rPr lang="en-US"/>
              <a:pPr/>
              <a:t>13</a:t>
            </a:fld>
            <a:endParaRPr lang="en-US"/>
          </a:p>
        </p:txBody>
      </p:sp>
      <p:sp>
        <p:nvSpPr>
          <p:cNvPr id="256002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6477D-8930-864F-B6F3-149F0C0DD0C7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EA7BA-3408-AF45-9F3D-762B7E074462}" type="slidenum">
              <a:rPr lang="en-US"/>
              <a:pPr/>
              <a:t>15</a:t>
            </a:fld>
            <a:endParaRPr lang="en-US"/>
          </a:p>
        </p:txBody>
      </p:sp>
      <p:sp>
        <p:nvSpPr>
          <p:cNvPr id="260098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12ED6-202B-C24D-AA47-03BE4B1E4CEF}" type="slidenum">
              <a:rPr lang="en-US"/>
              <a:pPr/>
              <a:t>16</a:t>
            </a:fld>
            <a:endParaRPr lang="en-US"/>
          </a:p>
        </p:txBody>
      </p:sp>
      <p:sp>
        <p:nvSpPr>
          <p:cNvPr id="262146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960" tIns="46480" rIns="92960" bIns="46480"/>
          <a:lstStyle/>
          <a:p>
            <a:r>
              <a:rPr lang="en-US"/>
              <a:t>This is known as Velocity Focusing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5AA5C-EF85-1C4A-B614-118ECD6D307A}" type="slidenum">
              <a:rPr lang="en-US"/>
              <a:pPr/>
              <a:t>17</a:t>
            </a:fld>
            <a:endParaRPr lang="en-US"/>
          </a:p>
        </p:txBody>
      </p:sp>
      <p:sp>
        <p:nvSpPr>
          <p:cNvPr id="264194" name="AutoShape 2"/>
          <p:cNvSpPr>
            <a:spLocks noChangeAspect="1" noChangeArrowheads="1"/>
          </p:cNvSpPr>
          <p:nvPr>
            <p:ph type="sldImg"/>
          </p:nvPr>
        </p:nvSpPr>
        <p:spPr bwMode="auto">
          <a:xfrm>
            <a:off x="180975" y="708025"/>
            <a:ext cx="638968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60" tIns="46480" rIns="92960" bIns="4648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CA122-368B-6C4B-B3A6-F8CA99B7F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DFA71-DC6E-B44A-B448-03B37AE37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F25F6-64EF-5D4E-ABEF-A4E95D88F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732BE-089D-524B-ADDB-B9D1D8383E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5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9A1A-E70A-6848-A559-C32E53195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EC0FF-1B6F-B344-A0D5-DC7BD9143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12FCA-9224-7742-8FD7-2B5FE23D9A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5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5A11-3346-7A4E-B4E7-F9CFCD1CB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14A20-F503-CA42-887C-AA7CE07F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84ED9-F793-324D-ACCC-FE0672ED09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C01A-DBAC-2C49-8E66-C9D065E51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309EF-8F66-584B-BA20-5010F3DEFBFB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 userDrawn="1"/>
        </p:nvGraphicFramePr>
        <p:xfrm>
          <a:off x="6553200" y="6248400"/>
          <a:ext cx="2133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icture" r:id="rId14" imgW="2502000" imgH="552960" progId="Word.Picture.8">
                  <p:embed/>
                </p:oleObj>
              </mc:Choice>
              <mc:Fallback>
                <p:oleObj name="Picture" r:id="rId14" imgW="2502000" imgH="55296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248400"/>
                        <a:ext cx="2133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C:\SnagIt32\splash 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Delayed Extraction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457200" y="54864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Ref:  </a:t>
            </a:r>
            <a:r>
              <a:rPr lang="en-US" sz="1800">
                <a:latin typeface="Arial" charset="0"/>
              </a:rPr>
              <a:t>W.C. Wiley and I.H. McLaren,  </a:t>
            </a:r>
            <a:r>
              <a:rPr lang="en-US" sz="1800" i="1">
                <a:latin typeface="Arial" charset="0"/>
              </a:rPr>
              <a:t>Rev. Sci. Instrum.</a:t>
            </a:r>
            <a:r>
              <a:rPr lang="en-US" sz="1800">
                <a:latin typeface="Arial" charset="0"/>
              </a:rPr>
              <a:t> (1953) </a:t>
            </a:r>
            <a:r>
              <a:rPr lang="en-US" sz="1800" b="1">
                <a:latin typeface="Arial" charset="0"/>
              </a:rPr>
              <a:t>26</a:t>
            </a:r>
            <a:r>
              <a:rPr lang="en-US" sz="1800">
                <a:latin typeface="Arial" charset="0"/>
              </a:rPr>
              <a:t>, 1150-1157.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153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>
                <a:latin typeface="Arial" charset="0"/>
              </a:rPr>
              <a:t>When ions are formed in MALDI they have a range of translational kinetic energies due to the ionization process.  This leads to peak broadening. By forming ions in a weak electric field, then applying a high voltage extracting field only after a </a:t>
            </a:r>
            <a:r>
              <a:rPr lang="en-US" sz="2400" b="1">
                <a:latin typeface="Arial" charset="0"/>
              </a:rPr>
              <a:t>time delay</a:t>
            </a:r>
            <a:r>
              <a:rPr lang="en-US" sz="2400">
                <a:latin typeface="Arial" charset="0"/>
              </a:rPr>
              <a:t>, the effect of this energy spread can be minimized when used in conjunction with an appropriate potential </a:t>
            </a:r>
            <a:r>
              <a:rPr lang="en-US" sz="2400" b="1">
                <a:latin typeface="Arial" charset="0"/>
              </a:rPr>
              <a:t>gradient</a:t>
            </a:r>
            <a:r>
              <a:rPr lang="en-US" sz="2400">
                <a:latin typeface="Arial" charset="0"/>
              </a:rPr>
              <a:t>.  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>
                <a:latin typeface="Arial" charset="0"/>
              </a:rPr>
              <a:t>Field gradients are formed and controlled in the ionization region by the voltages applied to the sample plate and the variable voltage grid.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51907" name="Line 3"/>
          <p:cNvSpPr>
            <a:spLocks noChangeShapeType="1"/>
          </p:cNvSpPr>
          <p:nvPr/>
        </p:nvSpPr>
        <p:spPr bwMode="auto">
          <a:xfrm>
            <a:off x="1905000" y="1905000"/>
            <a:ext cx="0" cy="1524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3276600" y="1905000"/>
            <a:ext cx="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>
            <a:off x="7086600" y="1981200"/>
            <a:ext cx="0" cy="15478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1910" name="Group 6"/>
          <p:cNvGrpSpPr>
            <a:grpSpLocks/>
          </p:cNvGrpSpPr>
          <p:nvPr/>
        </p:nvGrpSpPr>
        <p:grpSpPr bwMode="auto">
          <a:xfrm>
            <a:off x="609600" y="1905000"/>
            <a:ext cx="4953000" cy="1524000"/>
            <a:chOff x="384" y="1200"/>
            <a:chExt cx="3120" cy="960"/>
          </a:xfrm>
        </p:grpSpPr>
        <p:grpSp>
          <p:nvGrpSpPr>
            <p:cNvPr id="251911" name="Group 7"/>
            <p:cNvGrpSpPr>
              <a:grpSpLocks/>
            </p:cNvGrpSpPr>
            <p:nvPr/>
          </p:nvGrpSpPr>
          <p:grpSpPr bwMode="auto">
            <a:xfrm>
              <a:off x="384" y="1200"/>
              <a:ext cx="3120" cy="960"/>
              <a:chOff x="384" y="1200"/>
              <a:chExt cx="3120" cy="960"/>
            </a:xfrm>
          </p:grpSpPr>
          <p:sp>
            <p:nvSpPr>
              <p:cNvPr id="251912" name="Rectangle 8"/>
              <p:cNvSpPr>
                <a:spLocks noChangeArrowheads="1"/>
              </p:cNvSpPr>
              <p:nvPr/>
            </p:nvSpPr>
            <p:spPr bwMode="auto">
              <a:xfrm>
                <a:off x="1200" y="1200"/>
                <a:ext cx="816" cy="960"/>
              </a:xfrm>
              <a:prstGeom prst="rect">
                <a:avLst/>
              </a:prstGeom>
              <a:gradFill rotWithShape="0">
                <a:gsLst>
                  <a:gs pos="0">
                    <a:srgbClr val="FF9F9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sz="1600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251913" name="Text Box 9"/>
              <p:cNvSpPr txBox="1">
                <a:spLocks noChangeArrowheads="1"/>
              </p:cNvSpPr>
              <p:nvPr/>
            </p:nvSpPr>
            <p:spPr bwMode="auto">
              <a:xfrm>
                <a:off x="384" y="1392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  <a:latin typeface="Arial" charset="0"/>
                  </a:rPr>
                  <a:t>+20 kV</a:t>
                </a:r>
              </a:p>
            </p:txBody>
          </p:sp>
          <p:sp>
            <p:nvSpPr>
              <p:cNvPr id="251914" name="Text Box 10"/>
              <p:cNvSpPr txBox="1">
                <a:spLocks noChangeArrowheads="1"/>
              </p:cNvSpPr>
              <p:nvPr/>
            </p:nvSpPr>
            <p:spPr bwMode="auto">
              <a:xfrm>
                <a:off x="2064" y="1344"/>
                <a:ext cx="14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25000"/>
                  </a:lnSpc>
                  <a:spcBef>
                    <a:spcPct val="50000"/>
                  </a:spcBef>
                </a:pPr>
                <a:endParaRPr lang="en-US" sz="2000">
                  <a:solidFill>
                    <a:srgbClr val="FF0000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25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  <a:latin typeface="Arial" charset="0"/>
                  </a:rPr>
                  <a:t>+18 kV (90%)</a:t>
                </a:r>
                <a:endParaRPr lang="en-US" sz="240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251915" name="Rectangle 11"/>
            <p:cNvSpPr>
              <a:spLocks noChangeArrowheads="1"/>
            </p:cNvSpPr>
            <p:nvPr/>
          </p:nvSpPr>
          <p:spPr bwMode="auto">
            <a:xfrm>
              <a:off x="1296" y="1440"/>
              <a:ext cx="708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920000"/>
                  </a:solidFill>
                  <a:latin typeface="Arial" charset="0"/>
                </a:rPr>
                <a:t>Potential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920000"/>
                  </a:solidFill>
                  <a:latin typeface="Arial" charset="0"/>
                </a:rPr>
                <a:t>Gradient</a:t>
              </a:r>
            </a:p>
          </p:txBody>
        </p:sp>
      </p:grp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1905000" y="2667000"/>
            <a:ext cx="1358900" cy="0"/>
          </a:xfrm>
          <a:prstGeom prst="line">
            <a:avLst/>
          </a:prstGeom>
          <a:noFill/>
          <a:ln w="28575">
            <a:solidFill>
              <a:srgbClr val="98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1587500" y="1608138"/>
            <a:ext cx="5880100" cy="218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251918" name="Freeform 14"/>
          <p:cNvSpPr>
            <a:spLocks/>
          </p:cNvSpPr>
          <p:nvPr/>
        </p:nvSpPr>
        <p:spPr bwMode="auto">
          <a:xfrm>
            <a:off x="1905000" y="3505200"/>
            <a:ext cx="914400" cy="228600"/>
          </a:xfrm>
          <a:custGeom>
            <a:avLst/>
            <a:gdLst>
              <a:gd name="T0" fmla="*/ 0 w 1104"/>
              <a:gd name="T1" fmla="*/ 48 h 336"/>
              <a:gd name="T2" fmla="*/ 0 w 1104"/>
              <a:gd name="T3" fmla="*/ 336 h 336"/>
              <a:gd name="T4" fmla="*/ 1104 w 1104"/>
              <a:gd name="T5" fmla="*/ 336 h 336"/>
              <a:gd name="T6" fmla="*/ 1104 w 1104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336">
                <a:moveTo>
                  <a:pt x="0" y="48"/>
                </a:moveTo>
                <a:lnTo>
                  <a:pt x="0" y="336"/>
                </a:lnTo>
                <a:lnTo>
                  <a:pt x="1104" y="336"/>
                </a:lnTo>
                <a:lnTo>
                  <a:pt x="11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1219200" y="40386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  <a:latin typeface="Arial" charset="0"/>
              </a:rPr>
              <a:t>Ionization Region</a:t>
            </a: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228600" y="968375"/>
            <a:ext cx="21145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Arial" charset="0"/>
              </a:rPr>
              <a:t>Sample plate at accelerating voltage</a:t>
            </a:r>
            <a:endParaRPr lang="en-US" sz="2400">
              <a:latin typeface="Arial" charset="0"/>
            </a:endParaRP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2514600" y="9144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Variable voltage at a % of the accelerating voltage</a:t>
            </a:r>
          </a:p>
        </p:txBody>
      </p:sp>
      <p:sp>
        <p:nvSpPr>
          <p:cNvPr id="251922" name="Text Box 18"/>
          <p:cNvSpPr txBox="1">
            <a:spLocks noChangeArrowheads="1"/>
          </p:cNvSpPr>
          <p:nvPr/>
        </p:nvSpPr>
        <p:spPr bwMode="auto">
          <a:xfrm>
            <a:off x="6858000" y="10668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Ground grid</a:t>
            </a:r>
            <a:endParaRPr lang="en-US" sz="2400">
              <a:latin typeface="Arial" charset="0"/>
            </a:endParaRP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304800" y="46482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The variable voltage works together with the accelerating voltage to create a potential </a:t>
            </a:r>
            <a:r>
              <a:rPr lang="en-US" sz="2400" b="1">
                <a:latin typeface="Arial" charset="0"/>
              </a:rPr>
              <a:t>gradient</a:t>
            </a:r>
            <a:r>
              <a:rPr lang="en-US" sz="2400">
                <a:latin typeface="Arial" charset="0"/>
              </a:rPr>
              <a:t> in the ionization region near the target.  It and the </a:t>
            </a:r>
            <a:r>
              <a:rPr lang="en-US" sz="2400" b="1">
                <a:latin typeface="Arial" charset="0"/>
              </a:rPr>
              <a:t>delay time</a:t>
            </a:r>
            <a:r>
              <a:rPr lang="en-US" sz="2400">
                <a:latin typeface="Arial" charset="0"/>
              </a:rPr>
              <a:t> must be adjusted to obtain optimum resolution for a given mass range.</a:t>
            </a:r>
          </a:p>
        </p:txBody>
      </p:sp>
      <p:sp>
        <p:nvSpPr>
          <p:cNvPr id="251924" name="Line 20"/>
          <p:cNvSpPr>
            <a:spLocks noChangeShapeType="1"/>
          </p:cNvSpPr>
          <p:nvPr/>
        </p:nvSpPr>
        <p:spPr bwMode="auto">
          <a:xfrm>
            <a:off x="1143000" y="1752600"/>
            <a:ext cx="685800" cy="6858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5" name="Line 21"/>
          <p:cNvSpPr>
            <a:spLocks noChangeShapeType="1"/>
          </p:cNvSpPr>
          <p:nvPr/>
        </p:nvSpPr>
        <p:spPr bwMode="auto">
          <a:xfrm flipV="1">
            <a:off x="2286000" y="3733800"/>
            <a:ext cx="0" cy="3810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6" name="Line 22"/>
          <p:cNvSpPr>
            <a:spLocks noChangeShapeType="1"/>
          </p:cNvSpPr>
          <p:nvPr/>
        </p:nvSpPr>
        <p:spPr bwMode="auto">
          <a:xfrm flipH="1">
            <a:off x="3352800" y="1524000"/>
            <a:ext cx="381000" cy="5334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7" name="Line 23"/>
          <p:cNvSpPr>
            <a:spLocks noChangeShapeType="1"/>
          </p:cNvSpPr>
          <p:nvPr/>
        </p:nvSpPr>
        <p:spPr bwMode="auto">
          <a:xfrm flipH="1">
            <a:off x="7086600" y="1447800"/>
            <a:ext cx="152400" cy="4572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8" name="Text Box 24"/>
          <p:cNvSpPr txBox="1">
            <a:spLocks noChangeArrowheads="1"/>
          </p:cNvSpPr>
          <p:nvPr/>
        </p:nvSpPr>
        <p:spPr bwMode="auto">
          <a:xfrm>
            <a:off x="7467600" y="2667000"/>
            <a:ext cx="76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to     Flight Tube</a:t>
            </a:r>
          </a:p>
        </p:txBody>
      </p:sp>
      <p:sp>
        <p:nvSpPr>
          <p:cNvPr id="251929" name="Line 25"/>
          <p:cNvSpPr>
            <a:spLocks noChangeShapeType="1"/>
          </p:cNvSpPr>
          <p:nvPr/>
        </p:nvSpPr>
        <p:spPr bwMode="auto">
          <a:xfrm>
            <a:off x="6705600" y="2667000"/>
            <a:ext cx="152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>
            <a:off x="3276600" y="2819400"/>
            <a:ext cx="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Rectangle 27"/>
          <p:cNvSpPr>
            <a:spLocks noChangeArrowheads="1"/>
          </p:cNvSpPr>
          <p:nvPr/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Extraction Voltages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7488"/>
            <a:ext cx="8839200" cy="1001712"/>
          </a:xfrm>
        </p:spPr>
        <p:txBody>
          <a:bodyPr/>
          <a:lstStyle/>
          <a:p>
            <a:r>
              <a:rPr lang="en-US" sz="4000" b="1">
                <a:solidFill>
                  <a:srgbClr val="003399"/>
                </a:solidFill>
                <a:latin typeface="Arial" charset="0"/>
              </a:rPr>
              <a:t>Pulse Delay Time</a:t>
            </a:r>
            <a:r>
              <a:rPr lang="en-US" sz="4000">
                <a:solidFill>
                  <a:srgbClr val="003399"/>
                </a:solidFill>
                <a:latin typeface="Arial" charset="0"/>
              </a:rPr>
              <a:t> </a:t>
            </a:r>
            <a:br>
              <a:rPr lang="en-US" sz="4000">
                <a:solidFill>
                  <a:srgbClr val="003399"/>
                </a:solidFill>
                <a:latin typeface="Arial" charset="0"/>
              </a:rPr>
            </a:br>
            <a:r>
              <a:rPr lang="en-US" sz="2400" b="1">
                <a:solidFill>
                  <a:srgbClr val="003399"/>
                </a:solidFill>
                <a:latin typeface="Arial" charset="0"/>
              </a:rPr>
              <a:t>with Delayed Extraction Technology</a:t>
            </a:r>
          </a:p>
        </p:txBody>
      </p:sp>
      <p:grpSp>
        <p:nvGrpSpPr>
          <p:cNvPr id="253955" name="Group 3"/>
          <p:cNvGrpSpPr>
            <a:grpSpLocks/>
          </p:cNvGrpSpPr>
          <p:nvPr/>
        </p:nvGrpSpPr>
        <p:grpSpPr bwMode="auto">
          <a:xfrm>
            <a:off x="1600200" y="1905000"/>
            <a:ext cx="6353175" cy="2514600"/>
            <a:chOff x="480" y="1104"/>
            <a:chExt cx="2304" cy="1584"/>
          </a:xfrm>
        </p:grpSpPr>
        <p:sp>
          <p:nvSpPr>
            <p:cNvPr id="253956" name="Line 4"/>
            <p:cNvSpPr>
              <a:spLocks noChangeShapeType="1"/>
            </p:cNvSpPr>
            <p:nvPr/>
          </p:nvSpPr>
          <p:spPr bwMode="auto">
            <a:xfrm>
              <a:off x="480" y="1104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57" name="Line 5"/>
            <p:cNvSpPr>
              <a:spLocks noChangeShapeType="1"/>
            </p:cNvSpPr>
            <p:nvPr/>
          </p:nvSpPr>
          <p:spPr bwMode="auto">
            <a:xfrm>
              <a:off x="480" y="268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3958" name="Group 6"/>
          <p:cNvGrpSpPr>
            <a:grpSpLocks/>
          </p:cNvGrpSpPr>
          <p:nvPr/>
        </p:nvGrpSpPr>
        <p:grpSpPr bwMode="auto">
          <a:xfrm>
            <a:off x="1600200" y="1905000"/>
            <a:ext cx="6353175" cy="2514600"/>
            <a:chOff x="480" y="1104"/>
            <a:chExt cx="2304" cy="1584"/>
          </a:xfrm>
        </p:grpSpPr>
        <p:sp>
          <p:nvSpPr>
            <p:cNvPr id="253959" name="Line 7"/>
            <p:cNvSpPr>
              <a:spLocks noChangeShapeType="1"/>
            </p:cNvSpPr>
            <p:nvPr/>
          </p:nvSpPr>
          <p:spPr bwMode="auto">
            <a:xfrm>
              <a:off x="480" y="1104"/>
              <a:ext cx="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60" name="Line 8"/>
            <p:cNvSpPr>
              <a:spLocks noChangeShapeType="1"/>
            </p:cNvSpPr>
            <p:nvPr/>
          </p:nvSpPr>
          <p:spPr bwMode="auto">
            <a:xfrm>
              <a:off x="480" y="2688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4246563" y="44958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time</a:t>
            </a: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1600200" y="4267200"/>
            <a:ext cx="3176588" cy="158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 flipV="1">
            <a:off x="4776788" y="2514600"/>
            <a:ext cx="23812" cy="1752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4800600" y="2514600"/>
            <a:ext cx="3549650" cy="158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 flipH="1">
            <a:off x="1600200" y="2438400"/>
            <a:ext cx="3175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>
            <a:off x="1600200" y="2438400"/>
            <a:ext cx="3175" cy="1828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V="1">
            <a:off x="3429000" y="3581400"/>
            <a:ext cx="3810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1371600" y="55626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Extraction delay time (25-1000 ns)</a:t>
            </a: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2362200" y="1981200"/>
            <a:ext cx="132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Laser pulse</a:t>
            </a:r>
          </a:p>
        </p:txBody>
      </p:sp>
      <p:sp>
        <p:nvSpPr>
          <p:cNvPr id="253970" name="Text Box 18"/>
          <p:cNvSpPr txBox="1">
            <a:spLocks noChangeArrowheads="1"/>
          </p:cNvSpPr>
          <p:nvPr/>
        </p:nvSpPr>
        <p:spPr bwMode="auto">
          <a:xfrm>
            <a:off x="5105400" y="1600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Accelerating Voltage</a:t>
            </a: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5943600" y="2057400"/>
            <a:ext cx="1524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2" name="AutoShape 20"/>
          <p:cNvSpPr>
            <a:spLocks noChangeArrowheads="1"/>
          </p:cNvSpPr>
          <p:nvPr/>
        </p:nvSpPr>
        <p:spPr bwMode="auto">
          <a:xfrm>
            <a:off x="2895600" y="2438400"/>
            <a:ext cx="76200" cy="1981200"/>
          </a:xfrm>
          <a:prstGeom prst="triangle">
            <a:avLst>
              <a:gd name="adj" fmla="val 4791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3" name="Text Box 21"/>
          <p:cNvSpPr txBox="1">
            <a:spLocks noChangeArrowheads="1"/>
          </p:cNvSpPr>
          <p:nvPr/>
        </p:nvSpPr>
        <p:spPr bwMode="auto">
          <a:xfrm>
            <a:off x="685800" y="2971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kV</a:t>
            </a: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>
            <a:off x="3048000" y="35052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4800600" y="2819400"/>
            <a:ext cx="3549650" cy="158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6" name="Text Box 24"/>
          <p:cNvSpPr txBox="1">
            <a:spLocks noChangeArrowheads="1"/>
          </p:cNvSpPr>
          <p:nvPr/>
        </p:nvSpPr>
        <p:spPr bwMode="auto">
          <a:xfrm>
            <a:off x="5257800" y="3352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Variable Voltage</a:t>
            </a: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 flipV="1">
            <a:off x="5943600" y="2895600"/>
            <a:ext cx="2286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2296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The problem:</a:t>
            </a:r>
            <a:r>
              <a:rPr lang="en-US" sz="2400">
                <a:latin typeface="Arial" charset="0"/>
              </a:rPr>
              <a:t>  Peaks are broad in MALDI-TOF spectra with continuous extraction (=poor resolution).</a:t>
            </a:r>
          </a:p>
          <a:p>
            <a:pPr>
              <a:spcBef>
                <a:spcPct val="60000"/>
              </a:spcBef>
            </a:pPr>
            <a:r>
              <a:rPr lang="en-US" sz="2400" b="1">
                <a:latin typeface="Arial" charset="0"/>
              </a:rPr>
              <a:t>The cause:</a:t>
            </a:r>
            <a:r>
              <a:rPr lang="en-US" sz="2400">
                <a:latin typeface="Arial" charset="0"/>
              </a:rPr>
              <a:t>  Ions of the </a:t>
            </a:r>
            <a:r>
              <a:rPr lang="en-US" sz="2400" b="1">
                <a:latin typeface="Arial" charset="0"/>
              </a:rPr>
              <a:t>same mass</a:t>
            </a:r>
            <a:r>
              <a:rPr lang="en-US" sz="2400">
                <a:latin typeface="Arial" charset="0"/>
              </a:rPr>
              <a:t> coming from the target have </a:t>
            </a:r>
            <a:r>
              <a:rPr lang="en-US" sz="2400" b="1">
                <a:latin typeface="Arial" charset="0"/>
              </a:rPr>
              <a:t>different Kinetic Energy (velocity)</a:t>
            </a:r>
            <a:r>
              <a:rPr lang="en-US" sz="2400">
                <a:latin typeface="Arial" charset="0"/>
              </a:rPr>
              <a:t> due to the ionization process.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1524000" y="3609975"/>
            <a:ext cx="133350" cy="2209800"/>
          </a:xfrm>
          <a:prstGeom prst="rect">
            <a:avLst/>
          </a:prstGeom>
          <a:solidFill>
            <a:srgbClr val="00FF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1676400" y="4419600"/>
            <a:ext cx="0" cy="762000"/>
          </a:xfrm>
          <a:prstGeom prst="line">
            <a:avLst/>
          </a:prstGeom>
          <a:noFill/>
          <a:ln w="50800">
            <a:solidFill>
              <a:srgbClr val="3F00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4981" name="Group 5"/>
          <p:cNvGrpSpPr>
            <a:grpSpLocks/>
          </p:cNvGrpSpPr>
          <p:nvPr/>
        </p:nvGrpSpPr>
        <p:grpSpPr bwMode="auto">
          <a:xfrm>
            <a:off x="1676400" y="4343400"/>
            <a:ext cx="514350" cy="396875"/>
            <a:chOff x="1122" y="2592"/>
            <a:chExt cx="324" cy="250"/>
          </a:xfrm>
        </p:grpSpPr>
        <p:sp>
          <p:nvSpPr>
            <p:cNvPr id="254982" name="Oval 6"/>
            <p:cNvSpPr>
              <a:spLocks noChangeArrowheads="1"/>
            </p:cNvSpPr>
            <p:nvPr/>
          </p:nvSpPr>
          <p:spPr bwMode="auto">
            <a:xfrm>
              <a:off x="1152" y="2658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3" name="Text Box 7"/>
            <p:cNvSpPr txBox="1">
              <a:spLocks noChangeArrowheads="1"/>
            </p:cNvSpPr>
            <p:nvPr/>
          </p:nvSpPr>
          <p:spPr bwMode="auto">
            <a:xfrm>
              <a:off x="1122" y="259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4984" name="Line 8"/>
            <p:cNvSpPr>
              <a:spLocks noChangeShapeType="1"/>
            </p:cNvSpPr>
            <p:nvPr/>
          </p:nvSpPr>
          <p:spPr bwMode="auto">
            <a:xfrm>
              <a:off x="1302" y="2727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985" name="Group 9"/>
          <p:cNvGrpSpPr>
            <a:grpSpLocks/>
          </p:cNvGrpSpPr>
          <p:nvPr/>
        </p:nvGrpSpPr>
        <p:grpSpPr bwMode="auto">
          <a:xfrm>
            <a:off x="1676400" y="4953000"/>
            <a:ext cx="814388" cy="396875"/>
            <a:chOff x="1410" y="2832"/>
            <a:chExt cx="513" cy="260"/>
          </a:xfrm>
        </p:grpSpPr>
        <p:sp>
          <p:nvSpPr>
            <p:cNvPr id="254986" name="Oval 10"/>
            <p:cNvSpPr>
              <a:spLocks noChangeArrowheads="1"/>
            </p:cNvSpPr>
            <p:nvPr/>
          </p:nvSpPr>
          <p:spPr bwMode="auto">
            <a:xfrm>
              <a:off x="1440" y="2898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7" name="Text Box 11"/>
            <p:cNvSpPr txBox="1">
              <a:spLocks noChangeArrowheads="1"/>
            </p:cNvSpPr>
            <p:nvPr/>
          </p:nvSpPr>
          <p:spPr bwMode="auto">
            <a:xfrm>
              <a:off x="1410" y="2832"/>
              <a:ext cx="19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4988" name="Line 12"/>
            <p:cNvSpPr>
              <a:spLocks noChangeShapeType="1"/>
            </p:cNvSpPr>
            <p:nvPr/>
          </p:nvSpPr>
          <p:spPr bwMode="auto">
            <a:xfrm>
              <a:off x="1587" y="2964"/>
              <a:ext cx="3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989" name="Group 13"/>
          <p:cNvGrpSpPr>
            <a:grpSpLocks/>
          </p:cNvGrpSpPr>
          <p:nvPr/>
        </p:nvGrpSpPr>
        <p:grpSpPr bwMode="auto">
          <a:xfrm>
            <a:off x="1676400" y="4648200"/>
            <a:ext cx="1371600" cy="396875"/>
            <a:chOff x="2082" y="2787"/>
            <a:chExt cx="864" cy="250"/>
          </a:xfrm>
        </p:grpSpPr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2112" y="2850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1" name="Text Box 15"/>
            <p:cNvSpPr txBox="1">
              <a:spLocks noChangeArrowheads="1"/>
            </p:cNvSpPr>
            <p:nvPr/>
          </p:nvSpPr>
          <p:spPr bwMode="auto">
            <a:xfrm>
              <a:off x="2082" y="2787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4992" name="Line 16"/>
            <p:cNvSpPr>
              <a:spLocks noChangeShapeType="1"/>
            </p:cNvSpPr>
            <p:nvPr/>
          </p:nvSpPr>
          <p:spPr bwMode="auto">
            <a:xfrm>
              <a:off x="2262" y="2916"/>
              <a:ext cx="68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993" name="Text Box 17"/>
          <p:cNvSpPr txBox="1">
            <a:spLocks noChangeArrowheads="1"/>
          </p:cNvSpPr>
          <p:nvPr/>
        </p:nvSpPr>
        <p:spPr bwMode="auto">
          <a:xfrm>
            <a:off x="2133600" y="3352800"/>
            <a:ext cx="295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F000B"/>
                </a:solidFill>
                <a:latin typeface="Arial" charset="0"/>
              </a:rPr>
              <a:t>Sample+matrix on target</a:t>
            </a:r>
            <a:endParaRPr lang="en-US" sz="2000">
              <a:latin typeface="Arial" charset="0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1752600" y="3657600"/>
            <a:ext cx="396875" cy="685800"/>
          </a:xfrm>
          <a:prstGeom prst="line">
            <a:avLst/>
          </a:prstGeom>
          <a:noFill/>
          <a:ln w="12700">
            <a:solidFill>
              <a:srgbClr val="3F00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Text Box 19"/>
          <p:cNvSpPr txBox="1">
            <a:spLocks noChangeArrowheads="1"/>
          </p:cNvSpPr>
          <p:nvPr/>
        </p:nvSpPr>
        <p:spPr bwMode="auto">
          <a:xfrm>
            <a:off x="4876800" y="44958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F000B"/>
                </a:solidFill>
                <a:latin typeface="Arial" charset="0"/>
              </a:rPr>
              <a:t>Ions of </a:t>
            </a:r>
            <a:r>
              <a:rPr lang="en-US" sz="2000" b="1">
                <a:solidFill>
                  <a:srgbClr val="3F000B"/>
                </a:solidFill>
                <a:latin typeface="Arial" charset="0"/>
              </a:rPr>
              <a:t>same mass</a:t>
            </a:r>
            <a:r>
              <a:rPr lang="en-US" sz="2000">
                <a:solidFill>
                  <a:srgbClr val="3F000B"/>
                </a:solidFill>
                <a:latin typeface="Arial" charset="0"/>
              </a:rPr>
              <a:t> but different velocities (KE)</a:t>
            </a:r>
            <a:endParaRPr lang="en-US" sz="2400">
              <a:latin typeface="Arial" charset="0"/>
            </a:endParaRPr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Ion Extraction</a:t>
            </a:r>
          </a:p>
        </p:txBody>
      </p:sp>
      <p:sp>
        <p:nvSpPr>
          <p:cNvPr id="254997" name="AutoShape 21"/>
          <p:cNvSpPr>
            <a:spLocks/>
          </p:cNvSpPr>
          <p:nvPr/>
        </p:nvSpPr>
        <p:spPr bwMode="auto">
          <a:xfrm>
            <a:off x="4495800" y="44196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2"/>
          <p:cNvGrpSpPr>
            <a:grpSpLocks/>
          </p:cNvGrpSpPr>
          <p:nvPr/>
        </p:nvGrpSpPr>
        <p:grpSpPr bwMode="auto">
          <a:xfrm>
            <a:off x="5943600" y="4343400"/>
            <a:ext cx="514350" cy="396875"/>
            <a:chOff x="1122" y="2592"/>
            <a:chExt cx="324" cy="250"/>
          </a:xfrm>
        </p:grpSpPr>
        <p:sp>
          <p:nvSpPr>
            <p:cNvPr id="257027" name="Oval 3"/>
            <p:cNvSpPr>
              <a:spLocks noChangeArrowheads="1"/>
            </p:cNvSpPr>
            <p:nvPr/>
          </p:nvSpPr>
          <p:spPr bwMode="auto">
            <a:xfrm>
              <a:off x="1152" y="2658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1122" y="259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7029" name="Line 5"/>
            <p:cNvSpPr>
              <a:spLocks noChangeShapeType="1"/>
            </p:cNvSpPr>
            <p:nvPr/>
          </p:nvSpPr>
          <p:spPr bwMode="auto">
            <a:xfrm>
              <a:off x="1302" y="2727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30" name="Group 6"/>
          <p:cNvGrpSpPr>
            <a:grpSpLocks/>
          </p:cNvGrpSpPr>
          <p:nvPr/>
        </p:nvGrpSpPr>
        <p:grpSpPr bwMode="auto">
          <a:xfrm>
            <a:off x="6705600" y="4953000"/>
            <a:ext cx="814388" cy="396875"/>
            <a:chOff x="1410" y="2832"/>
            <a:chExt cx="513" cy="260"/>
          </a:xfrm>
        </p:grpSpPr>
        <p:sp>
          <p:nvSpPr>
            <p:cNvPr id="257031" name="Oval 7"/>
            <p:cNvSpPr>
              <a:spLocks noChangeArrowheads="1"/>
            </p:cNvSpPr>
            <p:nvPr/>
          </p:nvSpPr>
          <p:spPr bwMode="auto">
            <a:xfrm>
              <a:off x="1440" y="2898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2" name="Text Box 8"/>
            <p:cNvSpPr txBox="1">
              <a:spLocks noChangeArrowheads="1"/>
            </p:cNvSpPr>
            <p:nvPr/>
          </p:nvSpPr>
          <p:spPr bwMode="auto">
            <a:xfrm>
              <a:off x="1410" y="2832"/>
              <a:ext cx="19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7033" name="Line 9"/>
            <p:cNvSpPr>
              <a:spLocks noChangeShapeType="1"/>
            </p:cNvSpPr>
            <p:nvPr/>
          </p:nvSpPr>
          <p:spPr bwMode="auto">
            <a:xfrm>
              <a:off x="1587" y="2964"/>
              <a:ext cx="3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34" name="Group 10"/>
          <p:cNvGrpSpPr>
            <a:grpSpLocks/>
          </p:cNvGrpSpPr>
          <p:nvPr/>
        </p:nvGrpSpPr>
        <p:grpSpPr bwMode="auto">
          <a:xfrm>
            <a:off x="7086600" y="4648200"/>
            <a:ext cx="1371600" cy="396875"/>
            <a:chOff x="2082" y="2787"/>
            <a:chExt cx="864" cy="250"/>
          </a:xfrm>
        </p:grpSpPr>
        <p:sp>
          <p:nvSpPr>
            <p:cNvPr id="257035" name="Oval 11"/>
            <p:cNvSpPr>
              <a:spLocks noChangeArrowheads="1"/>
            </p:cNvSpPr>
            <p:nvPr/>
          </p:nvSpPr>
          <p:spPr bwMode="auto">
            <a:xfrm>
              <a:off x="2112" y="2850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6" name="Text Box 12"/>
            <p:cNvSpPr txBox="1">
              <a:spLocks noChangeArrowheads="1"/>
            </p:cNvSpPr>
            <p:nvPr/>
          </p:nvSpPr>
          <p:spPr bwMode="auto">
            <a:xfrm>
              <a:off x="2082" y="2787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7037" name="Line 13"/>
            <p:cNvSpPr>
              <a:spLocks noChangeShapeType="1"/>
            </p:cNvSpPr>
            <p:nvPr/>
          </p:nvSpPr>
          <p:spPr bwMode="auto">
            <a:xfrm>
              <a:off x="2262" y="2916"/>
              <a:ext cx="68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38" name="Text Box 14"/>
          <p:cNvSpPr txBox="1">
            <a:spLocks noChangeArrowheads="1"/>
          </p:cNvSpPr>
          <p:nvPr/>
        </p:nvSpPr>
        <p:spPr bwMode="auto">
          <a:xfrm>
            <a:off x="381000" y="1447800"/>
            <a:ext cx="830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The result:</a:t>
            </a:r>
            <a:r>
              <a:rPr lang="en-US" sz="2400">
                <a:latin typeface="Arial" charset="0"/>
              </a:rPr>
              <a:t>  Ions of the </a:t>
            </a:r>
            <a:r>
              <a:rPr lang="en-US" sz="2400" b="1">
                <a:latin typeface="Arial" charset="0"/>
              </a:rPr>
              <a:t>same mass</a:t>
            </a:r>
            <a:r>
              <a:rPr lang="en-US" sz="2400">
                <a:latin typeface="Arial" charset="0"/>
              </a:rPr>
              <a:t> extracted immediately out of the source with a uniform accelerating voltage will have a broad spread of arrival times at the detector resulting in a broad peak with poor resolution.</a:t>
            </a:r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Ion Extraction</a:t>
            </a:r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8534400" y="3657600"/>
            <a:ext cx="152400" cy="2209800"/>
          </a:xfrm>
          <a:prstGeom prst="rect">
            <a:avLst/>
          </a:prstGeom>
          <a:solidFill>
            <a:srgbClr val="9933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7696200" y="2971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F000B"/>
                </a:solidFill>
                <a:latin typeface="Arial" charset="0"/>
              </a:rPr>
              <a:t>Detector</a:t>
            </a:r>
            <a:endParaRPr lang="en-US" sz="2000">
              <a:latin typeface="Arial" charset="0"/>
            </a:endParaRPr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1524000" y="3609975"/>
            <a:ext cx="133350" cy="2209800"/>
          </a:xfrm>
          <a:prstGeom prst="rect">
            <a:avLst/>
          </a:prstGeom>
          <a:solidFill>
            <a:srgbClr val="00FF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>
            <a:off x="1676400" y="4419600"/>
            <a:ext cx="0" cy="762000"/>
          </a:xfrm>
          <a:prstGeom prst="line">
            <a:avLst/>
          </a:prstGeom>
          <a:noFill/>
          <a:ln w="50800">
            <a:solidFill>
              <a:srgbClr val="3F00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4" name="Line 20"/>
          <p:cNvSpPr>
            <a:spLocks noChangeShapeType="1"/>
          </p:cNvSpPr>
          <p:nvPr/>
        </p:nvSpPr>
        <p:spPr bwMode="auto">
          <a:xfrm>
            <a:off x="1981200" y="5181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5" name="Line 21"/>
          <p:cNvSpPr>
            <a:spLocks noChangeShapeType="1"/>
          </p:cNvSpPr>
          <p:nvPr/>
        </p:nvSpPr>
        <p:spPr bwMode="auto">
          <a:xfrm>
            <a:off x="1981200" y="487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>
            <a:off x="1981200" y="4572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305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The solution:</a:t>
            </a:r>
            <a:r>
              <a:rPr lang="en-US" sz="2400">
                <a:latin typeface="Arial" charset="0"/>
              </a:rPr>
              <a:t>  Delayed Extraction (DE)</a:t>
            </a:r>
            <a:r>
              <a:rPr lang="en-US" sz="2400" b="1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Ions are allowed to spread out away from the plate during an appropriate </a:t>
            </a:r>
            <a:r>
              <a:rPr lang="en-US" sz="2400" b="1">
                <a:latin typeface="Arial" charset="0"/>
              </a:rPr>
              <a:t>time delay</a:t>
            </a:r>
            <a:r>
              <a:rPr lang="en-US" sz="2400">
                <a:latin typeface="Arial" charset="0"/>
              </a:rPr>
              <a:t> prior to applying the accelerating voltage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Delayed Extraction (DE)</a:t>
            </a:r>
          </a:p>
        </p:txBody>
      </p:sp>
      <p:grpSp>
        <p:nvGrpSpPr>
          <p:cNvPr id="259076" name="Group 4"/>
          <p:cNvGrpSpPr>
            <a:grpSpLocks/>
          </p:cNvGrpSpPr>
          <p:nvPr/>
        </p:nvGrpSpPr>
        <p:grpSpPr bwMode="auto">
          <a:xfrm>
            <a:off x="1676400" y="3962400"/>
            <a:ext cx="514350" cy="396875"/>
            <a:chOff x="1122" y="2592"/>
            <a:chExt cx="324" cy="250"/>
          </a:xfrm>
        </p:grpSpPr>
        <p:sp>
          <p:nvSpPr>
            <p:cNvPr id="259077" name="Oval 5"/>
            <p:cNvSpPr>
              <a:spLocks noChangeArrowheads="1"/>
            </p:cNvSpPr>
            <p:nvPr/>
          </p:nvSpPr>
          <p:spPr bwMode="auto">
            <a:xfrm>
              <a:off x="1152" y="2658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78" name="Text Box 6"/>
            <p:cNvSpPr txBox="1">
              <a:spLocks noChangeArrowheads="1"/>
            </p:cNvSpPr>
            <p:nvPr/>
          </p:nvSpPr>
          <p:spPr bwMode="auto">
            <a:xfrm>
              <a:off x="1122" y="259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9079" name="Line 7"/>
            <p:cNvSpPr>
              <a:spLocks noChangeShapeType="1"/>
            </p:cNvSpPr>
            <p:nvPr/>
          </p:nvSpPr>
          <p:spPr bwMode="auto">
            <a:xfrm>
              <a:off x="1302" y="2727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080" name="Group 8"/>
          <p:cNvGrpSpPr>
            <a:grpSpLocks/>
          </p:cNvGrpSpPr>
          <p:nvPr/>
        </p:nvGrpSpPr>
        <p:grpSpPr bwMode="auto">
          <a:xfrm>
            <a:off x="2971800" y="4267200"/>
            <a:ext cx="1371600" cy="396875"/>
            <a:chOff x="2082" y="2787"/>
            <a:chExt cx="864" cy="250"/>
          </a:xfrm>
        </p:grpSpPr>
        <p:sp>
          <p:nvSpPr>
            <p:cNvPr id="259081" name="Oval 9"/>
            <p:cNvSpPr>
              <a:spLocks noChangeArrowheads="1"/>
            </p:cNvSpPr>
            <p:nvPr/>
          </p:nvSpPr>
          <p:spPr bwMode="auto">
            <a:xfrm>
              <a:off x="2112" y="2850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82" name="Text Box 10"/>
            <p:cNvSpPr txBox="1">
              <a:spLocks noChangeArrowheads="1"/>
            </p:cNvSpPr>
            <p:nvPr/>
          </p:nvSpPr>
          <p:spPr bwMode="auto">
            <a:xfrm>
              <a:off x="2082" y="2787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9083" name="Line 11"/>
            <p:cNvSpPr>
              <a:spLocks noChangeShapeType="1"/>
            </p:cNvSpPr>
            <p:nvPr/>
          </p:nvSpPr>
          <p:spPr bwMode="auto">
            <a:xfrm>
              <a:off x="2262" y="2916"/>
              <a:ext cx="68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084" name="Group 12"/>
          <p:cNvGrpSpPr>
            <a:grpSpLocks/>
          </p:cNvGrpSpPr>
          <p:nvPr/>
        </p:nvGrpSpPr>
        <p:grpSpPr bwMode="auto">
          <a:xfrm>
            <a:off x="2286000" y="4572000"/>
            <a:ext cx="814388" cy="396875"/>
            <a:chOff x="1410" y="2832"/>
            <a:chExt cx="513" cy="260"/>
          </a:xfrm>
        </p:grpSpPr>
        <p:sp>
          <p:nvSpPr>
            <p:cNvPr id="259085" name="Oval 13"/>
            <p:cNvSpPr>
              <a:spLocks noChangeArrowheads="1"/>
            </p:cNvSpPr>
            <p:nvPr/>
          </p:nvSpPr>
          <p:spPr bwMode="auto">
            <a:xfrm>
              <a:off x="1440" y="2898"/>
              <a:ext cx="144" cy="144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86" name="Text Box 14"/>
            <p:cNvSpPr txBox="1">
              <a:spLocks noChangeArrowheads="1"/>
            </p:cNvSpPr>
            <p:nvPr/>
          </p:nvSpPr>
          <p:spPr bwMode="auto">
            <a:xfrm>
              <a:off x="1410" y="2832"/>
              <a:ext cx="19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59087" name="Line 15"/>
            <p:cNvSpPr>
              <a:spLocks noChangeShapeType="1"/>
            </p:cNvSpPr>
            <p:nvPr/>
          </p:nvSpPr>
          <p:spPr bwMode="auto">
            <a:xfrm>
              <a:off x="1587" y="2964"/>
              <a:ext cx="3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9088" name="Text Box 16"/>
          <p:cNvSpPr txBox="1">
            <a:spLocks noChangeArrowheads="1"/>
          </p:cNvSpPr>
          <p:nvPr/>
        </p:nvSpPr>
        <p:spPr bwMode="auto">
          <a:xfrm>
            <a:off x="381000" y="54102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The position of an ion in the source after the pulse delay will be correlated with its initial velocity or kinetic energy</a:t>
            </a:r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4876800" y="41148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F000B"/>
                </a:solidFill>
                <a:latin typeface="Arial" charset="0"/>
              </a:rPr>
              <a:t>Ions of </a:t>
            </a:r>
            <a:r>
              <a:rPr lang="en-US" sz="2000" b="1">
                <a:solidFill>
                  <a:srgbClr val="3F000B"/>
                </a:solidFill>
                <a:latin typeface="Arial" charset="0"/>
              </a:rPr>
              <a:t>same mass</a:t>
            </a:r>
            <a:r>
              <a:rPr lang="en-US" sz="2000">
                <a:solidFill>
                  <a:srgbClr val="3F000B"/>
                </a:solidFill>
                <a:latin typeface="Arial" charset="0"/>
              </a:rPr>
              <a:t> but different velocities (KE)</a:t>
            </a:r>
            <a:endParaRPr lang="en-US" sz="2400">
              <a:latin typeface="Arial" charset="0"/>
            </a:endParaRPr>
          </a:p>
        </p:txBody>
      </p:sp>
      <p:sp>
        <p:nvSpPr>
          <p:cNvPr id="259090" name="AutoShape 18"/>
          <p:cNvSpPr>
            <a:spLocks/>
          </p:cNvSpPr>
          <p:nvPr/>
        </p:nvSpPr>
        <p:spPr bwMode="auto">
          <a:xfrm>
            <a:off x="4495800" y="40386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1" name="Rectangle 19"/>
          <p:cNvSpPr>
            <a:spLocks noChangeArrowheads="1"/>
          </p:cNvSpPr>
          <p:nvPr/>
        </p:nvSpPr>
        <p:spPr bwMode="auto">
          <a:xfrm>
            <a:off x="1524000" y="3609975"/>
            <a:ext cx="152400" cy="1876425"/>
          </a:xfrm>
          <a:prstGeom prst="rect">
            <a:avLst/>
          </a:prstGeom>
          <a:solidFill>
            <a:srgbClr val="00FF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2" name="Line 20"/>
          <p:cNvSpPr>
            <a:spLocks noChangeShapeType="1"/>
          </p:cNvSpPr>
          <p:nvPr/>
        </p:nvSpPr>
        <p:spPr bwMode="auto">
          <a:xfrm>
            <a:off x="1676400" y="4191000"/>
            <a:ext cx="0" cy="762000"/>
          </a:xfrm>
          <a:prstGeom prst="line">
            <a:avLst/>
          </a:prstGeom>
          <a:noFill/>
          <a:ln w="50800">
            <a:solidFill>
              <a:srgbClr val="3F00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505200" y="1219200"/>
            <a:ext cx="76200" cy="990600"/>
          </a:xfrm>
          <a:prstGeom prst="rect">
            <a:avLst/>
          </a:prstGeom>
          <a:solidFill>
            <a:srgbClr val="00FF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1600200" y="2743200"/>
            <a:ext cx="1752600" cy="990600"/>
          </a:xfrm>
          <a:prstGeom prst="rect">
            <a:avLst/>
          </a:prstGeom>
          <a:gradFill rotWithShape="0">
            <a:gsLst>
              <a:gs pos="0">
                <a:srgbClr val="FFBFB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3399"/>
                </a:solidFill>
                <a:latin typeface="Arial" charset="0"/>
              </a:rPr>
              <a:t>Velocity Focusing with DE</a:t>
            </a:r>
          </a:p>
        </p:txBody>
      </p:sp>
      <p:grpSp>
        <p:nvGrpSpPr>
          <p:cNvPr id="261125" name="Group 5"/>
          <p:cNvGrpSpPr>
            <a:grpSpLocks/>
          </p:cNvGrpSpPr>
          <p:nvPr/>
        </p:nvGrpSpPr>
        <p:grpSpPr bwMode="auto">
          <a:xfrm>
            <a:off x="1524000" y="1208088"/>
            <a:ext cx="152400" cy="974725"/>
            <a:chOff x="1008" y="764"/>
            <a:chExt cx="96" cy="614"/>
          </a:xfrm>
        </p:grpSpPr>
        <p:sp>
          <p:nvSpPr>
            <p:cNvPr id="261126" name="Rectangle 6"/>
            <p:cNvSpPr>
              <a:spLocks noChangeArrowheads="1"/>
            </p:cNvSpPr>
            <p:nvPr/>
          </p:nvSpPr>
          <p:spPr bwMode="auto">
            <a:xfrm>
              <a:off x="1008" y="764"/>
              <a:ext cx="68" cy="61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27" name="Line 7"/>
            <p:cNvSpPr>
              <a:spLocks noChangeShapeType="1"/>
            </p:cNvSpPr>
            <p:nvPr/>
          </p:nvSpPr>
          <p:spPr bwMode="auto">
            <a:xfrm>
              <a:off x="1104" y="930"/>
              <a:ext cx="0" cy="309"/>
            </a:xfrm>
            <a:prstGeom prst="line">
              <a:avLst/>
            </a:prstGeom>
            <a:noFill/>
            <a:ln w="76200">
              <a:solidFill>
                <a:srgbClr val="3F00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28" name="Oval 8"/>
          <p:cNvSpPr>
            <a:spLocks noChangeArrowheads="1"/>
          </p:cNvSpPr>
          <p:nvPr/>
        </p:nvSpPr>
        <p:spPr bwMode="auto">
          <a:xfrm>
            <a:off x="1847850" y="1522413"/>
            <a:ext cx="184150" cy="18415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9" name="Oval 9"/>
          <p:cNvSpPr>
            <a:spLocks noChangeArrowheads="1"/>
          </p:cNvSpPr>
          <p:nvPr/>
        </p:nvSpPr>
        <p:spPr bwMode="auto">
          <a:xfrm>
            <a:off x="2205038" y="1820863"/>
            <a:ext cx="184150" cy="18415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0" name="Oval 10"/>
          <p:cNvSpPr>
            <a:spLocks noChangeArrowheads="1"/>
          </p:cNvSpPr>
          <p:nvPr/>
        </p:nvSpPr>
        <p:spPr bwMode="auto">
          <a:xfrm>
            <a:off x="3071813" y="1762125"/>
            <a:ext cx="182562" cy="18415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1771650" y="1452563"/>
            <a:ext cx="414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+</a:t>
            </a:r>
            <a:endParaRPr lang="en-US" sz="2400">
              <a:latin typeface="Arial" charset="0"/>
            </a:endParaRP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2138363" y="1706563"/>
            <a:ext cx="24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+</a:t>
            </a:r>
            <a:endParaRPr lang="en-US" sz="2400">
              <a:latin typeface="Arial" charset="0"/>
            </a:endParaRP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3003550" y="1652588"/>
            <a:ext cx="246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+</a:t>
            </a:r>
            <a:endParaRPr lang="en-US" sz="2400">
              <a:latin typeface="Arial" charset="0"/>
            </a:endParaRPr>
          </a:p>
        </p:txBody>
      </p:sp>
      <p:sp>
        <p:nvSpPr>
          <p:cNvPr id="261134" name="Line 14"/>
          <p:cNvSpPr>
            <a:spLocks noChangeShapeType="1"/>
          </p:cNvSpPr>
          <p:nvPr/>
        </p:nvSpPr>
        <p:spPr bwMode="auto">
          <a:xfrm>
            <a:off x="2036763" y="1606550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5" name="Line 15"/>
          <p:cNvSpPr>
            <a:spLocks noChangeShapeType="1"/>
          </p:cNvSpPr>
          <p:nvPr/>
        </p:nvSpPr>
        <p:spPr bwMode="auto">
          <a:xfrm>
            <a:off x="2390775" y="1908175"/>
            <a:ext cx="430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6" name="Line 16"/>
          <p:cNvSpPr>
            <a:spLocks noChangeShapeType="1"/>
          </p:cNvSpPr>
          <p:nvPr/>
        </p:nvSpPr>
        <p:spPr bwMode="auto">
          <a:xfrm>
            <a:off x="3262313" y="1846263"/>
            <a:ext cx="87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7" name="Text Box 17"/>
          <p:cNvSpPr txBox="1">
            <a:spLocks noChangeArrowheads="1"/>
          </p:cNvSpPr>
          <p:nvPr/>
        </p:nvSpPr>
        <p:spPr bwMode="auto">
          <a:xfrm>
            <a:off x="3657600" y="1066800"/>
            <a:ext cx="247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Ions of </a:t>
            </a:r>
            <a:r>
              <a:rPr lang="en-US" sz="2000" b="1">
                <a:latin typeface="Arial" charset="0"/>
              </a:rPr>
              <a:t>same mass</a:t>
            </a:r>
            <a:r>
              <a:rPr lang="en-US" sz="2000">
                <a:latin typeface="Arial" charset="0"/>
              </a:rPr>
              <a:t>, different velocities</a:t>
            </a:r>
            <a:endParaRPr lang="en-US" sz="2400">
              <a:latin typeface="Arial" charset="0"/>
            </a:endParaRPr>
          </a:p>
        </p:txBody>
      </p:sp>
      <p:sp>
        <p:nvSpPr>
          <p:cNvPr id="261138" name="Line 18"/>
          <p:cNvSpPr>
            <a:spLocks noChangeShapeType="1"/>
          </p:cNvSpPr>
          <p:nvPr/>
        </p:nvSpPr>
        <p:spPr bwMode="auto">
          <a:xfrm flipH="1">
            <a:off x="3201988" y="1447800"/>
            <a:ext cx="531812" cy="319088"/>
          </a:xfrm>
          <a:prstGeom prst="line">
            <a:avLst/>
          </a:prstGeom>
          <a:noFill/>
          <a:ln w="12700">
            <a:solidFill>
              <a:srgbClr val="3F00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9" name="Line 19"/>
          <p:cNvSpPr>
            <a:spLocks noChangeShapeType="1"/>
          </p:cNvSpPr>
          <p:nvPr/>
        </p:nvSpPr>
        <p:spPr bwMode="auto">
          <a:xfrm flipH="1">
            <a:off x="2381250" y="1371600"/>
            <a:ext cx="1352550" cy="471488"/>
          </a:xfrm>
          <a:prstGeom prst="line">
            <a:avLst/>
          </a:prstGeom>
          <a:noFill/>
          <a:ln w="12700">
            <a:solidFill>
              <a:srgbClr val="3F00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 flipH="1">
            <a:off x="2209800" y="1295400"/>
            <a:ext cx="1524000" cy="228600"/>
          </a:xfrm>
          <a:prstGeom prst="line">
            <a:avLst/>
          </a:prstGeom>
          <a:noFill/>
          <a:ln w="12700">
            <a:solidFill>
              <a:srgbClr val="3F00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41" name="Text Box 21"/>
          <p:cNvSpPr txBox="1">
            <a:spLocks noChangeArrowheads="1"/>
          </p:cNvSpPr>
          <p:nvPr/>
        </p:nvSpPr>
        <p:spPr bwMode="auto">
          <a:xfrm>
            <a:off x="381000" y="2209800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1:  No electric field.  Ions spread out during </a:t>
            </a:r>
            <a:r>
              <a:rPr lang="en-US" sz="2000" b="1">
                <a:latin typeface="Arial" charset="0"/>
              </a:rPr>
              <a:t>delay time</a:t>
            </a:r>
            <a:r>
              <a:rPr lang="en-US" sz="2000">
                <a:latin typeface="Arial" charset="0"/>
              </a:rPr>
              <a:t>.</a:t>
            </a:r>
          </a:p>
        </p:txBody>
      </p:sp>
      <p:sp>
        <p:nvSpPr>
          <p:cNvPr id="261142" name="Text Box 22"/>
          <p:cNvSpPr txBox="1">
            <a:spLocks noChangeArrowheads="1"/>
          </p:cNvSpPr>
          <p:nvPr/>
        </p:nvSpPr>
        <p:spPr bwMode="auto">
          <a:xfrm>
            <a:off x="342900" y="3829050"/>
            <a:ext cx="811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2:  Field applied.  </a:t>
            </a:r>
            <a:r>
              <a:rPr lang="en-US" sz="2000" b="1">
                <a:latin typeface="Arial" charset="0"/>
              </a:rPr>
              <a:t>Gradient</a:t>
            </a:r>
            <a:r>
              <a:rPr lang="en-US" sz="2000">
                <a:latin typeface="Arial" charset="0"/>
              </a:rPr>
              <a:t> accelerates slow ions more than fast ones.</a:t>
            </a:r>
          </a:p>
        </p:txBody>
      </p:sp>
      <p:grpSp>
        <p:nvGrpSpPr>
          <p:cNvPr id="261143" name="Group 23"/>
          <p:cNvGrpSpPr>
            <a:grpSpLocks/>
          </p:cNvGrpSpPr>
          <p:nvPr/>
        </p:nvGrpSpPr>
        <p:grpSpPr bwMode="auto">
          <a:xfrm>
            <a:off x="1524000" y="2743200"/>
            <a:ext cx="152400" cy="974725"/>
            <a:chOff x="960" y="2160"/>
            <a:chExt cx="96" cy="614"/>
          </a:xfrm>
        </p:grpSpPr>
        <p:sp>
          <p:nvSpPr>
            <p:cNvPr id="261144" name="Rectangle 24"/>
            <p:cNvSpPr>
              <a:spLocks noChangeArrowheads="1"/>
            </p:cNvSpPr>
            <p:nvPr/>
          </p:nvSpPr>
          <p:spPr bwMode="auto">
            <a:xfrm>
              <a:off x="960" y="2160"/>
              <a:ext cx="68" cy="614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45" name="Line 25"/>
            <p:cNvSpPr>
              <a:spLocks noChangeShapeType="1"/>
            </p:cNvSpPr>
            <p:nvPr/>
          </p:nvSpPr>
          <p:spPr bwMode="auto">
            <a:xfrm>
              <a:off x="1056" y="2326"/>
              <a:ext cx="0" cy="309"/>
            </a:xfrm>
            <a:prstGeom prst="line">
              <a:avLst/>
            </a:prstGeom>
            <a:noFill/>
            <a:ln w="76200">
              <a:solidFill>
                <a:srgbClr val="3F00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1146" name="Group 26"/>
          <p:cNvGrpSpPr>
            <a:grpSpLocks/>
          </p:cNvGrpSpPr>
          <p:nvPr/>
        </p:nvGrpSpPr>
        <p:grpSpPr bwMode="auto">
          <a:xfrm>
            <a:off x="1524000" y="4495800"/>
            <a:ext cx="152400" cy="974725"/>
            <a:chOff x="960" y="2160"/>
            <a:chExt cx="96" cy="614"/>
          </a:xfrm>
        </p:grpSpPr>
        <p:sp>
          <p:nvSpPr>
            <p:cNvPr id="261147" name="Rectangle 27"/>
            <p:cNvSpPr>
              <a:spLocks noChangeArrowheads="1"/>
            </p:cNvSpPr>
            <p:nvPr/>
          </p:nvSpPr>
          <p:spPr bwMode="auto">
            <a:xfrm>
              <a:off x="960" y="2160"/>
              <a:ext cx="68" cy="61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48" name="Line 28"/>
            <p:cNvSpPr>
              <a:spLocks noChangeShapeType="1"/>
            </p:cNvSpPr>
            <p:nvPr/>
          </p:nvSpPr>
          <p:spPr bwMode="auto">
            <a:xfrm>
              <a:off x="1056" y="2326"/>
              <a:ext cx="0" cy="309"/>
            </a:xfrm>
            <a:prstGeom prst="line">
              <a:avLst/>
            </a:prstGeom>
            <a:noFill/>
            <a:ln w="76200">
              <a:solidFill>
                <a:srgbClr val="3F00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49" name="Oval 29"/>
          <p:cNvSpPr>
            <a:spLocks noChangeArrowheads="1"/>
          </p:cNvSpPr>
          <p:nvPr/>
        </p:nvSpPr>
        <p:spPr bwMode="auto">
          <a:xfrm>
            <a:off x="1844675" y="2928938"/>
            <a:ext cx="184150" cy="18415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0" name="Oval 30"/>
          <p:cNvSpPr>
            <a:spLocks noChangeArrowheads="1"/>
          </p:cNvSpPr>
          <p:nvPr/>
        </p:nvSpPr>
        <p:spPr bwMode="auto">
          <a:xfrm>
            <a:off x="2212975" y="3235325"/>
            <a:ext cx="184150" cy="18415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1" name="Oval 31"/>
          <p:cNvSpPr>
            <a:spLocks noChangeArrowheads="1"/>
          </p:cNvSpPr>
          <p:nvPr/>
        </p:nvSpPr>
        <p:spPr bwMode="auto">
          <a:xfrm>
            <a:off x="3071813" y="3173413"/>
            <a:ext cx="182562" cy="18415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2" name="Text Box 32"/>
          <p:cNvSpPr txBox="1">
            <a:spLocks noChangeArrowheads="1"/>
          </p:cNvSpPr>
          <p:nvPr/>
        </p:nvSpPr>
        <p:spPr bwMode="auto">
          <a:xfrm>
            <a:off x="1773238" y="281305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+</a:t>
            </a:r>
            <a:endParaRPr lang="en-US" sz="2400">
              <a:latin typeface="Arial" charset="0"/>
            </a:endParaRPr>
          </a:p>
        </p:txBody>
      </p:sp>
      <p:sp>
        <p:nvSpPr>
          <p:cNvPr id="261153" name="Text Box 33"/>
          <p:cNvSpPr txBox="1">
            <a:spLocks noChangeArrowheads="1"/>
          </p:cNvSpPr>
          <p:nvPr/>
        </p:nvSpPr>
        <p:spPr bwMode="auto">
          <a:xfrm>
            <a:off x="2146300" y="3122613"/>
            <a:ext cx="30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+</a:t>
            </a:r>
            <a:endParaRPr lang="en-US" sz="2400">
              <a:latin typeface="Arial" charset="0"/>
            </a:endParaRPr>
          </a:p>
        </p:txBody>
      </p:sp>
      <p:sp>
        <p:nvSpPr>
          <p:cNvPr id="261154" name="Text Box 34"/>
          <p:cNvSpPr txBox="1">
            <a:spLocks noChangeArrowheads="1"/>
          </p:cNvSpPr>
          <p:nvPr/>
        </p:nvSpPr>
        <p:spPr bwMode="auto">
          <a:xfrm>
            <a:off x="3003550" y="3051175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+</a:t>
            </a:r>
            <a:endParaRPr lang="en-US" sz="2400">
              <a:latin typeface="Arial" charset="0"/>
            </a:endParaRPr>
          </a:p>
        </p:txBody>
      </p:sp>
      <p:sp>
        <p:nvSpPr>
          <p:cNvPr id="261155" name="Line 35"/>
          <p:cNvSpPr>
            <a:spLocks noChangeShapeType="1"/>
          </p:cNvSpPr>
          <p:nvPr/>
        </p:nvSpPr>
        <p:spPr bwMode="auto">
          <a:xfrm>
            <a:off x="1752600" y="3276600"/>
            <a:ext cx="4492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6" name="Line 36"/>
          <p:cNvSpPr>
            <a:spLocks noChangeShapeType="1"/>
          </p:cNvSpPr>
          <p:nvPr/>
        </p:nvSpPr>
        <p:spPr bwMode="auto">
          <a:xfrm>
            <a:off x="990600" y="2895600"/>
            <a:ext cx="8731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7" name="Line 37"/>
          <p:cNvSpPr>
            <a:spLocks noChangeShapeType="1"/>
          </p:cNvSpPr>
          <p:nvPr/>
        </p:nvSpPr>
        <p:spPr bwMode="auto">
          <a:xfrm>
            <a:off x="2819400" y="3200400"/>
            <a:ext cx="2079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381000" y="5486400"/>
            <a:ext cx="725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3:  Slow ions catch up with faster ones </a:t>
            </a:r>
            <a:r>
              <a:rPr lang="en-US" sz="2000" b="1">
                <a:latin typeface="Arial" charset="0"/>
              </a:rPr>
              <a:t>at the detector</a:t>
            </a:r>
            <a:r>
              <a:rPr lang="en-US" sz="2000">
                <a:latin typeface="Arial" charset="0"/>
              </a:rPr>
              <a:t>.</a:t>
            </a:r>
            <a:endParaRPr lang="en-US" sz="2400">
              <a:latin typeface="Arial" charset="0"/>
            </a:endParaRPr>
          </a:p>
        </p:txBody>
      </p:sp>
      <p:sp>
        <p:nvSpPr>
          <p:cNvPr id="261159" name="Text Box 39"/>
          <p:cNvSpPr txBox="1">
            <a:spLocks noChangeArrowheads="1"/>
          </p:cNvSpPr>
          <p:nvPr/>
        </p:nvSpPr>
        <p:spPr bwMode="auto">
          <a:xfrm>
            <a:off x="685800" y="4733925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0 V</a:t>
            </a:r>
            <a:endParaRPr lang="en-US" sz="2400">
              <a:latin typeface="Arial" charset="0"/>
            </a:endParaRPr>
          </a:p>
        </p:txBody>
      </p:sp>
      <p:sp>
        <p:nvSpPr>
          <p:cNvPr id="261160" name="Text Box 40"/>
          <p:cNvSpPr txBox="1">
            <a:spLocks noChangeArrowheads="1"/>
          </p:cNvSpPr>
          <p:nvPr/>
        </p:nvSpPr>
        <p:spPr bwMode="auto">
          <a:xfrm>
            <a:off x="381000" y="3019425"/>
            <a:ext cx="113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5050"/>
                </a:solidFill>
                <a:latin typeface="Arial" charset="0"/>
              </a:rPr>
              <a:t>+20 kV</a:t>
            </a:r>
            <a:endParaRPr lang="en-US" sz="2400" b="1">
              <a:solidFill>
                <a:srgbClr val="FF5050"/>
              </a:solidFill>
              <a:latin typeface="Arial" charset="0"/>
            </a:endParaRPr>
          </a:p>
        </p:txBody>
      </p:sp>
      <p:sp>
        <p:nvSpPr>
          <p:cNvPr id="261161" name="Text Box 41"/>
          <p:cNvSpPr txBox="1">
            <a:spLocks noChangeArrowheads="1"/>
          </p:cNvSpPr>
          <p:nvPr/>
        </p:nvSpPr>
        <p:spPr bwMode="auto">
          <a:xfrm>
            <a:off x="685800" y="14478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0 V</a:t>
            </a:r>
            <a:endParaRPr lang="en-US" sz="2400">
              <a:latin typeface="Arial" charset="0"/>
            </a:endParaRPr>
          </a:p>
        </p:txBody>
      </p:sp>
      <p:sp>
        <p:nvSpPr>
          <p:cNvPr id="261162" name="Rectangle 42"/>
          <p:cNvSpPr>
            <a:spLocks noChangeArrowheads="1"/>
          </p:cNvSpPr>
          <p:nvPr/>
        </p:nvSpPr>
        <p:spPr bwMode="auto">
          <a:xfrm>
            <a:off x="152400" y="1066800"/>
            <a:ext cx="8153400" cy="1524000"/>
          </a:xfrm>
          <a:prstGeom prst="rect">
            <a:avLst/>
          </a:prstGeom>
          <a:noFill/>
          <a:ln w="12700">
            <a:solidFill>
              <a:srgbClr val="3F000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63" name="Rectangle 43"/>
          <p:cNvSpPr>
            <a:spLocks noChangeArrowheads="1"/>
          </p:cNvSpPr>
          <p:nvPr/>
        </p:nvSpPr>
        <p:spPr bwMode="auto">
          <a:xfrm>
            <a:off x="152400" y="2667000"/>
            <a:ext cx="8153400" cy="1524000"/>
          </a:xfrm>
          <a:prstGeom prst="rect">
            <a:avLst/>
          </a:prstGeom>
          <a:noFill/>
          <a:ln w="12700">
            <a:solidFill>
              <a:srgbClr val="3F000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64" name="Rectangle 44"/>
          <p:cNvSpPr>
            <a:spLocks noChangeArrowheads="1"/>
          </p:cNvSpPr>
          <p:nvPr/>
        </p:nvSpPr>
        <p:spPr bwMode="auto">
          <a:xfrm>
            <a:off x="152400" y="4343400"/>
            <a:ext cx="8153400" cy="1524000"/>
          </a:xfrm>
          <a:prstGeom prst="rect">
            <a:avLst/>
          </a:prstGeom>
          <a:noFill/>
          <a:ln w="12700">
            <a:solidFill>
              <a:srgbClr val="3F000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65" name="Group 45"/>
          <p:cNvGrpSpPr>
            <a:grpSpLocks/>
          </p:cNvGrpSpPr>
          <p:nvPr/>
        </p:nvGrpSpPr>
        <p:grpSpPr bwMode="auto">
          <a:xfrm>
            <a:off x="7391400" y="4495800"/>
            <a:ext cx="887413" cy="1031875"/>
            <a:chOff x="4309" y="2832"/>
            <a:chExt cx="559" cy="650"/>
          </a:xfrm>
        </p:grpSpPr>
        <p:sp>
          <p:nvSpPr>
            <p:cNvPr id="261166" name="Oval 46"/>
            <p:cNvSpPr>
              <a:spLocks noChangeArrowheads="1"/>
            </p:cNvSpPr>
            <p:nvPr/>
          </p:nvSpPr>
          <p:spPr bwMode="auto">
            <a:xfrm>
              <a:off x="4368" y="3312"/>
              <a:ext cx="116" cy="116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67" name="Text Box 47"/>
            <p:cNvSpPr txBox="1">
              <a:spLocks noChangeArrowheads="1"/>
            </p:cNvSpPr>
            <p:nvPr/>
          </p:nvSpPr>
          <p:spPr bwMode="auto">
            <a:xfrm>
              <a:off x="4315" y="3232"/>
              <a:ext cx="1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61168" name="Oval 48"/>
            <p:cNvSpPr>
              <a:spLocks noChangeArrowheads="1"/>
            </p:cNvSpPr>
            <p:nvPr/>
          </p:nvSpPr>
          <p:spPr bwMode="auto">
            <a:xfrm>
              <a:off x="4368" y="2928"/>
              <a:ext cx="116" cy="113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69" name="Oval 49"/>
            <p:cNvSpPr>
              <a:spLocks noChangeArrowheads="1"/>
            </p:cNvSpPr>
            <p:nvPr/>
          </p:nvSpPr>
          <p:spPr bwMode="auto">
            <a:xfrm>
              <a:off x="4368" y="3120"/>
              <a:ext cx="115" cy="116"/>
            </a:xfrm>
            <a:prstGeom prst="ellipse">
              <a:avLst/>
            </a:prstGeom>
            <a:solidFill>
              <a:srgbClr val="0099FF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70" name="Text Box 50"/>
            <p:cNvSpPr txBox="1">
              <a:spLocks noChangeArrowheads="1"/>
            </p:cNvSpPr>
            <p:nvPr/>
          </p:nvSpPr>
          <p:spPr bwMode="auto">
            <a:xfrm>
              <a:off x="4309" y="3064"/>
              <a:ext cx="2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261171" name="Text Box 51"/>
            <p:cNvSpPr txBox="1">
              <a:spLocks noChangeArrowheads="1"/>
            </p:cNvSpPr>
            <p:nvPr/>
          </p:nvSpPr>
          <p:spPr bwMode="auto">
            <a:xfrm>
              <a:off x="4320" y="2832"/>
              <a:ext cx="5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+</a:t>
              </a:r>
              <a:endParaRPr lang="en-US" sz="2400">
                <a:solidFill>
                  <a:srgbClr val="3F000B"/>
                </a:solidFill>
                <a:latin typeface="Arial" charset="0"/>
              </a:endParaRPr>
            </a:p>
          </p:txBody>
        </p:sp>
      </p:grpSp>
      <p:sp>
        <p:nvSpPr>
          <p:cNvPr id="261172" name="Rectangle 52"/>
          <p:cNvSpPr>
            <a:spLocks noChangeArrowheads="1"/>
          </p:cNvSpPr>
          <p:nvPr/>
        </p:nvSpPr>
        <p:spPr bwMode="auto">
          <a:xfrm>
            <a:off x="7848600" y="4495800"/>
            <a:ext cx="107950" cy="974725"/>
          </a:xfrm>
          <a:prstGeom prst="rect">
            <a:avLst/>
          </a:prstGeom>
          <a:solidFill>
            <a:srgbClr val="9933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73" name="Rectangle 53"/>
          <p:cNvSpPr>
            <a:spLocks noChangeArrowheads="1"/>
          </p:cNvSpPr>
          <p:nvPr/>
        </p:nvSpPr>
        <p:spPr bwMode="auto">
          <a:xfrm>
            <a:off x="7924800" y="1219200"/>
            <a:ext cx="107950" cy="974725"/>
          </a:xfrm>
          <a:prstGeom prst="rect">
            <a:avLst/>
          </a:prstGeom>
          <a:solidFill>
            <a:srgbClr val="9933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74" name="Rectangle 54"/>
          <p:cNvSpPr>
            <a:spLocks noChangeArrowheads="1"/>
          </p:cNvSpPr>
          <p:nvPr/>
        </p:nvSpPr>
        <p:spPr bwMode="auto">
          <a:xfrm>
            <a:off x="7924800" y="2819400"/>
            <a:ext cx="107950" cy="974725"/>
          </a:xfrm>
          <a:prstGeom prst="rect">
            <a:avLst/>
          </a:prstGeom>
          <a:solidFill>
            <a:srgbClr val="9933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75" name="Text Box 55"/>
          <p:cNvSpPr txBox="1">
            <a:spLocks noChangeArrowheads="1"/>
          </p:cNvSpPr>
          <p:nvPr/>
        </p:nvSpPr>
        <p:spPr bwMode="auto">
          <a:xfrm>
            <a:off x="6781800" y="1371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Detector</a:t>
            </a:r>
            <a:r>
              <a:rPr lang="en-US" sz="18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261176" name="Line 56"/>
          <p:cNvSpPr>
            <a:spLocks noChangeShapeType="1"/>
          </p:cNvSpPr>
          <p:nvPr/>
        </p:nvSpPr>
        <p:spPr bwMode="auto">
          <a:xfrm>
            <a:off x="7543800" y="1676400"/>
            <a:ext cx="304800" cy="228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77" name="Rectangle 57"/>
          <p:cNvSpPr>
            <a:spLocks noChangeArrowheads="1"/>
          </p:cNvSpPr>
          <p:nvPr/>
        </p:nvSpPr>
        <p:spPr bwMode="auto">
          <a:xfrm>
            <a:off x="1676400" y="2743200"/>
            <a:ext cx="1676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78" name="Rectangle 58"/>
          <p:cNvSpPr>
            <a:spLocks noChangeArrowheads="1"/>
          </p:cNvSpPr>
          <p:nvPr/>
        </p:nvSpPr>
        <p:spPr bwMode="auto">
          <a:xfrm>
            <a:off x="3505200" y="2743200"/>
            <a:ext cx="76200" cy="990600"/>
          </a:xfrm>
          <a:prstGeom prst="rect">
            <a:avLst/>
          </a:prstGeom>
          <a:solidFill>
            <a:srgbClr val="FF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79" name="Rectangle 59"/>
          <p:cNvSpPr>
            <a:spLocks noChangeArrowheads="1"/>
          </p:cNvSpPr>
          <p:nvPr/>
        </p:nvSpPr>
        <p:spPr bwMode="auto">
          <a:xfrm>
            <a:off x="3505200" y="4495800"/>
            <a:ext cx="76200" cy="990600"/>
          </a:xfrm>
          <a:prstGeom prst="rect">
            <a:avLst/>
          </a:prstGeom>
          <a:solidFill>
            <a:srgbClr val="00FF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80" name="Text Box 60"/>
          <p:cNvSpPr txBox="1">
            <a:spLocks noChangeArrowheads="1"/>
          </p:cNvSpPr>
          <p:nvPr/>
        </p:nvSpPr>
        <p:spPr bwMode="auto">
          <a:xfrm>
            <a:off x="3657600" y="3048000"/>
            <a:ext cx="113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5050"/>
                </a:solidFill>
                <a:latin typeface="Arial" charset="0"/>
              </a:rPr>
              <a:t>+18 kV</a:t>
            </a:r>
            <a:endParaRPr lang="en-US" sz="2400" b="1">
              <a:solidFill>
                <a:srgbClr val="FF5050"/>
              </a:solidFill>
              <a:latin typeface="Arial" charset="0"/>
            </a:endParaRPr>
          </a:p>
        </p:txBody>
      </p:sp>
      <p:sp>
        <p:nvSpPr>
          <p:cNvPr id="261181" name="Text Box 61"/>
          <p:cNvSpPr txBox="1">
            <a:spLocks noChangeArrowheads="1"/>
          </p:cNvSpPr>
          <p:nvPr/>
        </p:nvSpPr>
        <p:spPr bwMode="auto">
          <a:xfrm>
            <a:off x="914400" y="6096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3399"/>
                </a:solidFill>
                <a:latin typeface="Arial" charset="0"/>
              </a:rPr>
              <a:t>Sample Plate</a:t>
            </a:r>
          </a:p>
        </p:txBody>
      </p:sp>
      <p:sp>
        <p:nvSpPr>
          <p:cNvPr id="261182" name="Text Box 62"/>
          <p:cNvSpPr txBox="1">
            <a:spLocks noChangeArrowheads="1"/>
          </p:cNvSpPr>
          <p:nvPr/>
        </p:nvSpPr>
        <p:spPr bwMode="auto">
          <a:xfrm>
            <a:off x="2819400" y="6096000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3399"/>
                </a:solidFill>
                <a:latin typeface="Arial" charset="0"/>
              </a:rPr>
              <a:t>Variable Voltage Grid</a:t>
            </a:r>
          </a:p>
        </p:txBody>
      </p:sp>
      <p:sp>
        <p:nvSpPr>
          <p:cNvPr id="261183" name="Line 63"/>
          <p:cNvSpPr>
            <a:spLocks noChangeShapeType="1"/>
          </p:cNvSpPr>
          <p:nvPr/>
        </p:nvSpPr>
        <p:spPr bwMode="auto">
          <a:xfrm>
            <a:off x="2133600" y="4724400"/>
            <a:ext cx="518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84" name="Line 64"/>
          <p:cNvSpPr>
            <a:spLocks noChangeShapeType="1"/>
          </p:cNvSpPr>
          <p:nvPr/>
        </p:nvSpPr>
        <p:spPr bwMode="auto">
          <a:xfrm>
            <a:off x="3276600" y="502920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85" name="Line 65"/>
          <p:cNvSpPr>
            <a:spLocks noChangeShapeType="1"/>
          </p:cNvSpPr>
          <p:nvPr/>
        </p:nvSpPr>
        <p:spPr bwMode="auto">
          <a:xfrm>
            <a:off x="2514600" y="5334000"/>
            <a:ext cx="48355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86" name="Line 66"/>
          <p:cNvSpPr>
            <a:spLocks noChangeShapeType="1"/>
          </p:cNvSpPr>
          <p:nvPr/>
        </p:nvSpPr>
        <p:spPr bwMode="auto">
          <a:xfrm flipV="1">
            <a:off x="1600200" y="5867400"/>
            <a:ext cx="0" cy="2286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87" name="Line 67"/>
          <p:cNvSpPr>
            <a:spLocks noChangeShapeType="1"/>
          </p:cNvSpPr>
          <p:nvPr/>
        </p:nvSpPr>
        <p:spPr bwMode="auto">
          <a:xfrm flipV="1">
            <a:off x="3581400" y="5867400"/>
            <a:ext cx="0" cy="2286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6781800" y="514350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m/z</a:t>
            </a:r>
          </a:p>
        </p:txBody>
      </p:sp>
      <p:sp>
        <p:nvSpPr>
          <p:cNvPr id="263171" name="Freeform 3"/>
          <p:cNvSpPr>
            <a:spLocks/>
          </p:cNvSpPr>
          <p:nvPr/>
        </p:nvSpPr>
        <p:spPr bwMode="auto">
          <a:xfrm>
            <a:off x="5054600" y="2671763"/>
            <a:ext cx="3586163" cy="2005012"/>
          </a:xfrm>
          <a:custGeom>
            <a:avLst/>
            <a:gdLst>
              <a:gd name="T0" fmla="*/ 31 w 2259"/>
              <a:gd name="T1" fmla="*/ 1220 h 1263"/>
              <a:gd name="T2" fmla="*/ 67 w 2259"/>
              <a:gd name="T3" fmla="*/ 1242 h 1263"/>
              <a:gd name="T4" fmla="*/ 103 w 2259"/>
              <a:gd name="T5" fmla="*/ 1193 h 1263"/>
              <a:gd name="T6" fmla="*/ 139 w 2259"/>
              <a:gd name="T7" fmla="*/ 1220 h 1263"/>
              <a:gd name="T8" fmla="*/ 175 w 2259"/>
              <a:gd name="T9" fmla="*/ 1224 h 1263"/>
              <a:gd name="T10" fmla="*/ 211 w 2259"/>
              <a:gd name="T11" fmla="*/ 1248 h 1263"/>
              <a:gd name="T12" fmla="*/ 252 w 2259"/>
              <a:gd name="T13" fmla="*/ 1193 h 1263"/>
              <a:gd name="T14" fmla="*/ 288 w 2259"/>
              <a:gd name="T15" fmla="*/ 1171 h 1263"/>
              <a:gd name="T16" fmla="*/ 324 w 2259"/>
              <a:gd name="T17" fmla="*/ 1220 h 1263"/>
              <a:gd name="T18" fmla="*/ 360 w 2259"/>
              <a:gd name="T19" fmla="*/ 1211 h 1263"/>
              <a:gd name="T20" fmla="*/ 396 w 2259"/>
              <a:gd name="T21" fmla="*/ 1184 h 1263"/>
              <a:gd name="T22" fmla="*/ 432 w 2259"/>
              <a:gd name="T23" fmla="*/ 1184 h 1263"/>
              <a:gd name="T24" fmla="*/ 468 w 2259"/>
              <a:gd name="T25" fmla="*/ 1190 h 1263"/>
              <a:gd name="T26" fmla="*/ 504 w 2259"/>
              <a:gd name="T27" fmla="*/ 1199 h 1263"/>
              <a:gd name="T28" fmla="*/ 540 w 2259"/>
              <a:gd name="T29" fmla="*/ 1239 h 1263"/>
              <a:gd name="T30" fmla="*/ 580 w 2259"/>
              <a:gd name="T31" fmla="*/ 1230 h 1263"/>
              <a:gd name="T32" fmla="*/ 616 w 2259"/>
              <a:gd name="T33" fmla="*/ 1193 h 1263"/>
              <a:gd name="T34" fmla="*/ 652 w 2259"/>
              <a:gd name="T35" fmla="*/ 1141 h 1263"/>
              <a:gd name="T36" fmla="*/ 688 w 2259"/>
              <a:gd name="T37" fmla="*/ 1067 h 1263"/>
              <a:gd name="T38" fmla="*/ 724 w 2259"/>
              <a:gd name="T39" fmla="*/ 981 h 1263"/>
              <a:gd name="T40" fmla="*/ 760 w 2259"/>
              <a:gd name="T41" fmla="*/ 801 h 1263"/>
              <a:gd name="T42" fmla="*/ 796 w 2259"/>
              <a:gd name="T43" fmla="*/ 604 h 1263"/>
              <a:gd name="T44" fmla="*/ 832 w 2259"/>
              <a:gd name="T45" fmla="*/ 420 h 1263"/>
              <a:gd name="T46" fmla="*/ 868 w 2259"/>
              <a:gd name="T47" fmla="*/ 261 h 1263"/>
              <a:gd name="T48" fmla="*/ 909 w 2259"/>
              <a:gd name="T49" fmla="*/ 117 h 1263"/>
              <a:gd name="T50" fmla="*/ 945 w 2259"/>
              <a:gd name="T51" fmla="*/ 117 h 1263"/>
              <a:gd name="T52" fmla="*/ 981 w 2259"/>
              <a:gd name="T53" fmla="*/ 34 h 1263"/>
              <a:gd name="T54" fmla="*/ 1017 w 2259"/>
              <a:gd name="T55" fmla="*/ 28 h 1263"/>
              <a:gd name="T56" fmla="*/ 1053 w 2259"/>
              <a:gd name="T57" fmla="*/ 92 h 1263"/>
              <a:gd name="T58" fmla="*/ 1089 w 2259"/>
              <a:gd name="T59" fmla="*/ 138 h 1263"/>
              <a:gd name="T60" fmla="*/ 1125 w 2259"/>
              <a:gd name="T61" fmla="*/ 218 h 1263"/>
              <a:gd name="T62" fmla="*/ 1161 w 2259"/>
              <a:gd name="T63" fmla="*/ 353 h 1263"/>
              <a:gd name="T64" fmla="*/ 1201 w 2259"/>
              <a:gd name="T65" fmla="*/ 473 h 1263"/>
              <a:gd name="T66" fmla="*/ 1237 w 2259"/>
              <a:gd name="T67" fmla="*/ 546 h 1263"/>
              <a:gd name="T68" fmla="*/ 1273 w 2259"/>
              <a:gd name="T69" fmla="*/ 666 h 1263"/>
              <a:gd name="T70" fmla="*/ 1309 w 2259"/>
              <a:gd name="T71" fmla="*/ 807 h 1263"/>
              <a:gd name="T72" fmla="*/ 1345 w 2259"/>
              <a:gd name="T73" fmla="*/ 850 h 1263"/>
              <a:gd name="T74" fmla="*/ 1381 w 2259"/>
              <a:gd name="T75" fmla="*/ 914 h 1263"/>
              <a:gd name="T76" fmla="*/ 1417 w 2259"/>
              <a:gd name="T77" fmla="*/ 1033 h 1263"/>
              <a:gd name="T78" fmla="*/ 1453 w 2259"/>
              <a:gd name="T79" fmla="*/ 981 h 1263"/>
              <a:gd name="T80" fmla="*/ 1494 w 2259"/>
              <a:gd name="T81" fmla="*/ 1076 h 1263"/>
              <a:gd name="T82" fmla="*/ 1530 w 2259"/>
              <a:gd name="T83" fmla="*/ 1101 h 1263"/>
              <a:gd name="T84" fmla="*/ 1566 w 2259"/>
              <a:gd name="T85" fmla="*/ 1095 h 1263"/>
              <a:gd name="T86" fmla="*/ 1602 w 2259"/>
              <a:gd name="T87" fmla="*/ 1171 h 1263"/>
              <a:gd name="T88" fmla="*/ 1638 w 2259"/>
              <a:gd name="T89" fmla="*/ 1141 h 1263"/>
              <a:gd name="T90" fmla="*/ 1674 w 2259"/>
              <a:gd name="T91" fmla="*/ 1107 h 1263"/>
              <a:gd name="T92" fmla="*/ 1710 w 2259"/>
              <a:gd name="T93" fmla="*/ 1083 h 1263"/>
              <a:gd name="T94" fmla="*/ 1746 w 2259"/>
              <a:gd name="T95" fmla="*/ 1079 h 1263"/>
              <a:gd name="T96" fmla="*/ 1786 w 2259"/>
              <a:gd name="T97" fmla="*/ 1033 h 1263"/>
              <a:gd name="T98" fmla="*/ 1822 w 2259"/>
              <a:gd name="T99" fmla="*/ 1083 h 1263"/>
              <a:gd name="T100" fmla="*/ 1858 w 2259"/>
              <a:gd name="T101" fmla="*/ 1061 h 1263"/>
              <a:gd name="T102" fmla="*/ 1894 w 2259"/>
              <a:gd name="T103" fmla="*/ 1033 h 1263"/>
              <a:gd name="T104" fmla="*/ 1930 w 2259"/>
              <a:gd name="T105" fmla="*/ 1049 h 1263"/>
              <a:gd name="T106" fmla="*/ 1966 w 2259"/>
              <a:gd name="T107" fmla="*/ 994 h 1263"/>
              <a:gd name="T108" fmla="*/ 2002 w 2259"/>
              <a:gd name="T109" fmla="*/ 963 h 1263"/>
              <a:gd name="T110" fmla="*/ 2038 w 2259"/>
              <a:gd name="T111" fmla="*/ 960 h 1263"/>
              <a:gd name="T112" fmla="*/ 2079 w 2259"/>
              <a:gd name="T113" fmla="*/ 914 h 1263"/>
              <a:gd name="T114" fmla="*/ 2115 w 2259"/>
              <a:gd name="T115" fmla="*/ 938 h 1263"/>
              <a:gd name="T116" fmla="*/ 2151 w 2259"/>
              <a:gd name="T117" fmla="*/ 1021 h 1263"/>
              <a:gd name="T118" fmla="*/ 2187 w 2259"/>
              <a:gd name="T119" fmla="*/ 1046 h 1263"/>
              <a:gd name="T120" fmla="*/ 2223 w 2259"/>
              <a:gd name="T121" fmla="*/ 1073 h 1263"/>
              <a:gd name="T122" fmla="*/ 2259 w 2259"/>
              <a:gd name="T123" fmla="*/ 1138 h 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9" h="1263">
                <a:moveTo>
                  <a:pt x="0" y="1263"/>
                </a:moveTo>
                <a:lnTo>
                  <a:pt x="4" y="1251"/>
                </a:lnTo>
                <a:lnTo>
                  <a:pt x="13" y="1236"/>
                </a:lnTo>
                <a:lnTo>
                  <a:pt x="18" y="1224"/>
                </a:lnTo>
                <a:lnTo>
                  <a:pt x="22" y="1220"/>
                </a:lnTo>
                <a:lnTo>
                  <a:pt x="31" y="1220"/>
                </a:lnTo>
                <a:lnTo>
                  <a:pt x="36" y="1217"/>
                </a:lnTo>
                <a:lnTo>
                  <a:pt x="45" y="1214"/>
                </a:lnTo>
                <a:lnTo>
                  <a:pt x="49" y="1224"/>
                </a:lnTo>
                <a:lnTo>
                  <a:pt x="54" y="1239"/>
                </a:lnTo>
                <a:lnTo>
                  <a:pt x="63" y="1245"/>
                </a:lnTo>
                <a:lnTo>
                  <a:pt x="67" y="1242"/>
                </a:lnTo>
                <a:lnTo>
                  <a:pt x="72" y="1236"/>
                </a:lnTo>
                <a:lnTo>
                  <a:pt x="81" y="1236"/>
                </a:lnTo>
                <a:lnTo>
                  <a:pt x="85" y="1227"/>
                </a:lnTo>
                <a:lnTo>
                  <a:pt x="90" y="1208"/>
                </a:lnTo>
                <a:lnTo>
                  <a:pt x="99" y="1193"/>
                </a:lnTo>
                <a:lnTo>
                  <a:pt x="103" y="1193"/>
                </a:lnTo>
                <a:lnTo>
                  <a:pt x="108" y="1196"/>
                </a:lnTo>
                <a:lnTo>
                  <a:pt x="117" y="1199"/>
                </a:lnTo>
                <a:lnTo>
                  <a:pt x="121" y="1199"/>
                </a:lnTo>
                <a:lnTo>
                  <a:pt x="126" y="1205"/>
                </a:lnTo>
                <a:lnTo>
                  <a:pt x="135" y="1214"/>
                </a:lnTo>
                <a:lnTo>
                  <a:pt x="139" y="1220"/>
                </a:lnTo>
                <a:lnTo>
                  <a:pt x="148" y="1220"/>
                </a:lnTo>
                <a:lnTo>
                  <a:pt x="153" y="1224"/>
                </a:lnTo>
                <a:lnTo>
                  <a:pt x="157" y="1227"/>
                </a:lnTo>
                <a:lnTo>
                  <a:pt x="166" y="1230"/>
                </a:lnTo>
                <a:lnTo>
                  <a:pt x="171" y="1227"/>
                </a:lnTo>
                <a:lnTo>
                  <a:pt x="175" y="1224"/>
                </a:lnTo>
                <a:lnTo>
                  <a:pt x="184" y="1227"/>
                </a:lnTo>
                <a:lnTo>
                  <a:pt x="189" y="1242"/>
                </a:lnTo>
                <a:lnTo>
                  <a:pt x="193" y="1251"/>
                </a:lnTo>
                <a:lnTo>
                  <a:pt x="202" y="1251"/>
                </a:lnTo>
                <a:lnTo>
                  <a:pt x="207" y="1251"/>
                </a:lnTo>
                <a:lnTo>
                  <a:pt x="211" y="1248"/>
                </a:lnTo>
                <a:lnTo>
                  <a:pt x="220" y="1245"/>
                </a:lnTo>
                <a:lnTo>
                  <a:pt x="225" y="1239"/>
                </a:lnTo>
                <a:lnTo>
                  <a:pt x="229" y="1227"/>
                </a:lnTo>
                <a:lnTo>
                  <a:pt x="238" y="1208"/>
                </a:lnTo>
                <a:lnTo>
                  <a:pt x="243" y="1196"/>
                </a:lnTo>
                <a:lnTo>
                  <a:pt x="252" y="1193"/>
                </a:lnTo>
                <a:lnTo>
                  <a:pt x="256" y="1181"/>
                </a:lnTo>
                <a:lnTo>
                  <a:pt x="261" y="1162"/>
                </a:lnTo>
                <a:lnTo>
                  <a:pt x="270" y="1156"/>
                </a:lnTo>
                <a:lnTo>
                  <a:pt x="274" y="1159"/>
                </a:lnTo>
                <a:lnTo>
                  <a:pt x="279" y="1162"/>
                </a:lnTo>
                <a:lnTo>
                  <a:pt x="288" y="1171"/>
                </a:lnTo>
                <a:lnTo>
                  <a:pt x="292" y="1190"/>
                </a:lnTo>
                <a:lnTo>
                  <a:pt x="297" y="1211"/>
                </a:lnTo>
                <a:lnTo>
                  <a:pt x="306" y="1227"/>
                </a:lnTo>
                <a:lnTo>
                  <a:pt x="310" y="1233"/>
                </a:lnTo>
                <a:lnTo>
                  <a:pt x="315" y="1230"/>
                </a:lnTo>
                <a:lnTo>
                  <a:pt x="324" y="1220"/>
                </a:lnTo>
                <a:lnTo>
                  <a:pt x="328" y="1220"/>
                </a:lnTo>
                <a:lnTo>
                  <a:pt x="333" y="1224"/>
                </a:lnTo>
                <a:lnTo>
                  <a:pt x="342" y="1220"/>
                </a:lnTo>
                <a:lnTo>
                  <a:pt x="346" y="1214"/>
                </a:lnTo>
                <a:lnTo>
                  <a:pt x="351" y="1211"/>
                </a:lnTo>
                <a:lnTo>
                  <a:pt x="360" y="1211"/>
                </a:lnTo>
                <a:lnTo>
                  <a:pt x="364" y="1199"/>
                </a:lnTo>
                <a:lnTo>
                  <a:pt x="373" y="1193"/>
                </a:lnTo>
                <a:lnTo>
                  <a:pt x="378" y="1190"/>
                </a:lnTo>
                <a:lnTo>
                  <a:pt x="382" y="1181"/>
                </a:lnTo>
                <a:lnTo>
                  <a:pt x="391" y="1178"/>
                </a:lnTo>
                <a:lnTo>
                  <a:pt x="396" y="1184"/>
                </a:lnTo>
                <a:lnTo>
                  <a:pt x="400" y="1193"/>
                </a:lnTo>
                <a:lnTo>
                  <a:pt x="409" y="1196"/>
                </a:lnTo>
                <a:lnTo>
                  <a:pt x="414" y="1193"/>
                </a:lnTo>
                <a:lnTo>
                  <a:pt x="418" y="1187"/>
                </a:lnTo>
                <a:lnTo>
                  <a:pt x="427" y="1184"/>
                </a:lnTo>
                <a:lnTo>
                  <a:pt x="432" y="1184"/>
                </a:lnTo>
                <a:lnTo>
                  <a:pt x="436" y="1190"/>
                </a:lnTo>
                <a:lnTo>
                  <a:pt x="445" y="1199"/>
                </a:lnTo>
                <a:lnTo>
                  <a:pt x="450" y="1202"/>
                </a:lnTo>
                <a:lnTo>
                  <a:pt x="454" y="1199"/>
                </a:lnTo>
                <a:lnTo>
                  <a:pt x="463" y="1193"/>
                </a:lnTo>
                <a:lnTo>
                  <a:pt x="468" y="1190"/>
                </a:lnTo>
                <a:lnTo>
                  <a:pt x="477" y="1187"/>
                </a:lnTo>
                <a:lnTo>
                  <a:pt x="481" y="1187"/>
                </a:lnTo>
                <a:lnTo>
                  <a:pt x="486" y="1187"/>
                </a:lnTo>
                <a:lnTo>
                  <a:pt x="495" y="1181"/>
                </a:lnTo>
                <a:lnTo>
                  <a:pt x="499" y="1184"/>
                </a:lnTo>
                <a:lnTo>
                  <a:pt x="504" y="1199"/>
                </a:lnTo>
                <a:lnTo>
                  <a:pt x="513" y="1214"/>
                </a:lnTo>
                <a:lnTo>
                  <a:pt x="517" y="1217"/>
                </a:lnTo>
                <a:lnTo>
                  <a:pt x="522" y="1224"/>
                </a:lnTo>
                <a:lnTo>
                  <a:pt x="531" y="1230"/>
                </a:lnTo>
                <a:lnTo>
                  <a:pt x="535" y="1236"/>
                </a:lnTo>
                <a:lnTo>
                  <a:pt x="540" y="1239"/>
                </a:lnTo>
                <a:lnTo>
                  <a:pt x="549" y="1245"/>
                </a:lnTo>
                <a:lnTo>
                  <a:pt x="553" y="1248"/>
                </a:lnTo>
                <a:lnTo>
                  <a:pt x="558" y="1245"/>
                </a:lnTo>
                <a:lnTo>
                  <a:pt x="567" y="1239"/>
                </a:lnTo>
                <a:lnTo>
                  <a:pt x="571" y="1233"/>
                </a:lnTo>
                <a:lnTo>
                  <a:pt x="580" y="1230"/>
                </a:lnTo>
                <a:lnTo>
                  <a:pt x="585" y="1227"/>
                </a:lnTo>
                <a:lnTo>
                  <a:pt x="589" y="1230"/>
                </a:lnTo>
                <a:lnTo>
                  <a:pt x="598" y="1227"/>
                </a:lnTo>
                <a:lnTo>
                  <a:pt x="603" y="1217"/>
                </a:lnTo>
                <a:lnTo>
                  <a:pt x="607" y="1202"/>
                </a:lnTo>
                <a:lnTo>
                  <a:pt x="616" y="1193"/>
                </a:lnTo>
                <a:lnTo>
                  <a:pt x="621" y="1190"/>
                </a:lnTo>
                <a:lnTo>
                  <a:pt x="625" y="1193"/>
                </a:lnTo>
                <a:lnTo>
                  <a:pt x="634" y="1193"/>
                </a:lnTo>
                <a:lnTo>
                  <a:pt x="639" y="1181"/>
                </a:lnTo>
                <a:lnTo>
                  <a:pt x="643" y="1159"/>
                </a:lnTo>
                <a:lnTo>
                  <a:pt x="652" y="1141"/>
                </a:lnTo>
                <a:lnTo>
                  <a:pt x="657" y="1119"/>
                </a:lnTo>
                <a:lnTo>
                  <a:pt x="661" y="1104"/>
                </a:lnTo>
                <a:lnTo>
                  <a:pt x="670" y="1092"/>
                </a:lnTo>
                <a:lnTo>
                  <a:pt x="675" y="1083"/>
                </a:lnTo>
                <a:lnTo>
                  <a:pt x="684" y="1076"/>
                </a:lnTo>
                <a:lnTo>
                  <a:pt x="688" y="1067"/>
                </a:lnTo>
                <a:lnTo>
                  <a:pt x="693" y="1055"/>
                </a:lnTo>
                <a:lnTo>
                  <a:pt x="702" y="1040"/>
                </a:lnTo>
                <a:lnTo>
                  <a:pt x="706" y="1027"/>
                </a:lnTo>
                <a:lnTo>
                  <a:pt x="711" y="1015"/>
                </a:lnTo>
                <a:lnTo>
                  <a:pt x="720" y="997"/>
                </a:lnTo>
                <a:lnTo>
                  <a:pt x="724" y="981"/>
                </a:lnTo>
                <a:lnTo>
                  <a:pt x="729" y="972"/>
                </a:lnTo>
                <a:lnTo>
                  <a:pt x="738" y="954"/>
                </a:lnTo>
                <a:lnTo>
                  <a:pt x="742" y="920"/>
                </a:lnTo>
                <a:lnTo>
                  <a:pt x="747" y="880"/>
                </a:lnTo>
                <a:lnTo>
                  <a:pt x="756" y="837"/>
                </a:lnTo>
                <a:lnTo>
                  <a:pt x="760" y="801"/>
                </a:lnTo>
                <a:lnTo>
                  <a:pt x="765" y="770"/>
                </a:lnTo>
                <a:lnTo>
                  <a:pt x="774" y="745"/>
                </a:lnTo>
                <a:lnTo>
                  <a:pt x="778" y="715"/>
                </a:lnTo>
                <a:lnTo>
                  <a:pt x="783" y="681"/>
                </a:lnTo>
                <a:lnTo>
                  <a:pt x="792" y="644"/>
                </a:lnTo>
                <a:lnTo>
                  <a:pt x="796" y="604"/>
                </a:lnTo>
                <a:lnTo>
                  <a:pt x="805" y="568"/>
                </a:lnTo>
                <a:lnTo>
                  <a:pt x="810" y="537"/>
                </a:lnTo>
                <a:lnTo>
                  <a:pt x="814" y="509"/>
                </a:lnTo>
                <a:lnTo>
                  <a:pt x="823" y="479"/>
                </a:lnTo>
                <a:lnTo>
                  <a:pt x="828" y="448"/>
                </a:lnTo>
                <a:lnTo>
                  <a:pt x="832" y="420"/>
                </a:lnTo>
                <a:lnTo>
                  <a:pt x="841" y="393"/>
                </a:lnTo>
                <a:lnTo>
                  <a:pt x="846" y="359"/>
                </a:lnTo>
                <a:lnTo>
                  <a:pt x="850" y="325"/>
                </a:lnTo>
                <a:lnTo>
                  <a:pt x="859" y="304"/>
                </a:lnTo>
                <a:lnTo>
                  <a:pt x="864" y="286"/>
                </a:lnTo>
                <a:lnTo>
                  <a:pt x="868" y="261"/>
                </a:lnTo>
                <a:lnTo>
                  <a:pt x="877" y="230"/>
                </a:lnTo>
                <a:lnTo>
                  <a:pt x="882" y="206"/>
                </a:lnTo>
                <a:lnTo>
                  <a:pt x="886" y="187"/>
                </a:lnTo>
                <a:lnTo>
                  <a:pt x="895" y="163"/>
                </a:lnTo>
                <a:lnTo>
                  <a:pt x="900" y="138"/>
                </a:lnTo>
                <a:lnTo>
                  <a:pt x="909" y="117"/>
                </a:lnTo>
                <a:lnTo>
                  <a:pt x="913" y="114"/>
                </a:lnTo>
                <a:lnTo>
                  <a:pt x="918" y="120"/>
                </a:lnTo>
                <a:lnTo>
                  <a:pt x="927" y="114"/>
                </a:lnTo>
                <a:lnTo>
                  <a:pt x="931" y="102"/>
                </a:lnTo>
                <a:lnTo>
                  <a:pt x="936" y="105"/>
                </a:lnTo>
                <a:lnTo>
                  <a:pt x="945" y="117"/>
                </a:lnTo>
                <a:lnTo>
                  <a:pt x="949" y="102"/>
                </a:lnTo>
                <a:lnTo>
                  <a:pt x="954" y="65"/>
                </a:lnTo>
                <a:lnTo>
                  <a:pt x="963" y="40"/>
                </a:lnTo>
                <a:lnTo>
                  <a:pt x="967" y="43"/>
                </a:lnTo>
                <a:lnTo>
                  <a:pt x="972" y="50"/>
                </a:lnTo>
                <a:lnTo>
                  <a:pt x="981" y="34"/>
                </a:lnTo>
                <a:lnTo>
                  <a:pt x="985" y="10"/>
                </a:lnTo>
                <a:lnTo>
                  <a:pt x="990" y="0"/>
                </a:lnTo>
                <a:lnTo>
                  <a:pt x="999" y="10"/>
                </a:lnTo>
                <a:lnTo>
                  <a:pt x="1003" y="22"/>
                </a:lnTo>
                <a:lnTo>
                  <a:pt x="1012" y="28"/>
                </a:lnTo>
                <a:lnTo>
                  <a:pt x="1017" y="28"/>
                </a:lnTo>
                <a:lnTo>
                  <a:pt x="1021" y="37"/>
                </a:lnTo>
                <a:lnTo>
                  <a:pt x="1030" y="46"/>
                </a:lnTo>
                <a:lnTo>
                  <a:pt x="1035" y="65"/>
                </a:lnTo>
                <a:lnTo>
                  <a:pt x="1039" y="89"/>
                </a:lnTo>
                <a:lnTo>
                  <a:pt x="1048" y="99"/>
                </a:lnTo>
                <a:lnTo>
                  <a:pt x="1053" y="92"/>
                </a:lnTo>
                <a:lnTo>
                  <a:pt x="1057" y="77"/>
                </a:lnTo>
                <a:lnTo>
                  <a:pt x="1066" y="68"/>
                </a:lnTo>
                <a:lnTo>
                  <a:pt x="1071" y="74"/>
                </a:lnTo>
                <a:lnTo>
                  <a:pt x="1075" y="86"/>
                </a:lnTo>
                <a:lnTo>
                  <a:pt x="1084" y="108"/>
                </a:lnTo>
                <a:lnTo>
                  <a:pt x="1089" y="138"/>
                </a:lnTo>
                <a:lnTo>
                  <a:pt x="1098" y="160"/>
                </a:lnTo>
                <a:lnTo>
                  <a:pt x="1102" y="175"/>
                </a:lnTo>
                <a:lnTo>
                  <a:pt x="1107" y="197"/>
                </a:lnTo>
                <a:lnTo>
                  <a:pt x="1116" y="206"/>
                </a:lnTo>
                <a:lnTo>
                  <a:pt x="1120" y="206"/>
                </a:lnTo>
                <a:lnTo>
                  <a:pt x="1125" y="218"/>
                </a:lnTo>
                <a:lnTo>
                  <a:pt x="1134" y="246"/>
                </a:lnTo>
                <a:lnTo>
                  <a:pt x="1138" y="276"/>
                </a:lnTo>
                <a:lnTo>
                  <a:pt x="1143" y="316"/>
                </a:lnTo>
                <a:lnTo>
                  <a:pt x="1152" y="335"/>
                </a:lnTo>
                <a:lnTo>
                  <a:pt x="1156" y="332"/>
                </a:lnTo>
                <a:lnTo>
                  <a:pt x="1161" y="353"/>
                </a:lnTo>
                <a:lnTo>
                  <a:pt x="1170" y="378"/>
                </a:lnTo>
                <a:lnTo>
                  <a:pt x="1174" y="378"/>
                </a:lnTo>
                <a:lnTo>
                  <a:pt x="1179" y="378"/>
                </a:lnTo>
                <a:lnTo>
                  <a:pt x="1188" y="393"/>
                </a:lnTo>
                <a:lnTo>
                  <a:pt x="1192" y="436"/>
                </a:lnTo>
                <a:lnTo>
                  <a:pt x="1201" y="473"/>
                </a:lnTo>
                <a:lnTo>
                  <a:pt x="1206" y="488"/>
                </a:lnTo>
                <a:lnTo>
                  <a:pt x="1210" y="494"/>
                </a:lnTo>
                <a:lnTo>
                  <a:pt x="1219" y="491"/>
                </a:lnTo>
                <a:lnTo>
                  <a:pt x="1224" y="494"/>
                </a:lnTo>
                <a:lnTo>
                  <a:pt x="1228" y="515"/>
                </a:lnTo>
                <a:lnTo>
                  <a:pt x="1237" y="546"/>
                </a:lnTo>
                <a:lnTo>
                  <a:pt x="1242" y="574"/>
                </a:lnTo>
                <a:lnTo>
                  <a:pt x="1246" y="595"/>
                </a:lnTo>
                <a:lnTo>
                  <a:pt x="1255" y="623"/>
                </a:lnTo>
                <a:lnTo>
                  <a:pt x="1260" y="638"/>
                </a:lnTo>
                <a:lnTo>
                  <a:pt x="1264" y="647"/>
                </a:lnTo>
                <a:lnTo>
                  <a:pt x="1273" y="666"/>
                </a:lnTo>
                <a:lnTo>
                  <a:pt x="1278" y="681"/>
                </a:lnTo>
                <a:lnTo>
                  <a:pt x="1282" y="690"/>
                </a:lnTo>
                <a:lnTo>
                  <a:pt x="1291" y="709"/>
                </a:lnTo>
                <a:lnTo>
                  <a:pt x="1296" y="742"/>
                </a:lnTo>
                <a:lnTo>
                  <a:pt x="1305" y="782"/>
                </a:lnTo>
                <a:lnTo>
                  <a:pt x="1309" y="807"/>
                </a:lnTo>
                <a:lnTo>
                  <a:pt x="1314" y="822"/>
                </a:lnTo>
                <a:lnTo>
                  <a:pt x="1323" y="828"/>
                </a:lnTo>
                <a:lnTo>
                  <a:pt x="1327" y="828"/>
                </a:lnTo>
                <a:lnTo>
                  <a:pt x="1332" y="831"/>
                </a:lnTo>
                <a:lnTo>
                  <a:pt x="1341" y="837"/>
                </a:lnTo>
                <a:lnTo>
                  <a:pt x="1345" y="850"/>
                </a:lnTo>
                <a:lnTo>
                  <a:pt x="1350" y="862"/>
                </a:lnTo>
                <a:lnTo>
                  <a:pt x="1359" y="874"/>
                </a:lnTo>
                <a:lnTo>
                  <a:pt x="1363" y="883"/>
                </a:lnTo>
                <a:lnTo>
                  <a:pt x="1368" y="883"/>
                </a:lnTo>
                <a:lnTo>
                  <a:pt x="1377" y="892"/>
                </a:lnTo>
                <a:lnTo>
                  <a:pt x="1381" y="914"/>
                </a:lnTo>
                <a:lnTo>
                  <a:pt x="1386" y="945"/>
                </a:lnTo>
                <a:lnTo>
                  <a:pt x="1395" y="960"/>
                </a:lnTo>
                <a:lnTo>
                  <a:pt x="1399" y="978"/>
                </a:lnTo>
                <a:lnTo>
                  <a:pt x="1408" y="1003"/>
                </a:lnTo>
                <a:lnTo>
                  <a:pt x="1413" y="1021"/>
                </a:lnTo>
                <a:lnTo>
                  <a:pt x="1417" y="1033"/>
                </a:lnTo>
                <a:lnTo>
                  <a:pt x="1426" y="1043"/>
                </a:lnTo>
                <a:lnTo>
                  <a:pt x="1431" y="1037"/>
                </a:lnTo>
                <a:lnTo>
                  <a:pt x="1435" y="1018"/>
                </a:lnTo>
                <a:lnTo>
                  <a:pt x="1444" y="997"/>
                </a:lnTo>
                <a:lnTo>
                  <a:pt x="1449" y="984"/>
                </a:lnTo>
                <a:lnTo>
                  <a:pt x="1453" y="981"/>
                </a:lnTo>
                <a:lnTo>
                  <a:pt x="1462" y="987"/>
                </a:lnTo>
                <a:lnTo>
                  <a:pt x="1467" y="994"/>
                </a:lnTo>
                <a:lnTo>
                  <a:pt x="1471" y="1009"/>
                </a:lnTo>
                <a:lnTo>
                  <a:pt x="1480" y="1033"/>
                </a:lnTo>
                <a:lnTo>
                  <a:pt x="1485" y="1058"/>
                </a:lnTo>
                <a:lnTo>
                  <a:pt x="1494" y="1076"/>
                </a:lnTo>
                <a:lnTo>
                  <a:pt x="1498" y="1092"/>
                </a:lnTo>
                <a:lnTo>
                  <a:pt x="1503" y="1092"/>
                </a:lnTo>
                <a:lnTo>
                  <a:pt x="1512" y="1086"/>
                </a:lnTo>
                <a:lnTo>
                  <a:pt x="1516" y="1083"/>
                </a:lnTo>
                <a:lnTo>
                  <a:pt x="1521" y="1089"/>
                </a:lnTo>
                <a:lnTo>
                  <a:pt x="1530" y="1101"/>
                </a:lnTo>
                <a:lnTo>
                  <a:pt x="1534" y="1104"/>
                </a:lnTo>
                <a:lnTo>
                  <a:pt x="1539" y="1095"/>
                </a:lnTo>
                <a:lnTo>
                  <a:pt x="1548" y="1079"/>
                </a:lnTo>
                <a:lnTo>
                  <a:pt x="1552" y="1067"/>
                </a:lnTo>
                <a:lnTo>
                  <a:pt x="1557" y="1076"/>
                </a:lnTo>
                <a:lnTo>
                  <a:pt x="1566" y="1095"/>
                </a:lnTo>
                <a:lnTo>
                  <a:pt x="1570" y="1104"/>
                </a:lnTo>
                <a:lnTo>
                  <a:pt x="1575" y="1116"/>
                </a:lnTo>
                <a:lnTo>
                  <a:pt x="1584" y="1135"/>
                </a:lnTo>
                <a:lnTo>
                  <a:pt x="1588" y="1153"/>
                </a:lnTo>
                <a:lnTo>
                  <a:pt x="1597" y="1168"/>
                </a:lnTo>
                <a:lnTo>
                  <a:pt x="1602" y="1171"/>
                </a:lnTo>
                <a:lnTo>
                  <a:pt x="1606" y="1162"/>
                </a:lnTo>
                <a:lnTo>
                  <a:pt x="1615" y="1138"/>
                </a:lnTo>
                <a:lnTo>
                  <a:pt x="1620" y="1116"/>
                </a:lnTo>
                <a:lnTo>
                  <a:pt x="1624" y="1116"/>
                </a:lnTo>
                <a:lnTo>
                  <a:pt x="1633" y="1128"/>
                </a:lnTo>
                <a:lnTo>
                  <a:pt x="1638" y="1141"/>
                </a:lnTo>
                <a:lnTo>
                  <a:pt x="1642" y="1141"/>
                </a:lnTo>
                <a:lnTo>
                  <a:pt x="1651" y="1128"/>
                </a:lnTo>
                <a:lnTo>
                  <a:pt x="1656" y="1113"/>
                </a:lnTo>
                <a:lnTo>
                  <a:pt x="1660" y="1107"/>
                </a:lnTo>
                <a:lnTo>
                  <a:pt x="1669" y="1110"/>
                </a:lnTo>
                <a:lnTo>
                  <a:pt x="1674" y="1107"/>
                </a:lnTo>
                <a:lnTo>
                  <a:pt x="1683" y="1095"/>
                </a:lnTo>
                <a:lnTo>
                  <a:pt x="1687" y="1089"/>
                </a:lnTo>
                <a:lnTo>
                  <a:pt x="1692" y="1086"/>
                </a:lnTo>
                <a:lnTo>
                  <a:pt x="1701" y="1083"/>
                </a:lnTo>
                <a:lnTo>
                  <a:pt x="1705" y="1083"/>
                </a:lnTo>
                <a:lnTo>
                  <a:pt x="1710" y="1083"/>
                </a:lnTo>
                <a:lnTo>
                  <a:pt x="1719" y="1076"/>
                </a:lnTo>
                <a:lnTo>
                  <a:pt x="1723" y="1067"/>
                </a:lnTo>
                <a:lnTo>
                  <a:pt x="1728" y="1058"/>
                </a:lnTo>
                <a:lnTo>
                  <a:pt x="1737" y="1061"/>
                </a:lnTo>
                <a:lnTo>
                  <a:pt x="1741" y="1073"/>
                </a:lnTo>
                <a:lnTo>
                  <a:pt x="1746" y="1079"/>
                </a:lnTo>
                <a:lnTo>
                  <a:pt x="1755" y="1064"/>
                </a:lnTo>
                <a:lnTo>
                  <a:pt x="1759" y="1052"/>
                </a:lnTo>
                <a:lnTo>
                  <a:pt x="1764" y="1052"/>
                </a:lnTo>
                <a:lnTo>
                  <a:pt x="1773" y="1049"/>
                </a:lnTo>
                <a:lnTo>
                  <a:pt x="1777" y="1037"/>
                </a:lnTo>
                <a:lnTo>
                  <a:pt x="1786" y="1033"/>
                </a:lnTo>
                <a:lnTo>
                  <a:pt x="1791" y="1030"/>
                </a:lnTo>
                <a:lnTo>
                  <a:pt x="1795" y="1030"/>
                </a:lnTo>
                <a:lnTo>
                  <a:pt x="1804" y="1037"/>
                </a:lnTo>
                <a:lnTo>
                  <a:pt x="1809" y="1049"/>
                </a:lnTo>
                <a:lnTo>
                  <a:pt x="1813" y="1067"/>
                </a:lnTo>
                <a:lnTo>
                  <a:pt x="1822" y="1083"/>
                </a:lnTo>
                <a:lnTo>
                  <a:pt x="1827" y="1086"/>
                </a:lnTo>
                <a:lnTo>
                  <a:pt x="1831" y="1083"/>
                </a:lnTo>
                <a:lnTo>
                  <a:pt x="1840" y="1073"/>
                </a:lnTo>
                <a:lnTo>
                  <a:pt x="1845" y="1073"/>
                </a:lnTo>
                <a:lnTo>
                  <a:pt x="1849" y="1073"/>
                </a:lnTo>
                <a:lnTo>
                  <a:pt x="1858" y="1061"/>
                </a:lnTo>
                <a:lnTo>
                  <a:pt x="1863" y="1049"/>
                </a:lnTo>
                <a:lnTo>
                  <a:pt x="1872" y="1052"/>
                </a:lnTo>
                <a:lnTo>
                  <a:pt x="1876" y="1052"/>
                </a:lnTo>
                <a:lnTo>
                  <a:pt x="1881" y="1040"/>
                </a:lnTo>
                <a:lnTo>
                  <a:pt x="1890" y="1030"/>
                </a:lnTo>
                <a:lnTo>
                  <a:pt x="1894" y="1033"/>
                </a:lnTo>
                <a:lnTo>
                  <a:pt x="1899" y="1027"/>
                </a:lnTo>
                <a:lnTo>
                  <a:pt x="1908" y="1030"/>
                </a:lnTo>
                <a:lnTo>
                  <a:pt x="1912" y="1040"/>
                </a:lnTo>
                <a:lnTo>
                  <a:pt x="1917" y="1052"/>
                </a:lnTo>
                <a:lnTo>
                  <a:pt x="1926" y="1052"/>
                </a:lnTo>
                <a:lnTo>
                  <a:pt x="1930" y="1049"/>
                </a:lnTo>
                <a:lnTo>
                  <a:pt x="1935" y="1049"/>
                </a:lnTo>
                <a:lnTo>
                  <a:pt x="1944" y="1046"/>
                </a:lnTo>
                <a:lnTo>
                  <a:pt x="1948" y="1033"/>
                </a:lnTo>
                <a:lnTo>
                  <a:pt x="1953" y="1015"/>
                </a:lnTo>
                <a:lnTo>
                  <a:pt x="1962" y="1000"/>
                </a:lnTo>
                <a:lnTo>
                  <a:pt x="1966" y="994"/>
                </a:lnTo>
                <a:lnTo>
                  <a:pt x="1975" y="991"/>
                </a:lnTo>
                <a:lnTo>
                  <a:pt x="1980" y="991"/>
                </a:lnTo>
                <a:lnTo>
                  <a:pt x="1984" y="981"/>
                </a:lnTo>
                <a:lnTo>
                  <a:pt x="1993" y="969"/>
                </a:lnTo>
                <a:lnTo>
                  <a:pt x="1998" y="963"/>
                </a:lnTo>
                <a:lnTo>
                  <a:pt x="2002" y="963"/>
                </a:lnTo>
                <a:lnTo>
                  <a:pt x="2011" y="963"/>
                </a:lnTo>
                <a:lnTo>
                  <a:pt x="2016" y="963"/>
                </a:lnTo>
                <a:lnTo>
                  <a:pt x="2020" y="966"/>
                </a:lnTo>
                <a:lnTo>
                  <a:pt x="2029" y="969"/>
                </a:lnTo>
                <a:lnTo>
                  <a:pt x="2034" y="963"/>
                </a:lnTo>
                <a:lnTo>
                  <a:pt x="2038" y="960"/>
                </a:lnTo>
                <a:lnTo>
                  <a:pt x="2047" y="957"/>
                </a:lnTo>
                <a:lnTo>
                  <a:pt x="2052" y="954"/>
                </a:lnTo>
                <a:lnTo>
                  <a:pt x="2061" y="945"/>
                </a:lnTo>
                <a:lnTo>
                  <a:pt x="2065" y="929"/>
                </a:lnTo>
                <a:lnTo>
                  <a:pt x="2070" y="917"/>
                </a:lnTo>
                <a:lnTo>
                  <a:pt x="2079" y="914"/>
                </a:lnTo>
                <a:lnTo>
                  <a:pt x="2083" y="914"/>
                </a:lnTo>
                <a:lnTo>
                  <a:pt x="2088" y="917"/>
                </a:lnTo>
                <a:lnTo>
                  <a:pt x="2097" y="920"/>
                </a:lnTo>
                <a:lnTo>
                  <a:pt x="2101" y="917"/>
                </a:lnTo>
                <a:lnTo>
                  <a:pt x="2106" y="920"/>
                </a:lnTo>
                <a:lnTo>
                  <a:pt x="2115" y="938"/>
                </a:lnTo>
                <a:lnTo>
                  <a:pt x="2119" y="948"/>
                </a:lnTo>
                <a:lnTo>
                  <a:pt x="2124" y="954"/>
                </a:lnTo>
                <a:lnTo>
                  <a:pt x="2133" y="972"/>
                </a:lnTo>
                <a:lnTo>
                  <a:pt x="2137" y="997"/>
                </a:lnTo>
                <a:lnTo>
                  <a:pt x="2146" y="1009"/>
                </a:lnTo>
                <a:lnTo>
                  <a:pt x="2151" y="1021"/>
                </a:lnTo>
                <a:lnTo>
                  <a:pt x="2155" y="1037"/>
                </a:lnTo>
                <a:lnTo>
                  <a:pt x="2164" y="1052"/>
                </a:lnTo>
                <a:lnTo>
                  <a:pt x="2169" y="1055"/>
                </a:lnTo>
                <a:lnTo>
                  <a:pt x="2173" y="1046"/>
                </a:lnTo>
                <a:lnTo>
                  <a:pt x="2182" y="1043"/>
                </a:lnTo>
                <a:lnTo>
                  <a:pt x="2187" y="1046"/>
                </a:lnTo>
                <a:lnTo>
                  <a:pt x="2191" y="1052"/>
                </a:lnTo>
                <a:lnTo>
                  <a:pt x="2200" y="1058"/>
                </a:lnTo>
                <a:lnTo>
                  <a:pt x="2205" y="1061"/>
                </a:lnTo>
                <a:lnTo>
                  <a:pt x="2209" y="1058"/>
                </a:lnTo>
                <a:lnTo>
                  <a:pt x="2218" y="1061"/>
                </a:lnTo>
                <a:lnTo>
                  <a:pt x="2223" y="1073"/>
                </a:lnTo>
                <a:lnTo>
                  <a:pt x="2227" y="1089"/>
                </a:lnTo>
                <a:lnTo>
                  <a:pt x="2236" y="1110"/>
                </a:lnTo>
                <a:lnTo>
                  <a:pt x="2241" y="1135"/>
                </a:lnTo>
                <a:lnTo>
                  <a:pt x="2250" y="1147"/>
                </a:lnTo>
                <a:lnTo>
                  <a:pt x="2254" y="1147"/>
                </a:lnTo>
                <a:lnTo>
                  <a:pt x="2259" y="1138"/>
                </a:lnTo>
              </a:path>
            </a:pathLst>
          </a:custGeom>
          <a:noFill/>
          <a:ln w="6350" cmpd="sng">
            <a:solidFill>
              <a:srgbClr val="FF5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 flipV="1">
            <a:off x="5049838" y="2628900"/>
            <a:ext cx="1587" cy="21939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 flipH="1">
            <a:off x="5029200" y="4702175"/>
            <a:ext cx="20638" cy="1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 flipH="1">
            <a:off x="5029200" y="4379913"/>
            <a:ext cx="20638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5" name="Line 7"/>
          <p:cNvSpPr>
            <a:spLocks noChangeShapeType="1"/>
          </p:cNvSpPr>
          <p:nvPr/>
        </p:nvSpPr>
        <p:spPr bwMode="auto">
          <a:xfrm flipH="1">
            <a:off x="5029200" y="4059238"/>
            <a:ext cx="20638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 flipH="1">
            <a:off x="5029200" y="3738563"/>
            <a:ext cx="20638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7" name="Line 9"/>
          <p:cNvSpPr>
            <a:spLocks noChangeShapeType="1"/>
          </p:cNvSpPr>
          <p:nvPr/>
        </p:nvSpPr>
        <p:spPr bwMode="auto">
          <a:xfrm flipH="1">
            <a:off x="5029200" y="3416300"/>
            <a:ext cx="20638" cy="1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 flipH="1">
            <a:off x="5029200" y="3100388"/>
            <a:ext cx="20638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 flipH="1">
            <a:off x="5029200" y="2779713"/>
            <a:ext cx="20638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>
            <a:off x="5049838" y="4822825"/>
            <a:ext cx="3605212" cy="1588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>
            <a:off x="5054600" y="4822825"/>
            <a:ext cx="1588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>
            <a:off x="5454650" y="4822825"/>
            <a:ext cx="1588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5280025" y="48641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6130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184" name="Line 16"/>
          <p:cNvSpPr>
            <a:spLocks noChangeShapeType="1"/>
          </p:cNvSpPr>
          <p:nvPr/>
        </p:nvSpPr>
        <p:spPr bwMode="auto">
          <a:xfrm>
            <a:off x="5854700" y="4822825"/>
            <a:ext cx="1588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5" name="Line 17"/>
          <p:cNvSpPr>
            <a:spLocks noChangeShapeType="1"/>
          </p:cNvSpPr>
          <p:nvPr/>
        </p:nvSpPr>
        <p:spPr bwMode="auto">
          <a:xfrm>
            <a:off x="6254750" y="4822825"/>
            <a:ext cx="1588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6080125" y="48641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6140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187" name="Line 19"/>
          <p:cNvSpPr>
            <a:spLocks noChangeShapeType="1"/>
          </p:cNvSpPr>
          <p:nvPr/>
        </p:nvSpPr>
        <p:spPr bwMode="auto">
          <a:xfrm>
            <a:off x="6654800" y="4822825"/>
            <a:ext cx="1588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8" name="Line 20"/>
          <p:cNvSpPr>
            <a:spLocks noChangeShapeType="1"/>
          </p:cNvSpPr>
          <p:nvPr/>
        </p:nvSpPr>
        <p:spPr bwMode="auto">
          <a:xfrm>
            <a:off x="7050088" y="4822825"/>
            <a:ext cx="1587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9" name="Rectangle 21"/>
          <p:cNvSpPr>
            <a:spLocks noChangeArrowheads="1"/>
          </p:cNvSpPr>
          <p:nvPr/>
        </p:nvSpPr>
        <p:spPr bwMode="auto">
          <a:xfrm>
            <a:off x="6877050" y="48641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6150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190" name="Line 22"/>
          <p:cNvSpPr>
            <a:spLocks noChangeShapeType="1"/>
          </p:cNvSpPr>
          <p:nvPr/>
        </p:nvSpPr>
        <p:spPr bwMode="auto">
          <a:xfrm>
            <a:off x="7450138" y="4822825"/>
            <a:ext cx="1587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7850188" y="4822825"/>
            <a:ext cx="1587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Rectangle 24"/>
          <p:cNvSpPr>
            <a:spLocks noChangeArrowheads="1"/>
          </p:cNvSpPr>
          <p:nvPr/>
        </p:nvSpPr>
        <p:spPr bwMode="auto">
          <a:xfrm>
            <a:off x="7677150" y="48641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6160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8250238" y="4822825"/>
            <a:ext cx="1587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8650288" y="4822825"/>
            <a:ext cx="1587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8477250" y="48641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6170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196" name="Freeform 28"/>
          <p:cNvSpPr>
            <a:spLocks/>
          </p:cNvSpPr>
          <p:nvPr/>
        </p:nvSpPr>
        <p:spPr bwMode="auto">
          <a:xfrm>
            <a:off x="5046663" y="2628900"/>
            <a:ext cx="3608387" cy="2193925"/>
          </a:xfrm>
          <a:custGeom>
            <a:avLst/>
            <a:gdLst>
              <a:gd name="T0" fmla="*/ 1010 w 1010"/>
              <a:gd name="T1" fmla="*/ 451 h 451"/>
              <a:gd name="T2" fmla="*/ 1010 w 1010"/>
              <a:gd name="T3" fmla="*/ 0 h 451"/>
              <a:gd name="T4" fmla="*/ 0 w 1010"/>
              <a:gd name="T5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0" h="451">
                <a:moveTo>
                  <a:pt x="1010" y="451"/>
                </a:moveTo>
                <a:lnTo>
                  <a:pt x="1010" y="0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7" name="Freeform 29"/>
          <p:cNvSpPr>
            <a:spLocks/>
          </p:cNvSpPr>
          <p:nvPr/>
        </p:nvSpPr>
        <p:spPr bwMode="auto">
          <a:xfrm>
            <a:off x="5089525" y="2882900"/>
            <a:ext cx="3592513" cy="1795463"/>
          </a:xfrm>
          <a:custGeom>
            <a:avLst/>
            <a:gdLst>
              <a:gd name="T0" fmla="*/ 40 w 2263"/>
              <a:gd name="T1" fmla="*/ 1122 h 1131"/>
              <a:gd name="T2" fmla="*/ 76 w 2263"/>
              <a:gd name="T3" fmla="*/ 1122 h 1131"/>
              <a:gd name="T4" fmla="*/ 114 w 2263"/>
              <a:gd name="T5" fmla="*/ 1113 h 1131"/>
              <a:gd name="T6" fmla="*/ 153 w 2263"/>
              <a:gd name="T7" fmla="*/ 1092 h 1131"/>
              <a:gd name="T8" fmla="*/ 195 w 2263"/>
              <a:gd name="T9" fmla="*/ 1092 h 1131"/>
              <a:gd name="T10" fmla="*/ 236 w 2263"/>
              <a:gd name="T11" fmla="*/ 1107 h 1131"/>
              <a:gd name="T12" fmla="*/ 279 w 2263"/>
              <a:gd name="T13" fmla="*/ 1104 h 1131"/>
              <a:gd name="T14" fmla="*/ 319 w 2263"/>
              <a:gd name="T15" fmla="*/ 1107 h 1131"/>
              <a:gd name="T16" fmla="*/ 357 w 2263"/>
              <a:gd name="T17" fmla="*/ 1104 h 1131"/>
              <a:gd name="T18" fmla="*/ 396 w 2263"/>
              <a:gd name="T19" fmla="*/ 1085 h 1131"/>
              <a:gd name="T20" fmla="*/ 434 w 2263"/>
              <a:gd name="T21" fmla="*/ 1107 h 1131"/>
              <a:gd name="T22" fmla="*/ 470 w 2263"/>
              <a:gd name="T23" fmla="*/ 1101 h 1131"/>
              <a:gd name="T24" fmla="*/ 508 w 2263"/>
              <a:gd name="T25" fmla="*/ 1101 h 1131"/>
              <a:gd name="T26" fmla="*/ 549 w 2263"/>
              <a:gd name="T27" fmla="*/ 1104 h 1131"/>
              <a:gd name="T28" fmla="*/ 585 w 2263"/>
              <a:gd name="T29" fmla="*/ 1082 h 1131"/>
              <a:gd name="T30" fmla="*/ 623 w 2263"/>
              <a:gd name="T31" fmla="*/ 1107 h 1131"/>
              <a:gd name="T32" fmla="*/ 661 w 2263"/>
              <a:gd name="T33" fmla="*/ 1104 h 1131"/>
              <a:gd name="T34" fmla="*/ 697 w 2263"/>
              <a:gd name="T35" fmla="*/ 1107 h 1131"/>
              <a:gd name="T36" fmla="*/ 738 w 2263"/>
              <a:gd name="T37" fmla="*/ 1098 h 1131"/>
              <a:gd name="T38" fmla="*/ 774 w 2263"/>
              <a:gd name="T39" fmla="*/ 1058 h 1131"/>
              <a:gd name="T40" fmla="*/ 816 w 2263"/>
              <a:gd name="T41" fmla="*/ 868 h 1131"/>
              <a:gd name="T42" fmla="*/ 855 w 2263"/>
              <a:gd name="T43" fmla="*/ 981 h 1131"/>
              <a:gd name="T44" fmla="*/ 891 w 2263"/>
              <a:gd name="T45" fmla="*/ 616 h 1131"/>
              <a:gd name="T46" fmla="*/ 927 w 2263"/>
              <a:gd name="T47" fmla="*/ 0 h 1131"/>
              <a:gd name="T48" fmla="*/ 963 w 2263"/>
              <a:gd name="T49" fmla="*/ 653 h 1131"/>
              <a:gd name="T50" fmla="*/ 999 w 2263"/>
              <a:gd name="T51" fmla="*/ 736 h 1131"/>
              <a:gd name="T52" fmla="*/ 1037 w 2263"/>
              <a:gd name="T53" fmla="*/ 439 h 1131"/>
              <a:gd name="T54" fmla="*/ 1073 w 2263"/>
              <a:gd name="T55" fmla="*/ 705 h 1131"/>
              <a:gd name="T56" fmla="*/ 1109 w 2263"/>
              <a:gd name="T57" fmla="*/ 929 h 1131"/>
              <a:gd name="T58" fmla="*/ 1147 w 2263"/>
              <a:gd name="T59" fmla="*/ 969 h 1131"/>
              <a:gd name="T60" fmla="*/ 1185 w 2263"/>
              <a:gd name="T61" fmla="*/ 1009 h 1131"/>
              <a:gd name="T62" fmla="*/ 1224 w 2263"/>
              <a:gd name="T63" fmla="*/ 1033 h 1131"/>
              <a:gd name="T64" fmla="*/ 1260 w 2263"/>
              <a:gd name="T65" fmla="*/ 1076 h 1131"/>
              <a:gd name="T66" fmla="*/ 1296 w 2263"/>
              <a:gd name="T67" fmla="*/ 1085 h 1131"/>
              <a:gd name="T68" fmla="*/ 1336 w 2263"/>
              <a:gd name="T69" fmla="*/ 1055 h 1131"/>
              <a:gd name="T70" fmla="*/ 1374 w 2263"/>
              <a:gd name="T71" fmla="*/ 1055 h 1131"/>
              <a:gd name="T72" fmla="*/ 1413 w 2263"/>
              <a:gd name="T73" fmla="*/ 1104 h 1131"/>
              <a:gd name="T74" fmla="*/ 1449 w 2263"/>
              <a:gd name="T75" fmla="*/ 1104 h 1131"/>
              <a:gd name="T76" fmla="*/ 1485 w 2263"/>
              <a:gd name="T77" fmla="*/ 1104 h 1131"/>
              <a:gd name="T78" fmla="*/ 1525 w 2263"/>
              <a:gd name="T79" fmla="*/ 1095 h 1131"/>
              <a:gd name="T80" fmla="*/ 1561 w 2263"/>
              <a:gd name="T81" fmla="*/ 1107 h 1131"/>
              <a:gd name="T82" fmla="*/ 1602 w 2263"/>
              <a:gd name="T83" fmla="*/ 1092 h 1131"/>
              <a:gd name="T84" fmla="*/ 1642 w 2263"/>
              <a:gd name="T85" fmla="*/ 1101 h 1131"/>
              <a:gd name="T86" fmla="*/ 1680 w 2263"/>
              <a:gd name="T87" fmla="*/ 1076 h 1131"/>
              <a:gd name="T88" fmla="*/ 1716 w 2263"/>
              <a:gd name="T89" fmla="*/ 1079 h 1131"/>
              <a:gd name="T90" fmla="*/ 1752 w 2263"/>
              <a:gd name="T91" fmla="*/ 1104 h 1131"/>
              <a:gd name="T92" fmla="*/ 1791 w 2263"/>
              <a:gd name="T93" fmla="*/ 1033 h 1131"/>
              <a:gd name="T94" fmla="*/ 1827 w 2263"/>
              <a:gd name="T95" fmla="*/ 1064 h 1131"/>
              <a:gd name="T96" fmla="*/ 1863 w 2263"/>
              <a:gd name="T97" fmla="*/ 1070 h 1131"/>
              <a:gd name="T98" fmla="*/ 1903 w 2263"/>
              <a:gd name="T99" fmla="*/ 1082 h 1131"/>
              <a:gd name="T100" fmla="*/ 1939 w 2263"/>
              <a:gd name="T101" fmla="*/ 1039 h 1131"/>
              <a:gd name="T102" fmla="*/ 1980 w 2263"/>
              <a:gd name="T103" fmla="*/ 1015 h 1131"/>
              <a:gd name="T104" fmla="*/ 2020 w 2263"/>
              <a:gd name="T105" fmla="*/ 1058 h 1131"/>
              <a:gd name="T106" fmla="*/ 2058 w 2263"/>
              <a:gd name="T107" fmla="*/ 1076 h 1131"/>
              <a:gd name="T108" fmla="*/ 2094 w 2263"/>
              <a:gd name="T109" fmla="*/ 1039 h 1131"/>
              <a:gd name="T110" fmla="*/ 2133 w 2263"/>
              <a:gd name="T111" fmla="*/ 1049 h 1131"/>
              <a:gd name="T112" fmla="*/ 2169 w 2263"/>
              <a:gd name="T113" fmla="*/ 1095 h 1131"/>
              <a:gd name="T114" fmla="*/ 2205 w 2263"/>
              <a:gd name="T115" fmla="*/ 1122 h 1131"/>
              <a:gd name="T116" fmla="*/ 2241 w 2263"/>
              <a:gd name="T117" fmla="*/ 1085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3" h="1131">
                <a:moveTo>
                  <a:pt x="0" y="1104"/>
                </a:moveTo>
                <a:lnTo>
                  <a:pt x="4" y="1113"/>
                </a:lnTo>
                <a:lnTo>
                  <a:pt x="9" y="1110"/>
                </a:lnTo>
                <a:lnTo>
                  <a:pt x="13" y="1110"/>
                </a:lnTo>
                <a:lnTo>
                  <a:pt x="18" y="1104"/>
                </a:lnTo>
                <a:lnTo>
                  <a:pt x="22" y="1104"/>
                </a:lnTo>
                <a:lnTo>
                  <a:pt x="27" y="1113"/>
                </a:lnTo>
                <a:lnTo>
                  <a:pt x="29" y="1119"/>
                </a:lnTo>
                <a:lnTo>
                  <a:pt x="31" y="1119"/>
                </a:lnTo>
                <a:lnTo>
                  <a:pt x="36" y="1119"/>
                </a:lnTo>
                <a:lnTo>
                  <a:pt x="38" y="1128"/>
                </a:lnTo>
                <a:lnTo>
                  <a:pt x="40" y="1122"/>
                </a:lnTo>
                <a:lnTo>
                  <a:pt x="45" y="1107"/>
                </a:lnTo>
                <a:lnTo>
                  <a:pt x="47" y="1098"/>
                </a:lnTo>
                <a:lnTo>
                  <a:pt x="49" y="1104"/>
                </a:lnTo>
                <a:lnTo>
                  <a:pt x="54" y="1110"/>
                </a:lnTo>
                <a:lnTo>
                  <a:pt x="56" y="1116"/>
                </a:lnTo>
                <a:lnTo>
                  <a:pt x="58" y="1122"/>
                </a:lnTo>
                <a:lnTo>
                  <a:pt x="63" y="1128"/>
                </a:lnTo>
                <a:lnTo>
                  <a:pt x="65" y="1131"/>
                </a:lnTo>
                <a:lnTo>
                  <a:pt x="67" y="1122"/>
                </a:lnTo>
                <a:lnTo>
                  <a:pt x="72" y="1119"/>
                </a:lnTo>
                <a:lnTo>
                  <a:pt x="74" y="1116"/>
                </a:lnTo>
                <a:lnTo>
                  <a:pt x="76" y="1122"/>
                </a:lnTo>
                <a:lnTo>
                  <a:pt x="81" y="1122"/>
                </a:lnTo>
                <a:lnTo>
                  <a:pt x="83" y="1113"/>
                </a:lnTo>
                <a:lnTo>
                  <a:pt x="85" y="1101"/>
                </a:lnTo>
                <a:lnTo>
                  <a:pt x="90" y="1098"/>
                </a:lnTo>
                <a:lnTo>
                  <a:pt x="92" y="1082"/>
                </a:lnTo>
                <a:lnTo>
                  <a:pt x="94" y="1079"/>
                </a:lnTo>
                <a:lnTo>
                  <a:pt x="99" y="1082"/>
                </a:lnTo>
                <a:lnTo>
                  <a:pt x="103" y="1092"/>
                </a:lnTo>
                <a:lnTo>
                  <a:pt x="105" y="1107"/>
                </a:lnTo>
                <a:lnTo>
                  <a:pt x="108" y="1116"/>
                </a:lnTo>
                <a:lnTo>
                  <a:pt x="112" y="1116"/>
                </a:lnTo>
                <a:lnTo>
                  <a:pt x="114" y="1113"/>
                </a:lnTo>
                <a:lnTo>
                  <a:pt x="117" y="1113"/>
                </a:lnTo>
                <a:lnTo>
                  <a:pt x="121" y="1110"/>
                </a:lnTo>
                <a:lnTo>
                  <a:pt x="126" y="1116"/>
                </a:lnTo>
                <a:lnTo>
                  <a:pt x="130" y="1122"/>
                </a:lnTo>
                <a:lnTo>
                  <a:pt x="132" y="1125"/>
                </a:lnTo>
                <a:lnTo>
                  <a:pt x="135" y="1125"/>
                </a:lnTo>
                <a:lnTo>
                  <a:pt x="139" y="1116"/>
                </a:lnTo>
                <a:lnTo>
                  <a:pt x="141" y="1119"/>
                </a:lnTo>
                <a:lnTo>
                  <a:pt x="144" y="1110"/>
                </a:lnTo>
                <a:lnTo>
                  <a:pt x="148" y="1110"/>
                </a:lnTo>
                <a:lnTo>
                  <a:pt x="150" y="1104"/>
                </a:lnTo>
                <a:lnTo>
                  <a:pt x="153" y="1092"/>
                </a:lnTo>
                <a:lnTo>
                  <a:pt x="157" y="1098"/>
                </a:lnTo>
                <a:lnTo>
                  <a:pt x="159" y="1095"/>
                </a:lnTo>
                <a:lnTo>
                  <a:pt x="162" y="1104"/>
                </a:lnTo>
                <a:lnTo>
                  <a:pt x="166" y="1107"/>
                </a:lnTo>
                <a:lnTo>
                  <a:pt x="171" y="1107"/>
                </a:lnTo>
                <a:lnTo>
                  <a:pt x="175" y="1098"/>
                </a:lnTo>
                <a:lnTo>
                  <a:pt x="180" y="1089"/>
                </a:lnTo>
                <a:lnTo>
                  <a:pt x="184" y="1089"/>
                </a:lnTo>
                <a:lnTo>
                  <a:pt x="186" y="1076"/>
                </a:lnTo>
                <a:lnTo>
                  <a:pt x="189" y="1070"/>
                </a:lnTo>
                <a:lnTo>
                  <a:pt x="193" y="1070"/>
                </a:lnTo>
                <a:lnTo>
                  <a:pt x="195" y="1092"/>
                </a:lnTo>
                <a:lnTo>
                  <a:pt x="198" y="1110"/>
                </a:lnTo>
                <a:lnTo>
                  <a:pt x="202" y="1116"/>
                </a:lnTo>
                <a:lnTo>
                  <a:pt x="207" y="1122"/>
                </a:lnTo>
                <a:lnTo>
                  <a:pt x="209" y="1119"/>
                </a:lnTo>
                <a:lnTo>
                  <a:pt x="211" y="1098"/>
                </a:lnTo>
                <a:lnTo>
                  <a:pt x="216" y="1095"/>
                </a:lnTo>
                <a:lnTo>
                  <a:pt x="220" y="1092"/>
                </a:lnTo>
                <a:lnTo>
                  <a:pt x="225" y="1095"/>
                </a:lnTo>
                <a:lnTo>
                  <a:pt x="227" y="1098"/>
                </a:lnTo>
                <a:lnTo>
                  <a:pt x="229" y="1101"/>
                </a:lnTo>
                <a:lnTo>
                  <a:pt x="234" y="1101"/>
                </a:lnTo>
                <a:lnTo>
                  <a:pt x="236" y="1107"/>
                </a:lnTo>
                <a:lnTo>
                  <a:pt x="238" y="1113"/>
                </a:lnTo>
                <a:lnTo>
                  <a:pt x="243" y="1125"/>
                </a:lnTo>
                <a:lnTo>
                  <a:pt x="247" y="1122"/>
                </a:lnTo>
                <a:lnTo>
                  <a:pt x="252" y="1110"/>
                </a:lnTo>
                <a:lnTo>
                  <a:pt x="256" y="1104"/>
                </a:lnTo>
                <a:lnTo>
                  <a:pt x="261" y="1101"/>
                </a:lnTo>
                <a:lnTo>
                  <a:pt x="263" y="1095"/>
                </a:lnTo>
                <a:lnTo>
                  <a:pt x="265" y="1098"/>
                </a:lnTo>
                <a:lnTo>
                  <a:pt x="270" y="1104"/>
                </a:lnTo>
                <a:lnTo>
                  <a:pt x="272" y="1110"/>
                </a:lnTo>
                <a:lnTo>
                  <a:pt x="274" y="1107"/>
                </a:lnTo>
                <a:lnTo>
                  <a:pt x="279" y="1104"/>
                </a:lnTo>
                <a:lnTo>
                  <a:pt x="281" y="1098"/>
                </a:lnTo>
                <a:lnTo>
                  <a:pt x="283" y="1107"/>
                </a:lnTo>
                <a:lnTo>
                  <a:pt x="288" y="1104"/>
                </a:lnTo>
                <a:lnTo>
                  <a:pt x="290" y="1098"/>
                </a:lnTo>
                <a:lnTo>
                  <a:pt x="292" y="1095"/>
                </a:lnTo>
                <a:lnTo>
                  <a:pt x="297" y="1092"/>
                </a:lnTo>
                <a:lnTo>
                  <a:pt x="299" y="1101"/>
                </a:lnTo>
                <a:lnTo>
                  <a:pt x="301" y="1107"/>
                </a:lnTo>
                <a:lnTo>
                  <a:pt x="306" y="1116"/>
                </a:lnTo>
                <a:lnTo>
                  <a:pt x="310" y="1116"/>
                </a:lnTo>
                <a:lnTo>
                  <a:pt x="315" y="1110"/>
                </a:lnTo>
                <a:lnTo>
                  <a:pt x="319" y="1107"/>
                </a:lnTo>
                <a:lnTo>
                  <a:pt x="321" y="1095"/>
                </a:lnTo>
                <a:lnTo>
                  <a:pt x="324" y="1095"/>
                </a:lnTo>
                <a:lnTo>
                  <a:pt x="328" y="1101"/>
                </a:lnTo>
                <a:lnTo>
                  <a:pt x="330" y="1104"/>
                </a:lnTo>
                <a:lnTo>
                  <a:pt x="333" y="1107"/>
                </a:lnTo>
                <a:lnTo>
                  <a:pt x="337" y="1107"/>
                </a:lnTo>
                <a:lnTo>
                  <a:pt x="339" y="1104"/>
                </a:lnTo>
                <a:lnTo>
                  <a:pt x="342" y="1107"/>
                </a:lnTo>
                <a:lnTo>
                  <a:pt x="346" y="1098"/>
                </a:lnTo>
                <a:lnTo>
                  <a:pt x="351" y="1092"/>
                </a:lnTo>
                <a:lnTo>
                  <a:pt x="355" y="1089"/>
                </a:lnTo>
                <a:lnTo>
                  <a:pt x="357" y="1104"/>
                </a:lnTo>
                <a:lnTo>
                  <a:pt x="360" y="1116"/>
                </a:lnTo>
                <a:lnTo>
                  <a:pt x="364" y="1119"/>
                </a:lnTo>
                <a:lnTo>
                  <a:pt x="366" y="1104"/>
                </a:lnTo>
                <a:lnTo>
                  <a:pt x="369" y="1107"/>
                </a:lnTo>
                <a:lnTo>
                  <a:pt x="373" y="1095"/>
                </a:lnTo>
                <a:lnTo>
                  <a:pt x="375" y="1089"/>
                </a:lnTo>
                <a:lnTo>
                  <a:pt x="378" y="1085"/>
                </a:lnTo>
                <a:lnTo>
                  <a:pt x="382" y="1089"/>
                </a:lnTo>
                <a:lnTo>
                  <a:pt x="387" y="1104"/>
                </a:lnTo>
                <a:lnTo>
                  <a:pt x="391" y="1092"/>
                </a:lnTo>
                <a:lnTo>
                  <a:pt x="393" y="1082"/>
                </a:lnTo>
                <a:lnTo>
                  <a:pt x="396" y="1085"/>
                </a:lnTo>
                <a:lnTo>
                  <a:pt x="400" y="1085"/>
                </a:lnTo>
                <a:lnTo>
                  <a:pt x="402" y="1076"/>
                </a:lnTo>
                <a:lnTo>
                  <a:pt x="405" y="1085"/>
                </a:lnTo>
                <a:lnTo>
                  <a:pt x="409" y="1089"/>
                </a:lnTo>
                <a:lnTo>
                  <a:pt x="414" y="1104"/>
                </a:lnTo>
                <a:lnTo>
                  <a:pt x="416" y="1113"/>
                </a:lnTo>
                <a:lnTo>
                  <a:pt x="418" y="1119"/>
                </a:lnTo>
                <a:lnTo>
                  <a:pt x="423" y="1116"/>
                </a:lnTo>
                <a:lnTo>
                  <a:pt x="425" y="1104"/>
                </a:lnTo>
                <a:lnTo>
                  <a:pt x="427" y="1104"/>
                </a:lnTo>
                <a:lnTo>
                  <a:pt x="432" y="1110"/>
                </a:lnTo>
                <a:lnTo>
                  <a:pt x="434" y="1107"/>
                </a:lnTo>
                <a:lnTo>
                  <a:pt x="436" y="1101"/>
                </a:lnTo>
                <a:lnTo>
                  <a:pt x="441" y="1107"/>
                </a:lnTo>
                <a:lnTo>
                  <a:pt x="443" y="1098"/>
                </a:lnTo>
                <a:lnTo>
                  <a:pt x="445" y="1095"/>
                </a:lnTo>
                <a:lnTo>
                  <a:pt x="450" y="1095"/>
                </a:lnTo>
                <a:lnTo>
                  <a:pt x="452" y="1085"/>
                </a:lnTo>
                <a:lnTo>
                  <a:pt x="454" y="1082"/>
                </a:lnTo>
                <a:lnTo>
                  <a:pt x="459" y="1085"/>
                </a:lnTo>
                <a:lnTo>
                  <a:pt x="461" y="1101"/>
                </a:lnTo>
                <a:lnTo>
                  <a:pt x="463" y="1101"/>
                </a:lnTo>
                <a:lnTo>
                  <a:pt x="468" y="1107"/>
                </a:lnTo>
                <a:lnTo>
                  <a:pt x="470" y="1101"/>
                </a:lnTo>
                <a:lnTo>
                  <a:pt x="472" y="1098"/>
                </a:lnTo>
                <a:lnTo>
                  <a:pt x="477" y="1092"/>
                </a:lnTo>
                <a:lnTo>
                  <a:pt x="479" y="1098"/>
                </a:lnTo>
                <a:lnTo>
                  <a:pt x="481" y="1098"/>
                </a:lnTo>
                <a:lnTo>
                  <a:pt x="486" y="1110"/>
                </a:lnTo>
                <a:lnTo>
                  <a:pt x="490" y="1110"/>
                </a:lnTo>
                <a:lnTo>
                  <a:pt x="495" y="1113"/>
                </a:lnTo>
                <a:lnTo>
                  <a:pt x="497" y="1116"/>
                </a:lnTo>
                <a:lnTo>
                  <a:pt x="499" y="1110"/>
                </a:lnTo>
                <a:lnTo>
                  <a:pt x="504" y="1110"/>
                </a:lnTo>
                <a:lnTo>
                  <a:pt x="506" y="1098"/>
                </a:lnTo>
                <a:lnTo>
                  <a:pt x="508" y="1101"/>
                </a:lnTo>
                <a:lnTo>
                  <a:pt x="513" y="1101"/>
                </a:lnTo>
                <a:lnTo>
                  <a:pt x="517" y="1095"/>
                </a:lnTo>
                <a:lnTo>
                  <a:pt x="519" y="1101"/>
                </a:lnTo>
                <a:lnTo>
                  <a:pt x="522" y="1095"/>
                </a:lnTo>
                <a:lnTo>
                  <a:pt x="526" y="1085"/>
                </a:lnTo>
                <a:lnTo>
                  <a:pt x="528" y="1089"/>
                </a:lnTo>
                <a:lnTo>
                  <a:pt x="531" y="1095"/>
                </a:lnTo>
                <a:lnTo>
                  <a:pt x="535" y="1095"/>
                </a:lnTo>
                <a:lnTo>
                  <a:pt x="537" y="1107"/>
                </a:lnTo>
                <a:lnTo>
                  <a:pt x="540" y="1110"/>
                </a:lnTo>
                <a:lnTo>
                  <a:pt x="544" y="1107"/>
                </a:lnTo>
                <a:lnTo>
                  <a:pt x="549" y="1104"/>
                </a:lnTo>
                <a:lnTo>
                  <a:pt x="553" y="1092"/>
                </a:lnTo>
                <a:lnTo>
                  <a:pt x="555" y="1082"/>
                </a:lnTo>
                <a:lnTo>
                  <a:pt x="558" y="1082"/>
                </a:lnTo>
                <a:lnTo>
                  <a:pt x="562" y="1079"/>
                </a:lnTo>
                <a:lnTo>
                  <a:pt x="564" y="1085"/>
                </a:lnTo>
                <a:lnTo>
                  <a:pt x="567" y="1092"/>
                </a:lnTo>
                <a:lnTo>
                  <a:pt x="571" y="1098"/>
                </a:lnTo>
                <a:lnTo>
                  <a:pt x="573" y="1107"/>
                </a:lnTo>
                <a:lnTo>
                  <a:pt x="576" y="1104"/>
                </a:lnTo>
                <a:lnTo>
                  <a:pt x="580" y="1098"/>
                </a:lnTo>
                <a:lnTo>
                  <a:pt x="582" y="1085"/>
                </a:lnTo>
                <a:lnTo>
                  <a:pt x="585" y="1082"/>
                </a:lnTo>
                <a:lnTo>
                  <a:pt x="589" y="1073"/>
                </a:lnTo>
                <a:lnTo>
                  <a:pt x="591" y="1076"/>
                </a:lnTo>
                <a:lnTo>
                  <a:pt x="594" y="1079"/>
                </a:lnTo>
                <a:lnTo>
                  <a:pt x="598" y="1085"/>
                </a:lnTo>
                <a:lnTo>
                  <a:pt x="600" y="1089"/>
                </a:lnTo>
                <a:lnTo>
                  <a:pt x="603" y="1082"/>
                </a:lnTo>
                <a:lnTo>
                  <a:pt x="607" y="1082"/>
                </a:lnTo>
                <a:lnTo>
                  <a:pt x="609" y="1085"/>
                </a:lnTo>
                <a:lnTo>
                  <a:pt x="612" y="1089"/>
                </a:lnTo>
                <a:lnTo>
                  <a:pt x="616" y="1095"/>
                </a:lnTo>
                <a:lnTo>
                  <a:pt x="621" y="1104"/>
                </a:lnTo>
                <a:lnTo>
                  <a:pt x="623" y="1107"/>
                </a:lnTo>
                <a:lnTo>
                  <a:pt x="625" y="1101"/>
                </a:lnTo>
                <a:lnTo>
                  <a:pt x="630" y="1095"/>
                </a:lnTo>
                <a:lnTo>
                  <a:pt x="632" y="1089"/>
                </a:lnTo>
                <a:lnTo>
                  <a:pt x="634" y="1089"/>
                </a:lnTo>
                <a:lnTo>
                  <a:pt x="639" y="1092"/>
                </a:lnTo>
                <a:lnTo>
                  <a:pt x="641" y="1089"/>
                </a:lnTo>
                <a:lnTo>
                  <a:pt x="643" y="1085"/>
                </a:lnTo>
                <a:lnTo>
                  <a:pt x="648" y="1092"/>
                </a:lnTo>
                <a:lnTo>
                  <a:pt x="650" y="1095"/>
                </a:lnTo>
                <a:lnTo>
                  <a:pt x="652" y="1098"/>
                </a:lnTo>
                <a:lnTo>
                  <a:pt x="657" y="1110"/>
                </a:lnTo>
                <a:lnTo>
                  <a:pt x="661" y="1104"/>
                </a:lnTo>
                <a:lnTo>
                  <a:pt x="666" y="1098"/>
                </a:lnTo>
                <a:lnTo>
                  <a:pt x="668" y="1092"/>
                </a:lnTo>
                <a:lnTo>
                  <a:pt x="670" y="1089"/>
                </a:lnTo>
                <a:lnTo>
                  <a:pt x="675" y="1076"/>
                </a:lnTo>
                <a:lnTo>
                  <a:pt x="677" y="1067"/>
                </a:lnTo>
                <a:lnTo>
                  <a:pt x="679" y="1061"/>
                </a:lnTo>
                <a:lnTo>
                  <a:pt x="684" y="1073"/>
                </a:lnTo>
                <a:lnTo>
                  <a:pt x="686" y="1092"/>
                </a:lnTo>
                <a:lnTo>
                  <a:pt x="688" y="1110"/>
                </a:lnTo>
                <a:lnTo>
                  <a:pt x="693" y="1116"/>
                </a:lnTo>
                <a:lnTo>
                  <a:pt x="695" y="1110"/>
                </a:lnTo>
                <a:lnTo>
                  <a:pt x="697" y="1107"/>
                </a:lnTo>
                <a:lnTo>
                  <a:pt x="702" y="1104"/>
                </a:lnTo>
                <a:lnTo>
                  <a:pt x="704" y="1101"/>
                </a:lnTo>
                <a:lnTo>
                  <a:pt x="706" y="1095"/>
                </a:lnTo>
                <a:lnTo>
                  <a:pt x="711" y="1095"/>
                </a:lnTo>
                <a:lnTo>
                  <a:pt x="713" y="1092"/>
                </a:lnTo>
                <a:lnTo>
                  <a:pt x="715" y="1092"/>
                </a:lnTo>
                <a:lnTo>
                  <a:pt x="720" y="1082"/>
                </a:lnTo>
                <a:lnTo>
                  <a:pt x="724" y="1079"/>
                </a:lnTo>
                <a:lnTo>
                  <a:pt x="726" y="1092"/>
                </a:lnTo>
                <a:lnTo>
                  <a:pt x="729" y="1104"/>
                </a:lnTo>
                <a:lnTo>
                  <a:pt x="733" y="1104"/>
                </a:lnTo>
                <a:lnTo>
                  <a:pt x="738" y="1098"/>
                </a:lnTo>
                <a:lnTo>
                  <a:pt x="742" y="1095"/>
                </a:lnTo>
                <a:lnTo>
                  <a:pt x="744" y="1098"/>
                </a:lnTo>
                <a:lnTo>
                  <a:pt x="747" y="1098"/>
                </a:lnTo>
                <a:lnTo>
                  <a:pt x="751" y="1107"/>
                </a:lnTo>
                <a:lnTo>
                  <a:pt x="753" y="1098"/>
                </a:lnTo>
                <a:lnTo>
                  <a:pt x="756" y="1098"/>
                </a:lnTo>
                <a:lnTo>
                  <a:pt x="760" y="1095"/>
                </a:lnTo>
                <a:lnTo>
                  <a:pt x="762" y="1079"/>
                </a:lnTo>
                <a:lnTo>
                  <a:pt x="765" y="1073"/>
                </a:lnTo>
                <a:lnTo>
                  <a:pt x="769" y="1067"/>
                </a:lnTo>
                <a:lnTo>
                  <a:pt x="771" y="1061"/>
                </a:lnTo>
                <a:lnTo>
                  <a:pt x="774" y="1058"/>
                </a:lnTo>
                <a:lnTo>
                  <a:pt x="778" y="1067"/>
                </a:lnTo>
                <a:lnTo>
                  <a:pt x="780" y="1073"/>
                </a:lnTo>
                <a:lnTo>
                  <a:pt x="783" y="1079"/>
                </a:lnTo>
                <a:lnTo>
                  <a:pt x="787" y="1082"/>
                </a:lnTo>
                <a:lnTo>
                  <a:pt x="792" y="1085"/>
                </a:lnTo>
                <a:lnTo>
                  <a:pt x="796" y="1085"/>
                </a:lnTo>
                <a:lnTo>
                  <a:pt x="801" y="1076"/>
                </a:lnTo>
                <a:lnTo>
                  <a:pt x="805" y="1043"/>
                </a:lnTo>
                <a:lnTo>
                  <a:pt x="807" y="1009"/>
                </a:lnTo>
                <a:lnTo>
                  <a:pt x="810" y="963"/>
                </a:lnTo>
                <a:lnTo>
                  <a:pt x="814" y="920"/>
                </a:lnTo>
                <a:lnTo>
                  <a:pt x="816" y="868"/>
                </a:lnTo>
                <a:lnTo>
                  <a:pt x="819" y="822"/>
                </a:lnTo>
                <a:lnTo>
                  <a:pt x="823" y="791"/>
                </a:lnTo>
                <a:lnTo>
                  <a:pt x="828" y="785"/>
                </a:lnTo>
                <a:lnTo>
                  <a:pt x="830" y="788"/>
                </a:lnTo>
                <a:lnTo>
                  <a:pt x="832" y="788"/>
                </a:lnTo>
                <a:lnTo>
                  <a:pt x="837" y="779"/>
                </a:lnTo>
                <a:lnTo>
                  <a:pt x="839" y="776"/>
                </a:lnTo>
                <a:lnTo>
                  <a:pt x="841" y="819"/>
                </a:lnTo>
                <a:lnTo>
                  <a:pt x="846" y="886"/>
                </a:lnTo>
                <a:lnTo>
                  <a:pt x="848" y="941"/>
                </a:lnTo>
                <a:lnTo>
                  <a:pt x="850" y="981"/>
                </a:lnTo>
                <a:lnTo>
                  <a:pt x="855" y="981"/>
                </a:lnTo>
                <a:lnTo>
                  <a:pt x="857" y="957"/>
                </a:lnTo>
                <a:lnTo>
                  <a:pt x="859" y="905"/>
                </a:lnTo>
                <a:lnTo>
                  <a:pt x="864" y="803"/>
                </a:lnTo>
                <a:lnTo>
                  <a:pt x="866" y="656"/>
                </a:lnTo>
                <a:lnTo>
                  <a:pt x="868" y="485"/>
                </a:lnTo>
                <a:lnTo>
                  <a:pt x="873" y="331"/>
                </a:lnTo>
                <a:lnTo>
                  <a:pt x="875" y="243"/>
                </a:lnTo>
                <a:lnTo>
                  <a:pt x="877" y="224"/>
                </a:lnTo>
                <a:lnTo>
                  <a:pt x="882" y="261"/>
                </a:lnTo>
                <a:lnTo>
                  <a:pt x="884" y="356"/>
                </a:lnTo>
                <a:lnTo>
                  <a:pt x="886" y="479"/>
                </a:lnTo>
                <a:lnTo>
                  <a:pt x="891" y="616"/>
                </a:lnTo>
                <a:lnTo>
                  <a:pt x="893" y="733"/>
                </a:lnTo>
                <a:lnTo>
                  <a:pt x="895" y="816"/>
                </a:lnTo>
                <a:lnTo>
                  <a:pt x="900" y="859"/>
                </a:lnTo>
                <a:lnTo>
                  <a:pt x="902" y="840"/>
                </a:lnTo>
                <a:lnTo>
                  <a:pt x="904" y="803"/>
                </a:lnTo>
                <a:lnTo>
                  <a:pt x="909" y="739"/>
                </a:lnTo>
                <a:lnTo>
                  <a:pt x="911" y="638"/>
                </a:lnTo>
                <a:lnTo>
                  <a:pt x="913" y="500"/>
                </a:lnTo>
                <a:lnTo>
                  <a:pt x="918" y="344"/>
                </a:lnTo>
                <a:lnTo>
                  <a:pt x="922" y="175"/>
                </a:lnTo>
                <a:lnTo>
                  <a:pt x="924" y="59"/>
                </a:lnTo>
                <a:lnTo>
                  <a:pt x="927" y="0"/>
                </a:lnTo>
                <a:lnTo>
                  <a:pt x="931" y="10"/>
                </a:lnTo>
                <a:lnTo>
                  <a:pt x="933" y="80"/>
                </a:lnTo>
                <a:lnTo>
                  <a:pt x="936" y="200"/>
                </a:lnTo>
                <a:lnTo>
                  <a:pt x="940" y="347"/>
                </a:lnTo>
                <a:lnTo>
                  <a:pt x="942" y="469"/>
                </a:lnTo>
                <a:lnTo>
                  <a:pt x="945" y="567"/>
                </a:lnTo>
                <a:lnTo>
                  <a:pt x="949" y="635"/>
                </a:lnTo>
                <a:lnTo>
                  <a:pt x="951" y="702"/>
                </a:lnTo>
                <a:lnTo>
                  <a:pt x="954" y="773"/>
                </a:lnTo>
                <a:lnTo>
                  <a:pt x="958" y="785"/>
                </a:lnTo>
                <a:lnTo>
                  <a:pt x="960" y="742"/>
                </a:lnTo>
                <a:lnTo>
                  <a:pt x="963" y="653"/>
                </a:lnTo>
                <a:lnTo>
                  <a:pt x="967" y="506"/>
                </a:lnTo>
                <a:lnTo>
                  <a:pt x="969" y="347"/>
                </a:lnTo>
                <a:lnTo>
                  <a:pt x="972" y="184"/>
                </a:lnTo>
                <a:lnTo>
                  <a:pt x="976" y="83"/>
                </a:lnTo>
                <a:lnTo>
                  <a:pt x="978" y="68"/>
                </a:lnTo>
                <a:lnTo>
                  <a:pt x="981" y="123"/>
                </a:lnTo>
                <a:lnTo>
                  <a:pt x="985" y="215"/>
                </a:lnTo>
                <a:lnTo>
                  <a:pt x="987" y="316"/>
                </a:lnTo>
                <a:lnTo>
                  <a:pt x="990" y="414"/>
                </a:lnTo>
                <a:lnTo>
                  <a:pt x="994" y="518"/>
                </a:lnTo>
                <a:lnTo>
                  <a:pt x="996" y="632"/>
                </a:lnTo>
                <a:lnTo>
                  <a:pt x="999" y="736"/>
                </a:lnTo>
                <a:lnTo>
                  <a:pt x="1003" y="813"/>
                </a:lnTo>
                <a:lnTo>
                  <a:pt x="1005" y="840"/>
                </a:lnTo>
                <a:lnTo>
                  <a:pt x="1008" y="828"/>
                </a:lnTo>
                <a:lnTo>
                  <a:pt x="1012" y="770"/>
                </a:lnTo>
                <a:lnTo>
                  <a:pt x="1014" y="681"/>
                </a:lnTo>
                <a:lnTo>
                  <a:pt x="1017" y="564"/>
                </a:lnTo>
                <a:lnTo>
                  <a:pt x="1021" y="417"/>
                </a:lnTo>
                <a:lnTo>
                  <a:pt x="1026" y="301"/>
                </a:lnTo>
                <a:lnTo>
                  <a:pt x="1028" y="236"/>
                </a:lnTo>
                <a:lnTo>
                  <a:pt x="1030" y="239"/>
                </a:lnTo>
                <a:lnTo>
                  <a:pt x="1035" y="310"/>
                </a:lnTo>
                <a:lnTo>
                  <a:pt x="1037" y="439"/>
                </a:lnTo>
                <a:lnTo>
                  <a:pt x="1039" y="580"/>
                </a:lnTo>
                <a:lnTo>
                  <a:pt x="1044" y="721"/>
                </a:lnTo>
                <a:lnTo>
                  <a:pt x="1046" y="819"/>
                </a:lnTo>
                <a:lnTo>
                  <a:pt x="1048" y="859"/>
                </a:lnTo>
                <a:lnTo>
                  <a:pt x="1053" y="868"/>
                </a:lnTo>
                <a:lnTo>
                  <a:pt x="1055" y="871"/>
                </a:lnTo>
                <a:lnTo>
                  <a:pt x="1057" y="859"/>
                </a:lnTo>
                <a:lnTo>
                  <a:pt x="1062" y="862"/>
                </a:lnTo>
                <a:lnTo>
                  <a:pt x="1064" y="849"/>
                </a:lnTo>
                <a:lnTo>
                  <a:pt x="1066" y="822"/>
                </a:lnTo>
                <a:lnTo>
                  <a:pt x="1071" y="767"/>
                </a:lnTo>
                <a:lnTo>
                  <a:pt x="1073" y="705"/>
                </a:lnTo>
                <a:lnTo>
                  <a:pt x="1075" y="641"/>
                </a:lnTo>
                <a:lnTo>
                  <a:pt x="1080" y="610"/>
                </a:lnTo>
                <a:lnTo>
                  <a:pt x="1082" y="604"/>
                </a:lnTo>
                <a:lnTo>
                  <a:pt x="1084" y="629"/>
                </a:lnTo>
                <a:lnTo>
                  <a:pt x="1089" y="678"/>
                </a:lnTo>
                <a:lnTo>
                  <a:pt x="1091" y="742"/>
                </a:lnTo>
                <a:lnTo>
                  <a:pt x="1093" y="825"/>
                </a:lnTo>
                <a:lnTo>
                  <a:pt x="1098" y="898"/>
                </a:lnTo>
                <a:lnTo>
                  <a:pt x="1100" y="948"/>
                </a:lnTo>
                <a:lnTo>
                  <a:pt x="1102" y="960"/>
                </a:lnTo>
                <a:lnTo>
                  <a:pt x="1107" y="954"/>
                </a:lnTo>
                <a:lnTo>
                  <a:pt x="1109" y="929"/>
                </a:lnTo>
                <a:lnTo>
                  <a:pt x="1111" y="908"/>
                </a:lnTo>
                <a:lnTo>
                  <a:pt x="1116" y="880"/>
                </a:lnTo>
                <a:lnTo>
                  <a:pt x="1120" y="849"/>
                </a:lnTo>
                <a:lnTo>
                  <a:pt x="1122" y="810"/>
                </a:lnTo>
                <a:lnTo>
                  <a:pt x="1125" y="776"/>
                </a:lnTo>
                <a:lnTo>
                  <a:pt x="1129" y="764"/>
                </a:lnTo>
                <a:lnTo>
                  <a:pt x="1131" y="791"/>
                </a:lnTo>
                <a:lnTo>
                  <a:pt x="1134" y="831"/>
                </a:lnTo>
                <a:lnTo>
                  <a:pt x="1138" y="871"/>
                </a:lnTo>
                <a:lnTo>
                  <a:pt x="1140" y="911"/>
                </a:lnTo>
                <a:lnTo>
                  <a:pt x="1143" y="941"/>
                </a:lnTo>
                <a:lnTo>
                  <a:pt x="1147" y="969"/>
                </a:lnTo>
                <a:lnTo>
                  <a:pt x="1149" y="981"/>
                </a:lnTo>
                <a:lnTo>
                  <a:pt x="1152" y="978"/>
                </a:lnTo>
                <a:lnTo>
                  <a:pt x="1156" y="984"/>
                </a:lnTo>
                <a:lnTo>
                  <a:pt x="1158" y="1003"/>
                </a:lnTo>
                <a:lnTo>
                  <a:pt x="1161" y="1009"/>
                </a:lnTo>
                <a:lnTo>
                  <a:pt x="1165" y="997"/>
                </a:lnTo>
                <a:lnTo>
                  <a:pt x="1167" y="978"/>
                </a:lnTo>
                <a:lnTo>
                  <a:pt x="1170" y="951"/>
                </a:lnTo>
                <a:lnTo>
                  <a:pt x="1174" y="917"/>
                </a:lnTo>
                <a:lnTo>
                  <a:pt x="1179" y="944"/>
                </a:lnTo>
                <a:lnTo>
                  <a:pt x="1183" y="975"/>
                </a:lnTo>
                <a:lnTo>
                  <a:pt x="1185" y="1009"/>
                </a:lnTo>
                <a:lnTo>
                  <a:pt x="1188" y="1018"/>
                </a:lnTo>
                <a:lnTo>
                  <a:pt x="1192" y="1024"/>
                </a:lnTo>
                <a:lnTo>
                  <a:pt x="1194" y="1021"/>
                </a:lnTo>
                <a:lnTo>
                  <a:pt x="1197" y="1024"/>
                </a:lnTo>
                <a:lnTo>
                  <a:pt x="1201" y="1039"/>
                </a:lnTo>
                <a:lnTo>
                  <a:pt x="1203" y="1049"/>
                </a:lnTo>
                <a:lnTo>
                  <a:pt x="1206" y="1067"/>
                </a:lnTo>
                <a:lnTo>
                  <a:pt x="1210" y="1067"/>
                </a:lnTo>
                <a:lnTo>
                  <a:pt x="1215" y="1067"/>
                </a:lnTo>
                <a:lnTo>
                  <a:pt x="1217" y="1049"/>
                </a:lnTo>
                <a:lnTo>
                  <a:pt x="1219" y="1039"/>
                </a:lnTo>
                <a:lnTo>
                  <a:pt x="1224" y="1033"/>
                </a:lnTo>
                <a:lnTo>
                  <a:pt x="1226" y="1039"/>
                </a:lnTo>
                <a:lnTo>
                  <a:pt x="1228" y="1033"/>
                </a:lnTo>
                <a:lnTo>
                  <a:pt x="1233" y="1021"/>
                </a:lnTo>
                <a:lnTo>
                  <a:pt x="1235" y="1015"/>
                </a:lnTo>
                <a:lnTo>
                  <a:pt x="1237" y="1015"/>
                </a:lnTo>
                <a:lnTo>
                  <a:pt x="1242" y="1018"/>
                </a:lnTo>
                <a:lnTo>
                  <a:pt x="1244" y="1030"/>
                </a:lnTo>
                <a:lnTo>
                  <a:pt x="1246" y="1052"/>
                </a:lnTo>
                <a:lnTo>
                  <a:pt x="1251" y="1079"/>
                </a:lnTo>
                <a:lnTo>
                  <a:pt x="1253" y="1092"/>
                </a:lnTo>
                <a:lnTo>
                  <a:pt x="1255" y="1089"/>
                </a:lnTo>
                <a:lnTo>
                  <a:pt x="1260" y="1076"/>
                </a:lnTo>
                <a:lnTo>
                  <a:pt x="1262" y="1073"/>
                </a:lnTo>
                <a:lnTo>
                  <a:pt x="1264" y="1076"/>
                </a:lnTo>
                <a:lnTo>
                  <a:pt x="1269" y="1067"/>
                </a:lnTo>
                <a:lnTo>
                  <a:pt x="1271" y="1055"/>
                </a:lnTo>
                <a:lnTo>
                  <a:pt x="1273" y="1049"/>
                </a:lnTo>
                <a:lnTo>
                  <a:pt x="1278" y="1036"/>
                </a:lnTo>
                <a:lnTo>
                  <a:pt x="1280" y="1043"/>
                </a:lnTo>
                <a:lnTo>
                  <a:pt x="1282" y="1049"/>
                </a:lnTo>
                <a:lnTo>
                  <a:pt x="1287" y="1052"/>
                </a:lnTo>
                <a:lnTo>
                  <a:pt x="1289" y="1064"/>
                </a:lnTo>
                <a:lnTo>
                  <a:pt x="1291" y="1079"/>
                </a:lnTo>
                <a:lnTo>
                  <a:pt x="1296" y="1085"/>
                </a:lnTo>
                <a:lnTo>
                  <a:pt x="1298" y="1098"/>
                </a:lnTo>
                <a:lnTo>
                  <a:pt x="1300" y="1079"/>
                </a:lnTo>
                <a:lnTo>
                  <a:pt x="1305" y="1070"/>
                </a:lnTo>
                <a:lnTo>
                  <a:pt x="1309" y="1052"/>
                </a:lnTo>
                <a:lnTo>
                  <a:pt x="1314" y="1055"/>
                </a:lnTo>
                <a:lnTo>
                  <a:pt x="1318" y="1076"/>
                </a:lnTo>
                <a:lnTo>
                  <a:pt x="1320" y="1082"/>
                </a:lnTo>
                <a:lnTo>
                  <a:pt x="1323" y="1092"/>
                </a:lnTo>
                <a:lnTo>
                  <a:pt x="1327" y="1085"/>
                </a:lnTo>
                <a:lnTo>
                  <a:pt x="1329" y="1058"/>
                </a:lnTo>
                <a:lnTo>
                  <a:pt x="1332" y="1049"/>
                </a:lnTo>
                <a:lnTo>
                  <a:pt x="1336" y="1055"/>
                </a:lnTo>
                <a:lnTo>
                  <a:pt x="1338" y="1070"/>
                </a:lnTo>
                <a:lnTo>
                  <a:pt x="1341" y="1085"/>
                </a:lnTo>
                <a:lnTo>
                  <a:pt x="1345" y="1089"/>
                </a:lnTo>
                <a:lnTo>
                  <a:pt x="1350" y="1079"/>
                </a:lnTo>
                <a:lnTo>
                  <a:pt x="1354" y="1076"/>
                </a:lnTo>
                <a:lnTo>
                  <a:pt x="1356" y="1085"/>
                </a:lnTo>
                <a:lnTo>
                  <a:pt x="1359" y="1092"/>
                </a:lnTo>
                <a:lnTo>
                  <a:pt x="1363" y="1104"/>
                </a:lnTo>
                <a:lnTo>
                  <a:pt x="1365" y="1089"/>
                </a:lnTo>
                <a:lnTo>
                  <a:pt x="1368" y="1082"/>
                </a:lnTo>
                <a:lnTo>
                  <a:pt x="1372" y="1061"/>
                </a:lnTo>
                <a:lnTo>
                  <a:pt x="1374" y="1055"/>
                </a:lnTo>
                <a:lnTo>
                  <a:pt x="1377" y="1070"/>
                </a:lnTo>
                <a:lnTo>
                  <a:pt x="1381" y="1085"/>
                </a:lnTo>
                <a:lnTo>
                  <a:pt x="1383" y="1092"/>
                </a:lnTo>
                <a:lnTo>
                  <a:pt x="1386" y="1098"/>
                </a:lnTo>
                <a:lnTo>
                  <a:pt x="1390" y="1107"/>
                </a:lnTo>
                <a:lnTo>
                  <a:pt x="1392" y="1098"/>
                </a:lnTo>
                <a:lnTo>
                  <a:pt x="1395" y="1098"/>
                </a:lnTo>
                <a:lnTo>
                  <a:pt x="1399" y="1104"/>
                </a:lnTo>
                <a:lnTo>
                  <a:pt x="1404" y="1095"/>
                </a:lnTo>
                <a:lnTo>
                  <a:pt x="1406" y="1104"/>
                </a:lnTo>
                <a:lnTo>
                  <a:pt x="1408" y="1110"/>
                </a:lnTo>
                <a:lnTo>
                  <a:pt x="1413" y="1104"/>
                </a:lnTo>
                <a:lnTo>
                  <a:pt x="1415" y="1107"/>
                </a:lnTo>
                <a:lnTo>
                  <a:pt x="1417" y="1098"/>
                </a:lnTo>
                <a:lnTo>
                  <a:pt x="1422" y="1101"/>
                </a:lnTo>
                <a:lnTo>
                  <a:pt x="1424" y="1082"/>
                </a:lnTo>
                <a:lnTo>
                  <a:pt x="1426" y="1076"/>
                </a:lnTo>
                <a:lnTo>
                  <a:pt x="1431" y="1079"/>
                </a:lnTo>
                <a:lnTo>
                  <a:pt x="1433" y="1095"/>
                </a:lnTo>
                <a:lnTo>
                  <a:pt x="1435" y="1104"/>
                </a:lnTo>
                <a:lnTo>
                  <a:pt x="1440" y="1110"/>
                </a:lnTo>
                <a:lnTo>
                  <a:pt x="1442" y="1116"/>
                </a:lnTo>
                <a:lnTo>
                  <a:pt x="1444" y="1113"/>
                </a:lnTo>
                <a:lnTo>
                  <a:pt x="1449" y="1104"/>
                </a:lnTo>
                <a:lnTo>
                  <a:pt x="1451" y="1107"/>
                </a:lnTo>
                <a:lnTo>
                  <a:pt x="1453" y="1104"/>
                </a:lnTo>
                <a:lnTo>
                  <a:pt x="1458" y="1113"/>
                </a:lnTo>
                <a:lnTo>
                  <a:pt x="1460" y="1128"/>
                </a:lnTo>
                <a:lnTo>
                  <a:pt x="1462" y="1125"/>
                </a:lnTo>
                <a:lnTo>
                  <a:pt x="1467" y="1122"/>
                </a:lnTo>
                <a:lnTo>
                  <a:pt x="1469" y="1104"/>
                </a:lnTo>
                <a:lnTo>
                  <a:pt x="1471" y="1082"/>
                </a:lnTo>
                <a:lnTo>
                  <a:pt x="1476" y="1079"/>
                </a:lnTo>
                <a:lnTo>
                  <a:pt x="1478" y="1092"/>
                </a:lnTo>
                <a:lnTo>
                  <a:pt x="1480" y="1092"/>
                </a:lnTo>
                <a:lnTo>
                  <a:pt x="1485" y="1104"/>
                </a:lnTo>
                <a:lnTo>
                  <a:pt x="1487" y="1098"/>
                </a:lnTo>
                <a:lnTo>
                  <a:pt x="1489" y="1095"/>
                </a:lnTo>
                <a:lnTo>
                  <a:pt x="1494" y="1082"/>
                </a:lnTo>
                <a:lnTo>
                  <a:pt x="1498" y="1082"/>
                </a:lnTo>
                <a:lnTo>
                  <a:pt x="1500" y="1079"/>
                </a:lnTo>
                <a:lnTo>
                  <a:pt x="1503" y="1085"/>
                </a:lnTo>
                <a:lnTo>
                  <a:pt x="1507" y="1085"/>
                </a:lnTo>
                <a:lnTo>
                  <a:pt x="1509" y="1092"/>
                </a:lnTo>
                <a:lnTo>
                  <a:pt x="1512" y="1098"/>
                </a:lnTo>
                <a:lnTo>
                  <a:pt x="1516" y="1085"/>
                </a:lnTo>
                <a:lnTo>
                  <a:pt x="1521" y="1085"/>
                </a:lnTo>
                <a:lnTo>
                  <a:pt x="1525" y="1095"/>
                </a:lnTo>
                <a:lnTo>
                  <a:pt x="1527" y="1098"/>
                </a:lnTo>
                <a:lnTo>
                  <a:pt x="1530" y="1104"/>
                </a:lnTo>
                <a:lnTo>
                  <a:pt x="1534" y="1119"/>
                </a:lnTo>
                <a:lnTo>
                  <a:pt x="1536" y="1116"/>
                </a:lnTo>
                <a:lnTo>
                  <a:pt x="1539" y="1113"/>
                </a:lnTo>
                <a:lnTo>
                  <a:pt x="1543" y="1119"/>
                </a:lnTo>
                <a:lnTo>
                  <a:pt x="1545" y="1110"/>
                </a:lnTo>
                <a:lnTo>
                  <a:pt x="1548" y="1101"/>
                </a:lnTo>
                <a:lnTo>
                  <a:pt x="1552" y="1092"/>
                </a:lnTo>
                <a:lnTo>
                  <a:pt x="1554" y="1098"/>
                </a:lnTo>
                <a:lnTo>
                  <a:pt x="1557" y="1098"/>
                </a:lnTo>
                <a:lnTo>
                  <a:pt x="1561" y="1107"/>
                </a:lnTo>
                <a:lnTo>
                  <a:pt x="1563" y="1119"/>
                </a:lnTo>
                <a:lnTo>
                  <a:pt x="1566" y="1125"/>
                </a:lnTo>
                <a:lnTo>
                  <a:pt x="1570" y="1113"/>
                </a:lnTo>
                <a:lnTo>
                  <a:pt x="1575" y="1110"/>
                </a:lnTo>
                <a:lnTo>
                  <a:pt x="1579" y="1095"/>
                </a:lnTo>
                <a:lnTo>
                  <a:pt x="1581" y="1092"/>
                </a:lnTo>
                <a:lnTo>
                  <a:pt x="1584" y="1092"/>
                </a:lnTo>
                <a:lnTo>
                  <a:pt x="1588" y="1082"/>
                </a:lnTo>
                <a:lnTo>
                  <a:pt x="1593" y="1092"/>
                </a:lnTo>
                <a:lnTo>
                  <a:pt x="1595" y="1104"/>
                </a:lnTo>
                <a:lnTo>
                  <a:pt x="1597" y="1101"/>
                </a:lnTo>
                <a:lnTo>
                  <a:pt x="1602" y="1092"/>
                </a:lnTo>
                <a:lnTo>
                  <a:pt x="1606" y="1098"/>
                </a:lnTo>
                <a:lnTo>
                  <a:pt x="1611" y="1098"/>
                </a:lnTo>
                <a:lnTo>
                  <a:pt x="1615" y="1110"/>
                </a:lnTo>
                <a:lnTo>
                  <a:pt x="1620" y="1110"/>
                </a:lnTo>
                <a:lnTo>
                  <a:pt x="1622" y="1098"/>
                </a:lnTo>
                <a:lnTo>
                  <a:pt x="1624" y="1085"/>
                </a:lnTo>
                <a:lnTo>
                  <a:pt x="1629" y="1082"/>
                </a:lnTo>
                <a:lnTo>
                  <a:pt x="1631" y="1085"/>
                </a:lnTo>
                <a:lnTo>
                  <a:pt x="1633" y="1082"/>
                </a:lnTo>
                <a:lnTo>
                  <a:pt x="1638" y="1085"/>
                </a:lnTo>
                <a:lnTo>
                  <a:pt x="1640" y="1092"/>
                </a:lnTo>
                <a:lnTo>
                  <a:pt x="1642" y="1101"/>
                </a:lnTo>
                <a:lnTo>
                  <a:pt x="1647" y="1101"/>
                </a:lnTo>
                <a:lnTo>
                  <a:pt x="1649" y="1089"/>
                </a:lnTo>
                <a:lnTo>
                  <a:pt x="1651" y="1089"/>
                </a:lnTo>
                <a:lnTo>
                  <a:pt x="1656" y="1076"/>
                </a:lnTo>
                <a:lnTo>
                  <a:pt x="1658" y="1085"/>
                </a:lnTo>
                <a:lnTo>
                  <a:pt x="1660" y="1089"/>
                </a:lnTo>
                <a:lnTo>
                  <a:pt x="1665" y="1092"/>
                </a:lnTo>
                <a:lnTo>
                  <a:pt x="1667" y="1101"/>
                </a:lnTo>
                <a:lnTo>
                  <a:pt x="1669" y="1101"/>
                </a:lnTo>
                <a:lnTo>
                  <a:pt x="1674" y="1098"/>
                </a:lnTo>
                <a:lnTo>
                  <a:pt x="1678" y="1089"/>
                </a:lnTo>
                <a:lnTo>
                  <a:pt x="1680" y="1076"/>
                </a:lnTo>
                <a:lnTo>
                  <a:pt x="1683" y="1070"/>
                </a:lnTo>
                <a:lnTo>
                  <a:pt x="1687" y="1073"/>
                </a:lnTo>
                <a:lnTo>
                  <a:pt x="1689" y="1070"/>
                </a:lnTo>
                <a:lnTo>
                  <a:pt x="1692" y="1064"/>
                </a:lnTo>
                <a:lnTo>
                  <a:pt x="1696" y="1067"/>
                </a:lnTo>
                <a:lnTo>
                  <a:pt x="1698" y="1076"/>
                </a:lnTo>
                <a:lnTo>
                  <a:pt x="1701" y="1082"/>
                </a:lnTo>
                <a:lnTo>
                  <a:pt x="1705" y="1101"/>
                </a:lnTo>
                <a:lnTo>
                  <a:pt x="1707" y="1104"/>
                </a:lnTo>
                <a:lnTo>
                  <a:pt x="1710" y="1101"/>
                </a:lnTo>
                <a:lnTo>
                  <a:pt x="1714" y="1089"/>
                </a:lnTo>
                <a:lnTo>
                  <a:pt x="1716" y="1079"/>
                </a:lnTo>
                <a:lnTo>
                  <a:pt x="1719" y="1055"/>
                </a:lnTo>
                <a:lnTo>
                  <a:pt x="1723" y="1058"/>
                </a:lnTo>
                <a:lnTo>
                  <a:pt x="1725" y="1061"/>
                </a:lnTo>
                <a:lnTo>
                  <a:pt x="1728" y="1064"/>
                </a:lnTo>
                <a:lnTo>
                  <a:pt x="1732" y="1067"/>
                </a:lnTo>
                <a:lnTo>
                  <a:pt x="1734" y="1070"/>
                </a:lnTo>
                <a:lnTo>
                  <a:pt x="1737" y="1064"/>
                </a:lnTo>
                <a:lnTo>
                  <a:pt x="1741" y="1061"/>
                </a:lnTo>
                <a:lnTo>
                  <a:pt x="1743" y="1070"/>
                </a:lnTo>
                <a:lnTo>
                  <a:pt x="1746" y="1092"/>
                </a:lnTo>
                <a:lnTo>
                  <a:pt x="1750" y="1098"/>
                </a:lnTo>
                <a:lnTo>
                  <a:pt x="1752" y="1104"/>
                </a:lnTo>
                <a:lnTo>
                  <a:pt x="1755" y="1098"/>
                </a:lnTo>
                <a:lnTo>
                  <a:pt x="1759" y="1089"/>
                </a:lnTo>
                <a:lnTo>
                  <a:pt x="1761" y="1076"/>
                </a:lnTo>
                <a:lnTo>
                  <a:pt x="1764" y="1067"/>
                </a:lnTo>
                <a:lnTo>
                  <a:pt x="1768" y="1052"/>
                </a:lnTo>
                <a:lnTo>
                  <a:pt x="1773" y="1049"/>
                </a:lnTo>
                <a:lnTo>
                  <a:pt x="1775" y="1046"/>
                </a:lnTo>
                <a:lnTo>
                  <a:pt x="1777" y="1043"/>
                </a:lnTo>
                <a:lnTo>
                  <a:pt x="1782" y="1043"/>
                </a:lnTo>
                <a:lnTo>
                  <a:pt x="1784" y="1039"/>
                </a:lnTo>
                <a:lnTo>
                  <a:pt x="1786" y="1039"/>
                </a:lnTo>
                <a:lnTo>
                  <a:pt x="1791" y="1033"/>
                </a:lnTo>
                <a:lnTo>
                  <a:pt x="1793" y="1046"/>
                </a:lnTo>
                <a:lnTo>
                  <a:pt x="1795" y="1070"/>
                </a:lnTo>
                <a:lnTo>
                  <a:pt x="1800" y="1079"/>
                </a:lnTo>
                <a:lnTo>
                  <a:pt x="1802" y="1085"/>
                </a:lnTo>
                <a:lnTo>
                  <a:pt x="1804" y="1095"/>
                </a:lnTo>
                <a:lnTo>
                  <a:pt x="1809" y="1089"/>
                </a:lnTo>
                <a:lnTo>
                  <a:pt x="1811" y="1085"/>
                </a:lnTo>
                <a:lnTo>
                  <a:pt x="1813" y="1082"/>
                </a:lnTo>
                <a:lnTo>
                  <a:pt x="1818" y="1076"/>
                </a:lnTo>
                <a:lnTo>
                  <a:pt x="1820" y="1073"/>
                </a:lnTo>
                <a:lnTo>
                  <a:pt x="1822" y="1073"/>
                </a:lnTo>
                <a:lnTo>
                  <a:pt x="1827" y="1064"/>
                </a:lnTo>
                <a:lnTo>
                  <a:pt x="1829" y="1049"/>
                </a:lnTo>
                <a:lnTo>
                  <a:pt x="1831" y="1036"/>
                </a:lnTo>
                <a:lnTo>
                  <a:pt x="1836" y="1027"/>
                </a:lnTo>
                <a:lnTo>
                  <a:pt x="1838" y="1046"/>
                </a:lnTo>
                <a:lnTo>
                  <a:pt x="1840" y="1067"/>
                </a:lnTo>
                <a:lnTo>
                  <a:pt x="1845" y="1076"/>
                </a:lnTo>
                <a:lnTo>
                  <a:pt x="1847" y="1092"/>
                </a:lnTo>
                <a:lnTo>
                  <a:pt x="1849" y="1095"/>
                </a:lnTo>
                <a:lnTo>
                  <a:pt x="1854" y="1092"/>
                </a:lnTo>
                <a:lnTo>
                  <a:pt x="1858" y="1079"/>
                </a:lnTo>
                <a:lnTo>
                  <a:pt x="1860" y="1070"/>
                </a:lnTo>
                <a:lnTo>
                  <a:pt x="1863" y="1070"/>
                </a:lnTo>
                <a:lnTo>
                  <a:pt x="1867" y="1076"/>
                </a:lnTo>
                <a:lnTo>
                  <a:pt x="1872" y="1067"/>
                </a:lnTo>
                <a:lnTo>
                  <a:pt x="1876" y="1058"/>
                </a:lnTo>
                <a:lnTo>
                  <a:pt x="1878" y="1055"/>
                </a:lnTo>
                <a:lnTo>
                  <a:pt x="1881" y="1046"/>
                </a:lnTo>
                <a:lnTo>
                  <a:pt x="1885" y="1043"/>
                </a:lnTo>
                <a:lnTo>
                  <a:pt x="1887" y="1052"/>
                </a:lnTo>
                <a:lnTo>
                  <a:pt x="1890" y="1052"/>
                </a:lnTo>
                <a:lnTo>
                  <a:pt x="1894" y="1061"/>
                </a:lnTo>
                <a:lnTo>
                  <a:pt x="1896" y="1070"/>
                </a:lnTo>
                <a:lnTo>
                  <a:pt x="1899" y="1082"/>
                </a:lnTo>
                <a:lnTo>
                  <a:pt x="1903" y="1082"/>
                </a:lnTo>
                <a:lnTo>
                  <a:pt x="1905" y="1095"/>
                </a:lnTo>
                <a:lnTo>
                  <a:pt x="1908" y="1089"/>
                </a:lnTo>
                <a:lnTo>
                  <a:pt x="1912" y="1076"/>
                </a:lnTo>
                <a:lnTo>
                  <a:pt x="1914" y="1073"/>
                </a:lnTo>
                <a:lnTo>
                  <a:pt x="1917" y="1079"/>
                </a:lnTo>
                <a:lnTo>
                  <a:pt x="1921" y="1064"/>
                </a:lnTo>
                <a:lnTo>
                  <a:pt x="1923" y="1046"/>
                </a:lnTo>
                <a:lnTo>
                  <a:pt x="1926" y="1024"/>
                </a:lnTo>
                <a:lnTo>
                  <a:pt x="1930" y="1006"/>
                </a:lnTo>
                <a:lnTo>
                  <a:pt x="1932" y="1009"/>
                </a:lnTo>
                <a:lnTo>
                  <a:pt x="1935" y="1021"/>
                </a:lnTo>
                <a:lnTo>
                  <a:pt x="1939" y="1039"/>
                </a:lnTo>
                <a:lnTo>
                  <a:pt x="1941" y="1064"/>
                </a:lnTo>
                <a:lnTo>
                  <a:pt x="1944" y="1085"/>
                </a:lnTo>
                <a:lnTo>
                  <a:pt x="1948" y="1107"/>
                </a:lnTo>
                <a:lnTo>
                  <a:pt x="1953" y="1113"/>
                </a:lnTo>
                <a:lnTo>
                  <a:pt x="1955" y="1092"/>
                </a:lnTo>
                <a:lnTo>
                  <a:pt x="1957" y="1067"/>
                </a:lnTo>
                <a:lnTo>
                  <a:pt x="1962" y="1061"/>
                </a:lnTo>
                <a:lnTo>
                  <a:pt x="1966" y="1064"/>
                </a:lnTo>
                <a:lnTo>
                  <a:pt x="1971" y="1061"/>
                </a:lnTo>
                <a:lnTo>
                  <a:pt x="1973" y="1033"/>
                </a:lnTo>
                <a:lnTo>
                  <a:pt x="1975" y="1021"/>
                </a:lnTo>
                <a:lnTo>
                  <a:pt x="1980" y="1015"/>
                </a:lnTo>
                <a:lnTo>
                  <a:pt x="1984" y="1024"/>
                </a:lnTo>
                <a:lnTo>
                  <a:pt x="1989" y="1039"/>
                </a:lnTo>
                <a:lnTo>
                  <a:pt x="1991" y="1046"/>
                </a:lnTo>
                <a:lnTo>
                  <a:pt x="1993" y="1055"/>
                </a:lnTo>
                <a:lnTo>
                  <a:pt x="1998" y="1067"/>
                </a:lnTo>
                <a:lnTo>
                  <a:pt x="2000" y="1079"/>
                </a:lnTo>
                <a:lnTo>
                  <a:pt x="2002" y="1085"/>
                </a:lnTo>
                <a:lnTo>
                  <a:pt x="2007" y="1085"/>
                </a:lnTo>
                <a:lnTo>
                  <a:pt x="2009" y="1082"/>
                </a:lnTo>
                <a:lnTo>
                  <a:pt x="2011" y="1079"/>
                </a:lnTo>
                <a:lnTo>
                  <a:pt x="2016" y="1070"/>
                </a:lnTo>
                <a:lnTo>
                  <a:pt x="2020" y="1058"/>
                </a:lnTo>
                <a:lnTo>
                  <a:pt x="2025" y="1052"/>
                </a:lnTo>
                <a:lnTo>
                  <a:pt x="2027" y="1030"/>
                </a:lnTo>
                <a:lnTo>
                  <a:pt x="2029" y="1006"/>
                </a:lnTo>
                <a:lnTo>
                  <a:pt x="2034" y="978"/>
                </a:lnTo>
                <a:lnTo>
                  <a:pt x="2038" y="978"/>
                </a:lnTo>
                <a:lnTo>
                  <a:pt x="2040" y="1003"/>
                </a:lnTo>
                <a:lnTo>
                  <a:pt x="2043" y="1036"/>
                </a:lnTo>
                <a:lnTo>
                  <a:pt x="2047" y="1070"/>
                </a:lnTo>
                <a:lnTo>
                  <a:pt x="2049" y="1076"/>
                </a:lnTo>
                <a:lnTo>
                  <a:pt x="2052" y="1079"/>
                </a:lnTo>
                <a:lnTo>
                  <a:pt x="2056" y="1082"/>
                </a:lnTo>
                <a:lnTo>
                  <a:pt x="2058" y="1076"/>
                </a:lnTo>
                <a:lnTo>
                  <a:pt x="2061" y="1092"/>
                </a:lnTo>
                <a:lnTo>
                  <a:pt x="2065" y="1098"/>
                </a:lnTo>
                <a:lnTo>
                  <a:pt x="2067" y="1095"/>
                </a:lnTo>
                <a:lnTo>
                  <a:pt x="2070" y="1092"/>
                </a:lnTo>
                <a:lnTo>
                  <a:pt x="2074" y="1082"/>
                </a:lnTo>
                <a:lnTo>
                  <a:pt x="2076" y="1058"/>
                </a:lnTo>
                <a:lnTo>
                  <a:pt x="2079" y="1027"/>
                </a:lnTo>
                <a:lnTo>
                  <a:pt x="2083" y="1024"/>
                </a:lnTo>
                <a:lnTo>
                  <a:pt x="2085" y="1018"/>
                </a:lnTo>
                <a:lnTo>
                  <a:pt x="2088" y="1030"/>
                </a:lnTo>
                <a:lnTo>
                  <a:pt x="2092" y="1033"/>
                </a:lnTo>
                <a:lnTo>
                  <a:pt x="2094" y="1039"/>
                </a:lnTo>
                <a:lnTo>
                  <a:pt x="2097" y="1058"/>
                </a:lnTo>
                <a:lnTo>
                  <a:pt x="2101" y="1058"/>
                </a:lnTo>
                <a:lnTo>
                  <a:pt x="2103" y="1067"/>
                </a:lnTo>
                <a:lnTo>
                  <a:pt x="2106" y="1082"/>
                </a:lnTo>
                <a:lnTo>
                  <a:pt x="2110" y="1085"/>
                </a:lnTo>
                <a:lnTo>
                  <a:pt x="2112" y="1092"/>
                </a:lnTo>
                <a:lnTo>
                  <a:pt x="2115" y="1095"/>
                </a:lnTo>
                <a:lnTo>
                  <a:pt x="2119" y="1092"/>
                </a:lnTo>
                <a:lnTo>
                  <a:pt x="2124" y="1067"/>
                </a:lnTo>
                <a:lnTo>
                  <a:pt x="2126" y="1055"/>
                </a:lnTo>
                <a:lnTo>
                  <a:pt x="2128" y="1052"/>
                </a:lnTo>
                <a:lnTo>
                  <a:pt x="2133" y="1049"/>
                </a:lnTo>
                <a:lnTo>
                  <a:pt x="2135" y="1055"/>
                </a:lnTo>
                <a:lnTo>
                  <a:pt x="2137" y="1070"/>
                </a:lnTo>
                <a:lnTo>
                  <a:pt x="2142" y="1076"/>
                </a:lnTo>
                <a:lnTo>
                  <a:pt x="2144" y="1082"/>
                </a:lnTo>
                <a:lnTo>
                  <a:pt x="2146" y="1076"/>
                </a:lnTo>
                <a:lnTo>
                  <a:pt x="2151" y="1076"/>
                </a:lnTo>
                <a:lnTo>
                  <a:pt x="2153" y="1079"/>
                </a:lnTo>
                <a:lnTo>
                  <a:pt x="2155" y="1082"/>
                </a:lnTo>
                <a:lnTo>
                  <a:pt x="2160" y="1101"/>
                </a:lnTo>
                <a:lnTo>
                  <a:pt x="2162" y="1104"/>
                </a:lnTo>
                <a:lnTo>
                  <a:pt x="2164" y="1104"/>
                </a:lnTo>
                <a:lnTo>
                  <a:pt x="2169" y="1095"/>
                </a:lnTo>
                <a:lnTo>
                  <a:pt x="2171" y="1085"/>
                </a:lnTo>
                <a:lnTo>
                  <a:pt x="2173" y="1070"/>
                </a:lnTo>
                <a:lnTo>
                  <a:pt x="2178" y="1079"/>
                </a:lnTo>
                <a:lnTo>
                  <a:pt x="2180" y="1085"/>
                </a:lnTo>
                <a:lnTo>
                  <a:pt x="2182" y="1085"/>
                </a:lnTo>
                <a:lnTo>
                  <a:pt x="2187" y="1082"/>
                </a:lnTo>
                <a:lnTo>
                  <a:pt x="2189" y="1085"/>
                </a:lnTo>
                <a:lnTo>
                  <a:pt x="2191" y="1076"/>
                </a:lnTo>
                <a:lnTo>
                  <a:pt x="2196" y="1082"/>
                </a:lnTo>
                <a:lnTo>
                  <a:pt x="2198" y="1092"/>
                </a:lnTo>
                <a:lnTo>
                  <a:pt x="2200" y="1110"/>
                </a:lnTo>
                <a:lnTo>
                  <a:pt x="2205" y="1122"/>
                </a:lnTo>
                <a:lnTo>
                  <a:pt x="2207" y="1116"/>
                </a:lnTo>
                <a:lnTo>
                  <a:pt x="2209" y="1119"/>
                </a:lnTo>
                <a:lnTo>
                  <a:pt x="2214" y="1116"/>
                </a:lnTo>
                <a:lnTo>
                  <a:pt x="2218" y="1116"/>
                </a:lnTo>
                <a:lnTo>
                  <a:pt x="2220" y="1113"/>
                </a:lnTo>
                <a:lnTo>
                  <a:pt x="2223" y="1113"/>
                </a:lnTo>
                <a:lnTo>
                  <a:pt x="2227" y="1107"/>
                </a:lnTo>
                <a:lnTo>
                  <a:pt x="2229" y="1101"/>
                </a:lnTo>
                <a:lnTo>
                  <a:pt x="2232" y="1089"/>
                </a:lnTo>
                <a:lnTo>
                  <a:pt x="2236" y="1079"/>
                </a:lnTo>
                <a:lnTo>
                  <a:pt x="2238" y="1076"/>
                </a:lnTo>
                <a:lnTo>
                  <a:pt x="2241" y="1085"/>
                </a:lnTo>
                <a:lnTo>
                  <a:pt x="2245" y="1101"/>
                </a:lnTo>
                <a:lnTo>
                  <a:pt x="2247" y="1113"/>
                </a:lnTo>
                <a:lnTo>
                  <a:pt x="2250" y="1119"/>
                </a:lnTo>
                <a:lnTo>
                  <a:pt x="2254" y="1131"/>
                </a:lnTo>
                <a:lnTo>
                  <a:pt x="2256" y="1122"/>
                </a:lnTo>
                <a:lnTo>
                  <a:pt x="2259" y="1116"/>
                </a:lnTo>
                <a:lnTo>
                  <a:pt x="2263" y="1113"/>
                </a:lnTo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8" name="Freeform 30"/>
          <p:cNvSpPr>
            <a:spLocks/>
          </p:cNvSpPr>
          <p:nvPr/>
        </p:nvSpPr>
        <p:spPr bwMode="auto">
          <a:xfrm>
            <a:off x="381000" y="2819400"/>
            <a:ext cx="3609975" cy="1817688"/>
          </a:xfrm>
          <a:custGeom>
            <a:avLst/>
            <a:gdLst>
              <a:gd name="T0" fmla="*/ 31 w 1742"/>
              <a:gd name="T1" fmla="*/ 961 h 1007"/>
              <a:gd name="T2" fmla="*/ 66 w 1742"/>
              <a:gd name="T3" fmla="*/ 964 h 1007"/>
              <a:gd name="T4" fmla="*/ 92 w 1742"/>
              <a:gd name="T5" fmla="*/ 956 h 1007"/>
              <a:gd name="T6" fmla="*/ 120 w 1742"/>
              <a:gd name="T7" fmla="*/ 972 h 1007"/>
              <a:gd name="T8" fmla="*/ 149 w 1742"/>
              <a:gd name="T9" fmla="*/ 931 h 1007"/>
              <a:gd name="T10" fmla="*/ 178 w 1742"/>
              <a:gd name="T11" fmla="*/ 902 h 1007"/>
              <a:gd name="T12" fmla="*/ 206 w 1742"/>
              <a:gd name="T13" fmla="*/ 891 h 1007"/>
              <a:gd name="T14" fmla="*/ 234 w 1742"/>
              <a:gd name="T15" fmla="*/ 853 h 1007"/>
              <a:gd name="T16" fmla="*/ 263 w 1742"/>
              <a:gd name="T17" fmla="*/ 874 h 1007"/>
              <a:gd name="T18" fmla="*/ 293 w 1742"/>
              <a:gd name="T19" fmla="*/ 885 h 1007"/>
              <a:gd name="T20" fmla="*/ 320 w 1742"/>
              <a:gd name="T21" fmla="*/ 893 h 1007"/>
              <a:gd name="T22" fmla="*/ 346 w 1742"/>
              <a:gd name="T23" fmla="*/ 912 h 1007"/>
              <a:gd name="T24" fmla="*/ 374 w 1742"/>
              <a:gd name="T25" fmla="*/ 910 h 1007"/>
              <a:gd name="T26" fmla="*/ 402 w 1742"/>
              <a:gd name="T27" fmla="*/ 883 h 1007"/>
              <a:gd name="T28" fmla="*/ 433 w 1742"/>
              <a:gd name="T29" fmla="*/ 869 h 1007"/>
              <a:gd name="T30" fmla="*/ 462 w 1742"/>
              <a:gd name="T31" fmla="*/ 831 h 1007"/>
              <a:gd name="T32" fmla="*/ 491 w 1742"/>
              <a:gd name="T33" fmla="*/ 801 h 1007"/>
              <a:gd name="T34" fmla="*/ 517 w 1742"/>
              <a:gd name="T35" fmla="*/ 818 h 1007"/>
              <a:gd name="T36" fmla="*/ 545 w 1742"/>
              <a:gd name="T37" fmla="*/ 815 h 1007"/>
              <a:gd name="T38" fmla="*/ 573 w 1742"/>
              <a:gd name="T39" fmla="*/ 842 h 1007"/>
              <a:gd name="T40" fmla="*/ 599 w 1742"/>
              <a:gd name="T41" fmla="*/ 837 h 1007"/>
              <a:gd name="T42" fmla="*/ 625 w 1742"/>
              <a:gd name="T43" fmla="*/ 726 h 1007"/>
              <a:gd name="T44" fmla="*/ 651 w 1742"/>
              <a:gd name="T45" fmla="*/ 406 h 1007"/>
              <a:gd name="T46" fmla="*/ 677 w 1742"/>
              <a:gd name="T47" fmla="*/ 78 h 1007"/>
              <a:gd name="T48" fmla="*/ 703 w 1742"/>
              <a:gd name="T49" fmla="*/ 27 h 1007"/>
              <a:gd name="T50" fmla="*/ 728 w 1742"/>
              <a:gd name="T51" fmla="*/ 138 h 1007"/>
              <a:gd name="T52" fmla="*/ 754 w 1742"/>
              <a:gd name="T53" fmla="*/ 346 h 1007"/>
              <a:gd name="T54" fmla="*/ 780 w 1742"/>
              <a:gd name="T55" fmla="*/ 430 h 1007"/>
              <a:gd name="T56" fmla="*/ 806 w 1742"/>
              <a:gd name="T57" fmla="*/ 528 h 1007"/>
              <a:gd name="T58" fmla="*/ 832 w 1742"/>
              <a:gd name="T59" fmla="*/ 577 h 1007"/>
              <a:gd name="T60" fmla="*/ 860 w 1742"/>
              <a:gd name="T61" fmla="*/ 555 h 1007"/>
              <a:gd name="T62" fmla="*/ 889 w 1742"/>
              <a:gd name="T63" fmla="*/ 615 h 1007"/>
              <a:gd name="T64" fmla="*/ 917 w 1742"/>
              <a:gd name="T65" fmla="*/ 633 h 1007"/>
              <a:gd name="T66" fmla="*/ 945 w 1742"/>
              <a:gd name="T67" fmla="*/ 712 h 1007"/>
              <a:gd name="T68" fmla="*/ 971 w 1742"/>
              <a:gd name="T69" fmla="*/ 744 h 1007"/>
              <a:gd name="T70" fmla="*/ 998 w 1742"/>
              <a:gd name="T71" fmla="*/ 777 h 1007"/>
              <a:gd name="T72" fmla="*/ 1028 w 1742"/>
              <a:gd name="T73" fmla="*/ 796 h 1007"/>
              <a:gd name="T74" fmla="*/ 1055 w 1742"/>
              <a:gd name="T75" fmla="*/ 850 h 1007"/>
              <a:gd name="T76" fmla="*/ 1081 w 1742"/>
              <a:gd name="T77" fmla="*/ 826 h 1007"/>
              <a:gd name="T78" fmla="*/ 1113 w 1742"/>
              <a:gd name="T79" fmla="*/ 869 h 1007"/>
              <a:gd name="T80" fmla="*/ 1139 w 1742"/>
              <a:gd name="T81" fmla="*/ 845 h 1007"/>
              <a:gd name="T82" fmla="*/ 1173 w 1742"/>
              <a:gd name="T83" fmla="*/ 874 h 1007"/>
              <a:gd name="T84" fmla="*/ 1203 w 1742"/>
              <a:gd name="T85" fmla="*/ 880 h 1007"/>
              <a:gd name="T86" fmla="*/ 1230 w 1742"/>
              <a:gd name="T87" fmla="*/ 902 h 1007"/>
              <a:gd name="T88" fmla="*/ 1260 w 1742"/>
              <a:gd name="T89" fmla="*/ 907 h 1007"/>
              <a:gd name="T90" fmla="*/ 1287 w 1742"/>
              <a:gd name="T91" fmla="*/ 934 h 1007"/>
              <a:gd name="T92" fmla="*/ 1315 w 1742"/>
              <a:gd name="T93" fmla="*/ 939 h 1007"/>
              <a:gd name="T94" fmla="*/ 1343 w 1742"/>
              <a:gd name="T95" fmla="*/ 929 h 1007"/>
              <a:gd name="T96" fmla="*/ 1376 w 1742"/>
              <a:gd name="T97" fmla="*/ 945 h 1007"/>
              <a:gd name="T98" fmla="*/ 1405 w 1742"/>
              <a:gd name="T99" fmla="*/ 945 h 1007"/>
              <a:gd name="T100" fmla="*/ 1433 w 1742"/>
              <a:gd name="T101" fmla="*/ 969 h 1007"/>
              <a:gd name="T102" fmla="*/ 1460 w 1742"/>
              <a:gd name="T103" fmla="*/ 964 h 1007"/>
              <a:gd name="T104" fmla="*/ 1491 w 1742"/>
              <a:gd name="T105" fmla="*/ 969 h 1007"/>
              <a:gd name="T106" fmla="*/ 1517 w 1742"/>
              <a:gd name="T107" fmla="*/ 983 h 1007"/>
              <a:gd name="T108" fmla="*/ 1545 w 1742"/>
              <a:gd name="T109" fmla="*/ 975 h 1007"/>
              <a:gd name="T110" fmla="*/ 1573 w 1742"/>
              <a:gd name="T111" fmla="*/ 985 h 1007"/>
              <a:gd name="T112" fmla="*/ 1602 w 1742"/>
              <a:gd name="T113" fmla="*/ 972 h 1007"/>
              <a:gd name="T114" fmla="*/ 1633 w 1742"/>
              <a:gd name="T115" fmla="*/ 983 h 1007"/>
              <a:gd name="T116" fmla="*/ 1659 w 1742"/>
              <a:gd name="T117" fmla="*/ 996 h 1007"/>
              <a:gd name="T118" fmla="*/ 1685 w 1742"/>
              <a:gd name="T119" fmla="*/ 1002 h 1007"/>
              <a:gd name="T120" fmla="*/ 1713 w 1742"/>
              <a:gd name="T121" fmla="*/ 991 h 1007"/>
              <a:gd name="T122" fmla="*/ 1742 w 1742"/>
              <a:gd name="T123" fmla="*/ 1007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2" h="1007">
                <a:moveTo>
                  <a:pt x="0" y="964"/>
                </a:moveTo>
                <a:lnTo>
                  <a:pt x="4" y="964"/>
                </a:lnTo>
                <a:lnTo>
                  <a:pt x="5" y="961"/>
                </a:lnTo>
                <a:lnTo>
                  <a:pt x="7" y="961"/>
                </a:lnTo>
                <a:lnTo>
                  <a:pt x="11" y="961"/>
                </a:lnTo>
                <a:lnTo>
                  <a:pt x="12" y="964"/>
                </a:lnTo>
                <a:lnTo>
                  <a:pt x="14" y="964"/>
                </a:lnTo>
                <a:lnTo>
                  <a:pt x="16" y="961"/>
                </a:lnTo>
                <a:lnTo>
                  <a:pt x="17" y="958"/>
                </a:lnTo>
                <a:lnTo>
                  <a:pt x="21" y="961"/>
                </a:lnTo>
                <a:lnTo>
                  <a:pt x="23" y="967"/>
                </a:lnTo>
                <a:lnTo>
                  <a:pt x="24" y="967"/>
                </a:lnTo>
                <a:lnTo>
                  <a:pt x="28" y="967"/>
                </a:lnTo>
                <a:lnTo>
                  <a:pt x="30" y="961"/>
                </a:lnTo>
                <a:lnTo>
                  <a:pt x="31" y="961"/>
                </a:lnTo>
                <a:lnTo>
                  <a:pt x="33" y="958"/>
                </a:lnTo>
                <a:lnTo>
                  <a:pt x="35" y="956"/>
                </a:lnTo>
                <a:lnTo>
                  <a:pt x="38" y="958"/>
                </a:lnTo>
                <a:lnTo>
                  <a:pt x="40" y="961"/>
                </a:lnTo>
                <a:lnTo>
                  <a:pt x="42" y="964"/>
                </a:lnTo>
                <a:lnTo>
                  <a:pt x="43" y="969"/>
                </a:lnTo>
                <a:lnTo>
                  <a:pt x="45" y="969"/>
                </a:lnTo>
                <a:lnTo>
                  <a:pt x="47" y="967"/>
                </a:lnTo>
                <a:lnTo>
                  <a:pt x="49" y="969"/>
                </a:lnTo>
                <a:lnTo>
                  <a:pt x="52" y="972"/>
                </a:lnTo>
                <a:lnTo>
                  <a:pt x="54" y="967"/>
                </a:lnTo>
                <a:lnTo>
                  <a:pt x="56" y="967"/>
                </a:lnTo>
                <a:lnTo>
                  <a:pt x="59" y="964"/>
                </a:lnTo>
                <a:lnTo>
                  <a:pt x="62" y="964"/>
                </a:lnTo>
                <a:lnTo>
                  <a:pt x="66" y="964"/>
                </a:lnTo>
                <a:lnTo>
                  <a:pt x="68" y="975"/>
                </a:lnTo>
                <a:lnTo>
                  <a:pt x="69" y="975"/>
                </a:lnTo>
                <a:lnTo>
                  <a:pt x="71" y="980"/>
                </a:lnTo>
                <a:lnTo>
                  <a:pt x="73" y="977"/>
                </a:lnTo>
                <a:lnTo>
                  <a:pt x="75" y="975"/>
                </a:lnTo>
                <a:lnTo>
                  <a:pt x="76" y="975"/>
                </a:lnTo>
                <a:lnTo>
                  <a:pt x="78" y="969"/>
                </a:lnTo>
                <a:lnTo>
                  <a:pt x="80" y="967"/>
                </a:lnTo>
                <a:lnTo>
                  <a:pt x="81" y="961"/>
                </a:lnTo>
                <a:lnTo>
                  <a:pt x="83" y="958"/>
                </a:lnTo>
                <a:lnTo>
                  <a:pt x="85" y="956"/>
                </a:lnTo>
                <a:lnTo>
                  <a:pt x="87" y="958"/>
                </a:lnTo>
                <a:lnTo>
                  <a:pt x="88" y="961"/>
                </a:lnTo>
                <a:lnTo>
                  <a:pt x="90" y="961"/>
                </a:lnTo>
                <a:lnTo>
                  <a:pt x="92" y="956"/>
                </a:lnTo>
                <a:lnTo>
                  <a:pt x="94" y="956"/>
                </a:lnTo>
                <a:lnTo>
                  <a:pt x="95" y="958"/>
                </a:lnTo>
                <a:lnTo>
                  <a:pt x="97" y="961"/>
                </a:lnTo>
                <a:lnTo>
                  <a:pt x="99" y="964"/>
                </a:lnTo>
                <a:lnTo>
                  <a:pt x="100" y="964"/>
                </a:lnTo>
                <a:lnTo>
                  <a:pt x="104" y="961"/>
                </a:lnTo>
                <a:lnTo>
                  <a:pt x="106" y="964"/>
                </a:lnTo>
                <a:lnTo>
                  <a:pt x="107" y="964"/>
                </a:lnTo>
                <a:lnTo>
                  <a:pt x="109" y="961"/>
                </a:lnTo>
                <a:lnTo>
                  <a:pt x="111" y="961"/>
                </a:lnTo>
                <a:lnTo>
                  <a:pt x="113" y="969"/>
                </a:lnTo>
                <a:lnTo>
                  <a:pt x="114" y="972"/>
                </a:lnTo>
                <a:lnTo>
                  <a:pt x="116" y="975"/>
                </a:lnTo>
                <a:lnTo>
                  <a:pt x="118" y="975"/>
                </a:lnTo>
                <a:lnTo>
                  <a:pt x="120" y="972"/>
                </a:lnTo>
                <a:lnTo>
                  <a:pt x="121" y="969"/>
                </a:lnTo>
                <a:lnTo>
                  <a:pt x="123" y="964"/>
                </a:lnTo>
                <a:lnTo>
                  <a:pt x="125" y="961"/>
                </a:lnTo>
                <a:lnTo>
                  <a:pt x="126" y="956"/>
                </a:lnTo>
                <a:lnTo>
                  <a:pt x="128" y="953"/>
                </a:lnTo>
                <a:lnTo>
                  <a:pt x="132" y="950"/>
                </a:lnTo>
                <a:lnTo>
                  <a:pt x="133" y="948"/>
                </a:lnTo>
                <a:lnTo>
                  <a:pt x="135" y="945"/>
                </a:lnTo>
                <a:lnTo>
                  <a:pt x="137" y="939"/>
                </a:lnTo>
                <a:lnTo>
                  <a:pt x="139" y="937"/>
                </a:lnTo>
                <a:lnTo>
                  <a:pt x="140" y="934"/>
                </a:lnTo>
                <a:lnTo>
                  <a:pt x="142" y="934"/>
                </a:lnTo>
                <a:lnTo>
                  <a:pt x="144" y="931"/>
                </a:lnTo>
                <a:lnTo>
                  <a:pt x="145" y="931"/>
                </a:lnTo>
                <a:lnTo>
                  <a:pt x="149" y="931"/>
                </a:lnTo>
                <a:lnTo>
                  <a:pt x="151" y="929"/>
                </a:lnTo>
                <a:lnTo>
                  <a:pt x="152" y="926"/>
                </a:lnTo>
                <a:lnTo>
                  <a:pt x="154" y="923"/>
                </a:lnTo>
                <a:lnTo>
                  <a:pt x="156" y="923"/>
                </a:lnTo>
                <a:lnTo>
                  <a:pt x="158" y="921"/>
                </a:lnTo>
                <a:lnTo>
                  <a:pt x="159" y="918"/>
                </a:lnTo>
                <a:lnTo>
                  <a:pt x="161" y="921"/>
                </a:lnTo>
                <a:lnTo>
                  <a:pt x="163" y="918"/>
                </a:lnTo>
                <a:lnTo>
                  <a:pt x="164" y="915"/>
                </a:lnTo>
                <a:lnTo>
                  <a:pt x="166" y="918"/>
                </a:lnTo>
                <a:lnTo>
                  <a:pt x="170" y="921"/>
                </a:lnTo>
                <a:lnTo>
                  <a:pt x="173" y="918"/>
                </a:lnTo>
                <a:lnTo>
                  <a:pt x="175" y="915"/>
                </a:lnTo>
                <a:lnTo>
                  <a:pt x="177" y="910"/>
                </a:lnTo>
                <a:lnTo>
                  <a:pt x="178" y="902"/>
                </a:lnTo>
                <a:lnTo>
                  <a:pt x="180" y="902"/>
                </a:lnTo>
                <a:lnTo>
                  <a:pt x="182" y="896"/>
                </a:lnTo>
                <a:lnTo>
                  <a:pt x="184" y="893"/>
                </a:lnTo>
                <a:lnTo>
                  <a:pt x="187" y="891"/>
                </a:lnTo>
                <a:lnTo>
                  <a:pt x="189" y="893"/>
                </a:lnTo>
                <a:lnTo>
                  <a:pt x="190" y="893"/>
                </a:lnTo>
                <a:lnTo>
                  <a:pt x="192" y="888"/>
                </a:lnTo>
                <a:lnTo>
                  <a:pt x="194" y="885"/>
                </a:lnTo>
                <a:lnTo>
                  <a:pt x="196" y="880"/>
                </a:lnTo>
                <a:lnTo>
                  <a:pt x="197" y="883"/>
                </a:lnTo>
                <a:lnTo>
                  <a:pt x="199" y="891"/>
                </a:lnTo>
                <a:lnTo>
                  <a:pt x="201" y="891"/>
                </a:lnTo>
                <a:lnTo>
                  <a:pt x="203" y="893"/>
                </a:lnTo>
                <a:lnTo>
                  <a:pt x="204" y="893"/>
                </a:lnTo>
                <a:lnTo>
                  <a:pt x="206" y="891"/>
                </a:lnTo>
                <a:lnTo>
                  <a:pt x="208" y="888"/>
                </a:lnTo>
                <a:lnTo>
                  <a:pt x="209" y="877"/>
                </a:lnTo>
                <a:lnTo>
                  <a:pt x="211" y="872"/>
                </a:lnTo>
                <a:lnTo>
                  <a:pt x="213" y="869"/>
                </a:lnTo>
                <a:lnTo>
                  <a:pt x="215" y="872"/>
                </a:lnTo>
                <a:lnTo>
                  <a:pt x="216" y="877"/>
                </a:lnTo>
                <a:lnTo>
                  <a:pt x="218" y="880"/>
                </a:lnTo>
                <a:lnTo>
                  <a:pt x="222" y="880"/>
                </a:lnTo>
                <a:lnTo>
                  <a:pt x="223" y="874"/>
                </a:lnTo>
                <a:lnTo>
                  <a:pt x="225" y="872"/>
                </a:lnTo>
                <a:lnTo>
                  <a:pt x="227" y="864"/>
                </a:lnTo>
                <a:lnTo>
                  <a:pt x="229" y="858"/>
                </a:lnTo>
                <a:lnTo>
                  <a:pt x="230" y="853"/>
                </a:lnTo>
                <a:lnTo>
                  <a:pt x="232" y="850"/>
                </a:lnTo>
                <a:lnTo>
                  <a:pt x="234" y="853"/>
                </a:lnTo>
                <a:lnTo>
                  <a:pt x="235" y="856"/>
                </a:lnTo>
                <a:lnTo>
                  <a:pt x="237" y="866"/>
                </a:lnTo>
                <a:lnTo>
                  <a:pt x="239" y="872"/>
                </a:lnTo>
                <a:lnTo>
                  <a:pt x="241" y="877"/>
                </a:lnTo>
                <a:lnTo>
                  <a:pt x="242" y="880"/>
                </a:lnTo>
                <a:lnTo>
                  <a:pt x="244" y="874"/>
                </a:lnTo>
                <a:lnTo>
                  <a:pt x="246" y="872"/>
                </a:lnTo>
                <a:lnTo>
                  <a:pt x="248" y="869"/>
                </a:lnTo>
                <a:lnTo>
                  <a:pt x="249" y="866"/>
                </a:lnTo>
                <a:lnTo>
                  <a:pt x="253" y="866"/>
                </a:lnTo>
                <a:lnTo>
                  <a:pt x="254" y="869"/>
                </a:lnTo>
                <a:lnTo>
                  <a:pt x="256" y="869"/>
                </a:lnTo>
                <a:lnTo>
                  <a:pt x="258" y="874"/>
                </a:lnTo>
                <a:lnTo>
                  <a:pt x="260" y="874"/>
                </a:lnTo>
                <a:lnTo>
                  <a:pt x="263" y="874"/>
                </a:lnTo>
                <a:lnTo>
                  <a:pt x="267" y="877"/>
                </a:lnTo>
                <a:lnTo>
                  <a:pt x="268" y="874"/>
                </a:lnTo>
                <a:lnTo>
                  <a:pt x="270" y="877"/>
                </a:lnTo>
                <a:lnTo>
                  <a:pt x="272" y="872"/>
                </a:lnTo>
                <a:lnTo>
                  <a:pt x="273" y="869"/>
                </a:lnTo>
                <a:lnTo>
                  <a:pt x="277" y="872"/>
                </a:lnTo>
                <a:lnTo>
                  <a:pt x="279" y="877"/>
                </a:lnTo>
                <a:lnTo>
                  <a:pt x="280" y="880"/>
                </a:lnTo>
                <a:lnTo>
                  <a:pt x="282" y="891"/>
                </a:lnTo>
                <a:lnTo>
                  <a:pt x="284" y="893"/>
                </a:lnTo>
                <a:lnTo>
                  <a:pt x="286" y="904"/>
                </a:lnTo>
                <a:lnTo>
                  <a:pt x="287" y="907"/>
                </a:lnTo>
                <a:lnTo>
                  <a:pt x="289" y="899"/>
                </a:lnTo>
                <a:lnTo>
                  <a:pt x="291" y="893"/>
                </a:lnTo>
                <a:lnTo>
                  <a:pt x="293" y="885"/>
                </a:lnTo>
                <a:lnTo>
                  <a:pt x="294" y="885"/>
                </a:lnTo>
                <a:lnTo>
                  <a:pt x="296" y="880"/>
                </a:lnTo>
                <a:lnTo>
                  <a:pt x="298" y="880"/>
                </a:lnTo>
                <a:lnTo>
                  <a:pt x="299" y="885"/>
                </a:lnTo>
                <a:lnTo>
                  <a:pt x="301" y="888"/>
                </a:lnTo>
                <a:lnTo>
                  <a:pt x="303" y="893"/>
                </a:lnTo>
                <a:lnTo>
                  <a:pt x="305" y="896"/>
                </a:lnTo>
                <a:lnTo>
                  <a:pt x="306" y="899"/>
                </a:lnTo>
                <a:lnTo>
                  <a:pt x="308" y="896"/>
                </a:lnTo>
                <a:lnTo>
                  <a:pt x="310" y="893"/>
                </a:lnTo>
                <a:lnTo>
                  <a:pt x="312" y="893"/>
                </a:lnTo>
                <a:lnTo>
                  <a:pt x="313" y="891"/>
                </a:lnTo>
                <a:lnTo>
                  <a:pt x="315" y="888"/>
                </a:lnTo>
                <a:lnTo>
                  <a:pt x="318" y="891"/>
                </a:lnTo>
                <a:lnTo>
                  <a:pt x="320" y="893"/>
                </a:lnTo>
                <a:lnTo>
                  <a:pt x="322" y="893"/>
                </a:lnTo>
                <a:lnTo>
                  <a:pt x="324" y="899"/>
                </a:lnTo>
                <a:lnTo>
                  <a:pt x="325" y="902"/>
                </a:lnTo>
                <a:lnTo>
                  <a:pt x="327" y="907"/>
                </a:lnTo>
                <a:lnTo>
                  <a:pt x="329" y="907"/>
                </a:lnTo>
                <a:lnTo>
                  <a:pt x="331" y="904"/>
                </a:lnTo>
                <a:lnTo>
                  <a:pt x="332" y="899"/>
                </a:lnTo>
                <a:lnTo>
                  <a:pt x="334" y="891"/>
                </a:lnTo>
                <a:lnTo>
                  <a:pt x="336" y="888"/>
                </a:lnTo>
                <a:lnTo>
                  <a:pt x="338" y="891"/>
                </a:lnTo>
                <a:lnTo>
                  <a:pt x="339" y="893"/>
                </a:lnTo>
                <a:lnTo>
                  <a:pt x="341" y="899"/>
                </a:lnTo>
                <a:lnTo>
                  <a:pt x="343" y="902"/>
                </a:lnTo>
                <a:lnTo>
                  <a:pt x="344" y="910"/>
                </a:lnTo>
                <a:lnTo>
                  <a:pt x="346" y="912"/>
                </a:lnTo>
                <a:lnTo>
                  <a:pt x="348" y="915"/>
                </a:lnTo>
                <a:lnTo>
                  <a:pt x="350" y="915"/>
                </a:lnTo>
                <a:lnTo>
                  <a:pt x="351" y="904"/>
                </a:lnTo>
                <a:lnTo>
                  <a:pt x="353" y="904"/>
                </a:lnTo>
                <a:lnTo>
                  <a:pt x="355" y="907"/>
                </a:lnTo>
                <a:lnTo>
                  <a:pt x="357" y="907"/>
                </a:lnTo>
                <a:lnTo>
                  <a:pt x="358" y="904"/>
                </a:lnTo>
                <a:lnTo>
                  <a:pt x="360" y="902"/>
                </a:lnTo>
                <a:lnTo>
                  <a:pt x="362" y="904"/>
                </a:lnTo>
                <a:lnTo>
                  <a:pt x="363" y="904"/>
                </a:lnTo>
                <a:lnTo>
                  <a:pt x="365" y="910"/>
                </a:lnTo>
                <a:lnTo>
                  <a:pt x="367" y="910"/>
                </a:lnTo>
                <a:lnTo>
                  <a:pt x="369" y="907"/>
                </a:lnTo>
                <a:lnTo>
                  <a:pt x="370" y="907"/>
                </a:lnTo>
                <a:lnTo>
                  <a:pt x="374" y="910"/>
                </a:lnTo>
                <a:lnTo>
                  <a:pt x="376" y="907"/>
                </a:lnTo>
                <a:lnTo>
                  <a:pt x="377" y="910"/>
                </a:lnTo>
                <a:lnTo>
                  <a:pt x="379" y="915"/>
                </a:lnTo>
                <a:lnTo>
                  <a:pt x="381" y="915"/>
                </a:lnTo>
                <a:lnTo>
                  <a:pt x="384" y="918"/>
                </a:lnTo>
                <a:lnTo>
                  <a:pt x="386" y="921"/>
                </a:lnTo>
                <a:lnTo>
                  <a:pt x="388" y="918"/>
                </a:lnTo>
                <a:lnTo>
                  <a:pt x="389" y="912"/>
                </a:lnTo>
                <a:lnTo>
                  <a:pt x="391" y="910"/>
                </a:lnTo>
                <a:lnTo>
                  <a:pt x="393" y="907"/>
                </a:lnTo>
                <a:lnTo>
                  <a:pt x="395" y="904"/>
                </a:lnTo>
                <a:lnTo>
                  <a:pt x="396" y="899"/>
                </a:lnTo>
                <a:lnTo>
                  <a:pt x="398" y="896"/>
                </a:lnTo>
                <a:lnTo>
                  <a:pt x="400" y="888"/>
                </a:lnTo>
                <a:lnTo>
                  <a:pt x="402" y="883"/>
                </a:lnTo>
                <a:lnTo>
                  <a:pt x="403" y="880"/>
                </a:lnTo>
                <a:lnTo>
                  <a:pt x="405" y="877"/>
                </a:lnTo>
                <a:lnTo>
                  <a:pt x="407" y="869"/>
                </a:lnTo>
                <a:lnTo>
                  <a:pt x="408" y="866"/>
                </a:lnTo>
                <a:lnTo>
                  <a:pt x="412" y="869"/>
                </a:lnTo>
                <a:lnTo>
                  <a:pt x="415" y="869"/>
                </a:lnTo>
                <a:lnTo>
                  <a:pt x="417" y="866"/>
                </a:lnTo>
                <a:lnTo>
                  <a:pt x="419" y="866"/>
                </a:lnTo>
                <a:lnTo>
                  <a:pt x="421" y="872"/>
                </a:lnTo>
                <a:lnTo>
                  <a:pt x="422" y="874"/>
                </a:lnTo>
                <a:lnTo>
                  <a:pt x="426" y="874"/>
                </a:lnTo>
                <a:lnTo>
                  <a:pt x="427" y="872"/>
                </a:lnTo>
                <a:lnTo>
                  <a:pt x="429" y="874"/>
                </a:lnTo>
                <a:lnTo>
                  <a:pt x="431" y="872"/>
                </a:lnTo>
                <a:lnTo>
                  <a:pt x="433" y="869"/>
                </a:lnTo>
                <a:lnTo>
                  <a:pt x="434" y="864"/>
                </a:lnTo>
                <a:lnTo>
                  <a:pt x="436" y="858"/>
                </a:lnTo>
                <a:lnTo>
                  <a:pt x="438" y="850"/>
                </a:lnTo>
                <a:lnTo>
                  <a:pt x="440" y="847"/>
                </a:lnTo>
                <a:lnTo>
                  <a:pt x="441" y="845"/>
                </a:lnTo>
                <a:lnTo>
                  <a:pt x="443" y="842"/>
                </a:lnTo>
                <a:lnTo>
                  <a:pt x="445" y="831"/>
                </a:lnTo>
                <a:lnTo>
                  <a:pt x="446" y="828"/>
                </a:lnTo>
                <a:lnTo>
                  <a:pt x="448" y="826"/>
                </a:lnTo>
                <a:lnTo>
                  <a:pt x="450" y="823"/>
                </a:lnTo>
                <a:lnTo>
                  <a:pt x="453" y="820"/>
                </a:lnTo>
                <a:lnTo>
                  <a:pt x="457" y="820"/>
                </a:lnTo>
                <a:lnTo>
                  <a:pt x="459" y="828"/>
                </a:lnTo>
                <a:lnTo>
                  <a:pt x="460" y="828"/>
                </a:lnTo>
                <a:lnTo>
                  <a:pt x="462" y="831"/>
                </a:lnTo>
                <a:lnTo>
                  <a:pt x="464" y="828"/>
                </a:lnTo>
                <a:lnTo>
                  <a:pt x="466" y="823"/>
                </a:lnTo>
                <a:lnTo>
                  <a:pt x="467" y="820"/>
                </a:lnTo>
                <a:lnTo>
                  <a:pt x="469" y="812"/>
                </a:lnTo>
                <a:lnTo>
                  <a:pt x="471" y="807"/>
                </a:lnTo>
                <a:lnTo>
                  <a:pt x="472" y="801"/>
                </a:lnTo>
                <a:lnTo>
                  <a:pt x="474" y="801"/>
                </a:lnTo>
                <a:lnTo>
                  <a:pt x="476" y="799"/>
                </a:lnTo>
                <a:lnTo>
                  <a:pt x="478" y="796"/>
                </a:lnTo>
                <a:lnTo>
                  <a:pt x="481" y="793"/>
                </a:lnTo>
                <a:lnTo>
                  <a:pt x="483" y="791"/>
                </a:lnTo>
                <a:lnTo>
                  <a:pt x="485" y="793"/>
                </a:lnTo>
                <a:lnTo>
                  <a:pt x="488" y="793"/>
                </a:lnTo>
                <a:lnTo>
                  <a:pt x="490" y="799"/>
                </a:lnTo>
                <a:lnTo>
                  <a:pt x="491" y="801"/>
                </a:lnTo>
                <a:lnTo>
                  <a:pt x="493" y="804"/>
                </a:lnTo>
                <a:lnTo>
                  <a:pt x="495" y="801"/>
                </a:lnTo>
                <a:lnTo>
                  <a:pt x="497" y="799"/>
                </a:lnTo>
                <a:lnTo>
                  <a:pt x="498" y="799"/>
                </a:lnTo>
                <a:lnTo>
                  <a:pt x="500" y="796"/>
                </a:lnTo>
                <a:lnTo>
                  <a:pt x="502" y="796"/>
                </a:lnTo>
                <a:lnTo>
                  <a:pt x="504" y="799"/>
                </a:lnTo>
                <a:lnTo>
                  <a:pt x="505" y="801"/>
                </a:lnTo>
                <a:lnTo>
                  <a:pt x="507" y="807"/>
                </a:lnTo>
                <a:lnTo>
                  <a:pt x="509" y="809"/>
                </a:lnTo>
                <a:lnTo>
                  <a:pt x="511" y="815"/>
                </a:lnTo>
                <a:lnTo>
                  <a:pt x="512" y="815"/>
                </a:lnTo>
                <a:lnTo>
                  <a:pt x="514" y="818"/>
                </a:lnTo>
                <a:lnTo>
                  <a:pt x="516" y="820"/>
                </a:lnTo>
                <a:lnTo>
                  <a:pt x="517" y="818"/>
                </a:lnTo>
                <a:lnTo>
                  <a:pt x="519" y="818"/>
                </a:lnTo>
                <a:lnTo>
                  <a:pt x="521" y="815"/>
                </a:lnTo>
                <a:lnTo>
                  <a:pt x="523" y="812"/>
                </a:lnTo>
                <a:lnTo>
                  <a:pt x="526" y="809"/>
                </a:lnTo>
                <a:lnTo>
                  <a:pt x="528" y="804"/>
                </a:lnTo>
                <a:lnTo>
                  <a:pt x="530" y="801"/>
                </a:lnTo>
                <a:lnTo>
                  <a:pt x="531" y="796"/>
                </a:lnTo>
                <a:lnTo>
                  <a:pt x="533" y="796"/>
                </a:lnTo>
                <a:lnTo>
                  <a:pt x="535" y="801"/>
                </a:lnTo>
                <a:lnTo>
                  <a:pt x="536" y="804"/>
                </a:lnTo>
                <a:lnTo>
                  <a:pt x="538" y="809"/>
                </a:lnTo>
                <a:lnTo>
                  <a:pt x="540" y="815"/>
                </a:lnTo>
                <a:lnTo>
                  <a:pt x="542" y="818"/>
                </a:lnTo>
                <a:lnTo>
                  <a:pt x="543" y="818"/>
                </a:lnTo>
                <a:lnTo>
                  <a:pt x="545" y="815"/>
                </a:lnTo>
                <a:lnTo>
                  <a:pt x="547" y="812"/>
                </a:lnTo>
                <a:lnTo>
                  <a:pt x="549" y="809"/>
                </a:lnTo>
                <a:lnTo>
                  <a:pt x="550" y="804"/>
                </a:lnTo>
                <a:lnTo>
                  <a:pt x="552" y="807"/>
                </a:lnTo>
                <a:lnTo>
                  <a:pt x="554" y="809"/>
                </a:lnTo>
                <a:lnTo>
                  <a:pt x="555" y="818"/>
                </a:lnTo>
                <a:lnTo>
                  <a:pt x="557" y="823"/>
                </a:lnTo>
                <a:lnTo>
                  <a:pt x="559" y="828"/>
                </a:lnTo>
                <a:lnTo>
                  <a:pt x="561" y="828"/>
                </a:lnTo>
                <a:lnTo>
                  <a:pt x="562" y="831"/>
                </a:lnTo>
                <a:lnTo>
                  <a:pt x="564" y="828"/>
                </a:lnTo>
                <a:lnTo>
                  <a:pt x="566" y="834"/>
                </a:lnTo>
                <a:lnTo>
                  <a:pt x="568" y="834"/>
                </a:lnTo>
                <a:lnTo>
                  <a:pt x="571" y="837"/>
                </a:lnTo>
                <a:lnTo>
                  <a:pt x="573" y="842"/>
                </a:lnTo>
                <a:lnTo>
                  <a:pt x="575" y="842"/>
                </a:lnTo>
                <a:lnTo>
                  <a:pt x="576" y="839"/>
                </a:lnTo>
                <a:lnTo>
                  <a:pt x="578" y="837"/>
                </a:lnTo>
                <a:lnTo>
                  <a:pt x="580" y="834"/>
                </a:lnTo>
                <a:lnTo>
                  <a:pt x="581" y="834"/>
                </a:lnTo>
                <a:lnTo>
                  <a:pt x="583" y="831"/>
                </a:lnTo>
                <a:lnTo>
                  <a:pt x="585" y="831"/>
                </a:lnTo>
                <a:lnTo>
                  <a:pt x="587" y="837"/>
                </a:lnTo>
                <a:lnTo>
                  <a:pt x="588" y="839"/>
                </a:lnTo>
                <a:lnTo>
                  <a:pt x="590" y="847"/>
                </a:lnTo>
                <a:lnTo>
                  <a:pt x="592" y="850"/>
                </a:lnTo>
                <a:lnTo>
                  <a:pt x="594" y="853"/>
                </a:lnTo>
                <a:lnTo>
                  <a:pt x="595" y="847"/>
                </a:lnTo>
                <a:lnTo>
                  <a:pt x="597" y="839"/>
                </a:lnTo>
                <a:lnTo>
                  <a:pt x="599" y="837"/>
                </a:lnTo>
                <a:lnTo>
                  <a:pt x="600" y="831"/>
                </a:lnTo>
                <a:lnTo>
                  <a:pt x="602" y="826"/>
                </a:lnTo>
                <a:lnTo>
                  <a:pt x="604" y="818"/>
                </a:lnTo>
                <a:lnTo>
                  <a:pt x="606" y="809"/>
                </a:lnTo>
                <a:lnTo>
                  <a:pt x="607" y="801"/>
                </a:lnTo>
                <a:lnTo>
                  <a:pt x="609" y="801"/>
                </a:lnTo>
                <a:lnTo>
                  <a:pt x="611" y="796"/>
                </a:lnTo>
                <a:lnTo>
                  <a:pt x="613" y="791"/>
                </a:lnTo>
                <a:lnTo>
                  <a:pt x="614" y="780"/>
                </a:lnTo>
                <a:lnTo>
                  <a:pt x="616" y="777"/>
                </a:lnTo>
                <a:lnTo>
                  <a:pt x="618" y="772"/>
                </a:lnTo>
                <a:lnTo>
                  <a:pt x="619" y="766"/>
                </a:lnTo>
                <a:lnTo>
                  <a:pt x="621" y="747"/>
                </a:lnTo>
                <a:lnTo>
                  <a:pt x="623" y="739"/>
                </a:lnTo>
                <a:lnTo>
                  <a:pt x="625" y="726"/>
                </a:lnTo>
                <a:lnTo>
                  <a:pt x="626" y="715"/>
                </a:lnTo>
                <a:lnTo>
                  <a:pt x="628" y="698"/>
                </a:lnTo>
                <a:lnTo>
                  <a:pt x="630" y="690"/>
                </a:lnTo>
                <a:lnTo>
                  <a:pt x="632" y="669"/>
                </a:lnTo>
                <a:lnTo>
                  <a:pt x="633" y="661"/>
                </a:lnTo>
                <a:lnTo>
                  <a:pt x="635" y="636"/>
                </a:lnTo>
                <a:lnTo>
                  <a:pt x="637" y="623"/>
                </a:lnTo>
                <a:lnTo>
                  <a:pt x="639" y="596"/>
                </a:lnTo>
                <a:lnTo>
                  <a:pt x="640" y="582"/>
                </a:lnTo>
                <a:lnTo>
                  <a:pt x="642" y="522"/>
                </a:lnTo>
                <a:lnTo>
                  <a:pt x="644" y="503"/>
                </a:lnTo>
                <a:lnTo>
                  <a:pt x="645" y="463"/>
                </a:lnTo>
                <a:lnTo>
                  <a:pt x="647" y="444"/>
                </a:lnTo>
                <a:lnTo>
                  <a:pt x="649" y="417"/>
                </a:lnTo>
                <a:lnTo>
                  <a:pt x="651" y="406"/>
                </a:lnTo>
                <a:lnTo>
                  <a:pt x="652" y="387"/>
                </a:lnTo>
                <a:lnTo>
                  <a:pt x="654" y="379"/>
                </a:lnTo>
                <a:lnTo>
                  <a:pt x="656" y="363"/>
                </a:lnTo>
                <a:lnTo>
                  <a:pt x="658" y="352"/>
                </a:lnTo>
                <a:lnTo>
                  <a:pt x="659" y="317"/>
                </a:lnTo>
                <a:lnTo>
                  <a:pt x="661" y="300"/>
                </a:lnTo>
                <a:lnTo>
                  <a:pt x="663" y="273"/>
                </a:lnTo>
                <a:lnTo>
                  <a:pt x="664" y="254"/>
                </a:lnTo>
                <a:lnTo>
                  <a:pt x="666" y="225"/>
                </a:lnTo>
                <a:lnTo>
                  <a:pt x="668" y="211"/>
                </a:lnTo>
                <a:lnTo>
                  <a:pt x="670" y="168"/>
                </a:lnTo>
                <a:lnTo>
                  <a:pt x="671" y="157"/>
                </a:lnTo>
                <a:lnTo>
                  <a:pt x="673" y="138"/>
                </a:lnTo>
                <a:lnTo>
                  <a:pt x="675" y="124"/>
                </a:lnTo>
                <a:lnTo>
                  <a:pt x="677" y="78"/>
                </a:lnTo>
                <a:lnTo>
                  <a:pt x="678" y="54"/>
                </a:lnTo>
                <a:lnTo>
                  <a:pt x="680" y="27"/>
                </a:lnTo>
                <a:lnTo>
                  <a:pt x="682" y="19"/>
                </a:lnTo>
                <a:lnTo>
                  <a:pt x="684" y="0"/>
                </a:lnTo>
                <a:lnTo>
                  <a:pt x="685" y="3"/>
                </a:lnTo>
                <a:lnTo>
                  <a:pt x="687" y="0"/>
                </a:lnTo>
                <a:lnTo>
                  <a:pt x="689" y="0"/>
                </a:lnTo>
                <a:lnTo>
                  <a:pt x="690" y="3"/>
                </a:lnTo>
                <a:lnTo>
                  <a:pt x="692" y="13"/>
                </a:lnTo>
                <a:lnTo>
                  <a:pt x="694" y="35"/>
                </a:lnTo>
                <a:lnTo>
                  <a:pt x="696" y="38"/>
                </a:lnTo>
                <a:lnTo>
                  <a:pt x="697" y="40"/>
                </a:lnTo>
                <a:lnTo>
                  <a:pt x="699" y="38"/>
                </a:lnTo>
                <a:lnTo>
                  <a:pt x="701" y="30"/>
                </a:lnTo>
                <a:lnTo>
                  <a:pt x="703" y="27"/>
                </a:lnTo>
                <a:lnTo>
                  <a:pt x="704" y="24"/>
                </a:lnTo>
                <a:lnTo>
                  <a:pt x="706" y="19"/>
                </a:lnTo>
                <a:lnTo>
                  <a:pt x="708" y="13"/>
                </a:lnTo>
                <a:lnTo>
                  <a:pt x="709" y="19"/>
                </a:lnTo>
                <a:lnTo>
                  <a:pt x="711" y="32"/>
                </a:lnTo>
                <a:lnTo>
                  <a:pt x="713" y="46"/>
                </a:lnTo>
                <a:lnTo>
                  <a:pt x="715" y="65"/>
                </a:lnTo>
                <a:lnTo>
                  <a:pt x="716" y="70"/>
                </a:lnTo>
                <a:lnTo>
                  <a:pt x="718" y="84"/>
                </a:lnTo>
                <a:lnTo>
                  <a:pt x="720" y="86"/>
                </a:lnTo>
                <a:lnTo>
                  <a:pt x="722" y="95"/>
                </a:lnTo>
                <a:lnTo>
                  <a:pt x="723" y="103"/>
                </a:lnTo>
                <a:lnTo>
                  <a:pt x="725" y="114"/>
                </a:lnTo>
                <a:lnTo>
                  <a:pt x="727" y="119"/>
                </a:lnTo>
                <a:lnTo>
                  <a:pt x="728" y="138"/>
                </a:lnTo>
                <a:lnTo>
                  <a:pt x="730" y="143"/>
                </a:lnTo>
                <a:lnTo>
                  <a:pt x="732" y="162"/>
                </a:lnTo>
                <a:lnTo>
                  <a:pt x="734" y="168"/>
                </a:lnTo>
                <a:lnTo>
                  <a:pt x="735" y="181"/>
                </a:lnTo>
                <a:lnTo>
                  <a:pt x="737" y="189"/>
                </a:lnTo>
                <a:lnTo>
                  <a:pt x="739" y="206"/>
                </a:lnTo>
                <a:lnTo>
                  <a:pt x="741" y="216"/>
                </a:lnTo>
                <a:lnTo>
                  <a:pt x="742" y="230"/>
                </a:lnTo>
                <a:lnTo>
                  <a:pt x="744" y="238"/>
                </a:lnTo>
                <a:lnTo>
                  <a:pt x="746" y="257"/>
                </a:lnTo>
                <a:lnTo>
                  <a:pt x="748" y="271"/>
                </a:lnTo>
                <a:lnTo>
                  <a:pt x="749" y="295"/>
                </a:lnTo>
                <a:lnTo>
                  <a:pt x="751" y="309"/>
                </a:lnTo>
                <a:lnTo>
                  <a:pt x="753" y="341"/>
                </a:lnTo>
                <a:lnTo>
                  <a:pt x="754" y="346"/>
                </a:lnTo>
                <a:lnTo>
                  <a:pt x="756" y="357"/>
                </a:lnTo>
                <a:lnTo>
                  <a:pt x="758" y="365"/>
                </a:lnTo>
                <a:lnTo>
                  <a:pt x="760" y="371"/>
                </a:lnTo>
                <a:lnTo>
                  <a:pt x="761" y="368"/>
                </a:lnTo>
                <a:lnTo>
                  <a:pt x="763" y="365"/>
                </a:lnTo>
                <a:lnTo>
                  <a:pt x="765" y="371"/>
                </a:lnTo>
                <a:lnTo>
                  <a:pt x="767" y="379"/>
                </a:lnTo>
                <a:lnTo>
                  <a:pt x="768" y="384"/>
                </a:lnTo>
                <a:lnTo>
                  <a:pt x="770" y="406"/>
                </a:lnTo>
                <a:lnTo>
                  <a:pt x="772" y="409"/>
                </a:lnTo>
                <a:lnTo>
                  <a:pt x="773" y="406"/>
                </a:lnTo>
                <a:lnTo>
                  <a:pt x="775" y="406"/>
                </a:lnTo>
                <a:lnTo>
                  <a:pt x="777" y="417"/>
                </a:lnTo>
                <a:lnTo>
                  <a:pt x="779" y="422"/>
                </a:lnTo>
                <a:lnTo>
                  <a:pt x="780" y="430"/>
                </a:lnTo>
                <a:lnTo>
                  <a:pt x="782" y="436"/>
                </a:lnTo>
                <a:lnTo>
                  <a:pt x="784" y="468"/>
                </a:lnTo>
                <a:lnTo>
                  <a:pt x="786" y="474"/>
                </a:lnTo>
                <a:lnTo>
                  <a:pt x="787" y="490"/>
                </a:lnTo>
                <a:lnTo>
                  <a:pt x="789" y="498"/>
                </a:lnTo>
                <a:lnTo>
                  <a:pt x="791" y="501"/>
                </a:lnTo>
                <a:lnTo>
                  <a:pt x="793" y="495"/>
                </a:lnTo>
                <a:lnTo>
                  <a:pt x="794" y="490"/>
                </a:lnTo>
                <a:lnTo>
                  <a:pt x="796" y="490"/>
                </a:lnTo>
                <a:lnTo>
                  <a:pt x="798" y="487"/>
                </a:lnTo>
                <a:lnTo>
                  <a:pt x="799" y="493"/>
                </a:lnTo>
                <a:lnTo>
                  <a:pt x="801" y="501"/>
                </a:lnTo>
                <a:lnTo>
                  <a:pt x="803" y="509"/>
                </a:lnTo>
                <a:lnTo>
                  <a:pt x="805" y="522"/>
                </a:lnTo>
                <a:lnTo>
                  <a:pt x="806" y="528"/>
                </a:lnTo>
                <a:lnTo>
                  <a:pt x="808" y="547"/>
                </a:lnTo>
                <a:lnTo>
                  <a:pt x="810" y="555"/>
                </a:lnTo>
                <a:lnTo>
                  <a:pt x="812" y="566"/>
                </a:lnTo>
                <a:lnTo>
                  <a:pt x="813" y="571"/>
                </a:lnTo>
                <a:lnTo>
                  <a:pt x="815" y="568"/>
                </a:lnTo>
                <a:lnTo>
                  <a:pt x="817" y="566"/>
                </a:lnTo>
                <a:lnTo>
                  <a:pt x="818" y="552"/>
                </a:lnTo>
                <a:lnTo>
                  <a:pt x="820" y="547"/>
                </a:lnTo>
                <a:lnTo>
                  <a:pt x="822" y="539"/>
                </a:lnTo>
                <a:lnTo>
                  <a:pt x="824" y="541"/>
                </a:lnTo>
                <a:lnTo>
                  <a:pt x="825" y="547"/>
                </a:lnTo>
                <a:lnTo>
                  <a:pt x="827" y="552"/>
                </a:lnTo>
                <a:lnTo>
                  <a:pt x="829" y="568"/>
                </a:lnTo>
                <a:lnTo>
                  <a:pt x="831" y="571"/>
                </a:lnTo>
                <a:lnTo>
                  <a:pt x="832" y="577"/>
                </a:lnTo>
                <a:lnTo>
                  <a:pt x="834" y="579"/>
                </a:lnTo>
                <a:lnTo>
                  <a:pt x="836" y="582"/>
                </a:lnTo>
                <a:lnTo>
                  <a:pt x="837" y="579"/>
                </a:lnTo>
                <a:lnTo>
                  <a:pt x="839" y="577"/>
                </a:lnTo>
                <a:lnTo>
                  <a:pt x="841" y="574"/>
                </a:lnTo>
                <a:lnTo>
                  <a:pt x="843" y="579"/>
                </a:lnTo>
                <a:lnTo>
                  <a:pt x="844" y="579"/>
                </a:lnTo>
                <a:lnTo>
                  <a:pt x="846" y="582"/>
                </a:lnTo>
                <a:lnTo>
                  <a:pt x="848" y="582"/>
                </a:lnTo>
                <a:lnTo>
                  <a:pt x="850" y="571"/>
                </a:lnTo>
                <a:lnTo>
                  <a:pt x="851" y="563"/>
                </a:lnTo>
                <a:lnTo>
                  <a:pt x="853" y="550"/>
                </a:lnTo>
                <a:lnTo>
                  <a:pt x="855" y="550"/>
                </a:lnTo>
                <a:lnTo>
                  <a:pt x="858" y="550"/>
                </a:lnTo>
                <a:lnTo>
                  <a:pt x="860" y="555"/>
                </a:lnTo>
                <a:lnTo>
                  <a:pt x="862" y="563"/>
                </a:lnTo>
                <a:lnTo>
                  <a:pt x="863" y="577"/>
                </a:lnTo>
                <a:lnTo>
                  <a:pt x="865" y="582"/>
                </a:lnTo>
                <a:lnTo>
                  <a:pt x="867" y="593"/>
                </a:lnTo>
                <a:lnTo>
                  <a:pt x="869" y="596"/>
                </a:lnTo>
                <a:lnTo>
                  <a:pt x="872" y="593"/>
                </a:lnTo>
                <a:lnTo>
                  <a:pt x="874" y="587"/>
                </a:lnTo>
                <a:lnTo>
                  <a:pt x="876" y="587"/>
                </a:lnTo>
                <a:lnTo>
                  <a:pt x="877" y="582"/>
                </a:lnTo>
                <a:lnTo>
                  <a:pt x="879" y="585"/>
                </a:lnTo>
                <a:lnTo>
                  <a:pt x="881" y="598"/>
                </a:lnTo>
                <a:lnTo>
                  <a:pt x="882" y="604"/>
                </a:lnTo>
                <a:lnTo>
                  <a:pt x="884" y="615"/>
                </a:lnTo>
                <a:lnTo>
                  <a:pt x="886" y="620"/>
                </a:lnTo>
                <a:lnTo>
                  <a:pt x="889" y="615"/>
                </a:lnTo>
                <a:lnTo>
                  <a:pt x="891" y="604"/>
                </a:lnTo>
                <a:lnTo>
                  <a:pt x="893" y="598"/>
                </a:lnTo>
                <a:lnTo>
                  <a:pt x="895" y="585"/>
                </a:lnTo>
                <a:lnTo>
                  <a:pt x="896" y="579"/>
                </a:lnTo>
                <a:lnTo>
                  <a:pt x="898" y="577"/>
                </a:lnTo>
                <a:lnTo>
                  <a:pt x="900" y="582"/>
                </a:lnTo>
                <a:lnTo>
                  <a:pt x="901" y="606"/>
                </a:lnTo>
                <a:lnTo>
                  <a:pt x="903" y="620"/>
                </a:lnTo>
                <a:lnTo>
                  <a:pt x="905" y="644"/>
                </a:lnTo>
                <a:lnTo>
                  <a:pt x="907" y="655"/>
                </a:lnTo>
                <a:lnTo>
                  <a:pt x="908" y="661"/>
                </a:lnTo>
                <a:lnTo>
                  <a:pt x="910" y="652"/>
                </a:lnTo>
                <a:lnTo>
                  <a:pt x="912" y="642"/>
                </a:lnTo>
                <a:lnTo>
                  <a:pt x="914" y="636"/>
                </a:lnTo>
                <a:lnTo>
                  <a:pt x="917" y="633"/>
                </a:lnTo>
                <a:lnTo>
                  <a:pt x="919" y="642"/>
                </a:lnTo>
                <a:lnTo>
                  <a:pt x="921" y="650"/>
                </a:lnTo>
                <a:lnTo>
                  <a:pt x="922" y="661"/>
                </a:lnTo>
                <a:lnTo>
                  <a:pt x="924" y="663"/>
                </a:lnTo>
                <a:lnTo>
                  <a:pt x="927" y="663"/>
                </a:lnTo>
                <a:lnTo>
                  <a:pt x="929" y="671"/>
                </a:lnTo>
                <a:lnTo>
                  <a:pt x="931" y="677"/>
                </a:lnTo>
                <a:lnTo>
                  <a:pt x="933" y="696"/>
                </a:lnTo>
                <a:lnTo>
                  <a:pt x="934" y="704"/>
                </a:lnTo>
                <a:lnTo>
                  <a:pt x="936" y="715"/>
                </a:lnTo>
                <a:lnTo>
                  <a:pt x="938" y="720"/>
                </a:lnTo>
                <a:lnTo>
                  <a:pt x="940" y="731"/>
                </a:lnTo>
                <a:lnTo>
                  <a:pt x="941" y="723"/>
                </a:lnTo>
                <a:lnTo>
                  <a:pt x="943" y="712"/>
                </a:lnTo>
                <a:lnTo>
                  <a:pt x="945" y="712"/>
                </a:lnTo>
                <a:lnTo>
                  <a:pt x="946" y="715"/>
                </a:lnTo>
                <a:lnTo>
                  <a:pt x="948" y="720"/>
                </a:lnTo>
                <a:lnTo>
                  <a:pt x="950" y="726"/>
                </a:lnTo>
                <a:lnTo>
                  <a:pt x="952" y="731"/>
                </a:lnTo>
                <a:lnTo>
                  <a:pt x="953" y="739"/>
                </a:lnTo>
                <a:lnTo>
                  <a:pt x="955" y="747"/>
                </a:lnTo>
                <a:lnTo>
                  <a:pt x="957" y="763"/>
                </a:lnTo>
                <a:lnTo>
                  <a:pt x="959" y="769"/>
                </a:lnTo>
                <a:lnTo>
                  <a:pt x="960" y="772"/>
                </a:lnTo>
                <a:lnTo>
                  <a:pt x="962" y="766"/>
                </a:lnTo>
                <a:lnTo>
                  <a:pt x="964" y="761"/>
                </a:lnTo>
                <a:lnTo>
                  <a:pt x="966" y="758"/>
                </a:lnTo>
                <a:lnTo>
                  <a:pt x="967" y="750"/>
                </a:lnTo>
                <a:lnTo>
                  <a:pt x="969" y="747"/>
                </a:lnTo>
                <a:lnTo>
                  <a:pt x="971" y="744"/>
                </a:lnTo>
                <a:lnTo>
                  <a:pt x="972" y="747"/>
                </a:lnTo>
                <a:lnTo>
                  <a:pt x="974" y="763"/>
                </a:lnTo>
                <a:lnTo>
                  <a:pt x="976" y="769"/>
                </a:lnTo>
                <a:lnTo>
                  <a:pt x="978" y="780"/>
                </a:lnTo>
                <a:lnTo>
                  <a:pt x="979" y="782"/>
                </a:lnTo>
                <a:lnTo>
                  <a:pt x="981" y="785"/>
                </a:lnTo>
                <a:lnTo>
                  <a:pt x="983" y="780"/>
                </a:lnTo>
                <a:lnTo>
                  <a:pt x="985" y="782"/>
                </a:lnTo>
                <a:lnTo>
                  <a:pt x="986" y="788"/>
                </a:lnTo>
                <a:lnTo>
                  <a:pt x="990" y="788"/>
                </a:lnTo>
                <a:lnTo>
                  <a:pt x="991" y="780"/>
                </a:lnTo>
                <a:lnTo>
                  <a:pt x="993" y="774"/>
                </a:lnTo>
                <a:lnTo>
                  <a:pt x="995" y="772"/>
                </a:lnTo>
                <a:lnTo>
                  <a:pt x="997" y="772"/>
                </a:lnTo>
                <a:lnTo>
                  <a:pt x="998" y="777"/>
                </a:lnTo>
                <a:lnTo>
                  <a:pt x="1000" y="777"/>
                </a:lnTo>
                <a:lnTo>
                  <a:pt x="1002" y="782"/>
                </a:lnTo>
                <a:lnTo>
                  <a:pt x="1004" y="788"/>
                </a:lnTo>
                <a:lnTo>
                  <a:pt x="1005" y="812"/>
                </a:lnTo>
                <a:lnTo>
                  <a:pt x="1007" y="818"/>
                </a:lnTo>
                <a:lnTo>
                  <a:pt x="1009" y="820"/>
                </a:lnTo>
                <a:lnTo>
                  <a:pt x="1010" y="818"/>
                </a:lnTo>
                <a:lnTo>
                  <a:pt x="1014" y="815"/>
                </a:lnTo>
                <a:lnTo>
                  <a:pt x="1016" y="809"/>
                </a:lnTo>
                <a:lnTo>
                  <a:pt x="1017" y="807"/>
                </a:lnTo>
                <a:lnTo>
                  <a:pt x="1019" y="801"/>
                </a:lnTo>
                <a:lnTo>
                  <a:pt x="1021" y="799"/>
                </a:lnTo>
                <a:lnTo>
                  <a:pt x="1024" y="799"/>
                </a:lnTo>
                <a:lnTo>
                  <a:pt x="1026" y="801"/>
                </a:lnTo>
                <a:lnTo>
                  <a:pt x="1028" y="796"/>
                </a:lnTo>
                <a:lnTo>
                  <a:pt x="1030" y="788"/>
                </a:lnTo>
                <a:lnTo>
                  <a:pt x="1031" y="791"/>
                </a:lnTo>
                <a:lnTo>
                  <a:pt x="1033" y="799"/>
                </a:lnTo>
                <a:lnTo>
                  <a:pt x="1035" y="801"/>
                </a:lnTo>
                <a:lnTo>
                  <a:pt x="1036" y="818"/>
                </a:lnTo>
                <a:lnTo>
                  <a:pt x="1038" y="826"/>
                </a:lnTo>
                <a:lnTo>
                  <a:pt x="1040" y="834"/>
                </a:lnTo>
                <a:lnTo>
                  <a:pt x="1042" y="839"/>
                </a:lnTo>
                <a:lnTo>
                  <a:pt x="1043" y="847"/>
                </a:lnTo>
                <a:lnTo>
                  <a:pt x="1045" y="847"/>
                </a:lnTo>
                <a:lnTo>
                  <a:pt x="1047" y="842"/>
                </a:lnTo>
                <a:lnTo>
                  <a:pt x="1049" y="837"/>
                </a:lnTo>
                <a:lnTo>
                  <a:pt x="1052" y="839"/>
                </a:lnTo>
                <a:lnTo>
                  <a:pt x="1054" y="845"/>
                </a:lnTo>
                <a:lnTo>
                  <a:pt x="1055" y="850"/>
                </a:lnTo>
                <a:lnTo>
                  <a:pt x="1057" y="858"/>
                </a:lnTo>
                <a:lnTo>
                  <a:pt x="1059" y="858"/>
                </a:lnTo>
                <a:lnTo>
                  <a:pt x="1061" y="866"/>
                </a:lnTo>
                <a:lnTo>
                  <a:pt x="1062" y="869"/>
                </a:lnTo>
                <a:lnTo>
                  <a:pt x="1064" y="866"/>
                </a:lnTo>
                <a:lnTo>
                  <a:pt x="1066" y="861"/>
                </a:lnTo>
                <a:lnTo>
                  <a:pt x="1068" y="850"/>
                </a:lnTo>
                <a:lnTo>
                  <a:pt x="1069" y="845"/>
                </a:lnTo>
                <a:lnTo>
                  <a:pt x="1071" y="839"/>
                </a:lnTo>
                <a:lnTo>
                  <a:pt x="1073" y="837"/>
                </a:lnTo>
                <a:lnTo>
                  <a:pt x="1074" y="831"/>
                </a:lnTo>
                <a:lnTo>
                  <a:pt x="1076" y="828"/>
                </a:lnTo>
                <a:lnTo>
                  <a:pt x="1078" y="823"/>
                </a:lnTo>
                <a:lnTo>
                  <a:pt x="1080" y="820"/>
                </a:lnTo>
                <a:lnTo>
                  <a:pt x="1081" y="826"/>
                </a:lnTo>
                <a:lnTo>
                  <a:pt x="1083" y="831"/>
                </a:lnTo>
                <a:lnTo>
                  <a:pt x="1085" y="839"/>
                </a:lnTo>
                <a:lnTo>
                  <a:pt x="1087" y="847"/>
                </a:lnTo>
                <a:lnTo>
                  <a:pt x="1088" y="858"/>
                </a:lnTo>
                <a:lnTo>
                  <a:pt x="1090" y="864"/>
                </a:lnTo>
                <a:lnTo>
                  <a:pt x="1092" y="872"/>
                </a:lnTo>
                <a:lnTo>
                  <a:pt x="1094" y="874"/>
                </a:lnTo>
                <a:lnTo>
                  <a:pt x="1097" y="869"/>
                </a:lnTo>
                <a:lnTo>
                  <a:pt x="1099" y="861"/>
                </a:lnTo>
                <a:lnTo>
                  <a:pt x="1100" y="861"/>
                </a:lnTo>
                <a:lnTo>
                  <a:pt x="1104" y="861"/>
                </a:lnTo>
                <a:lnTo>
                  <a:pt x="1106" y="866"/>
                </a:lnTo>
                <a:lnTo>
                  <a:pt x="1107" y="866"/>
                </a:lnTo>
                <a:lnTo>
                  <a:pt x="1111" y="866"/>
                </a:lnTo>
                <a:lnTo>
                  <a:pt x="1113" y="869"/>
                </a:lnTo>
                <a:lnTo>
                  <a:pt x="1114" y="872"/>
                </a:lnTo>
                <a:lnTo>
                  <a:pt x="1116" y="877"/>
                </a:lnTo>
                <a:lnTo>
                  <a:pt x="1118" y="880"/>
                </a:lnTo>
                <a:lnTo>
                  <a:pt x="1119" y="883"/>
                </a:lnTo>
                <a:lnTo>
                  <a:pt x="1121" y="880"/>
                </a:lnTo>
                <a:lnTo>
                  <a:pt x="1123" y="874"/>
                </a:lnTo>
                <a:lnTo>
                  <a:pt x="1125" y="872"/>
                </a:lnTo>
                <a:lnTo>
                  <a:pt x="1126" y="866"/>
                </a:lnTo>
                <a:lnTo>
                  <a:pt x="1128" y="861"/>
                </a:lnTo>
                <a:lnTo>
                  <a:pt x="1130" y="850"/>
                </a:lnTo>
                <a:lnTo>
                  <a:pt x="1132" y="845"/>
                </a:lnTo>
                <a:lnTo>
                  <a:pt x="1133" y="839"/>
                </a:lnTo>
                <a:lnTo>
                  <a:pt x="1135" y="839"/>
                </a:lnTo>
                <a:lnTo>
                  <a:pt x="1137" y="842"/>
                </a:lnTo>
                <a:lnTo>
                  <a:pt x="1139" y="845"/>
                </a:lnTo>
                <a:lnTo>
                  <a:pt x="1142" y="845"/>
                </a:lnTo>
                <a:lnTo>
                  <a:pt x="1144" y="850"/>
                </a:lnTo>
                <a:lnTo>
                  <a:pt x="1145" y="853"/>
                </a:lnTo>
                <a:lnTo>
                  <a:pt x="1149" y="853"/>
                </a:lnTo>
                <a:lnTo>
                  <a:pt x="1152" y="850"/>
                </a:lnTo>
                <a:lnTo>
                  <a:pt x="1154" y="845"/>
                </a:lnTo>
                <a:lnTo>
                  <a:pt x="1156" y="847"/>
                </a:lnTo>
                <a:lnTo>
                  <a:pt x="1158" y="861"/>
                </a:lnTo>
                <a:lnTo>
                  <a:pt x="1159" y="864"/>
                </a:lnTo>
                <a:lnTo>
                  <a:pt x="1161" y="866"/>
                </a:lnTo>
                <a:lnTo>
                  <a:pt x="1163" y="869"/>
                </a:lnTo>
                <a:lnTo>
                  <a:pt x="1164" y="872"/>
                </a:lnTo>
                <a:lnTo>
                  <a:pt x="1166" y="872"/>
                </a:lnTo>
                <a:lnTo>
                  <a:pt x="1170" y="874"/>
                </a:lnTo>
                <a:lnTo>
                  <a:pt x="1173" y="874"/>
                </a:lnTo>
                <a:lnTo>
                  <a:pt x="1175" y="883"/>
                </a:lnTo>
                <a:lnTo>
                  <a:pt x="1177" y="885"/>
                </a:lnTo>
                <a:lnTo>
                  <a:pt x="1178" y="891"/>
                </a:lnTo>
                <a:lnTo>
                  <a:pt x="1180" y="891"/>
                </a:lnTo>
                <a:lnTo>
                  <a:pt x="1183" y="888"/>
                </a:lnTo>
                <a:lnTo>
                  <a:pt x="1185" y="885"/>
                </a:lnTo>
                <a:lnTo>
                  <a:pt x="1187" y="883"/>
                </a:lnTo>
                <a:lnTo>
                  <a:pt x="1189" y="891"/>
                </a:lnTo>
                <a:lnTo>
                  <a:pt x="1190" y="896"/>
                </a:lnTo>
                <a:lnTo>
                  <a:pt x="1194" y="896"/>
                </a:lnTo>
                <a:lnTo>
                  <a:pt x="1196" y="888"/>
                </a:lnTo>
                <a:lnTo>
                  <a:pt x="1197" y="888"/>
                </a:lnTo>
                <a:lnTo>
                  <a:pt x="1199" y="885"/>
                </a:lnTo>
                <a:lnTo>
                  <a:pt x="1201" y="885"/>
                </a:lnTo>
                <a:lnTo>
                  <a:pt x="1203" y="880"/>
                </a:lnTo>
                <a:lnTo>
                  <a:pt x="1204" y="877"/>
                </a:lnTo>
                <a:lnTo>
                  <a:pt x="1208" y="880"/>
                </a:lnTo>
                <a:lnTo>
                  <a:pt x="1209" y="877"/>
                </a:lnTo>
                <a:lnTo>
                  <a:pt x="1211" y="877"/>
                </a:lnTo>
                <a:lnTo>
                  <a:pt x="1213" y="880"/>
                </a:lnTo>
                <a:lnTo>
                  <a:pt x="1215" y="880"/>
                </a:lnTo>
                <a:lnTo>
                  <a:pt x="1216" y="888"/>
                </a:lnTo>
                <a:lnTo>
                  <a:pt x="1218" y="893"/>
                </a:lnTo>
                <a:lnTo>
                  <a:pt x="1220" y="907"/>
                </a:lnTo>
                <a:lnTo>
                  <a:pt x="1222" y="912"/>
                </a:lnTo>
                <a:lnTo>
                  <a:pt x="1223" y="910"/>
                </a:lnTo>
                <a:lnTo>
                  <a:pt x="1225" y="910"/>
                </a:lnTo>
                <a:lnTo>
                  <a:pt x="1227" y="912"/>
                </a:lnTo>
                <a:lnTo>
                  <a:pt x="1228" y="907"/>
                </a:lnTo>
                <a:lnTo>
                  <a:pt x="1230" y="902"/>
                </a:lnTo>
                <a:lnTo>
                  <a:pt x="1232" y="902"/>
                </a:lnTo>
                <a:lnTo>
                  <a:pt x="1234" y="904"/>
                </a:lnTo>
                <a:lnTo>
                  <a:pt x="1235" y="907"/>
                </a:lnTo>
                <a:lnTo>
                  <a:pt x="1237" y="910"/>
                </a:lnTo>
                <a:lnTo>
                  <a:pt x="1239" y="912"/>
                </a:lnTo>
                <a:lnTo>
                  <a:pt x="1241" y="915"/>
                </a:lnTo>
                <a:lnTo>
                  <a:pt x="1242" y="912"/>
                </a:lnTo>
                <a:lnTo>
                  <a:pt x="1244" y="910"/>
                </a:lnTo>
                <a:lnTo>
                  <a:pt x="1246" y="910"/>
                </a:lnTo>
                <a:lnTo>
                  <a:pt x="1247" y="907"/>
                </a:lnTo>
                <a:lnTo>
                  <a:pt x="1249" y="904"/>
                </a:lnTo>
                <a:lnTo>
                  <a:pt x="1251" y="902"/>
                </a:lnTo>
                <a:lnTo>
                  <a:pt x="1253" y="907"/>
                </a:lnTo>
                <a:lnTo>
                  <a:pt x="1256" y="907"/>
                </a:lnTo>
                <a:lnTo>
                  <a:pt x="1260" y="907"/>
                </a:lnTo>
                <a:lnTo>
                  <a:pt x="1261" y="912"/>
                </a:lnTo>
                <a:lnTo>
                  <a:pt x="1263" y="918"/>
                </a:lnTo>
                <a:lnTo>
                  <a:pt x="1267" y="918"/>
                </a:lnTo>
                <a:lnTo>
                  <a:pt x="1268" y="915"/>
                </a:lnTo>
                <a:lnTo>
                  <a:pt x="1270" y="912"/>
                </a:lnTo>
                <a:lnTo>
                  <a:pt x="1272" y="910"/>
                </a:lnTo>
                <a:lnTo>
                  <a:pt x="1273" y="907"/>
                </a:lnTo>
                <a:lnTo>
                  <a:pt x="1275" y="902"/>
                </a:lnTo>
                <a:lnTo>
                  <a:pt x="1277" y="902"/>
                </a:lnTo>
                <a:lnTo>
                  <a:pt x="1279" y="904"/>
                </a:lnTo>
                <a:lnTo>
                  <a:pt x="1280" y="907"/>
                </a:lnTo>
                <a:lnTo>
                  <a:pt x="1282" y="918"/>
                </a:lnTo>
                <a:lnTo>
                  <a:pt x="1284" y="923"/>
                </a:lnTo>
                <a:lnTo>
                  <a:pt x="1286" y="929"/>
                </a:lnTo>
                <a:lnTo>
                  <a:pt x="1287" y="934"/>
                </a:lnTo>
                <a:lnTo>
                  <a:pt x="1291" y="934"/>
                </a:lnTo>
                <a:lnTo>
                  <a:pt x="1292" y="926"/>
                </a:lnTo>
                <a:lnTo>
                  <a:pt x="1294" y="923"/>
                </a:lnTo>
                <a:lnTo>
                  <a:pt x="1296" y="926"/>
                </a:lnTo>
                <a:lnTo>
                  <a:pt x="1298" y="931"/>
                </a:lnTo>
                <a:lnTo>
                  <a:pt x="1299" y="939"/>
                </a:lnTo>
                <a:lnTo>
                  <a:pt x="1301" y="937"/>
                </a:lnTo>
                <a:lnTo>
                  <a:pt x="1303" y="939"/>
                </a:lnTo>
                <a:lnTo>
                  <a:pt x="1305" y="939"/>
                </a:lnTo>
                <a:lnTo>
                  <a:pt x="1306" y="937"/>
                </a:lnTo>
                <a:lnTo>
                  <a:pt x="1308" y="937"/>
                </a:lnTo>
                <a:lnTo>
                  <a:pt x="1310" y="934"/>
                </a:lnTo>
                <a:lnTo>
                  <a:pt x="1312" y="934"/>
                </a:lnTo>
                <a:lnTo>
                  <a:pt x="1313" y="937"/>
                </a:lnTo>
                <a:lnTo>
                  <a:pt x="1315" y="939"/>
                </a:lnTo>
                <a:lnTo>
                  <a:pt x="1317" y="942"/>
                </a:lnTo>
                <a:lnTo>
                  <a:pt x="1318" y="942"/>
                </a:lnTo>
                <a:lnTo>
                  <a:pt x="1320" y="939"/>
                </a:lnTo>
                <a:lnTo>
                  <a:pt x="1322" y="937"/>
                </a:lnTo>
                <a:lnTo>
                  <a:pt x="1325" y="937"/>
                </a:lnTo>
                <a:lnTo>
                  <a:pt x="1327" y="939"/>
                </a:lnTo>
                <a:lnTo>
                  <a:pt x="1329" y="942"/>
                </a:lnTo>
                <a:lnTo>
                  <a:pt x="1331" y="950"/>
                </a:lnTo>
                <a:lnTo>
                  <a:pt x="1332" y="950"/>
                </a:lnTo>
                <a:lnTo>
                  <a:pt x="1334" y="953"/>
                </a:lnTo>
                <a:lnTo>
                  <a:pt x="1336" y="956"/>
                </a:lnTo>
                <a:lnTo>
                  <a:pt x="1337" y="948"/>
                </a:lnTo>
                <a:lnTo>
                  <a:pt x="1339" y="942"/>
                </a:lnTo>
                <a:lnTo>
                  <a:pt x="1341" y="931"/>
                </a:lnTo>
                <a:lnTo>
                  <a:pt x="1343" y="929"/>
                </a:lnTo>
                <a:lnTo>
                  <a:pt x="1346" y="931"/>
                </a:lnTo>
                <a:lnTo>
                  <a:pt x="1348" y="934"/>
                </a:lnTo>
                <a:lnTo>
                  <a:pt x="1350" y="934"/>
                </a:lnTo>
                <a:lnTo>
                  <a:pt x="1351" y="937"/>
                </a:lnTo>
                <a:lnTo>
                  <a:pt x="1353" y="939"/>
                </a:lnTo>
                <a:lnTo>
                  <a:pt x="1356" y="937"/>
                </a:lnTo>
                <a:lnTo>
                  <a:pt x="1358" y="931"/>
                </a:lnTo>
                <a:lnTo>
                  <a:pt x="1360" y="931"/>
                </a:lnTo>
                <a:lnTo>
                  <a:pt x="1362" y="934"/>
                </a:lnTo>
                <a:lnTo>
                  <a:pt x="1363" y="937"/>
                </a:lnTo>
                <a:lnTo>
                  <a:pt x="1365" y="942"/>
                </a:lnTo>
                <a:lnTo>
                  <a:pt x="1367" y="942"/>
                </a:lnTo>
                <a:lnTo>
                  <a:pt x="1370" y="942"/>
                </a:lnTo>
                <a:lnTo>
                  <a:pt x="1374" y="942"/>
                </a:lnTo>
                <a:lnTo>
                  <a:pt x="1376" y="945"/>
                </a:lnTo>
                <a:lnTo>
                  <a:pt x="1377" y="948"/>
                </a:lnTo>
                <a:lnTo>
                  <a:pt x="1379" y="950"/>
                </a:lnTo>
                <a:lnTo>
                  <a:pt x="1381" y="953"/>
                </a:lnTo>
                <a:lnTo>
                  <a:pt x="1382" y="958"/>
                </a:lnTo>
                <a:lnTo>
                  <a:pt x="1384" y="956"/>
                </a:lnTo>
                <a:lnTo>
                  <a:pt x="1386" y="948"/>
                </a:lnTo>
                <a:lnTo>
                  <a:pt x="1388" y="942"/>
                </a:lnTo>
                <a:lnTo>
                  <a:pt x="1389" y="931"/>
                </a:lnTo>
                <a:lnTo>
                  <a:pt x="1391" y="926"/>
                </a:lnTo>
                <a:lnTo>
                  <a:pt x="1395" y="929"/>
                </a:lnTo>
                <a:lnTo>
                  <a:pt x="1396" y="937"/>
                </a:lnTo>
                <a:lnTo>
                  <a:pt x="1398" y="942"/>
                </a:lnTo>
                <a:lnTo>
                  <a:pt x="1400" y="948"/>
                </a:lnTo>
                <a:lnTo>
                  <a:pt x="1401" y="948"/>
                </a:lnTo>
                <a:lnTo>
                  <a:pt x="1405" y="945"/>
                </a:lnTo>
                <a:lnTo>
                  <a:pt x="1408" y="948"/>
                </a:lnTo>
                <a:lnTo>
                  <a:pt x="1410" y="950"/>
                </a:lnTo>
                <a:lnTo>
                  <a:pt x="1412" y="953"/>
                </a:lnTo>
                <a:lnTo>
                  <a:pt x="1414" y="958"/>
                </a:lnTo>
                <a:lnTo>
                  <a:pt x="1415" y="961"/>
                </a:lnTo>
                <a:lnTo>
                  <a:pt x="1417" y="964"/>
                </a:lnTo>
                <a:lnTo>
                  <a:pt x="1419" y="958"/>
                </a:lnTo>
                <a:lnTo>
                  <a:pt x="1421" y="956"/>
                </a:lnTo>
                <a:lnTo>
                  <a:pt x="1422" y="956"/>
                </a:lnTo>
                <a:lnTo>
                  <a:pt x="1424" y="958"/>
                </a:lnTo>
                <a:lnTo>
                  <a:pt x="1426" y="961"/>
                </a:lnTo>
                <a:lnTo>
                  <a:pt x="1427" y="964"/>
                </a:lnTo>
                <a:lnTo>
                  <a:pt x="1429" y="969"/>
                </a:lnTo>
                <a:lnTo>
                  <a:pt x="1431" y="972"/>
                </a:lnTo>
                <a:lnTo>
                  <a:pt x="1433" y="969"/>
                </a:lnTo>
                <a:lnTo>
                  <a:pt x="1434" y="972"/>
                </a:lnTo>
                <a:lnTo>
                  <a:pt x="1436" y="969"/>
                </a:lnTo>
                <a:lnTo>
                  <a:pt x="1438" y="964"/>
                </a:lnTo>
                <a:lnTo>
                  <a:pt x="1440" y="964"/>
                </a:lnTo>
                <a:lnTo>
                  <a:pt x="1441" y="969"/>
                </a:lnTo>
                <a:lnTo>
                  <a:pt x="1443" y="969"/>
                </a:lnTo>
                <a:lnTo>
                  <a:pt x="1445" y="972"/>
                </a:lnTo>
                <a:lnTo>
                  <a:pt x="1446" y="969"/>
                </a:lnTo>
                <a:lnTo>
                  <a:pt x="1448" y="972"/>
                </a:lnTo>
                <a:lnTo>
                  <a:pt x="1450" y="972"/>
                </a:lnTo>
                <a:lnTo>
                  <a:pt x="1452" y="967"/>
                </a:lnTo>
                <a:lnTo>
                  <a:pt x="1453" y="967"/>
                </a:lnTo>
                <a:lnTo>
                  <a:pt x="1455" y="961"/>
                </a:lnTo>
                <a:lnTo>
                  <a:pt x="1457" y="961"/>
                </a:lnTo>
                <a:lnTo>
                  <a:pt x="1460" y="964"/>
                </a:lnTo>
                <a:lnTo>
                  <a:pt x="1462" y="967"/>
                </a:lnTo>
                <a:lnTo>
                  <a:pt x="1464" y="967"/>
                </a:lnTo>
                <a:lnTo>
                  <a:pt x="1465" y="969"/>
                </a:lnTo>
                <a:lnTo>
                  <a:pt x="1467" y="972"/>
                </a:lnTo>
                <a:lnTo>
                  <a:pt x="1469" y="975"/>
                </a:lnTo>
                <a:lnTo>
                  <a:pt x="1471" y="977"/>
                </a:lnTo>
                <a:lnTo>
                  <a:pt x="1472" y="975"/>
                </a:lnTo>
                <a:lnTo>
                  <a:pt x="1474" y="972"/>
                </a:lnTo>
                <a:lnTo>
                  <a:pt x="1476" y="964"/>
                </a:lnTo>
                <a:lnTo>
                  <a:pt x="1478" y="964"/>
                </a:lnTo>
                <a:lnTo>
                  <a:pt x="1481" y="964"/>
                </a:lnTo>
                <a:lnTo>
                  <a:pt x="1485" y="967"/>
                </a:lnTo>
                <a:lnTo>
                  <a:pt x="1486" y="972"/>
                </a:lnTo>
                <a:lnTo>
                  <a:pt x="1488" y="972"/>
                </a:lnTo>
                <a:lnTo>
                  <a:pt x="1491" y="969"/>
                </a:lnTo>
                <a:lnTo>
                  <a:pt x="1493" y="964"/>
                </a:lnTo>
                <a:lnTo>
                  <a:pt x="1495" y="964"/>
                </a:lnTo>
                <a:lnTo>
                  <a:pt x="1497" y="958"/>
                </a:lnTo>
                <a:lnTo>
                  <a:pt x="1498" y="958"/>
                </a:lnTo>
                <a:lnTo>
                  <a:pt x="1500" y="961"/>
                </a:lnTo>
                <a:lnTo>
                  <a:pt x="1502" y="964"/>
                </a:lnTo>
                <a:lnTo>
                  <a:pt x="1504" y="969"/>
                </a:lnTo>
                <a:lnTo>
                  <a:pt x="1505" y="975"/>
                </a:lnTo>
                <a:lnTo>
                  <a:pt x="1507" y="983"/>
                </a:lnTo>
                <a:lnTo>
                  <a:pt x="1509" y="983"/>
                </a:lnTo>
                <a:lnTo>
                  <a:pt x="1510" y="985"/>
                </a:lnTo>
                <a:lnTo>
                  <a:pt x="1512" y="985"/>
                </a:lnTo>
                <a:lnTo>
                  <a:pt x="1514" y="988"/>
                </a:lnTo>
                <a:lnTo>
                  <a:pt x="1516" y="985"/>
                </a:lnTo>
                <a:lnTo>
                  <a:pt x="1517" y="983"/>
                </a:lnTo>
                <a:lnTo>
                  <a:pt x="1519" y="980"/>
                </a:lnTo>
                <a:lnTo>
                  <a:pt x="1521" y="975"/>
                </a:lnTo>
                <a:lnTo>
                  <a:pt x="1523" y="975"/>
                </a:lnTo>
                <a:lnTo>
                  <a:pt x="1526" y="975"/>
                </a:lnTo>
                <a:lnTo>
                  <a:pt x="1528" y="980"/>
                </a:lnTo>
                <a:lnTo>
                  <a:pt x="1529" y="983"/>
                </a:lnTo>
                <a:lnTo>
                  <a:pt x="1531" y="985"/>
                </a:lnTo>
                <a:lnTo>
                  <a:pt x="1533" y="985"/>
                </a:lnTo>
                <a:lnTo>
                  <a:pt x="1535" y="991"/>
                </a:lnTo>
                <a:lnTo>
                  <a:pt x="1536" y="988"/>
                </a:lnTo>
                <a:lnTo>
                  <a:pt x="1538" y="983"/>
                </a:lnTo>
                <a:lnTo>
                  <a:pt x="1540" y="980"/>
                </a:lnTo>
                <a:lnTo>
                  <a:pt x="1542" y="975"/>
                </a:lnTo>
                <a:lnTo>
                  <a:pt x="1543" y="977"/>
                </a:lnTo>
                <a:lnTo>
                  <a:pt x="1545" y="975"/>
                </a:lnTo>
                <a:lnTo>
                  <a:pt x="1547" y="975"/>
                </a:lnTo>
                <a:lnTo>
                  <a:pt x="1549" y="977"/>
                </a:lnTo>
                <a:lnTo>
                  <a:pt x="1550" y="977"/>
                </a:lnTo>
                <a:lnTo>
                  <a:pt x="1552" y="975"/>
                </a:lnTo>
                <a:lnTo>
                  <a:pt x="1554" y="980"/>
                </a:lnTo>
                <a:lnTo>
                  <a:pt x="1555" y="985"/>
                </a:lnTo>
                <a:lnTo>
                  <a:pt x="1557" y="983"/>
                </a:lnTo>
                <a:lnTo>
                  <a:pt x="1559" y="985"/>
                </a:lnTo>
                <a:lnTo>
                  <a:pt x="1561" y="988"/>
                </a:lnTo>
                <a:lnTo>
                  <a:pt x="1562" y="991"/>
                </a:lnTo>
                <a:lnTo>
                  <a:pt x="1564" y="994"/>
                </a:lnTo>
                <a:lnTo>
                  <a:pt x="1566" y="988"/>
                </a:lnTo>
                <a:lnTo>
                  <a:pt x="1568" y="988"/>
                </a:lnTo>
                <a:lnTo>
                  <a:pt x="1571" y="988"/>
                </a:lnTo>
                <a:lnTo>
                  <a:pt x="1573" y="985"/>
                </a:lnTo>
                <a:lnTo>
                  <a:pt x="1574" y="988"/>
                </a:lnTo>
                <a:lnTo>
                  <a:pt x="1578" y="988"/>
                </a:lnTo>
                <a:lnTo>
                  <a:pt x="1580" y="991"/>
                </a:lnTo>
                <a:lnTo>
                  <a:pt x="1581" y="991"/>
                </a:lnTo>
                <a:lnTo>
                  <a:pt x="1583" y="994"/>
                </a:lnTo>
                <a:lnTo>
                  <a:pt x="1585" y="991"/>
                </a:lnTo>
                <a:lnTo>
                  <a:pt x="1588" y="991"/>
                </a:lnTo>
                <a:lnTo>
                  <a:pt x="1590" y="985"/>
                </a:lnTo>
                <a:lnTo>
                  <a:pt x="1592" y="983"/>
                </a:lnTo>
                <a:lnTo>
                  <a:pt x="1594" y="975"/>
                </a:lnTo>
                <a:lnTo>
                  <a:pt x="1595" y="975"/>
                </a:lnTo>
                <a:lnTo>
                  <a:pt x="1597" y="972"/>
                </a:lnTo>
                <a:lnTo>
                  <a:pt x="1599" y="972"/>
                </a:lnTo>
                <a:lnTo>
                  <a:pt x="1600" y="969"/>
                </a:lnTo>
                <a:lnTo>
                  <a:pt x="1602" y="972"/>
                </a:lnTo>
                <a:lnTo>
                  <a:pt x="1606" y="975"/>
                </a:lnTo>
                <a:lnTo>
                  <a:pt x="1607" y="977"/>
                </a:lnTo>
                <a:lnTo>
                  <a:pt x="1609" y="977"/>
                </a:lnTo>
                <a:lnTo>
                  <a:pt x="1611" y="975"/>
                </a:lnTo>
                <a:lnTo>
                  <a:pt x="1613" y="975"/>
                </a:lnTo>
                <a:lnTo>
                  <a:pt x="1614" y="977"/>
                </a:lnTo>
                <a:lnTo>
                  <a:pt x="1616" y="977"/>
                </a:lnTo>
                <a:lnTo>
                  <a:pt x="1618" y="983"/>
                </a:lnTo>
                <a:lnTo>
                  <a:pt x="1619" y="983"/>
                </a:lnTo>
                <a:lnTo>
                  <a:pt x="1621" y="977"/>
                </a:lnTo>
                <a:lnTo>
                  <a:pt x="1623" y="977"/>
                </a:lnTo>
                <a:lnTo>
                  <a:pt x="1626" y="980"/>
                </a:lnTo>
                <a:lnTo>
                  <a:pt x="1630" y="983"/>
                </a:lnTo>
                <a:lnTo>
                  <a:pt x="1632" y="980"/>
                </a:lnTo>
                <a:lnTo>
                  <a:pt x="1633" y="983"/>
                </a:lnTo>
                <a:lnTo>
                  <a:pt x="1635" y="985"/>
                </a:lnTo>
                <a:lnTo>
                  <a:pt x="1637" y="988"/>
                </a:lnTo>
                <a:lnTo>
                  <a:pt x="1638" y="991"/>
                </a:lnTo>
                <a:lnTo>
                  <a:pt x="1640" y="991"/>
                </a:lnTo>
                <a:lnTo>
                  <a:pt x="1642" y="994"/>
                </a:lnTo>
                <a:lnTo>
                  <a:pt x="1644" y="994"/>
                </a:lnTo>
                <a:lnTo>
                  <a:pt x="1645" y="988"/>
                </a:lnTo>
                <a:lnTo>
                  <a:pt x="1647" y="985"/>
                </a:lnTo>
                <a:lnTo>
                  <a:pt x="1649" y="980"/>
                </a:lnTo>
                <a:lnTo>
                  <a:pt x="1651" y="977"/>
                </a:lnTo>
                <a:lnTo>
                  <a:pt x="1652" y="975"/>
                </a:lnTo>
                <a:lnTo>
                  <a:pt x="1654" y="975"/>
                </a:lnTo>
                <a:lnTo>
                  <a:pt x="1656" y="983"/>
                </a:lnTo>
                <a:lnTo>
                  <a:pt x="1658" y="988"/>
                </a:lnTo>
                <a:lnTo>
                  <a:pt x="1659" y="996"/>
                </a:lnTo>
                <a:lnTo>
                  <a:pt x="1661" y="1002"/>
                </a:lnTo>
                <a:lnTo>
                  <a:pt x="1663" y="1007"/>
                </a:lnTo>
                <a:lnTo>
                  <a:pt x="1664" y="1007"/>
                </a:lnTo>
                <a:lnTo>
                  <a:pt x="1666" y="1002"/>
                </a:lnTo>
                <a:lnTo>
                  <a:pt x="1668" y="1002"/>
                </a:lnTo>
                <a:lnTo>
                  <a:pt x="1670" y="996"/>
                </a:lnTo>
                <a:lnTo>
                  <a:pt x="1671" y="994"/>
                </a:lnTo>
                <a:lnTo>
                  <a:pt x="1673" y="991"/>
                </a:lnTo>
                <a:lnTo>
                  <a:pt x="1675" y="988"/>
                </a:lnTo>
                <a:lnTo>
                  <a:pt x="1677" y="983"/>
                </a:lnTo>
                <a:lnTo>
                  <a:pt x="1678" y="983"/>
                </a:lnTo>
                <a:lnTo>
                  <a:pt x="1680" y="985"/>
                </a:lnTo>
                <a:lnTo>
                  <a:pt x="1682" y="988"/>
                </a:lnTo>
                <a:lnTo>
                  <a:pt x="1683" y="999"/>
                </a:lnTo>
                <a:lnTo>
                  <a:pt x="1685" y="1002"/>
                </a:lnTo>
                <a:lnTo>
                  <a:pt x="1687" y="1007"/>
                </a:lnTo>
                <a:lnTo>
                  <a:pt x="1689" y="1007"/>
                </a:lnTo>
                <a:lnTo>
                  <a:pt x="1690" y="1004"/>
                </a:lnTo>
                <a:lnTo>
                  <a:pt x="1692" y="1002"/>
                </a:lnTo>
                <a:lnTo>
                  <a:pt x="1694" y="991"/>
                </a:lnTo>
                <a:lnTo>
                  <a:pt x="1696" y="988"/>
                </a:lnTo>
                <a:lnTo>
                  <a:pt x="1697" y="980"/>
                </a:lnTo>
                <a:lnTo>
                  <a:pt x="1699" y="980"/>
                </a:lnTo>
                <a:lnTo>
                  <a:pt x="1701" y="977"/>
                </a:lnTo>
                <a:lnTo>
                  <a:pt x="1702" y="980"/>
                </a:lnTo>
                <a:lnTo>
                  <a:pt x="1704" y="983"/>
                </a:lnTo>
                <a:lnTo>
                  <a:pt x="1706" y="985"/>
                </a:lnTo>
                <a:lnTo>
                  <a:pt x="1708" y="988"/>
                </a:lnTo>
                <a:lnTo>
                  <a:pt x="1709" y="988"/>
                </a:lnTo>
                <a:lnTo>
                  <a:pt x="1713" y="991"/>
                </a:lnTo>
                <a:lnTo>
                  <a:pt x="1715" y="994"/>
                </a:lnTo>
                <a:lnTo>
                  <a:pt x="1716" y="994"/>
                </a:lnTo>
                <a:lnTo>
                  <a:pt x="1718" y="991"/>
                </a:lnTo>
                <a:lnTo>
                  <a:pt x="1720" y="991"/>
                </a:lnTo>
                <a:lnTo>
                  <a:pt x="1722" y="988"/>
                </a:lnTo>
                <a:lnTo>
                  <a:pt x="1723" y="991"/>
                </a:lnTo>
                <a:lnTo>
                  <a:pt x="1725" y="994"/>
                </a:lnTo>
                <a:lnTo>
                  <a:pt x="1727" y="996"/>
                </a:lnTo>
                <a:lnTo>
                  <a:pt x="1730" y="996"/>
                </a:lnTo>
                <a:lnTo>
                  <a:pt x="1732" y="999"/>
                </a:lnTo>
                <a:lnTo>
                  <a:pt x="1734" y="1002"/>
                </a:lnTo>
                <a:lnTo>
                  <a:pt x="1735" y="1004"/>
                </a:lnTo>
                <a:lnTo>
                  <a:pt x="1737" y="1004"/>
                </a:lnTo>
                <a:lnTo>
                  <a:pt x="1741" y="1004"/>
                </a:lnTo>
                <a:lnTo>
                  <a:pt x="1742" y="1007"/>
                </a:lnTo>
              </a:path>
            </a:pathLst>
          </a:custGeom>
          <a:noFill/>
          <a:ln w="6350" cmpd="sng">
            <a:solidFill>
              <a:srgbClr val="FF5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9" name="Line 31"/>
          <p:cNvSpPr>
            <a:spLocks noChangeShapeType="1"/>
          </p:cNvSpPr>
          <p:nvPr/>
        </p:nvSpPr>
        <p:spPr bwMode="auto">
          <a:xfrm flipV="1">
            <a:off x="387350" y="2628900"/>
            <a:ext cx="1588" cy="22034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0" name="Line 32"/>
          <p:cNvSpPr>
            <a:spLocks noChangeShapeType="1"/>
          </p:cNvSpPr>
          <p:nvPr/>
        </p:nvSpPr>
        <p:spPr bwMode="auto">
          <a:xfrm flipH="1">
            <a:off x="366713" y="4681538"/>
            <a:ext cx="20637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1" name="Line 33"/>
          <p:cNvSpPr>
            <a:spLocks noChangeShapeType="1"/>
          </p:cNvSpPr>
          <p:nvPr/>
        </p:nvSpPr>
        <p:spPr bwMode="auto">
          <a:xfrm flipH="1">
            <a:off x="366713" y="4402138"/>
            <a:ext cx="20637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2" name="Line 34"/>
          <p:cNvSpPr>
            <a:spLocks noChangeShapeType="1"/>
          </p:cNvSpPr>
          <p:nvPr/>
        </p:nvSpPr>
        <p:spPr bwMode="auto">
          <a:xfrm flipH="1">
            <a:off x="366713" y="4124325"/>
            <a:ext cx="20637" cy="1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3" name="Line 35"/>
          <p:cNvSpPr>
            <a:spLocks noChangeShapeType="1"/>
          </p:cNvSpPr>
          <p:nvPr/>
        </p:nvSpPr>
        <p:spPr bwMode="auto">
          <a:xfrm flipH="1">
            <a:off x="366713" y="3841750"/>
            <a:ext cx="20637" cy="1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4" name="Line 36"/>
          <p:cNvSpPr>
            <a:spLocks noChangeShapeType="1"/>
          </p:cNvSpPr>
          <p:nvPr/>
        </p:nvSpPr>
        <p:spPr bwMode="auto">
          <a:xfrm flipH="1">
            <a:off x="366713" y="3562350"/>
            <a:ext cx="20637" cy="1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5" name="Line 37"/>
          <p:cNvSpPr>
            <a:spLocks noChangeShapeType="1"/>
          </p:cNvSpPr>
          <p:nvPr/>
        </p:nvSpPr>
        <p:spPr bwMode="auto">
          <a:xfrm flipH="1">
            <a:off x="366713" y="3284538"/>
            <a:ext cx="20637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6" name="Line 38"/>
          <p:cNvSpPr>
            <a:spLocks noChangeShapeType="1"/>
          </p:cNvSpPr>
          <p:nvPr/>
        </p:nvSpPr>
        <p:spPr bwMode="auto">
          <a:xfrm flipH="1">
            <a:off x="366713" y="3006725"/>
            <a:ext cx="20637" cy="1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7" name="Line 39"/>
          <p:cNvSpPr>
            <a:spLocks noChangeShapeType="1"/>
          </p:cNvSpPr>
          <p:nvPr/>
        </p:nvSpPr>
        <p:spPr bwMode="auto">
          <a:xfrm flipH="1">
            <a:off x="366713" y="2725738"/>
            <a:ext cx="20637" cy="317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8" name="Line 40"/>
          <p:cNvSpPr>
            <a:spLocks noChangeShapeType="1"/>
          </p:cNvSpPr>
          <p:nvPr/>
        </p:nvSpPr>
        <p:spPr bwMode="auto">
          <a:xfrm>
            <a:off x="387350" y="4832350"/>
            <a:ext cx="3617913" cy="1588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9" name="Line 41"/>
          <p:cNvSpPr>
            <a:spLocks noChangeShapeType="1"/>
          </p:cNvSpPr>
          <p:nvPr/>
        </p:nvSpPr>
        <p:spPr bwMode="auto">
          <a:xfrm>
            <a:off x="390525" y="4832350"/>
            <a:ext cx="3175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10" name="Rectangle 42"/>
          <p:cNvSpPr>
            <a:spLocks noChangeArrowheads="1"/>
          </p:cNvSpPr>
          <p:nvPr/>
        </p:nvSpPr>
        <p:spPr bwMode="auto">
          <a:xfrm>
            <a:off x="228600" y="4876800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10600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211" name="Line 43"/>
          <p:cNvSpPr>
            <a:spLocks noChangeShapeType="1"/>
          </p:cNvSpPr>
          <p:nvPr/>
        </p:nvSpPr>
        <p:spPr bwMode="auto">
          <a:xfrm>
            <a:off x="1047750" y="4832350"/>
            <a:ext cx="3175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12" name="Rectangle 44"/>
          <p:cNvSpPr>
            <a:spLocks noChangeArrowheads="1"/>
          </p:cNvSpPr>
          <p:nvPr/>
        </p:nvSpPr>
        <p:spPr bwMode="auto">
          <a:xfrm>
            <a:off x="884238" y="4876800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10800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213" name="Line 45"/>
          <p:cNvSpPr>
            <a:spLocks noChangeShapeType="1"/>
          </p:cNvSpPr>
          <p:nvPr/>
        </p:nvSpPr>
        <p:spPr bwMode="auto">
          <a:xfrm>
            <a:off x="1703388" y="4832350"/>
            <a:ext cx="1587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14" name="Rectangle 46"/>
          <p:cNvSpPr>
            <a:spLocks noChangeArrowheads="1"/>
          </p:cNvSpPr>
          <p:nvPr/>
        </p:nvSpPr>
        <p:spPr bwMode="auto">
          <a:xfrm>
            <a:off x="1539875" y="4876800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11000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215" name="Line 47"/>
          <p:cNvSpPr>
            <a:spLocks noChangeShapeType="1"/>
          </p:cNvSpPr>
          <p:nvPr/>
        </p:nvSpPr>
        <p:spPr bwMode="auto">
          <a:xfrm>
            <a:off x="2360613" y="4832350"/>
            <a:ext cx="1587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16" name="Rectangle 48"/>
          <p:cNvSpPr>
            <a:spLocks noChangeArrowheads="1"/>
          </p:cNvSpPr>
          <p:nvPr/>
        </p:nvSpPr>
        <p:spPr bwMode="auto">
          <a:xfrm>
            <a:off x="2195513" y="4876800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11200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217" name="Line 49"/>
          <p:cNvSpPr>
            <a:spLocks noChangeShapeType="1"/>
          </p:cNvSpPr>
          <p:nvPr/>
        </p:nvSpPr>
        <p:spPr bwMode="auto">
          <a:xfrm>
            <a:off x="3016250" y="4832350"/>
            <a:ext cx="3175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18" name="Rectangle 50"/>
          <p:cNvSpPr>
            <a:spLocks noChangeArrowheads="1"/>
          </p:cNvSpPr>
          <p:nvPr/>
        </p:nvSpPr>
        <p:spPr bwMode="auto">
          <a:xfrm>
            <a:off x="2852738" y="4876800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11400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219" name="Line 51"/>
          <p:cNvSpPr>
            <a:spLocks noChangeShapeType="1"/>
          </p:cNvSpPr>
          <p:nvPr/>
        </p:nvSpPr>
        <p:spPr bwMode="auto">
          <a:xfrm>
            <a:off x="3671888" y="4832350"/>
            <a:ext cx="1587" cy="30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20" name="Rectangle 52"/>
          <p:cNvSpPr>
            <a:spLocks noChangeArrowheads="1"/>
          </p:cNvSpPr>
          <p:nvPr/>
        </p:nvSpPr>
        <p:spPr bwMode="auto">
          <a:xfrm>
            <a:off x="3508375" y="4876800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charset="0"/>
              </a:rPr>
              <a:t> 11600 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63221" name="Freeform 53"/>
          <p:cNvSpPr>
            <a:spLocks/>
          </p:cNvSpPr>
          <p:nvPr/>
        </p:nvSpPr>
        <p:spPr bwMode="auto">
          <a:xfrm>
            <a:off x="384175" y="2628900"/>
            <a:ext cx="3621088" cy="2203450"/>
          </a:xfrm>
          <a:custGeom>
            <a:avLst/>
            <a:gdLst>
              <a:gd name="T0" fmla="*/ 1010 w 1010"/>
              <a:gd name="T1" fmla="*/ 451 h 451"/>
              <a:gd name="T2" fmla="*/ 1010 w 1010"/>
              <a:gd name="T3" fmla="*/ 0 h 451"/>
              <a:gd name="T4" fmla="*/ 0 w 1010"/>
              <a:gd name="T5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0" h="451">
                <a:moveTo>
                  <a:pt x="1010" y="451"/>
                </a:moveTo>
                <a:lnTo>
                  <a:pt x="1010" y="0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22" name="Freeform 54"/>
          <p:cNvSpPr>
            <a:spLocks/>
          </p:cNvSpPr>
          <p:nvPr/>
        </p:nvSpPr>
        <p:spPr bwMode="auto">
          <a:xfrm>
            <a:off x="396875" y="2819400"/>
            <a:ext cx="3595688" cy="1828800"/>
          </a:xfrm>
          <a:custGeom>
            <a:avLst/>
            <a:gdLst>
              <a:gd name="T0" fmla="*/ 36 w 2265"/>
              <a:gd name="T1" fmla="*/ 1086 h 1095"/>
              <a:gd name="T2" fmla="*/ 72 w 2265"/>
              <a:gd name="T3" fmla="*/ 1083 h 1095"/>
              <a:gd name="T4" fmla="*/ 112 w 2265"/>
              <a:gd name="T5" fmla="*/ 1080 h 1095"/>
              <a:gd name="T6" fmla="*/ 148 w 2265"/>
              <a:gd name="T7" fmla="*/ 1056 h 1095"/>
              <a:gd name="T8" fmla="*/ 186 w 2265"/>
              <a:gd name="T9" fmla="*/ 1065 h 1095"/>
              <a:gd name="T10" fmla="*/ 222 w 2265"/>
              <a:gd name="T11" fmla="*/ 1074 h 1095"/>
              <a:gd name="T12" fmla="*/ 258 w 2265"/>
              <a:gd name="T13" fmla="*/ 1065 h 1095"/>
              <a:gd name="T14" fmla="*/ 294 w 2265"/>
              <a:gd name="T15" fmla="*/ 1047 h 1095"/>
              <a:gd name="T16" fmla="*/ 330 w 2265"/>
              <a:gd name="T17" fmla="*/ 1050 h 1095"/>
              <a:gd name="T18" fmla="*/ 366 w 2265"/>
              <a:gd name="T19" fmla="*/ 1050 h 1095"/>
              <a:gd name="T20" fmla="*/ 402 w 2265"/>
              <a:gd name="T21" fmla="*/ 1044 h 1095"/>
              <a:gd name="T22" fmla="*/ 441 w 2265"/>
              <a:gd name="T23" fmla="*/ 1059 h 1095"/>
              <a:gd name="T24" fmla="*/ 477 w 2265"/>
              <a:gd name="T25" fmla="*/ 1056 h 1095"/>
              <a:gd name="T26" fmla="*/ 515 w 2265"/>
              <a:gd name="T27" fmla="*/ 1068 h 1095"/>
              <a:gd name="T28" fmla="*/ 551 w 2265"/>
              <a:gd name="T29" fmla="*/ 1068 h 1095"/>
              <a:gd name="T30" fmla="*/ 587 w 2265"/>
              <a:gd name="T31" fmla="*/ 1038 h 1095"/>
              <a:gd name="T32" fmla="*/ 623 w 2265"/>
              <a:gd name="T33" fmla="*/ 1005 h 1095"/>
              <a:gd name="T34" fmla="*/ 659 w 2265"/>
              <a:gd name="T35" fmla="*/ 1017 h 1095"/>
              <a:gd name="T36" fmla="*/ 695 w 2265"/>
              <a:gd name="T37" fmla="*/ 1014 h 1095"/>
              <a:gd name="T38" fmla="*/ 731 w 2265"/>
              <a:gd name="T39" fmla="*/ 1032 h 1095"/>
              <a:gd name="T40" fmla="*/ 767 w 2265"/>
              <a:gd name="T41" fmla="*/ 1029 h 1095"/>
              <a:gd name="T42" fmla="*/ 803 w 2265"/>
              <a:gd name="T43" fmla="*/ 1035 h 1095"/>
              <a:gd name="T44" fmla="*/ 839 w 2265"/>
              <a:gd name="T45" fmla="*/ 1035 h 1095"/>
              <a:gd name="T46" fmla="*/ 875 w 2265"/>
              <a:gd name="T47" fmla="*/ 1032 h 1095"/>
              <a:gd name="T48" fmla="*/ 911 w 2265"/>
              <a:gd name="T49" fmla="*/ 65 h 1095"/>
              <a:gd name="T50" fmla="*/ 947 w 2265"/>
              <a:gd name="T51" fmla="*/ 826 h 1095"/>
              <a:gd name="T52" fmla="*/ 983 w 2265"/>
              <a:gd name="T53" fmla="*/ 931 h 1095"/>
              <a:gd name="T54" fmla="*/ 1019 w 2265"/>
              <a:gd name="T55" fmla="*/ 943 h 1095"/>
              <a:gd name="T56" fmla="*/ 1055 w 2265"/>
              <a:gd name="T57" fmla="*/ 993 h 1095"/>
              <a:gd name="T58" fmla="*/ 1091 w 2265"/>
              <a:gd name="T59" fmla="*/ 999 h 1095"/>
              <a:gd name="T60" fmla="*/ 1127 w 2265"/>
              <a:gd name="T61" fmla="*/ 987 h 1095"/>
              <a:gd name="T62" fmla="*/ 1163 w 2265"/>
              <a:gd name="T63" fmla="*/ 960 h 1095"/>
              <a:gd name="T64" fmla="*/ 1199 w 2265"/>
              <a:gd name="T65" fmla="*/ 934 h 1095"/>
              <a:gd name="T66" fmla="*/ 1235 w 2265"/>
              <a:gd name="T67" fmla="*/ 996 h 1095"/>
              <a:gd name="T68" fmla="*/ 1271 w 2265"/>
              <a:gd name="T69" fmla="*/ 1020 h 1095"/>
              <a:gd name="T70" fmla="*/ 1307 w 2265"/>
              <a:gd name="T71" fmla="*/ 999 h 1095"/>
              <a:gd name="T72" fmla="*/ 1343 w 2265"/>
              <a:gd name="T73" fmla="*/ 1029 h 1095"/>
              <a:gd name="T74" fmla="*/ 1379 w 2265"/>
              <a:gd name="T75" fmla="*/ 1041 h 1095"/>
              <a:gd name="T76" fmla="*/ 1417 w 2265"/>
              <a:gd name="T77" fmla="*/ 1062 h 1095"/>
              <a:gd name="T78" fmla="*/ 1453 w 2265"/>
              <a:gd name="T79" fmla="*/ 1053 h 1095"/>
              <a:gd name="T80" fmla="*/ 1489 w 2265"/>
              <a:gd name="T81" fmla="*/ 1062 h 1095"/>
              <a:gd name="T82" fmla="*/ 1527 w 2265"/>
              <a:gd name="T83" fmla="*/ 1065 h 1095"/>
              <a:gd name="T84" fmla="*/ 1563 w 2265"/>
              <a:gd name="T85" fmla="*/ 1059 h 1095"/>
              <a:gd name="T86" fmla="*/ 1599 w 2265"/>
              <a:gd name="T87" fmla="*/ 1056 h 1095"/>
              <a:gd name="T88" fmla="*/ 1635 w 2265"/>
              <a:gd name="T89" fmla="*/ 1053 h 1095"/>
              <a:gd name="T90" fmla="*/ 1676 w 2265"/>
              <a:gd name="T91" fmla="*/ 1074 h 1095"/>
              <a:gd name="T92" fmla="*/ 1716 w 2265"/>
              <a:gd name="T93" fmla="*/ 1068 h 1095"/>
              <a:gd name="T94" fmla="*/ 1752 w 2265"/>
              <a:gd name="T95" fmla="*/ 1074 h 1095"/>
              <a:gd name="T96" fmla="*/ 1788 w 2265"/>
              <a:gd name="T97" fmla="*/ 1062 h 1095"/>
              <a:gd name="T98" fmla="*/ 1824 w 2265"/>
              <a:gd name="T99" fmla="*/ 1065 h 1095"/>
              <a:gd name="T100" fmla="*/ 1860 w 2265"/>
              <a:gd name="T101" fmla="*/ 1083 h 1095"/>
              <a:gd name="T102" fmla="*/ 1899 w 2265"/>
              <a:gd name="T103" fmla="*/ 1083 h 1095"/>
              <a:gd name="T104" fmla="*/ 1935 w 2265"/>
              <a:gd name="T105" fmla="*/ 1077 h 1095"/>
              <a:gd name="T106" fmla="*/ 1971 w 2265"/>
              <a:gd name="T107" fmla="*/ 1077 h 1095"/>
              <a:gd name="T108" fmla="*/ 2007 w 2265"/>
              <a:gd name="T109" fmla="*/ 1089 h 1095"/>
              <a:gd name="T110" fmla="*/ 2047 w 2265"/>
              <a:gd name="T111" fmla="*/ 1083 h 1095"/>
              <a:gd name="T112" fmla="*/ 2083 w 2265"/>
              <a:gd name="T113" fmla="*/ 1083 h 1095"/>
              <a:gd name="T114" fmla="*/ 2124 w 2265"/>
              <a:gd name="T115" fmla="*/ 1086 h 1095"/>
              <a:gd name="T116" fmla="*/ 2160 w 2265"/>
              <a:gd name="T117" fmla="*/ 1083 h 1095"/>
              <a:gd name="T118" fmla="*/ 2196 w 2265"/>
              <a:gd name="T119" fmla="*/ 1080 h 1095"/>
              <a:gd name="T120" fmla="*/ 2232 w 2265"/>
              <a:gd name="T121" fmla="*/ 1089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65" h="1095">
                <a:moveTo>
                  <a:pt x="0" y="1080"/>
                </a:moveTo>
                <a:lnTo>
                  <a:pt x="4" y="1077"/>
                </a:lnTo>
                <a:lnTo>
                  <a:pt x="6" y="1071"/>
                </a:lnTo>
                <a:lnTo>
                  <a:pt x="9" y="1074"/>
                </a:lnTo>
                <a:lnTo>
                  <a:pt x="11" y="1077"/>
                </a:lnTo>
                <a:lnTo>
                  <a:pt x="13" y="1074"/>
                </a:lnTo>
                <a:lnTo>
                  <a:pt x="15" y="1083"/>
                </a:lnTo>
                <a:lnTo>
                  <a:pt x="18" y="1074"/>
                </a:lnTo>
                <a:lnTo>
                  <a:pt x="20" y="1077"/>
                </a:lnTo>
                <a:lnTo>
                  <a:pt x="22" y="1077"/>
                </a:lnTo>
                <a:lnTo>
                  <a:pt x="24" y="1083"/>
                </a:lnTo>
                <a:lnTo>
                  <a:pt x="27" y="1083"/>
                </a:lnTo>
                <a:lnTo>
                  <a:pt x="29" y="1071"/>
                </a:lnTo>
                <a:lnTo>
                  <a:pt x="31" y="1074"/>
                </a:lnTo>
                <a:lnTo>
                  <a:pt x="33" y="1083"/>
                </a:lnTo>
                <a:lnTo>
                  <a:pt x="36" y="1086"/>
                </a:lnTo>
                <a:lnTo>
                  <a:pt x="38" y="1083"/>
                </a:lnTo>
                <a:lnTo>
                  <a:pt x="40" y="1083"/>
                </a:lnTo>
                <a:lnTo>
                  <a:pt x="42" y="1089"/>
                </a:lnTo>
                <a:lnTo>
                  <a:pt x="45" y="1086"/>
                </a:lnTo>
                <a:lnTo>
                  <a:pt x="47" y="1074"/>
                </a:lnTo>
                <a:lnTo>
                  <a:pt x="49" y="1062"/>
                </a:lnTo>
                <a:lnTo>
                  <a:pt x="51" y="1074"/>
                </a:lnTo>
                <a:lnTo>
                  <a:pt x="54" y="1074"/>
                </a:lnTo>
                <a:lnTo>
                  <a:pt x="56" y="1080"/>
                </a:lnTo>
                <a:lnTo>
                  <a:pt x="58" y="1071"/>
                </a:lnTo>
                <a:lnTo>
                  <a:pt x="60" y="1077"/>
                </a:lnTo>
                <a:lnTo>
                  <a:pt x="63" y="1071"/>
                </a:lnTo>
                <a:lnTo>
                  <a:pt x="65" y="1074"/>
                </a:lnTo>
                <a:lnTo>
                  <a:pt x="67" y="1071"/>
                </a:lnTo>
                <a:lnTo>
                  <a:pt x="69" y="1080"/>
                </a:lnTo>
                <a:lnTo>
                  <a:pt x="72" y="1083"/>
                </a:lnTo>
                <a:lnTo>
                  <a:pt x="76" y="1080"/>
                </a:lnTo>
                <a:lnTo>
                  <a:pt x="78" y="1083"/>
                </a:lnTo>
                <a:lnTo>
                  <a:pt x="81" y="1080"/>
                </a:lnTo>
                <a:lnTo>
                  <a:pt x="83" y="1074"/>
                </a:lnTo>
                <a:lnTo>
                  <a:pt x="85" y="1074"/>
                </a:lnTo>
                <a:lnTo>
                  <a:pt x="87" y="1062"/>
                </a:lnTo>
                <a:lnTo>
                  <a:pt x="90" y="1068"/>
                </a:lnTo>
                <a:lnTo>
                  <a:pt x="92" y="1077"/>
                </a:lnTo>
                <a:lnTo>
                  <a:pt x="94" y="1077"/>
                </a:lnTo>
                <a:lnTo>
                  <a:pt x="96" y="1086"/>
                </a:lnTo>
                <a:lnTo>
                  <a:pt x="99" y="1080"/>
                </a:lnTo>
                <a:lnTo>
                  <a:pt x="103" y="1071"/>
                </a:lnTo>
                <a:lnTo>
                  <a:pt x="105" y="1077"/>
                </a:lnTo>
                <a:lnTo>
                  <a:pt x="108" y="1074"/>
                </a:lnTo>
                <a:lnTo>
                  <a:pt x="110" y="1080"/>
                </a:lnTo>
                <a:lnTo>
                  <a:pt x="112" y="1080"/>
                </a:lnTo>
                <a:lnTo>
                  <a:pt x="114" y="1077"/>
                </a:lnTo>
                <a:lnTo>
                  <a:pt x="117" y="1080"/>
                </a:lnTo>
                <a:lnTo>
                  <a:pt x="119" y="1083"/>
                </a:lnTo>
                <a:lnTo>
                  <a:pt x="121" y="1074"/>
                </a:lnTo>
                <a:lnTo>
                  <a:pt x="123" y="1062"/>
                </a:lnTo>
                <a:lnTo>
                  <a:pt x="126" y="1074"/>
                </a:lnTo>
                <a:lnTo>
                  <a:pt x="128" y="1080"/>
                </a:lnTo>
                <a:lnTo>
                  <a:pt x="130" y="1080"/>
                </a:lnTo>
                <a:lnTo>
                  <a:pt x="132" y="1074"/>
                </a:lnTo>
                <a:lnTo>
                  <a:pt x="135" y="1080"/>
                </a:lnTo>
                <a:lnTo>
                  <a:pt x="137" y="1062"/>
                </a:lnTo>
                <a:lnTo>
                  <a:pt x="139" y="1068"/>
                </a:lnTo>
                <a:lnTo>
                  <a:pt x="141" y="1071"/>
                </a:lnTo>
                <a:lnTo>
                  <a:pt x="144" y="1071"/>
                </a:lnTo>
                <a:lnTo>
                  <a:pt x="146" y="1062"/>
                </a:lnTo>
                <a:lnTo>
                  <a:pt x="148" y="1056"/>
                </a:lnTo>
                <a:lnTo>
                  <a:pt x="150" y="1074"/>
                </a:lnTo>
                <a:lnTo>
                  <a:pt x="153" y="1077"/>
                </a:lnTo>
                <a:lnTo>
                  <a:pt x="155" y="1074"/>
                </a:lnTo>
                <a:lnTo>
                  <a:pt x="157" y="1071"/>
                </a:lnTo>
                <a:lnTo>
                  <a:pt x="159" y="1068"/>
                </a:lnTo>
                <a:lnTo>
                  <a:pt x="162" y="1071"/>
                </a:lnTo>
                <a:lnTo>
                  <a:pt x="164" y="1077"/>
                </a:lnTo>
                <a:lnTo>
                  <a:pt x="166" y="1077"/>
                </a:lnTo>
                <a:lnTo>
                  <a:pt x="171" y="1077"/>
                </a:lnTo>
                <a:lnTo>
                  <a:pt x="173" y="1065"/>
                </a:lnTo>
                <a:lnTo>
                  <a:pt x="175" y="1080"/>
                </a:lnTo>
                <a:lnTo>
                  <a:pt x="177" y="1074"/>
                </a:lnTo>
                <a:lnTo>
                  <a:pt x="180" y="1083"/>
                </a:lnTo>
                <a:lnTo>
                  <a:pt x="182" y="1077"/>
                </a:lnTo>
                <a:lnTo>
                  <a:pt x="184" y="1074"/>
                </a:lnTo>
                <a:lnTo>
                  <a:pt x="186" y="1065"/>
                </a:lnTo>
                <a:lnTo>
                  <a:pt x="189" y="1068"/>
                </a:lnTo>
                <a:lnTo>
                  <a:pt x="191" y="1077"/>
                </a:lnTo>
                <a:lnTo>
                  <a:pt x="193" y="1074"/>
                </a:lnTo>
                <a:lnTo>
                  <a:pt x="195" y="1077"/>
                </a:lnTo>
                <a:lnTo>
                  <a:pt x="198" y="1077"/>
                </a:lnTo>
                <a:lnTo>
                  <a:pt x="200" y="1083"/>
                </a:lnTo>
                <a:lnTo>
                  <a:pt x="202" y="1080"/>
                </a:lnTo>
                <a:lnTo>
                  <a:pt x="204" y="1083"/>
                </a:lnTo>
                <a:lnTo>
                  <a:pt x="207" y="1080"/>
                </a:lnTo>
                <a:lnTo>
                  <a:pt x="209" y="1086"/>
                </a:lnTo>
                <a:lnTo>
                  <a:pt x="211" y="1074"/>
                </a:lnTo>
                <a:lnTo>
                  <a:pt x="213" y="1077"/>
                </a:lnTo>
                <a:lnTo>
                  <a:pt x="216" y="1083"/>
                </a:lnTo>
                <a:lnTo>
                  <a:pt x="218" y="1068"/>
                </a:lnTo>
                <a:lnTo>
                  <a:pt x="220" y="1068"/>
                </a:lnTo>
                <a:lnTo>
                  <a:pt x="222" y="1074"/>
                </a:lnTo>
                <a:lnTo>
                  <a:pt x="225" y="1068"/>
                </a:lnTo>
                <a:lnTo>
                  <a:pt x="227" y="1056"/>
                </a:lnTo>
                <a:lnTo>
                  <a:pt x="229" y="1053"/>
                </a:lnTo>
                <a:lnTo>
                  <a:pt x="231" y="1047"/>
                </a:lnTo>
                <a:lnTo>
                  <a:pt x="234" y="1047"/>
                </a:lnTo>
                <a:lnTo>
                  <a:pt x="236" y="1053"/>
                </a:lnTo>
                <a:lnTo>
                  <a:pt x="238" y="1047"/>
                </a:lnTo>
                <a:lnTo>
                  <a:pt x="240" y="1062"/>
                </a:lnTo>
                <a:lnTo>
                  <a:pt x="243" y="1062"/>
                </a:lnTo>
                <a:lnTo>
                  <a:pt x="245" y="1068"/>
                </a:lnTo>
                <a:lnTo>
                  <a:pt x="247" y="1065"/>
                </a:lnTo>
                <a:lnTo>
                  <a:pt x="249" y="1077"/>
                </a:lnTo>
                <a:lnTo>
                  <a:pt x="252" y="1071"/>
                </a:lnTo>
                <a:lnTo>
                  <a:pt x="254" y="1065"/>
                </a:lnTo>
                <a:lnTo>
                  <a:pt x="256" y="1062"/>
                </a:lnTo>
                <a:lnTo>
                  <a:pt x="258" y="1065"/>
                </a:lnTo>
                <a:lnTo>
                  <a:pt x="261" y="1065"/>
                </a:lnTo>
                <a:lnTo>
                  <a:pt x="263" y="1056"/>
                </a:lnTo>
                <a:lnTo>
                  <a:pt x="265" y="1062"/>
                </a:lnTo>
                <a:lnTo>
                  <a:pt x="267" y="1044"/>
                </a:lnTo>
                <a:lnTo>
                  <a:pt x="270" y="1029"/>
                </a:lnTo>
                <a:lnTo>
                  <a:pt x="272" y="1035"/>
                </a:lnTo>
                <a:lnTo>
                  <a:pt x="274" y="1044"/>
                </a:lnTo>
                <a:lnTo>
                  <a:pt x="276" y="1047"/>
                </a:lnTo>
                <a:lnTo>
                  <a:pt x="279" y="1047"/>
                </a:lnTo>
                <a:lnTo>
                  <a:pt x="281" y="1029"/>
                </a:lnTo>
                <a:lnTo>
                  <a:pt x="283" y="1014"/>
                </a:lnTo>
                <a:lnTo>
                  <a:pt x="285" y="1011"/>
                </a:lnTo>
                <a:lnTo>
                  <a:pt x="288" y="1023"/>
                </a:lnTo>
                <a:lnTo>
                  <a:pt x="290" y="1035"/>
                </a:lnTo>
                <a:lnTo>
                  <a:pt x="292" y="1035"/>
                </a:lnTo>
                <a:lnTo>
                  <a:pt x="294" y="1047"/>
                </a:lnTo>
                <a:lnTo>
                  <a:pt x="297" y="1047"/>
                </a:lnTo>
                <a:lnTo>
                  <a:pt x="299" y="1041"/>
                </a:lnTo>
                <a:lnTo>
                  <a:pt x="301" y="1050"/>
                </a:lnTo>
                <a:lnTo>
                  <a:pt x="303" y="1044"/>
                </a:lnTo>
                <a:lnTo>
                  <a:pt x="306" y="1047"/>
                </a:lnTo>
                <a:lnTo>
                  <a:pt x="308" y="1041"/>
                </a:lnTo>
                <a:lnTo>
                  <a:pt x="310" y="1044"/>
                </a:lnTo>
                <a:lnTo>
                  <a:pt x="312" y="1038"/>
                </a:lnTo>
                <a:lnTo>
                  <a:pt x="315" y="1035"/>
                </a:lnTo>
                <a:lnTo>
                  <a:pt x="317" y="1029"/>
                </a:lnTo>
                <a:lnTo>
                  <a:pt x="319" y="1023"/>
                </a:lnTo>
                <a:lnTo>
                  <a:pt x="321" y="1032"/>
                </a:lnTo>
                <a:lnTo>
                  <a:pt x="324" y="1038"/>
                </a:lnTo>
                <a:lnTo>
                  <a:pt x="326" y="1020"/>
                </a:lnTo>
                <a:lnTo>
                  <a:pt x="328" y="1038"/>
                </a:lnTo>
                <a:lnTo>
                  <a:pt x="330" y="1050"/>
                </a:lnTo>
                <a:lnTo>
                  <a:pt x="333" y="1041"/>
                </a:lnTo>
                <a:lnTo>
                  <a:pt x="335" y="1050"/>
                </a:lnTo>
                <a:lnTo>
                  <a:pt x="337" y="1050"/>
                </a:lnTo>
                <a:lnTo>
                  <a:pt x="339" y="1059"/>
                </a:lnTo>
                <a:lnTo>
                  <a:pt x="342" y="1056"/>
                </a:lnTo>
                <a:lnTo>
                  <a:pt x="344" y="1038"/>
                </a:lnTo>
                <a:lnTo>
                  <a:pt x="346" y="1038"/>
                </a:lnTo>
                <a:lnTo>
                  <a:pt x="348" y="1059"/>
                </a:lnTo>
                <a:lnTo>
                  <a:pt x="351" y="1047"/>
                </a:lnTo>
                <a:lnTo>
                  <a:pt x="353" y="1041"/>
                </a:lnTo>
                <a:lnTo>
                  <a:pt x="355" y="1053"/>
                </a:lnTo>
                <a:lnTo>
                  <a:pt x="357" y="1065"/>
                </a:lnTo>
                <a:lnTo>
                  <a:pt x="360" y="1059"/>
                </a:lnTo>
                <a:lnTo>
                  <a:pt x="362" y="1050"/>
                </a:lnTo>
                <a:lnTo>
                  <a:pt x="364" y="1047"/>
                </a:lnTo>
                <a:lnTo>
                  <a:pt x="366" y="1050"/>
                </a:lnTo>
                <a:lnTo>
                  <a:pt x="369" y="1071"/>
                </a:lnTo>
                <a:lnTo>
                  <a:pt x="371" y="1053"/>
                </a:lnTo>
                <a:lnTo>
                  <a:pt x="373" y="1050"/>
                </a:lnTo>
                <a:lnTo>
                  <a:pt x="375" y="1056"/>
                </a:lnTo>
                <a:lnTo>
                  <a:pt x="378" y="1062"/>
                </a:lnTo>
                <a:lnTo>
                  <a:pt x="380" y="1056"/>
                </a:lnTo>
                <a:lnTo>
                  <a:pt x="382" y="1065"/>
                </a:lnTo>
                <a:lnTo>
                  <a:pt x="384" y="1062"/>
                </a:lnTo>
                <a:lnTo>
                  <a:pt x="387" y="1062"/>
                </a:lnTo>
                <a:lnTo>
                  <a:pt x="389" y="1059"/>
                </a:lnTo>
                <a:lnTo>
                  <a:pt x="391" y="1056"/>
                </a:lnTo>
                <a:lnTo>
                  <a:pt x="393" y="1044"/>
                </a:lnTo>
                <a:lnTo>
                  <a:pt x="396" y="1056"/>
                </a:lnTo>
                <a:lnTo>
                  <a:pt x="398" y="1059"/>
                </a:lnTo>
                <a:lnTo>
                  <a:pt x="400" y="1056"/>
                </a:lnTo>
                <a:lnTo>
                  <a:pt x="402" y="1044"/>
                </a:lnTo>
                <a:lnTo>
                  <a:pt x="405" y="1041"/>
                </a:lnTo>
                <a:lnTo>
                  <a:pt x="407" y="1047"/>
                </a:lnTo>
                <a:lnTo>
                  <a:pt x="409" y="1050"/>
                </a:lnTo>
                <a:lnTo>
                  <a:pt x="411" y="1041"/>
                </a:lnTo>
                <a:lnTo>
                  <a:pt x="414" y="1044"/>
                </a:lnTo>
                <a:lnTo>
                  <a:pt x="416" y="1062"/>
                </a:lnTo>
                <a:lnTo>
                  <a:pt x="418" y="1062"/>
                </a:lnTo>
                <a:lnTo>
                  <a:pt x="423" y="1065"/>
                </a:lnTo>
                <a:lnTo>
                  <a:pt x="425" y="1056"/>
                </a:lnTo>
                <a:lnTo>
                  <a:pt x="427" y="1071"/>
                </a:lnTo>
                <a:lnTo>
                  <a:pt x="429" y="1065"/>
                </a:lnTo>
                <a:lnTo>
                  <a:pt x="432" y="1065"/>
                </a:lnTo>
                <a:lnTo>
                  <a:pt x="434" y="1068"/>
                </a:lnTo>
                <a:lnTo>
                  <a:pt x="436" y="1065"/>
                </a:lnTo>
                <a:lnTo>
                  <a:pt x="438" y="1056"/>
                </a:lnTo>
                <a:lnTo>
                  <a:pt x="441" y="1059"/>
                </a:lnTo>
                <a:lnTo>
                  <a:pt x="443" y="1065"/>
                </a:lnTo>
                <a:lnTo>
                  <a:pt x="445" y="1062"/>
                </a:lnTo>
                <a:lnTo>
                  <a:pt x="447" y="1056"/>
                </a:lnTo>
                <a:lnTo>
                  <a:pt x="450" y="1056"/>
                </a:lnTo>
                <a:lnTo>
                  <a:pt x="452" y="1062"/>
                </a:lnTo>
                <a:lnTo>
                  <a:pt x="454" y="1062"/>
                </a:lnTo>
                <a:lnTo>
                  <a:pt x="456" y="1047"/>
                </a:lnTo>
                <a:lnTo>
                  <a:pt x="459" y="1053"/>
                </a:lnTo>
                <a:lnTo>
                  <a:pt x="461" y="1065"/>
                </a:lnTo>
                <a:lnTo>
                  <a:pt x="463" y="1065"/>
                </a:lnTo>
                <a:lnTo>
                  <a:pt x="465" y="1059"/>
                </a:lnTo>
                <a:lnTo>
                  <a:pt x="468" y="1062"/>
                </a:lnTo>
                <a:lnTo>
                  <a:pt x="470" y="1056"/>
                </a:lnTo>
                <a:lnTo>
                  <a:pt x="472" y="1056"/>
                </a:lnTo>
                <a:lnTo>
                  <a:pt x="474" y="1062"/>
                </a:lnTo>
                <a:lnTo>
                  <a:pt x="477" y="1056"/>
                </a:lnTo>
                <a:lnTo>
                  <a:pt x="479" y="1065"/>
                </a:lnTo>
                <a:lnTo>
                  <a:pt x="481" y="1062"/>
                </a:lnTo>
                <a:lnTo>
                  <a:pt x="483" y="1059"/>
                </a:lnTo>
                <a:lnTo>
                  <a:pt x="486" y="1059"/>
                </a:lnTo>
                <a:lnTo>
                  <a:pt x="488" y="1050"/>
                </a:lnTo>
                <a:lnTo>
                  <a:pt x="490" y="1059"/>
                </a:lnTo>
                <a:lnTo>
                  <a:pt x="492" y="1065"/>
                </a:lnTo>
                <a:lnTo>
                  <a:pt x="495" y="1071"/>
                </a:lnTo>
                <a:lnTo>
                  <a:pt x="497" y="1065"/>
                </a:lnTo>
                <a:lnTo>
                  <a:pt x="499" y="1062"/>
                </a:lnTo>
                <a:lnTo>
                  <a:pt x="504" y="1056"/>
                </a:lnTo>
                <a:lnTo>
                  <a:pt x="506" y="1059"/>
                </a:lnTo>
                <a:lnTo>
                  <a:pt x="508" y="1053"/>
                </a:lnTo>
                <a:lnTo>
                  <a:pt x="510" y="1065"/>
                </a:lnTo>
                <a:lnTo>
                  <a:pt x="513" y="1062"/>
                </a:lnTo>
                <a:lnTo>
                  <a:pt x="515" y="1068"/>
                </a:lnTo>
                <a:lnTo>
                  <a:pt x="517" y="1071"/>
                </a:lnTo>
                <a:lnTo>
                  <a:pt x="519" y="1065"/>
                </a:lnTo>
                <a:lnTo>
                  <a:pt x="522" y="1071"/>
                </a:lnTo>
                <a:lnTo>
                  <a:pt x="524" y="1065"/>
                </a:lnTo>
                <a:lnTo>
                  <a:pt x="526" y="1068"/>
                </a:lnTo>
                <a:lnTo>
                  <a:pt x="528" y="1059"/>
                </a:lnTo>
                <a:lnTo>
                  <a:pt x="531" y="1065"/>
                </a:lnTo>
                <a:lnTo>
                  <a:pt x="533" y="1053"/>
                </a:lnTo>
                <a:lnTo>
                  <a:pt x="535" y="1056"/>
                </a:lnTo>
                <a:lnTo>
                  <a:pt x="537" y="1065"/>
                </a:lnTo>
                <a:lnTo>
                  <a:pt x="540" y="1062"/>
                </a:lnTo>
                <a:lnTo>
                  <a:pt x="542" y="1071"/>
                </a:lnTo>
                <a:lnTo>
                  <a:pt x="544" y="1071"/>
                </a:lnTo>
                <a:lnTo>
                  <a:pt x="546" y="1062"/>
                </a:lnTo>
                <a:lnTo>
                  <a:pt x="549" y="1065"/>
                </a:lnTo>
                <a:lnTo>
                  <a:pt x="551" y="1068"/>
                </a:lnTo>
                <a:lnTo>
                  <a:pt x="553" y="1065"/>
                </a:lnTo>
                <a:lnTo>
                  <a:pt x="555" y="1059"/>
                </a:lnTo>
                <a:lnTo>
                  <a:pt x="558" y="1056"/>
                </a:lnTo>
                <a:lnTo>
                  <a:pt x="560" y="1062"/>
                </a:lnTo>
                <a:lnTo>
                  <a:pt x="562" y="1062"/>
                </a:lnTo>
                <a:lnTo>
                  <a:pt x="564" y="1056"/>
                </a:lnTo>
                <a:lnTo>
                  <a:pt x="567" y="1059"/>
                </a:lnTo>
                <a:lnTo>
                  <a:pt x="569" y="1047"/>
                </a:lnTo>
                <a:lnTo>
                  <a:pt x="571" y="1038"/>
                </a:lnTo>
                <a:lnTo>
                  <a:pt x="573" y="1062"/>
                </a:lnTo>
                <a:lnTo>
                  <a:pt x="576" y="1068"/>
                </a:lnTo>
                <a:lnTo>
                  <a:pt x="578" y="1062"/>
                </a:lnTo>
                <a:lnTo>
                  <a:pt x="580" y="1059"/>
                </a:lnTo>
                <a:lnTo>
                  <a:pt x="582" y="1053"/>
                </a:lnTo>
                <a:lnTo>
                  <a:pt x="585" y="1047"/>
                </a:lnTo>
                <a:lnTo>
                  <a:pt x="587" y="1038"/>
                </a:lnTo>
                <a:lnTo>
                  <a:pt x="589" y="1041"/>
                </a:lnTo>
                <a:lnTo>
                  <a:pt x="591" y="1020"/>
                </a:lnTo>
                <a:lnTo>
                  <a:pt x="594" y="1020"/>
                </a:lnTo>
                <a:lnTo>
                  <a:pt x="596" y="1011"/>
                </a:lnTo>
                <a:lnTo>
                  <a:pt x="598" y="1002"/>
                </a:lnTo>
                <a:lnTo>
                  <a:pt x="600" y="990"/>
                </a:lnTo>
                <a:lnTo>
                  <a:pt x="603" y="978"/>
                </a:lnTo>
                <a:lnTo>
                  <a:pt x="605" y="984"/>
                </a:lnTo>
                <a:lnTo>
                  <a:pt x="607" y="990"/>
                </a:lnTo>
                <a:lnTo>
                  <a:pt x="609" y="996"/>
                </a:lnTo>
                <a:lnTo>
                  <a:pt x="612" y="993"/>
                </a:lnTo>
                <a:lnTo>
                  <a:pt x="614" y="1014"/>
                </a:lnTo>
                <a:lnTo>
                  <a:pt x="616" y="1014"/>
                </a:lnTo>
                <a:lnTo>
                  <a:pt x="618" y="999"/>
                </a:lnTo>
                <a:lnTo>
                  <a:pt x="621" y="993"/>
                </a:lnTo>
                <a:lnTo>
                  <a:pt x="623" y="1005"/>
                </a:lnTo>
                <a:lnTo>
                  <a:pt x="625" y="1011"/>
                </a:lnTo>
                <a:lnTo>
                  <a:pt x="627" y="1014"/>
                </a:lnTo>
                <a:lnTo>
                  <a:pt x="630" y="999"/>
                </a:lnTo>
                <a:lnTo>
                  <a:pt x="632" y="990"/>
                </a:lnTo>
                <a:lnTo>
                  <a:pt x="634" y="990"/>
                </a:lnTo>
                <a:lnTo>
                  <a:pt x="636" y="1011"/>
                </a:lnTo>
                <a:lnTo>
                  <a:pt x="639" y="1017"/>
                </a:lnTo>
                <a:lnTo>
                  <a:pt x="641" y="1005"/>
                </a:lnTo>
                <a:lnTo>
                  <a:pt x="643" y="1005"/>
                </a:lnTo>
                <a:lnTo>
                  <a:pt x="645" y="1002"/>
                </a:lnTo>
                <a:lnTo>
                  <a:pt x="648" y="1008"/>
                </a:lnTo>
                <a:lnTo>
                  <a:pt x="650" y="1020"/>
                </a:lnTo>
                <a:lnTo>
                  <a:pt x="652" y="1017"/>
                </a:lnTo>
                <a:lnTo>
                  <a:pt x="654" y="1002"/>
                </a:lnTo>
                <a:lnTo>
                  <a:pt x="657" y="1002"/>
                </a:lnTo>
                <a:lnTo>
                  <a:pt x="659" y="1017"/>
                </a:lnTo>
                <a:lnTo>
                  <a:pt x="661" y="1005"/>
                </a:lnTo>
                <a:lnTo>
                  <a:pt x="663" y="1017"/>
                </a:lnTo>
                <a:lnTo>
                  <a:pt x="666" y="1020"/>
                </a:lnTo>
                <a:lnTo>
                  <a:pt x="668" y="1026"/>
                </a:lnTo>
                <a:lnTo>
                  <a:pt x="670" y="1023"/>
                </a:lnTo>
                <a:lnTo>
                  <a:pt x="672" y="1011"/>
                </a:lnTo>
                <a:lnTo>
                  <a:pt x="675" y="1002"/>
                </a:lnTo>
                <a:lnTo>
                  <a:pt x="677" y="1008"/>
                </a:lnTo>
                <a:lnTo>
                  <a:pt x="679" y="1005"/>
                </a:lnTo>
                <a:lnTo>
                  <a:pt x="681" y="1017"/>
                </a:lnTo>
                <a:lnTo>
                  <a:pt x="684" y="1017"/>
                </a:lnTo>
                <a:lnTo>
                  <a:pt x="686" y="1005"/>
                </a:lnTo>
                <a:lnTo>
                  <a:pt x="688" y="1023"/>
                </a:lnTo>
                <a:lnTo>
                  <a:pt x="690" y="1020"/>
                </a:lnTo>
                <a:lnTo>
                  <a:pt x="693" y="1011"/>
                </a:lnTo>
                <a:lnTo>
                  <a:pt x="695" y="1014"/>
                </a:lnTo>
                <a:lnTo>
                  <a:pt x="697" y="1023"/>
                </a:lnTo>
                <a:lnTo>
                  <a:pt x="699" y="1032"/>
                </a:lnTo>
                <a:lnTo>
                  <a:pt x="702" y="1032"/>
                </a:lnTo>
                <a:lnTo>
                  <a:pt x="704" y="1023"/>
                </a:lnTo>
                <a:lnTo>
                  <a:pt x="706" y="1020"/>
                </a:lnTo>
                <a:lnTo>
                  <a:pt x="708" y="1032"/>
                </a:lnTo>
                <a:lnTo>
                  <a:pt x="711" y="1029"/>
                </a:lnTo>
                <a:lnTo>
                  <a:pt x="713" y="1032"/>
                </a:lnTo>
                <a:lnTo>
                  <a:pt x="715" y="1032"/>
                </a:lnTo>
                <a:lnTo>
                  <a:pt x="717" y="1035"/>
                </a:lnTo>
                <a:lnTo>
                  <a:pt x="720" y="1035"/>
                </a:lnTo>
                <a:lnTo>
                  <a:pt x="722" y="1044"/>
                </a:lnTo>
                <a:lnTo>
                  <a:pt x="724" y="1047"/>
                </a:lnTo>
                <a:lnTo>
                  <a:pt x="726" y="1050"/>
                </a:lnTo>
                <a:lnTo>
                  <a:pt x="729" y="1041"/>
                </a:lnTo>
                <a:lnTo>
                  <a:pt x="731" y="1032"/>
                </a:lnTo>
                <a:lnTo>
                  <a:pt x="733" y="1038"/>
                </a:lnTo>
                <a:lnTo>
                  <a:pt x="735" y="1044"/>
                </a:lnTo>
                <a:lnTo>
                  <a:pt x="738" y="1044"/>
                </a:lnTo>
                <a:lnTo>
                  <a:pt x="740" y="1041"/>
                </a:lnTo>
                <a:lnTo>
                  <a:pt x="742" y="1041"/>
                </a:lnTo>
                <a:lnTo>
                  <a:pt x="744" y="1050"/>
                </a:lnTo>
                <a:lnTo>
                  <a:pt x="747" y="1053"/>
                </a:lnTo>
                <a:lnTo>
                  <a:pt x="749" y="1056"/>
                </a:lnTo>
                <a:lnTo>
                  <a:pt x="751" y="1062"/>
                </a:lnTo>
                <a:lnTo>
                  <a:pt x="753" y="1059"/>
                </a:lnTo>
                <a:lnTo>
                  <a:pt x="756" y="1059"/>
                </a:lnTo>
                <a:lnTo>
                  <a:pt x="758" y="1044"/>
                </a:lnTo>
                <a:lnTo>
                  <a:pt x="760" y="1044"/>
                </a:lnTo>
                <a:lnTo>
                  <a:pt x="762" y="1032"/>
                </a:lnTo>
                <a:lnTo>
                  <a:pt x="765" y="1032"/>
                </a:lnTo>
                <a:lnTo>
                  <a:pt x="767" y="1029"/>
                </a:lnTo>
                <a:lnTo>
                  <a:pt x="769" y="1035"/>
                </a:lnTo>
                <a:lnTo>
                  <a:pt x="771" y="1044"/>
                </a:lnTo>
                <a:lnTo>
                  <a:pt x="774" y="1044"/>
                </a:lnTo>
                <a:lnTo>
                  <a:pt x="776" y="1038"/>
                </a:lnTo>
                <a:lnTo>
                  <a:pt x="778" y="1035"/>
                </a:lnTo>
                <a:lnTo>
                  <a:pt x="780" y="1038"/>
                </a:lnTo>
                <a:lnTo>
                  <a:pt x="783" y="1038"/>
                </a:lnTo>
                <a:lnTo>
                  <a:pt x="785" y="1044"/>
                </a:lnTo>
                <a:lnTo>
                  <a:pt x="787" y="1032"/>
                </a:lnTo>
                <a:lnTo>
                  <a:pt x="789" y="1038"/>
                </a:lnTo>
                <a:lnTo>
                  <a:pt x="792" y="1056"/>
                </a:lnTo>
                <a:lnTo>
                  <a:pt x="794" y="1038"/>
                </a:lnTo>
                <a:lnTo>
                  <a:pt x="796" y="1026"/>
                </a:lnTo>
                <a:lnTo>
                  <a:pt x="798" y="1032"/>
                </a:lnTo>
                <a:lnTo>
                  <a:pt x="801" y="1041"/>
                </a:lnTo>
                <a:lnTo>
                  <a:pt x="803" y="1035"/>
                </a:lnTo>
                <a:lnTo>
                  <a:pt x="805" y="1029"/>
                </a:lnTo>
                <a:lnTo>
                  <a:pt x="807" y="1032"/>
                </a:lnTo>
                <a:lnTo>
                  <a:pt x="810" y="1023"/>
                </a:lnTo>
                <a:lnTo>
                  <a:pt x="812" y="1032"/>
                </a:lnTo>
                <a:lnTo>
                  <a:pt x="814" y="1032"/>
                </a:lnTo>
                <a:lnTo>
                  <a:pt x="816" y="1035"/>
                </a:lnTo>
                <a:lnTo>
                  <a:pt x="819" y="1044"/>
                </a:lnTo>
                <a:lnTo>
                  <a:pt x="821" y="1038"/>
                </a:lnTo>
                <a:lnTo>
                  <a:pt x="823" y="1035"/>
                </a:lnTo>
                <a:lnTo>
                  <a:pt x="825" y="1044"/>
                </a:lnTo>
                <a:lnTo>
                  <a:pt x="828" y="1047"/>
                </a:lnTo>
                <a:lnTo>
                  <a:pt x="830" y="1053"/>
                </a:lnTo>
                <a:lnTo>
                  <a:pt x="832" y="1047"/>
                </a:lnTo>
                <a:lnTo>
                  <a:pt x="834" y="1056"/>
                </a:lnTo>
                <a:lnTo>
                  <a:pt x="837" y="1056"/>
                </a:lnTo>
                <a:lnTo>
                  <a:pt x="839" y="1035"/>
                </a:lnTo>
                <a:lnTo>
                  <a:pt x="841" y="1044"/>
                </a:lnTo>
                <a:lnTo>
                  <a:pt x="843" y="1053"/>
                </a:lnTo>
                <a:lnTo>
                  <a:pt x="846" y="1047"/>
                </a:lnTo>
                <a:lnTo>
                  <a:pt x="848" y="1053"/>
                </a:lnTo>
                <a:lnTo>
                  <a:pt x="850" y="1044"/>
                </a:lnTo>
                <a:lnTo>
                  <a:pt x="852" y="1035"/>
                </a:lnTo>
                <a:lnTo>
                  <a:pt x="855" y="1047"/>
                </a:lnTo>
                <a:lnTo>
                  <a:pt x="857" y="1050"/>
                </a:lnTo>
                <a:lnTo>
                  <a:pt x="859" y="1056"/>
                </a:lnTo>
                <a:lnTo>
                  <a:pt x="861" y="1041"/>
                </a:lnTo>
                <a:lnTo>
                  <a:pt x="864" y="1044"/>
                </a:lnTo>
                <a:lnTo>
                  <a:pt x="866" y="1038"/>
                </a:lnTo>
                <a:lnTo>
                  <a:pt x="868" y="1044"/>
                </a:lnTo>
                <a:lnTo>
                  <a:pt x="870" y="1035"/>
                </a:lnTo>
                <a:lnTo>
                  <a:pt x="873" y="1035"/>
                </a:lnTo>
                <a:lnTo>
                  <a:pt x="875" y="1032"/>
                </a:lnTo>
                <a:lnTo>
                  <a:pt x="877" y="1032"/>
                </a:lnTo>
                <a:lnTo>
                  <a:pt x="879" y="1023"/>
                </a:lnTo>
                <a:lnTo>
                  <a:pt x="882" y="1023"/>
                </a:lnTo>
                <a:lnTo>
                  <a:pt x="884" y="1008"/>
                </a:lnTo>
                <a:lnTo>
                  <a:pt x="886" y="996"/>
                </a:lnTo>
                <a:lnTo>
                  <a:pt x="888" y="999"/>
                </a:lnTo>
                <a:lnTo>
                  <a:pt x="891" y="993"/>
                </a:lnTo>
                <a:lnTo>
                  <a:pt x="893" y="954"/>
                </a:lnTo>
                <a:lnTo>
                  <a:pt x="895" y="945"/>
                </a:lnTo>
                <a:lnTo>
                  <a:pt x="897" y="892"/>
                </a:lnTo>
                <a:lnTo>
                  <a:pt x="900" y="850"/>
                </a:lnTo>
                <a:lnTo>
                  <a:pt x="902" y="617"/>
                </a:lnTo>
                <a:lnTo>
                  <a:pt x="904" y="504"/>
                </a:lnTo>
                <a:lnTo>
                  <a:pt x="906" y="277"/>
                </a:lnTo>
                <a:lnTo>
                  <a:pt x="909" y="206"/>
                </a:lnTo>
                <a:lnTo>
                  <a:pt x="911" y="65"/>
                </a:lnTo>
                <a:lnTo>
                  <a:pt x="913" y="29"/>
                </a:lnTo>
                <a:lnTo>
                  <a:pt x="915" y="0"/>
                </a:lnTo>
                <a:lnTo>
                  <a:pt x="918" y="95"/>
                </a:lnTo>
                <a:lnTo>
                  <a:pt x="920" y="274"/>
                </a:lnTo>
                <a:lnTo>
                  <a:pt x="922" y="370"/>
                </a:lnTo>
                <a:lnTo>
                  <a:pt x="924" y="540"/>
                </a:lnTo>
                <a:lnTo>
                  <a:pt x="927" y="617"/>
                </a:lnTo>
                <a:lnTo>
                  <a:pt x="929" y="790"/>
                </a:lnTo>
                <a:lnTo>
                  <a:pt x="931" y="814"/>
                </a:lnTo>
                <a:lnTo>
                  <a:pt x="933" y="868"/>
                </a:lnTo>
                <a:lnTo>
                  <a:pt x="936" y="886"/>
                </a:lnTo>
                <a:lnTo>
                  <a:pt x="938" y="880"/>
                </a:lnTo>
                <a:lnTo>
                  <a:pt x="940" y="877"/>
                </a:lnTo>
                <a:lnTo>
                  <a:pt x="942" y="847"/>
                </a:lnTo>
                <a:lnTo>
                  <a:pt x="945" y="829"/>
                </a:lnTo>
                <a:lnTo>
                  <a:pt x="947" y="826"/>
                </a:lnTo>
                <a:lnTo>
                  <a:pt x="949" y="826"/>
                </a:lnTo>
                <a:lnTo>
                  <a:pt x="951" y="772"/>
                </a:lnTo>
                <a:lnTo>
                  <a:pt x="954" y="766"/>
                </a:lnTo>
                <a:lnTo>
                  <a:pt x="956" y="755"/>
                </a:lnTo>
                <a:lnTo>
                  <a:pt x="958" y="761"/>
                </a:lnTo>
                <a:lnTo>
                  <a:pt x="960" y="749"/>
                </a:lnTo>
                <a:lnTo>
                  <a:pt x="963" y="781"/>
                </a:lnTo>
                <a:lnTo>
                  <a:pt x="965" y="844"/>
                </a:lnTo>
                <a:lnTo>
                  <a:pt x="967" y="859"/>
                </a:lnTo>
                <a:lnTo>
                  <a:pt x="969" y="889"/>
                </a:lnTo>
                <a:lnTo>
                  <a:pt x="972" y="895"/>
                </a:lnTo>
                <a:lnTo>
                  <a:pt x="974" y="940"/>
                </a:lnTo>
                <a:lnTo>
                  <a:pt x="976" y="948"/>
                </a:lnTo>
                <a:lnTo>
                  <a:pt x="978" y="934"/>
                </a:lnTo>
                <a:lnTo>
                  <a:pt x="981" y="943"/>
                </a:lnTo>
                <a:lnTo>
                  <a:pt x="983" y="931"/>
                </a:lnTo>
                <a:lnTo>
                  <a:pt x="985" y="904"/>
                </a:lnTo>
                <a:lnTo>
                  <a:pt x="987" y="868"/>
                </a:lnTo>
                <a:lnTo>
                  <a:pt x="990" y="841"/>
                </a:lnTo>
                <a:lnTo>
                  <a:pt x="992" y="862"/>
                </a:lnTo>
                <a:lnTo>
                  <a:pt x="994" y="868"/>
                </a:lnTo>
                <a:lnTo>
                  <a:pt x="996" y="880"/>
                </a:lnTo>
                <a:lnTo>
                  <a:pt x="999" y="892"/>
                </a:lnTo>
                <a:lnTo>
                  <a:pt x="1001" y="904"/>
                </a:lnTo>
                <a:lnTo>
                  <a:pt x="1003" y="907"/>
                </a:lnTo>
                <a:lnTo>
                  <a:pt x="1005" y="922"/>
                </a:lnTo>
                <a:lnTo>
                  <a:pt x="1008" y="928"/>
                </a:lnTo>
                <a:lnTo>
                  <a:pt x="1010" y="925"/>
                </a:lnTo>
                <a:lnTo>
                  <a:pt x="1012" y="940"/>
                </a:lnTo>
                <a:lnTo>
                  <a:pt x="1014" y="951"/>
                </a:lnTo>
                <a:lnTo>
                  <a:pt x="1017" y="957"/>
                </a:lnTo>
                <a:lnTo>
                  <a:pt x="1019" y="943"/>
                </a:lnTo>
                <a:lnTo>
                  <a:pt x="1021" y="937"/>
                </a:lnTo>
                <a:lnTo>
                  <a:pt x="1023" y="954"/>
                </a:lnTo>
                <a:lnTo>
                  <a:pt x="1026" y="960"/>
                </a:lnTo>
                <a:lnTo>
                  <a:pt x="1028" y="928"/>
                </a:lnTo>
                <a:lnTo>
                  <a:pt x="1030" y="925"/>
                </a:lnTo>
                <a:lnTo>
                  <a:pt x="1032" y="916"/>
                </a:lnTo>
                <a:lnTo>
                  <a:pt x="1035" y="928"/>
                </a:lnTo>
                <a:lnTo>
                  <a:pt x="1037" y="957"/>
                </a:lnTo>
                <a:lnTo>
                  <a:pt x="1039" y="963"/>
                </a:lnTo>
                <a:lnTo>
                  <a:pt x="1041" y="948"/>
                </a:lnTo>
                <a:lnTo>
                  <a:pt x="1044" y="957"/>
                </a:lnTo>
                <a:lnTo>
                  <a:pt x="1046" y="934"/>
                </a:lnTo>
                <a:lnTo>
                  <a:pt x="1048" y="963"/>
                </a:lnTo>
                <a:lnTo>
                  <a:pt x="1050" y="987"/>
                </a:lnTo>
                <a:lnTo>
                  <a:pt x="1053" y="975"/>
                </a:lnTo>
                <a:lnTo>
                  <a:pt x="1055" y="993"/>
                </a:lnTo>
                <a:lnTo>
                  <a:pt x="1057" y="993"/>
                </a:lnTo>
                <a:lnTo>
                  <a:pt x="1059" y="984"/>
                </a:lnTo>
                <a:lnTo>
                  <a:pt x="1062" y="981"/>
                </a:lnTo>
                <a:lnTo>
                  <a:pt x="1064" y="990"/>
                </a:lnTo>
                <a:lnTo>
                  <a:pt x="1066" y="993"/>
                </a:lnTo>
                <a:lnTo>
                  <a:pt x="1068" y="981"/>
                </a:lnTo>
                <a:lnTo>
                  <a:pt x="1071" y="984"/>
                </a:lnTo>
                <a:lnTo>
                  <a:pt x="1073" y="1002"/>
                </a:lnTo>
                <a:lnTo>
                  <a:pt x="1075" y="1008"/>
                </a:lnTo>
                <a:lnTo>
                  <a:pt x="1077" y="1020"/>
                </a:lnTo>
                <a:lnTo>
                  <a:pt x="1080" y="1005"/>
                </a:lnTo>
                <a:lnTo>
                  <a:pt x="1082" y="996"/>
                </a:lnTo>
                <a:lnTo>
                  <a:pt x="1084" y="999"/>
                </a:lnTo>
                <a:lnTo>
                  <a:pt x="1086" y="996"/>
                </a:lnTo>
                <a:lnTo>
                  <a:pt x="1089" y="1014"/>
                </a:lnTo>
                <a:lnTo>
                  <a:pt x="1091" y="999"/>
                </a:lnTo>
                <a:lnTo>
                  <a:pt x="1093" y="975"/>
                </a:lnTo>
                <a:lnTo>
                  <a:pt x="1095" y="966"/>
                </a:lnTo>
                <a:lnTo>
                  <a:pt x="1098" y="978"/>
                </a:lnTo>
                <a:lnTo>
                  <a:pt x="1100" y="937"/>
                </a:lnTo>
                <a:lnTo>
                  <a:pt x="1102" y="934"/>
                </a:lnTo>
                <a:lnTo>
                  <a:pt x="1104" y="910"/>
                </a:lnTo>
                <a:lnTo>
                  <a:pt x="1107" y="904"/>
                </a:lnTo>
                <a:lnTo>
                  <a:pt x="1109" y="883"/>
                </a:lnTo>
                <a:lnTo>
                  <a:pt x="1111" y="877"/>
                </a:lnTo>
                <a:lnTo>
                  <a:pt x="1113" y="889"/>
                </a:lnTo>
                <a:lnTo>
                  <a:pt x="1116" y="907"/>
                </a:lnTo>
                <a:lnTo>
                  <a:pt x="1118" y="931"/>
                </a:lnTo>
                <a:lnTo>
                  <a:pt x="1120" y="925"/>
                </a:lnTo>
                <a:lnTo>
                  <a:pt x="1122" y="931"/>
                </a:lnTo>
                <a:lnTo>
                  <a:pt x="1125" y="954"/>
                </a:lnTo>
                <a:lnTo>
                  <a:pt x="1127" y="987"/>
                </a:lnTo>
                <a:lnTo>
                  <a:pt x="1129" y="999"/>
                </a:lnTo>
                <a:lnTo>
                  <a:pt x="1131" y="1008"/>
                </a:lnTo>
                <a:lnTo>
                  <a:pt x="1134" y="990"/>
                </a:lnTo>
                <a:lnTo>
                  <a:pt x="1136" y="981"/>
                </a:lnTo>
                <a:lnTo>
                  <a:pt x="1138" y="996"/>
                </a:lnTo>
                <a:lnTo>
                  <a:pt x="1140" y="1008"/>
                </a:lnTo>
                <a:lnTo>
                  <a:pt x="1143" y="996"/>
                </a:lnTo>
                <a:lnTo>
                  <a:pt x="1145" y="987"/>
                </a:lnTo>
                <a:lnTo>
                  <a:pt x="1147" y="987"/>
                </a:lnTo>
                <a:lnTo>
                  <a:pt x="1149" y="978"/>
                </a:lnTo>
                <a:lnTo>
                  <a:pt x="1152" y="984"/>
                </a:lnTo>
                <a:lnTo>
                  <a:pt x="1154" y="975"/>
                </a:lnTo>
                <a:lnTo>
                  <a:pt x="1156" y="978"/>
                </a:lnTo>
                <a:lnTo>
                  <a:pt x="1158" y="969"/>
                </a:lnTo>
                <a:lnTo>
                  <a:pt x="1161" y="972"/>
                </a:lnTo>
                <a:lnTo>
                  <a:pt x="1163" y="960"/>
                </a:lnTo>
                <a:lnTo>
                  <a:pt x="1165" y="966"/>
                </a:lnTo>
                <a:lnTo>
                  <a:pt x="1167" y="981"/>
                </a:lnTo>
                <a:lnTo>
                  <a:pt x="1170" y="987"/>
                </a:lnTo>
                <a:lnTo>
                  <a:pt x="1172" y="975"/>
                </a:lnTo>
                <a:lnTo>
                  <a:pt x="1174" y="978"/>
                </a:lnTo>
                <a:lnTo>
                  <a:pt x="1176" y="972"/>
                </a:lnTo>
                <a:lnTo>
                  <a:pt x="1179" y="975"/>
                </a:lnTo>
                <a:lnTo>
                  <a:pt x="1181" y="999"/>
                </a:lnTo>
                <a:lnTo>
                  <a:pt x="1183" y="996"/>
                </a:lnTo>
                <a:lnTo>
                  <a:pt x="1185" y="981"/>
                </a:lnTo>
                <a:lnTo>
                  <a:pt x="1188" y="963"/>
                </a:lnTo>
                <a:lnTo>
                  <a:pt x="1190" y="945"/>
                </a:lnTo>
                <a:lnTo>
                  <a:pt x="1192" y="943"/>
                </a:lnTo>
                <a:lnTo>
                  <a:pt x="1194" y="919"/>
                </a:lnTo>
                <a:lnTo>
                  <a:pt x="1197" y="919"/>
                </a:lnTo>
                <a:lnTo>
                  <a:pt x="1199" y="934"/>
                </a:lnTo>
                <a:lnTo>
                  <a:pt x="1201" y="934"/>
                </a:lnTo>
                <a:lnTo>
                  <a:pt x="1203" y="957"/>
                </a:lnTo>
                <a:lnTo>
                  <a:pt x="1206" y="966"/>
                </a:lnTo>
                <a:lnTo>
                  <a:pt x="1208" y="978"/>
                </a:lnTo>
                <a:lnTo>
                  <a:pt x="1210" y="969"/>
                </a:lnTo>
                <a:lnTo>
                  <a:pt x="1212" y="978"/>
                </a:lnTo>
                <a:lnTo>
                  <a:pt x="1215" y="990"/>
                </a:lnTo>
                <a:lnTo>
                  <a:pt x="1217" y="999"/>
                </a:lnTo>
                <a:lnTo>
                  <a:pt x="1219" y="993"/>
                </a:lnTo>
                <a:lnTo>
                  <a:pt x="1221" y="1005"/>
                </a:lnTo>
                <a:lnTo>
                  <a:pt x="1224" y="1008"/>
                </a:lnTo>
                <a:lnTo>
                  <a:pt x="1226" y="1017"/>
                </a:lnTo>
                <a:lnTo>
                  <a:pt x="1228" y="1023"/>
                </a:lnTo>
                <a:lnTo>
                  <a:pt x="1230" y="1017"/>
                </a:lnTo>
                <a:lnTo>
                  <a:pt x="1233" y="1014"/>
                </a:lnTo>
                <a:lnTo>
                  <a:pt x="1235" y="996"/>
                </a:lnTo>
                <a:lnTo>
                  <a:pt x="1237" y="993"/>
                </a:lnTo>
                <a:lnTo>
                  <a:pt x="1239" y="984"/>
                </a:lnTo>
                <a:lnTo>
                  <a:pt x="1242" y="984"/>
                </a:lnTo>
                <a:lnTo>
                  <a:pt x="1244" y="999"/>
                </a:lnTo>
                <a:lnTo>
                  <a:pt x="1246" y="999"/>
                </a:lnTo>
                <a:lnTo>
                  <a:pt x="1248" y="1008"/>
                </a:lnTo>
                <a:lnTo>
                  <a:pt x="1251" y="1008"/>
                </a:lnTo>
                <a:lnTo>
                  <a:pt x="1253" y="1020"/>
                </a:lnTo>
                <a:lnTo>
                  <a:pt x="1255" y="1020"/>
                </a:lnTo>
                <a:lnTo>
                  <a:pt x="1257" y="1026"/>
                </a:lnTo>
                <a:lnTo>
                  <a:pt x="1260" y="1026"/>
                </a:lnTo>
                <a:lnTo>
                  <a:pt x="1262" y="1014"/>
                </a:lnTo>
                <a:lnTo>
                  <a:pt x="1264" y="1014"/>
                </a:lnTo>
                <a:lnTo>
                  <a:pt x="1266" y="1017"/>
                </a:lnTo>
                <a:lnTo>
                  <a:pt x="1269" y="1011"/>
                </a:lnTo>
                <a:lnTo>
                  <a:pt x="1271" y="1020"/>
                </a:lnTo>
                <a:lnTo>
                  <a:pt x="1273" y="1023"/>
                </a:lnTo>
                <a:lnTo>
                  <a:pt x="1275" y="1029"/>
                </a:lnTo>
                <a:lnTo>
                  <a:pt x="1278" y="1014"/>
                </a:lnTo>
                <a:lnTo>
                  <a:pt x="1280" y="1011"/>
                </a:lnTo>
                <a:lnTo>
                  <a:pt x="1282" y="1017"/>
                </a:lnTo>
                <a:lnTo>
                  <a:pt x="1284" y="1026"/>
                </a:lnTo>
                <a:lnTo>
                  <a:pt x="1287" y="1026"/>
                </a:lnTo>
                <a:lnTo>
                  <a:pt x="1289" y="1011"/>
                </a:lnTo>
                <a:lnTo>
                  <a:pt x="1291" y="1014"/>
                </a:lnTo>
                <a:lnTo>
                  <a:pt x="1293" y="1011"/>
                </a:lnTo>
                <a:lnTo>
                  <a:pt x="1296" y="1026"/>
                </a:lnTo>
                <a:lnTo>
                  <a:pt x="1298" y="1014"/>
                </a:lnTo>
                <a:lnTo>
                  <a:pt x="1300" y="1014"/>
                </a:lnTo>
                <a:lnTo>
                  <a:pt x="1302" y="1008"/>
                </a:lnTo>
                <a:lnTo>
                  <a:pt x="1305" y="1005"/>
                </a:lnTo>
                <a:lnTo>
                  <a:pt x="1307" y="999"/>
                </a:lnTo>
                <a:lnTo>
                  <a:pt x="1309" y="1005"/>
                </a:lnTo>
                <a:lnTo>
                  <a:pt x="1311" y="1032"/>
                </a:lnTo>
                <a:lnTo>
                  <a:pt x="1314" y="1038"/>
                </a:lnTo>
                <a:lnTo>
                  <a:pt x="1316" y="1044"/>
                </a:lnTo>
                <a:lnTo>
                  <a:pt x="1318" y="1038"/>
                </a:lnTo>
                <a:lnTo>
                  <a:pt x="1320" y="1023"/>
                </a:lnTo>
                <a:lnTo>
                  <a:pt x="1323" y="1032"/>
                </a:lnTo>
                <a:lnTo>
                  <a:pt x="1325" y="1047"/>
                </a:lnTo>
                <a:lnTo>
                  <a:pt x="1327" y="1041"/>
                </a:lnTo>
                <a:lnTo>
                  <a:pt x="1329" y="1035"/>
                </a:lnTo>
                <a:lnTo>
                  <a:pt x="1332" y="1050"/>
                </a:lnTo>
                <a:lnTo>
                  <a:pt x="1334" y="1035"/>
                </a:lnTo>
                <a:lnTo>
                  <a:pt x="1336" y="1041"/>
                </a:lnTo>
                <a:lnTo>
                  <a:pt x="1338" y="1035"/>
                </a:lnTo>
                <a:lnTo>
                  <a:pt x="1341" y="1032"/>
                </a:lnTo>
                <a:lnTo>
                  <a:pt x="1343" y="1029"/>
                </a:lnTo>
                <a:lnTo>
                  <a:pt x="1345" y="1032"/>
                </a:lnTo>
                <a:lnTo>
                  <a:pt x="1347" y="1041"/>
                </a:lnTo>
                <a:lnTo>
                  <a:pt x="1350" y="1047"/>
                </a:lnTo>
                <a:lnTo>
                  <a:pt x="1352" y="1050"/>
                </a:lnTo>
                <a:lnTo>
                  <a:pt x="1354" y="1041"/>
                </a:lnTo>
                <a:lnTo>
                  <a:pt x="1356" y="1047"/>
                </a:lnTo>
                <a:lnTo>
                  <a:pt x="1359" y="1050"/>
                </a:lnTo>
                <a:lnTo>
                  <a:pt x="1361" y="1038"/>
                </a:lnTo>
                <a:lnTo>
                  <a:pt x="1363" y="1038"/>
                </a:lnTo>
                <a:lnTo>
                  <a:pt x="1365" y="1050"/>
                </a:lnTo>
                <a:lnTo>
                  <a:pt x="1368" y="1038"/>
                </a:lnTo>
                <a:lnTo>
                  <a:pt x="1370" y="1047"/>
                </a:lnTo>
                <a:lnTo>
                  <a:pt x="1372" y="1029"/>
                </a:lnTo>
                <a:lnTo>
                  <a:pt x="1374" y="1041"/>
                </a:lnTo>
                <a:lnTo>
                  <a:pt x="1377" y="1047"/>
                </a:lnTo>
                <a:lnTo>
                  <a:pt x="1379" y="1041"/>
                </a:lnTo>
                <a:lnTo>
                  <a:pt x="1381" y="1044"/>
                </a:lnTo>
                <a:lnTo>
                  <a:pt x="1383" y="1032"/>
                </a:lnTo>
                <a:lnTo>
                  <a:pt x="1386" y="1029"/>
                </a:lnTo>
                <a:lnTo>
                  <a:pt x="1388" y="1023"/>
                </a:lnTo>
                <a:lnTo>
                  <a:pt x="1390" y="1029"/>
                </a:lnTo>
                <a:lnTo>
                  <a:pt x="1392" y="1035"/>
                </a:lnTo>
                <a:lnTo>
                  <a:pt x="1395" y="1038"/>
                </a:lnTo>
                <a:lnTo>
                  <a:pt x="1397" y="1032"/>
                </a:lnTo>
                <a:lnTo>
                  <a:pt x="1399" y="1026"/>
                </a:lnTo>
                <a:lnTo>
                  <a:pt x="1401" y="1041"/>
                </a:lnTo>
                <a:lnTo>
                  <a:pt x="1404" y="1056"/>
                </a:lnTo>
                <a:lnTo>
                  <a:pt x="1406" y="1047"/>
                </a:lnTo>
                <a:lnTo>
                  <a:pt x="1408" y="1050"/>
                </a:lnTo>
                <a:lnTo>
                  <a:pt x="1410" y="1056"/>
                </a:lnTo>
                <a:lnTo>
                  <a:pt x="1413" y="1059"/>
                </a:lnTo>
                <a:lnTo>
                  <a:pt x="1417" y="1062"/>
                </a:lnTo>
                <a:lnTo>
                  <a:pt x="1419" y="1053"/>
                </a:lnTo>
                <a:lnTo>
                  <a:pt x="1422" y="1059"/>
                </a:lnTo>
                <a:lnTo>
                  <a:pt x="1424" y="1062"/>
                </a:lnTo>
                <a:lnTo>
                  <a:pt x="1426" y="1062"/>
                </a:lnTo>
                <a:lnTo>
                  <a:pt x="1428" y="1053"/>
                </a:lnTo>
                <a:lnTo>
                  <a:pt x="1431" y="1056"/>
                </a:lnTo>
                <a:lnTo>
                  <a:pt x="1433" y="1044"/>
                </a:lnTo>
                <a:lnTo>
                  <a:pt x="1435" y="1041"/>
                </a:lnTo>
                <a:lnTo>
                  <a:pt x="1437" y="1047"/>
                </a:lnTo>
                <a:lnTo>
                  <a:pt x="1440" y="1059"/>
                </a:lnTo>
                <a:lnTo>
                  <a:pt x="1442" y="1062"/>
                </a:lnTo>
                <a:lnTo>
                  <a:pt x="1444" y="1059"/>
                </a:lnTo>
                <a:lnTo>
                  <a:pt x="1446" y="1062"/>
                </a:lnTo>
                <a:lnTo>
                  <a:pt x="1449" y="1062"/>
                </a:lnTo>
                <a:lnTo>
                  <a:pt x="1451" y="1059"/>
                </a:lnTo>
                <a:lnTo>
                  <a:pt x="1453" y="1053"/>
                </a:lnTo>
                <a:lnTo>
                  <a:pt x="1455" y="1047"/>
                </a:lnTo>
                <a:lnTo>
                  <a:pt x="1458" y="1047"/>
                </a:lnTo>
                <a:lnTo>
                  <a:pt x="1460" y="1053"/>
                </a:lnTo>
                <a:lnTo>
                  <a:pt x="1462" y="1044"/>
                </a:lnTo>
                <a:lnTo>
                  <a:pt x="1464" y="1038"/>
                </a:lnTo>
                <a:lnTo>
                  <a:pt x="1467" y="1044"/>
                </a:lnTo>
                <a:lnTo>
                  <a:pt x="1469" y="1050"/>
                </a:lnTo>
                <a:lnTo>
                  <a:pt x="1471" y="1050"/>
                </a:lnTo>
                <a:lnTo>
                  <a:pt x="1473" y="1038"/>
                </a:lnTo>
                <a:lnTo>
                  <a:pt x="1476" y="1044"/>
                </a:lnTo>
                <a:lnTo>
                  <a:pt x="1478" y="1041"/>
                </a:lnTo>
                <a:lnTo>
                  <a:pt x="1480" y="1053"/>
                </a:lnTo>
                <a:lnTo>
                  <a:pt x="1482" y="1065"/>
                </a:lnTo>
                <a:lnTo>
                  <a:pt x="1485" y="1068"/>
                </a:lnTo>
                <a:lnTo>
                  <a:pt x="1487" y="1062"/>
                </a:lnTo>
                <a:lnTo>
                  <a:pt x="1489" y="1062"/>
                </a:lnTo>
                <a:lnTo>
                  <a:pt x="1491" y="1059"/>
                </a:lnTo>
                <a:lnTo>
                  <a:pt x="1494" y="1056"/>
                </a:lnTo>
                <a:lnTo>
                  <a:pt x="1496" y="1053"/>
                </a:lnTo>
                <a:lnTo>
                  <a:pt x="1498" y="1062"/>
                </a:lnTo>
                <a:lnTo>
                  <a:pt x="1503" y="1062"/>
                </a:lnTo>
                <a:lnTo>
                  <a:pt x="1505" y="1065"/>
                </a:lnTo>
                <a:lnTo>
                  <a:pt x="1507" y="1050"/>
                </a:lnTo>
                <a:lnTo>
                  <a:pt x="1509" y="1059"/>
                </a:lnTo>
                <a:lnTo>
                  <a:pt x="1512" y="1056"/>
                </a:lnTo>
                <a:lnTo>
                  <a:pt x="1514" y="1062"/>
                </a:lnTo>
                <a:lnTo>
                  <a:pt x="1516" y="1053"/>
                </a:lnTo>
                <a:lnTo>
                  <a:pt x="1518" y="1062"/>
                </a:lnTo>
                <a:lnTo>
                  <a:pt x="1521" y="1071"/>
                </a:lnTo>
                <a:lnTo>
                  <a:pt x="1523" y="1065"/>
                </a:lnTo>
                <a:lnTo>
                  <a:pt x="1525" y="1062"/>
                </a:lnTo>
                <a:lnTo>
                  <a:pt x="1527" y="1065"/>
                </a:lnTo>
                <a:lnTo>
                  <a:pt x="1530" y="1056"/>
                </a:lnTo>
                <a:lnTo>
                  <a:pt x="1532" y="1050"/>
                </a:lnTo>
                <a:lnTo>
                  <a:pt x="1534" y="1041"/>
                </a:lnTo>
                <a:lnTo>
                  <a:pt x="1536" y="1047"/>
                </a:lnTo>
                <a:lnTo>
                  <a:pt x="1539" y="1059"/>
                </a:lnTo>
                <a:lnTo>
                  <a:pt x="1541" y="1071"/>
                </a:lnTo>
                <a:lnTo>
                  <a:pt x="1543" y="1065"/>
                </a:lnTo>
                <a:lnTo>
                  <a:pt x="1545" y="1047"/>
                </a:lnTo>
                <a:lnTo>
                  <a:pt x="1548" y="1047"/>
                </a:lnTo>
                <a:lnTo>
                  <a:pt x="1550" y="1050"/>
                </a:lnTo>
                <a:lnTo>
                  <a:pt x="1552" y="1050"/>
                </a:lnTo>
                <a:lnTo>
                  <a:pt x="1554" y="1047"/>
                </a:lnTo>
                <a:lnTo>
                  <a:pt x="1557" y="1050"/>
                </a:lnTo>
                <a:lnTo>
                  <a:pt x="1559" y="1059"/>
                </a:lnTo>
                <a:lnTo>
                  <a:pt x="1561" y="1050"/>
                </a:lnTo>
                <a:lnTo>
                  <a:pt x="1563" y="1059"/>
                </a:lnTo>
                <a:lnTo>
                  <a:pt x="1566" y="1062"/>
                </a:lnTo>
                <a:lnTo>
                  <a:pt x="1568" y="1056"/>
                </a:lnTo>
                <a:lnTo>
                  <a:pt x="1570" y="1056"/>
                </a:lnTo>
                <a:lnTo>
                  <a:pt x="1572" y="1065"/>
                </a:lnTo>
                <a:lnTo>
                  <a:pt x="1575" y="1059"/>
                </a:lnTo>
                <a:lnTo>
                  <a:pt x="1577" y="1050"/>
                </a:lnTo>
                <a:lnTo>
                  <a:pt x="1579" y="1053"/>
                </a:lnTo>
                <a:lnTo>
                  <a:pt x="1581" y="1038"/>
                </a:lnTo>
                <a:lnTo>
                  <a:pt x="1584" y="1029"/>
                </a:lnTo>
                <a:lnTo>
                  <a:pt x="1586" y="1035"/>
                </a:lnTo>
                <a:lnTo>
                  <a:pt x="1588" y="1035"/>
                </a:lnTo>
                <a:lnTo>
                  <a:pt x="1590" y="1029"/>
                </a:lnTo>
                <a:lnTo>
                  <a:pt x="1593" y="1035"/>
                </a:lnTo>
                <a:lnTo>
                  <a:pt x="1595" y="1044"/>
                </a:lnTo>
                <a:lnTo>
                  <a:pt x="1597" y="1053"/>
                </a:lnTo>
                <a:lnTo>
                  <a:pt x="1599" y="1056"/>
                </a:lnTo>
                <a:lnTo>
                  <a:pt x="1602" y="1047"/>
                </a:lnTo>
                <a:lnTo>
                  <a:pt x="1604" y="1056"/>
                </a:lnTo>
                <a:lnTo>
                  <a:pt x="1606" y="1062"/>
                </a:lnTo>
                <a:lnTo>
                  <a:pt x="1608" y="1074"/>
                </a:lnTo>
                <a:lnTo>
                  <a:pt x="1611" y="1056"/>
                </a:lnTo>
                <a:lnTo>
                  <a:pt x="1613" y="1065"/>
                </a:lnTo>
                <a:lnTo>
                  <a:pt x="1615" y="1068"/>
                </a:lnTo>
                <a:lnTo>
                  <a:pt x="1617" y="1065"/>
                </a:lnTo>
                <a:lnTo>
                  <a:pt x="1620" y="1059"/>
                </a:lnTo>
                <a:lnTo>
                  <a:pt x="1622" y="1050"/>
                </a:lnTo>
                <a:lnTo>
                  <a:pt x="1624" y="1050"/>
                </a:lnTo>
                <a:lnTo>
                  <a:pt x="1626" y="1056"/>
                </a:lnTo>
                <a:lnTo>
                  <a:pt x="1629" y="1062"/>
                </a:lnTo>
                <a:lnTo>
                  <a:pt x="1631" y="1053"/>
                </a:lnTo>
                <a:lnTo>
                  <a:pt x="1633" y="1056"/>
                </a:lnTo>
                <a:lnTo>
                  <a:pt x="1635" y="1053"/>
                </a:lnTo>
                <a:lnTo>
                  <a:pt x="1638" y="1053"/>
                </a:lnTo>
                <a:lnTo>
                  <a:pt x="1642" y="1056"/>
                </a:lnTo>
                <a:lnTo>
                  <a:pt x="1644" y="1059"/>
                </a:lnTo>
                <a:lnTo>
                  <a:pt x="1647" y="1065"/>
                </a:lnTo>
                <a:lnTo>
                  <a:pt x="1649" y="1074"/>
                </a:lnTo>
                <a:lnTo>
                  <a:pt x="1651" y="1065"/>
                </a:lnTo>
                <a:lnTo>
                  <a:pt x="1653" y="1059"/>
                </a:lnTo>
                <a:lnTo>
                  <a:pt x="1656" y="1062"/>
                </a:lnTo>
                <a:lnTo>
                  <a:pt x="1658" y="1065"/>
                </a:lnTo>
                <a:lnTo>
                  <a:pt x="1660" y="1068"/>
                </a:lnTo>
                <a:lnTo>
                  <a:pt x="1662" y="1059"/>
                </a:lnTo>
                <a:lnTo>
                  <a:pt x="1665" y="1065"/>
                </a:lnTo>
                <a:lnTo>
                  <a:pt x="1669" y="1065"/>
                </a:lnTo>
                <a:lnTo>
                  <a:pt x="1671" y="1056"/>
                </a:lnTo>
                <a:lnTo>
                  <a:pt x="1674" y="1056"/>
                </a:lnTo>
                <a:lnTo>
                  <a:pt x="1676" y="1074"/>
                </a:lnTo>
                <a:lnTo>
                  <a:pt x="1678" y="1074"/>
                </a:lnTo>
                <a:lnTo>
                  <a:pt x="1680" y="1068"/>
                </a:lnTo>
                <a:lnTo>
                  <a:pt x="1683" y="1074"/>
                </a:lnTo>
                <a:lnTo>
                  <a:pt x="1685" y="1077"/>
                </a:lnTo>
                <a:lnTo>
                  <a:pt x="1687" y="1065"/>
                </a:lnTo>
                <a:lnTo>
                  <a:pt x="1689" y="1059"/>
                </a:lnTo>
                <a:lnTo>
                  <a:pt x="1692" y="1068"/>
                </a:lnTo>
                <a:lnTo>
                  <a:pt x="1696" y="1068"/>
                </a:lnTo>
                <a:lnTo>
                  <a:pt x="1698" y="1071"/>
                </a:lnTo>
                <a:lnTo>
                  <a:pt x="1701" y="1077"/>
                </a:lnTo>
                <a:lnTo>
                  <a:pt x="1705" y="1077"/>
                </a:lnTo>
                <a:lnTo>
                  <a:pt x="1707" y="1062"/>
                </a:lnTo>
                <a:lnTo>
                  <a:pt x="1710" y="1059"/>
                </a:lnTo>
                <a:lnTo>
                  <a:pt x="1712" y="1071"/>
                </a:lnTo>
                <a:lnTo>
                  <a:pt x="1714" y="1074"/>
                </a:lnTo>
                <a:lnTo>
                  <a:pt x="1716" y="1068"/>
                </a:lnTo>
                <a:lnTo>
                  <a:pt x="1719" y="1068"/>
                </a:lnTo>
                <a:lnTo>
                  <a:pt x="1721" y="1065"/>
                </a:lnTo>
                <a:lnTo>
                  <a:pt x="1723" y="1068"/>
                </a:lnTo>
                <a:lnTo>
                  <a:pt x="1725" y="1065"/>
                </a:lnTo>
                <a:lnTo>
                  <a:pt x="1728" y="1068"/>
                </a:lnTo>
                <a:lnTo>
                  <a:pt x="1730" y="1071"/>
                </a:lnTo>
                <a:lnTo>
                  <a:pt x="1732" y="1074"/>
                </a:lnTo>
                <a:lnTo>
                  <a:pt x="1734" y="1068"/>
                </a:lnTo>
                <a:lnTo>
                  <a:pt x="1737" y="1071"/>
                </a:lnTo>
                <a:lnTo>
                  <a:pt x="1739" y="1074"/>
                </a:lnTo>
                <a:lnTo>
                  <a:pt x="1741" y="1080"/>
                </a:lnTo>
                <a:lnTo>
                  <a:pt x="1743" y="1071"/>
                </a:lnTo>
                <a:lnTo>
                  <a:pt x="1746" y="1071"/>
                </a:lnTo>
                <a:lnTo>
                  <a:pt x="1748" y="1065"/>
                </a:lnTo>
                <a:lnTo>
                  <a:pt x="1750" y="1071"/>
                </a:lnTo>
                <a:lnTo>
                  <a:pt x="1752" y="1074"/>
                </a:lnTo>
                <a:lnTo>
                  <a:pt x="1755" y="1071"/>
                </a:lnTo>
                <a:lnTo>
                  <a:pt x="1757" y="1077"/>
                </a:lnTo>
                <a:lnTo>
                  <a:pt x="1759" y="1077"/>
                </a:lnTo>
                <a:lnTo>
                  <a:pt x="1761" y="1062"/>
                </a:lnTo>
                <a:lnTo>
                  <a:pt x="1764" y="1065"/>
                </a:lnTo>
                <a:lnTo>
                  <a:pt x="1766" y="1056"/>
                </a:lnTo>
                <a:lnTo>
                  <a:pt x="1768" y="1062"/>
                </a:lnTo>
                <a:lnTo>
                  <a:pt x="1770" y="1077"/>
                </a:lnTo>
                <a:lnTo>
                  <a:pt x="1773" y="1077"/>
                </a:lnTo>
                <a:lnTo>
                  <a:pt x="1775" y="1068"/>
                </a:lnTo>
                <a:lnTo>
                  <a:pt x="1777" y="1068"/>
                </a:lnTo>
                <a:lnTo>
                  <a:pt x="1779" y="1071"/>
                </a:lnTo>
                <a:lnTo>
                  <a:pt x="1782" y="1074"/>
                </a:lnTo>
                <a:lnTo>
                  <a:pt x="1784" y="1068"/>
                </a:lnTo>
                <a:lnTo>
                  <a:pt x="1786" y="1068"/>
                </a:lnTo>
                <a:lnTo>
                  <a:pt x="1788" y="1062"/>
                </a:lnTo>
                <a:lnTo>
                  <a:pt x="1791" y="1065"/>
                </a:lnTo>
                <a:lnTo>
                  <a:pt x="1793" y="1077"/>
                </a:lnTo>
                <a:lnTo>
                  <a:pt x="1795" y="1074"/>
                </a:lnTo>
                <a:lnTo>
                  <a:pt x="1797" y="1077"/>
                </a:lnTo>
                <a:lnTo>
                  <a:pt x="1800" y="1068"/>
                </a:lnTo>
                <a:lnTo>
                  <a:pt x="1802" y="1080"/>
                </a:lnTo>
                <a:lnTo>
                  <a:pt x="1804" y="1077"/>
                </a:lnTo>
                <a:lnTo>
                  <a:pt x="1806" y="1065"/>
                </a:lnTo>
                <a:lnTo>
                  <a:pt x="1809" y="1074"/>
                </a:lnTo>
                <a:lnTo>
                  <a:pt x="1811" y="1071"/>
                </a:lnTo>
                <a:lnTo>
                  <a:pt x="1813" y="1068"/>
                </a:lnTo>
                <a:lnTo>
                  <a:pt x="1815" y="1065"/>
                </a:lnTo>
                <a:lnTo>
                  <a:pt x="1818" y="1068"/>
                </a:lnTo>
                <a:lnTo>
                  <a:pt x="1820" y="1080"/>
                </a:lnTo>
                <a:lnTo>
                  <a:pt x="1822" y="1071"/>
                </a:lnTo>
                <a:lnTo>
                  <a:pt x="1824" y="1065"/>
                </a:lnTo>
                <a:lnTo>
                  <a:pt x="1827" y="1071"/>
                </a:lnTo>
                <a:lnTo>
                  <a:pt x="1829" y="1086"/>
                </a:lnTo>
                <a:lnTo>
                  <a:pt x="1831" y="1080"/>
                </a:lnTo>
                <a:lnTo>
                  <a:pt x="1833" y="1077"/>
                </a:lnTo>
                <a:lnTo>
                  <a:pt x="1836" y="1077"/>
                </a:lnTo>
                <a:lnTo>
                  <a:pt x="1838" y="1071"/>
                </a:lnTo>
                <a:lnTo>
                  <a:pt x="1840" y="1077"/>
                </a:lnTo>
                <a:lnTo>
                  <a:pt x="1842" y="1071"/>
                </a:lnTo>
                <a:lnTo>
                  <a:pt x="1845" y="1074"/>
                </a:lnTo>
                <a:lnTo>
                  <a:pt x="1847" y="1089"/>
                </a:lnTo>
                <a:lnTo>
                  <a:pt x="1849" y="1083"/>
                </a:lnTo>
                <a:lnTo>
                  <a:pt x="1851" y="1068"/>
                </a:lnTo>
                <a:lnTo>
                  <a:pt x="1854" y="1065"/>
                </a:lnTo>
                <a:lnTo>
                  <a:pt x="1856" y="1077"/>
                </a:lnTo>
                <a:lnTo>
                  <a:pt x="1858" y="1077"/>
                </a:lnTo>
                <a:lnTo>
                  <a:pt x="1860" y="1083"/>
                </a:lnTo>
                <a:lnTo>
                  <a:pt x="1863" y="1077"/>
                </a:lnTo>
                <a:lnTo>
                  <a:pt x="1865" y="1074"/>
                </a:lnTo>
                <a:lnTo>
                  <a:pt x="1867" y="1083"/>
                </a:lnTo>
                <a:lnTo>
                  <a:pt x="1869" y="1080"/>
                </a:lnTo>
                <a:lnTo>
                  <a:pt x="1872" y="1077"/>
                </a:lnTo>
                <a:lnTo>
                  <a:pt x="1874" y="1071"/>
                </a:lnTo>
                <a:lnTo>
                  <a:pt x="1876" y="1077"/>
                </a:lnTo>
                <a:lnTo>
                  <a:pt x="1878" y="1068"/>
                </a:lnTo>
                <a:lnTo>
                  <a:pt x="1881" y="1074"/>
                </a:lnTo>
                <a:lnTo>
                  <a:pt x="1883" y="1065"/>
                </a:lnTo>
                <a:lnTo>
                  <a:pt x="1885" y="1080"/>
                </a:lnTo>
                <a:lnTo>
                  <a:pt x="1890" y="1080"/>
                </a:lnTo>
                <a:lnTo>
                  <a:pt x="1892" y="1086"/>
                </a:lnTo>
                <a:lnTo>
                  <a:pt x="1894" y="1083"/>
                </a:lnTo>
                <a:lnTo>
                  <a:pt x="1896" y="1086"/>
                </a:lnTo>
                <a:lnTo>
                  <a:pt x="1899" y="1083"/>
                </a:lnTo>
                <a:lnTo>
                  <a:pt x="1901" y="1089"/>
                </a:lnTo>
                <a:lnTo>
                  <a:pt x="1903" y="1083"/>
                </a:lnTo>
                <a:lnTo>
                  <a:pt x="1905" y="1080"/>
                </a:lnTo>
                <a:lnTo>
                  <a:pt x="1908" y="1077"/>
                </a:lnTo>
                <a:lnTo>
                  <a:pt x="1910" y="1071"/>
                </a:lnTo>
                <a:lnTo>
                  <a:pt x="1912" y="1065"/>
                </a:lnTo>
                <a:lnTo>
                  <a:pt x="1914" y="1071"/>
                </a:lnTo>
                <a:lnTo>
                  <a:pt x="1917" y="1071"/>
                </a:lnTo>
                <a:lnTo>
                  <a:pt x="1919" y="1074"/>
                </a:lnTo>
                <a:lnTo>
                  <a:pt x="1921" y="1071"/>
                </a:lnTo>
                <a:lnTo>
                  <a:pt x="1923" y="1080"/>
                </a:lnTo>
                <a:lnTo>
                  <a:pt x="1926" y="1083"/>
                </a:lnTo>
                <a:lnTo>
                  <a:pt x="1928" y="1089"/>
                </a:lnTo>
                <a:lnTo>
                  <a:pt x="1930" y="1083"/>
                </a:lnTo>
                <a:lnTo>
                  <a:pt x="1932" y="1077"/>
                </a:lnTo>
                <a:lnTo>
                  <a:pt x="1935" y="1077"/>
                </a:lnTo>
                <a:lnTo>
                  <a:pt x="1937" y="1083"/>
                </a:lnTo>
                <a:lnTo>
                  <a:pt x="1939" y="1086"/>
                </a:lnTo>
                <a:lnTo>
                  <a:pt x="1941" y="1080"/>
                </a:lnTo>
                <a:lnTo>
                  <a:pt x="1944" y="1083"/>
                </a:lnTo>
                <a:lnTo>
                  <a:pt x="1946" y="1080"/>
                </a:lnTo>
                <a:lnTo>
                  <a:pt x="1948" y="1080"/>
                </a:lnTo>
                <a:lnTo>
                  <a:pt x="1950" y="1068"/>
                </a:lnTo>
                <a:lnTo>
                  <a:pt x="1953" y="1071"/>
                </a:lnTo>
                <a:lnTo>
                  <a:pt x="1955" y="1074"/>
                </a:lnTo>
                <a:lnTo>
                  <a:pt x="1957" y="1077"/>
                </a:lnTo>
                <a:lnTo>
                  <a:pt x="1959" y="1080"/>
                </a:lnTo>
                <a:lnTo>
                  <a:pt x="1962" y="1074"/>
                </a:lnTo>
                <a:lnTo>
                  <a:pt x="1964" y="1077"/>
                </a:lnTo>
                <a:lnTo>
                  <a:pt x="1966" y="1080"/>
                </a:lnTo>
                <a:lnTo>
                  <a:pt x="1968" y="1086"/>
                </a:lnTo>
                <a:lnTo>
                  <a:pt x="1971" y="1077"/>
                </a:lnTo>
                <a:lnTo>
                  <a:pt x="1973" y="1086"/>
                </a:lnTo>
                <a:lnTo>
                  <a:pt x="1975" y="1083"/>
                </a:lnTo>
                <a:lnTo>
                  <a:pt x="1977" y="1089"/>
                </a:lnTo>
                <a:lnTo>
                  <a:pt x="1980" y="1086"/>
                </a:lnTo>
                <a:lnTo>
                  <a:pt x="1982" y="1089"/>
                </a:lnTo>
                <a:lnTo>
                  <a:pt x="1984" y="1089"/>
                </a:lnTo>
                <a:lnTo>
                  <a:pt x="1986" y="1083"/>
                </a:lnTo>
                <a:lnTo>
                  <a:pt x="1989" y="1089"/>
                </a:lnTo>
                <a:lnTo>
                  <a:pt x="1991" y="1080"/>
                </a:lnTo>
                <a:lnTo>
                  <a:pt x="1993" y="1077"/>
                </a:lnTo>
                <a:lnTo>
                  <a:pt x="1995" y="1083"/>
                </a:lnTo>
                <a:lnTo>
                  <a:pt x="1998" y="1080"/>
                </a:lnTo>
                <a:lnTo>
                  <a:pt x="2000" y="1086"/>
                </a:lnTo>
                <a:lnTo>
                  <a:pt x="2002" y="1080"/>
                </a:lnTo>
                <a:lnTo>
                  <a:pt x="2004" y="1086"/>
                </a:lnTo>
                <a:lnTo>
                  <a:pt x="2007" y="1089"/>
                </a:lnTo>
                <a:lnTo>
                  <a:pt x="2009" y="1080"/>
                </a:lnTo>
                <a:lnTo>
                  <a:pt x="2011" y="1089"/>
                </a:lnTo>
                <a:lnTo>
                  <a:pt x="2013" y="1083"/>
                </a:lnTo>
                <a:lnTo>
                  <a:pt x="2016" y="1083"/>
                </a:lnTo>
                <a:lnTo>
                  <a:pt x="2020" y="1089"/>
                </a:lnTo>
                <a:lnTo>
                  <a:pt x="2022" y="1077"/>
                </a:lnTo>
                <a:lnTo>
                  <a:pt x="2025" y="1077"/>
                </a:lnTo>
                <a:lnTo>
                  <a:pt x="2027" y="1080"/>
                </a:lnTo>
                <a:lnTo>
                  <a:pt x="2029" y="1080"/>
                </a:lnTo>
                <a:lnTo>
                  <a:pt x="2031" y="1083"/>
                </a:lnTo>
                <a:lnTo>
                  <a:pt x="2034" y="1074"/>
                </a:lnTo>
                <a:lnTo>
                  <a:pt x="2036" y="1086"/>
                </a:lnTo>
                <a:lnTo>
                  <a:pt x="2038" y="1089"/>
                </a:lnTo>
                <a:lnTo>
                  <a:pt x="2040" y="1080"/>
                </a:lnTo>
                <a:lnTo>
                  <a:pt x="2043" y="1080"/>
                </a:lnTo>
                <a:lnTo>
                  <a:pt x="2047" y="1083"/>
                </a:lnTo>
                <a:lnTo>
                  <a:pt x="2049" y="1077"/>
                </a:lnTo>
                <a:lnTo>
                  <a:pt x="2052" y="1071"/>
                </a:lnTo>
                <a:lnTo>
                  <a:pt x="2054" y="1083"/>
                </a:lnTo>
                <a:lnTo>
                  <a:pt x="2056" y="1086"/>
                </a:lnTo>
                <a:lnTo>
                  <a:pt x="2058" y="1083"/>
                </a:lnTo>
                <a:lnTo>
                  <a:pt x="2061" y="1089"/>
                </a:lnTo>
                <a:lnTo>
                  <a:pt x="2063" y="1086"/>
                </a:lnTo>
                <a:lnTo>
                  <a:pt x="2065" y="1080"/>
                </a:lnTo>
                <a:lnTo>
                  <a:pt x="2067" y="1086"/>
                </a:lnTo>
                <a:lnTo>
                  <a:pt x="2070" y="1092"/>
                </a:lnTo>
                <a:lnTo>
                  <a:pt x="2072" y="1086"/>
                </a:lnTo>
                <a:lnTo>
                  <a:pt x="2074" y="1086"/>
                </a:lnTo>
                <a:lnTo>
                  <a:pt x="2076" y="1089"/>
                </a:lnTo>
                <a:lnTo>
                  <a:pt x="2079" y="1092"/>
                </a:lnTo>
                <a:lnTo>
                  <a:pt x="2081" y="1086"/>
                </a:lnTo>
                <a:lnTo>
                  <a:pt x="2083" y="1083"/>
                </a:lnTo>
                <a:lnTo>
                  <a:pt x="2085" y="1086"/>
                </a:lnTo>
                <a:lnTo>
                  <a:pt x="2088" y="1089"/>
                </a:lnTo>
                <a:lnTo>
                  <a:pt x="2090" y="1092"/>
                </a:lnTo>
                <a:lnTo>
                  <a:pt x="2092" y="1083"/>
                </a:lnTo>
                <a:lnTo>
                  <a:pt x="2094" y="1089"/>
                </a:lnTo>
                <a:lnTo>
                  <a:pt x="2097" y="1089"/>
                </a:lnTo>
                <a:lnTo>
                  <a:pt x="2099" y="1080"/>
                </a:lnTo>
                <a:lnTo>
                  <a:pt x="2101" y="1086"/>
                </a:lnTo>
                <a:lnTo>
                  <a:pt x="2103" y="1077"/>
                </a:lnTo>
                <a:lnTo>
                  <a:pt x="2106" y="1080"/>
                </a:lnTo>
                <a:lnTo>
                  <a:pt x="2110" y="1083"/>
                </a:lnTo>
                <a:lnTo>
                  <a:pt x="2115" y="1083"/>
                </a:lnTo>
                <a:lnTo>
                  <a:pt x="2117" y="1074"/>
                </a:lnTo>
                <a:lnTo>
                  <a:pt x="2119" y="1083"/>
                </a:lnTo>
                <a:lnTo>
                  <a:pt x="2121" y="1086"/>
                </a:lnTo>
                <a:lnTo>
                  <a:pt x="2124" y="1086"/>
                </a:lnTo>
                <a:lnTo>
                  <a:pt x="2126" y="1077"/>
                </a:lnTo>
                <a:lnTo>
                  <a:pt x="2128" y="1083"/>
                </a:lnTo>
                <a:lnTo>
                  <a:pt x="2130" y="1095"/>
                </a:lnTo>
                <a:lnTo>
                  <a:pt x="2133" y="1092"/>
                </a:lnTo>
                <a:lnTo>
                  <a:pt x="2135" y="1089"/>
                </a:lnTo>
                <a:lnTo>
                  <a:pt x="2137" y="1083"/>
                </a:lnTo>
                <a:lnTo>
                  <a:pt x="2139" y="1080"/>
                </a:lnTo>
                <a:lnTo>
                  <a:pt x="2142" y="1074"/>
                </a:lnTo>
                <a:lnTo>
                  <a:pt x="2144" y="1077"/>
                </a:lnTo>
                <a:lnTo>
                  <a:pt x="2146" y="1080"/>
                </a:lnTo>
                <a:lnTo>
                  <a:pt x="2148" y="1086"/>
                </a:lnTo>
                <a:lnTo>
                  <a:pt x="2151" y="1086"/>
                </a:lnTo>
                <a:lnTo>
                  <a:pt x="2153" y="1080"/>
                </a:lnTo>
                <a:lnTo>
                  <a:pt x="2155" y="1077"/>
                </a:lnTo>
                <a:lnTo>
                  <a:pt x="2157" y="1083"/>
                </a:lnTo>
                <a:lnTo>
                  <a:pt x="2160" y="1083"/>
                </a:lnTo>
                <a:lnTo>
                  <a:pt x="2162" y="1089"/>
                </a:lnTo>
                <a:lnTo>
                  <a:pt x="2164" y="1092"/>
                </a:lnTo>
                <a:lnTo>
                  <a:pt x="2166" y="1080"/>
                </a:lnTo>
                <a:lnTo>
                  <a:pt x="2169" y="1080"/>
                </a:lnTo>
                <a:lnTo>
                  <a:pt x="2171" y="1077"/>
                </a:lnTo>
                <a:lnTo>
                  <a:pt x="2173" y="1077"/>
                </a:lnTo>
                <a:lnTo>
                  <a:pt x="2175" y="1080"/>
                </a:lnTo>
                <a:lnTo>
                  <a:pt x="2178" y="1077"/>
                </a:lnTo>
                <a:lnTo>
                  <a:pt x="2180" y="1080"/>
                </a:lnTo>
                <a:lnTo>
                  <a:pt x="2182" y="1086"/>
                </a:lnTo>
                <a:lnTo>
                  <a:pt x="2184" y="1080"/>
                </a:lnTo>
                <a:lnTo>
                  <a:pt x="2187" y="1095"/>
                </a:lnTo>
                <a:lnTo>
                  <a:pt x="2189" y="1086"/>
                </a:lnTo>
                <a:lnTo>
                  <a:pt x="2191" y="1086"/>
                </a:lnTo>
                <a:lnTo>
                  <a:pt x="2193" y="1077"/>
                </a:lnTo>
                <a:lnTo>
                  <a:pt x="2196" y="1080"/>
                </a:lnTo>
                <a:lnTo>
                  <a:pt x="2198" y="1077"/>
                </a:lnTo>
                <a:lnTo>
                  <a:pt x="2200" y="1086"/>
                </a:lnTo>
                <a:lnTo>
                  <a:pt x="2202" y="1077"/>
                </a:lnTo>
                <a:lnTo>
                  <a:pt x="2205" y="1083"/>
                </a:lnTo>
                <a:lnTo>
                  <a:pt x="2207" y="1086"/>
                </a:lnTo>
                <a:lnTo>
                  <a:pt x="2209" y="1089"/>
                </a:lnTo>
                <a:lnTo>
                  <a:pt x="2211" y="1092"/>
                </a:lnTo>
                <a:lnTo>
                  <a:pt x="2214" y="1095"/>
                </a:lnTo>
                <a:lnTo>
                  <a:pt x="2216" y="1092"/>
                </a:lnTo>
                <a:lnTo>
                  <a:pt x="2218" y="1086"/>
                </a:lnTo>
                <a:lnTo>
                  <a:pt x="2220" y="1092"/>
                </a:lnTo>
                <a:lnTo>
                  <a:pt x="2223" y="1092"/>
                </a:lnTo>
                <a:lnTo>
                  <a:pt x="2225" y="1089"/>
                </a:lnTo>
                <a:lnTo>
                  <a:pt x="2227" y="1080"/>
                </a:lnTo>
                <a:lnTo>
                  <a:pt x="2229" y="1086"/>
                </a:lnTo>
                <a:lnTo>
                  <a:pt x="2232" y="1089"/>
                </a:lnTo>
                <a:lnTo>
                  <a:pt x="2234" y="1092"/>
                </a:lnTo>
                <a:lnTo>
                  <a:pt x="2236" y="1083"/>
                </a:lnTo>
                <a:lnTo>
                  <a:pt x="2238" y="1089"/>
                </a:lnTo>
                <a:lnTo>
                  <a:pt x="2241" y="1089"/>
                </a:lnTo>
                <a:lnTo>
                  <a:pt x="2243" y="1092"/>
                </a:lnTo>
                <a:lnTo>
                  <a:pt x="2245" y="1095"/>
                </a:lnTo>
                <a:lnTo>
                  <a:pt x="2247" y="1080"/>
                </a:lnTo>
                <a:lnTo>
                  <a:pt x="2250" y="1086"/>
                </a:lnTo>
                <a:lnTo>
                  <a:pt x="2252" y="1083"/>
                </a:lnTo>
                <a:lnTo>
                  <a:pt x="2254" y="1083"/>
                </a:lnTo>
                <a:lnTo>
                  <a:pt x="2259" y="1086"/>
                </a:lnTo>
                <a:lnTo>
                  <a:pt x="2261" y="1083"/>
                </a:lnTo>
                <a:lnTo>
                  <a:pt x="2263" y="1080"/>
                </a:lnTo>
                <a:lnTo>
                  <a:pt x="2265" y="1089"/>
                </a:lnTo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23" name="Rectangle 55"/>
          <p:cNvSpPr>
            <a:spLocks noChangeArrowheads="1"/>
          </p:cNvSpPr>
          <p:nvPr/>
        </p:nvSpPr>
        <p:spPr bwMode="auto">
          <a:xfrm>
            <a:off x="1981200" y="514350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m/z</a:t>
            </a:r>
          </a:p>
        </p:txBody>
      </p:sp>
      <p:sp>
        <p:nvSpPr>
          <p:cNvPr id="263224" name="Text Box 56"/>
          <p:cNvSpPr txBox="1">
            <a:spLocks noChangeArrowheads="1"/>
          </p:cNvSpPr>
          <p:nvPr/>
        </p:nvSpPr>
        <p:spPr bwMode="auto">
          <a:xfrm>
            <a:off x="1308100" y="1890713"/>
            <a:ext cx="188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99"/>
                </a:solidFill>
                <a:latin typeface="Arial" charset="0"/>
              </a:rPr>
              <a:t>Linear mode</a:t>
            </a:r>
          </a:p>
        </p:txBody>
      </p:sp>
      <p:sp>
        <p:nvSpPr>
          <p:cNvPr id="263225" name="Text Box 57"/>
          <p:cNvSpPr txBox="1">
            <a:spLocks noChangeArrowheads="1"/>
          </p:cNvSpPr>
          <p:nvPr/>
        </p:nvSpPr>
        <p:spPr bwMode="auto">
          <a:xfrm>
            <a:off x="5803900" y="1890713"/>
            <a:ext cx="225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99"/>
                </a:solidFill>
                <a:latin typeface="Arial" charset="0"/>
              </a:rPr>
              <a:t>Reflector mode</a:t>
            </a:r>
          </a:p>
        </p:txBody>
      </p:sp>
      <p:sp>
        <p:nvSpPr>
          <p:cNvPr id="263226" name="Text Box 58"/>
          <p:cNvSpPr txBox="1">
            <a:spLocks noChangeArrowheads="1"/>
          </p:cNvSpPr>
          <p:nvPr/>
        </p:nvSpPr>
        <p:spPr bwMode="auto">
          <a:xfrm>
            <a:off x="2754313" y="2603500"/>
            <a:ext cx="1289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Arial" charset="0"/>
              </a:rPr>
              <a:t>continuous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Arial" charset="0"/>
              </a:rPr>
              <a:t>extraction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Arial" charset="0"/>
              </a:rPr>
              <a:t>R=125</a:t>
            </a:r>
          </a:p>
        </p:txBody>
      </p:sp>
      <p:sp>
        <p:nvSpPr>
          <p:cNvPr id="263227" name="Text Box 59"/>
          <p:cNvSpPr txBox="1">
            <a:spLocks noChangeArrowheads="1"/>
          </p:cNvSpPr>
          <p:nvPr/>
        </p:nvSpPr>
        <p:spPr bwMode="auto">
          <a:xfrm>
            <a:off x="293688" y="2578100"/>
            <a:ext cx="1174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2"/>
                </a:solidFill>
                <a:latin typeface="Arial" charset="0"/>
              </a:rPr>
              <a:t>delayed</a:t>
            </a:r>
          </a:p>
          <a:p>
            <a:pPr algn="ctr"/>
            <a:r>
              <a:rPr lang="en-US" sz="1800">
                <a:solidFill>
                  <a:schemeClr val="tx2"/>
                </a:solidFill>
                <a:latin typeface="Arial" charset="0"/>
              </a:rPr>
              <a:t>extraction</a:t>
            </a:r>
          </a:p>
          <a:p>
            <a:pPr algn="ctr"/>
            <a:r>
              <a:rPr lang="en-US" sz="1800">
                <a:solidFill>
                  <a:schemeClr val="tx2"/>
                </a:solidFill>
                <a:latin typeface="Arial" charset="0"/>
              </a:rPr>
              <a:t>R=1,100</a:t>
            </a:r>
          </a:p>
        </p:txBody>
      </p:sp>
      <p:sp>
        <p:nvSpPr>
          <p:cNvPr id="263228" name="Text Box 60"/>
          <p:cNvSpPr txBox="1">
            <a:spLocks noChangeArrowheads="1"/>
          </p:cNvSpPr>
          <p:nvPr/>
        </p:nvSpPr>
        <p:spPr bwMode="auto">
          <a:xfrm>
            <a:off x="4989513" y="2565400"/>
            <a:ext cx="1181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2"/>
                </a:solidFill>
                <a:latin typeface="Arial" charset="0"/>
              </a:rPr>
              <a:t>delayed</a:t>
            </a:r>
          </a:p>
          <a:p>
            <a:pPr algn="ctr"/>
            <a:r>
              <a:rPr lang="en-US" sz="1800">
                <a:solidFill>
                  <a:schemeClr val="tx2"/>
                </a:solidFill>
                <a:latin typeface="Arial" charset="0"/>
              </a:rPr>
              <a:t>extraction</a:t>
            </a:r>
          </a:p>
          <a:p>
            <a:pPr algn="ctr"/>
            <a:r>
              <a:rPr lang="en-US" sz="1800">
                <a:solidFill>
                  <a:schemeClr val="tx2"/>
                </a:solidFill>
                <a:latin typeface="Arial" charset="0"/>
              </a:rPr>
              <a:t>R=11,000</a:t>
            </a:r>
            <a:endParaRPr lang="en-US" sz="1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63229" name="Text Box 61"/>
          <p:cNvSpPr txBox="1">
            <a:spLocks noChangeArrowheads="1"/>
          </p:cNvSpPr>
          <p:nvPr/>
        </p:nvSpPr>
        <p:spPr bwMode="auto">
          <a:xfrm>
            <a:off x="7478713" y="2540000"/>
            <a:ext cx="1289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Arial" charset="0"/>
              </a:rPr>
              <a:t>continuous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Arial" charset="0"/>
              </a:rPr>
              <a:t>extraction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Arial" charset="0"/>
              </a:rPr>
              <a:t>R=650</a:t>
            </a:r>
          </a:p>
        </p:txBody>
      </p:sp>
      <p:sp>
        <p:nvSpPr>
          <p:cNvPr id="263230" name="Text Box 62"/>
          <p:cNvSpPr txBox="1">
            <a:spLocks noChangeArrowheads="1"/>
          </p:cNvSpPr>
          <p:nvPr/>
        </p:nvSpPr>
        <p:spPr bwMode="auto">
          <a:xfrm>
            <a:off x="381000" y="331788"/>
            <a:ext cx="81343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Delayed Extraction:</a:t>
            </a:r>
          </a:p>
          <a:p>
            <a:pPr algn="ctr"/>
            <a:r>
              <a:rPr lang="en-US" sz="3600" b="1">
                <a:solidFill>
                  <a:srgbClr val="003399"/>
                </a:solidFill>
                <a:latin typeface="Arial" charset="0"/>
              </a:rPr>
              <a:t>Resolution Improvements circa 1996</a:t>
            </a:r>
          </a:p>
        </p:txBody>
      </p:sp>
      <p:sp>
        <p:nvSpPr>
          <p:cNvPr id="263231" name="Text Box 63" descr="Stationery"/>
          <p:cNvSpPr txBox="1">
            <a:spLocks noChangeArrowheads="1"/>
          </p:cNvSpPr>
          <p:nvPr/>
        </p:nvSpPr>
        <p:spPr bwMode="auto">
          <a:xfrm>
            <a:off x="381000" y="5676900"/>
            <a:ext cx="3295650" cy="3667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Sample: mixed base DNA 36-mer</a:t>
            </a:r>
          </a:p>
        </p:txBody>
      </p:sp>
      <p:sp>
        <p:nvSpPr>
          <p:cNvPr id="263232" name="Text Box 64" descr="Stationery"/>
          <p:cNvSpPr txBox="1">
            <a:spLocks noChangeArrowheads="1"/>
          </p:cNvSpPr>
          <p:nvPr/>
        </p:nvSpPr>
        <p:spPr bwMode="auto">
          <a:xfrm>
            <a:off x="5181600" y="5676900"/>
            <a:ext cx="3295650" cy="3667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Sample: mixed base DNA 20-mer</a:t>
            </a:r>
          </a:p>
        </p:txBody>
      </p:sp>
      <p:sp>
        <p:nvSpPr>
          <p:cNvPr id="263233" name="Line 65"/>
          <p:cNvSpPr>
            <a:spLocks noChangeShapeType="1"/>
          </p:cNvSpPr>
          <p:nvPr/>
        </p:nvSpPr>
        <p:spPr bwMode="auto">
          <a:xfrm>
            <a:off x="1257300" y="3416300"/>
            <a:ext cx="5334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34" name="Line 66"/>
          <p:cNvSpPr>
            <a:spLocks noChangeShapeType="1"/>
          </p:cNvSpPr>
          <p:nvPr/>
        </p:nvSpPr>
        <p:spPr bwMode="auto">
          <a:xfrm flipH="1">
            <a:off x="2489200" y="3454400"/>
            <a:ext cx="520700" cy="50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35" name="Line 67"/>
          <p:cNvSpPr>
            <a:spLocks noChangeShapeType="1"/>
          </p:cNvSpPr>
          <p:nvPr/>
        </p:nvSpPr>
        <p:spPr bwMode="auto">
          <a:xfrm>
            <a:off x="5943600" y="3429000"/>
            <a:ext cx="45720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36" name="Line 68"/>
          <p:cNvSpPr>
            <a:spLocks noChangeShapeType="1"/>
          </p:cNvSpPr>
          <p:nvPr/>
        </p:nvSpPr>
        <p:spPr bwMode="auto">
          <a:xfrm flipH="1">
            <a:off x="7112000" y="3162300"/>
            <a:ext cx="520700" cy="50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  <a:latin typeface="Arial" charset="0"/>
              </a:rPr>
              <a:t>Optimizing grid voltage % and delay time</a:t>
            </a:r>
            <a:endParaRPr lang="en-US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Arial" charset="0"/>
              </a:rPr>
              <a:t>Grid Voltage % and Delay time are interactive parameters. </a:t>
            </a:r>
          </a:p>
          <a:p>
            <a:pPr>
              <a:buFontTx/>
              <a:buNone/>
            </a:pPr>
            <a:r>
              <a:rPr lang="en-US" sz="2000">
                <a:latin typeface="Arial" charset="0"/>
              </a:rPr>
              <a:t>For each grid voltage % there is an optimal delay time.</a:t>
            </a:r>
            <a:r>
              <a:rPr lang="en-US" sz="2400"/>
              <a:t>  </a:t>
            </a:r>
          </a:p>
          <a:p>
            <a:pPr>
              <a:buFontTx/>
              <a:buNone/>
            </a:pPr>
            <a:endParaRPr lang="en-US" sz="2400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762000" y="48768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Increments of 0.3% in grid % or 50 ns in delay may give        significantly different performance.</a:t>
            </a:r>
          </a:p>
        </p:txBody>
      </p:sp>
      <p:graphicFrame>
        <p:nvGraphicFramePr>
          <p:cNvPr id="265221" name="Object 5"/>
          <p:cNvGraphicFramePr>
            <a:graphicFrameLocks noChangeAspect="1"/>
          </p:cNvGraphicFramePr>
          <p:nvPr/>
        </p:nvGraphicFramePr>
        <p:xfrm>
          <a:off x="609600" y="2438400"/>
          <a:ext cx="853440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" name="Document" r:id="rId4" imgW="7087320" imgH="1276200" progId="Word.Document.8">
                  <p:embed/>
                </p:oleObj>
              </mc:Choice>
              <mc:Fallback>
                <p:oleObj name="Document" r:id="rId4" imgW="7087320" imgH="12762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853440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838200" y="4084638"/>
            <a:ext cx="569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The general trends are shown in the table above.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1266825" y="50434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>
                <a:solidFill>
                  <a:srgbClr val="000000"/>
                </a:solidFill>
                <a:latin typeface="Arial MT" charset="0"/>
              </a:rPr>
              <a:t>0</a:t>
            </a:r>
            <a:endParaRPr lang="en-US" sz="2400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1003300" y="3971925"/>
            <a:ext cx="361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>
                <a:solidFill>
                  <a:srgbClr val="000000"/>
                </a:solidFill>
                <a:latin typeface="Arial MT" charset="0"/>
              </a:rPr>
              <a:t>200</a:t>
            </a:r>
            <a:endParaRPr lang="en-US" sz="2400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1003300" y="2901950"/>
            <a:ext cx="361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>
                <a:solidFill>
                  <a:srgbClr val="000000"/>
                </a:solidFill>
                <a:latin typeface="Arial MT" charset="0"/>
              </a:rPr>
              <a:t>400</a:t>
            </a:r>
            <a:endParaRPr lang="en-US" sz="2400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1003300" y="1830388"/>
            <a:ext cx="361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>
                <a:solidFill>
                  <a:srgbClr val="000000"/>
                </a:solidFill>
                <a:latin typeface="Arial MT" charset="0"/>
              </a:rPr>
              <a:t>600</a:t>
            </a:r>
            <a:endParaRPr lang="en-US" sz="2400"/>
          </a:p>
        </p:txBody>
      </p:sp>
      <p:sp>
        <p:nvSpPr>
          <p:cNvPr id="267270" name="Freeform 6"/>
          <p:cNvSpPr>
            <a:spLocks/>
          </p:cNvSpPr>
          <p:nvPr/>
        </p:nvSpPr>
        <p:spPr bwMode="auto">
          <a:xfrm>
            <a:off x="6376988" y="1898650"/>
            <a:ext cx="1673225" cy="3560763"/>
          </a:xfrm>
          <a:custGeom>
            <a:avLst/>
            <a:gdLst>
              <a:gd name="T0" fmla="*/ 0 w 2108"/>
              <a:gd name="T1" fmla="*/ 4485 h 4485"/>
              <a:gd name="T2" fmla="*/ 175 w 2108"/>
              <a:gd name="T3" fmla="*/ 4446 h 4485"/>
              <a:gd name="T4" fmla="*/ 350 w 2108"/>
              <a:gd name="T5" fmla="*/ 4331 h 4485"/>
              <a:gd name="T6" fmla="*/ 526 w 2108"/>
              <a:gd name="T7" fmla="*/ 4196 h 4485"/>
              <a:gd name="T8" fmla="*/ 702 w 2108"/>
              <a:gd name="T9" fmla="*/ 4034 h 4485"/>
              <a:gd name="T10" fmla="*/ 878 w 2108"/>
              <a:gd name="T11" fmla="*/ 3845 h 4485"/>
              <a:gd name="T12" fmla="*/ 1053 w 2108"/>
              <a:gd name="T13" fmla="*/ 3615 h 4485"/>
              <a:gd name="T14" fmla="*/ 1229 w 2108"/>
              <a:gd name="T15" fmla="*/ 3339 h 4485"/>
              <a:gd name="T16" fmla="*/ 1405 w 2108"/>
              <a:gd name="T17" fmla="*/ 2995 h 4485"/>
              <a:gd name="T18" fmla="*/ 1581 w 2108"/>
              <a:gd name="T19" fmla="*/ 2549 h 4485"/>
              <a:gd name="T20" fmla="*/ 1756 w 2108"/>
              <a:gd name="T21" fmla="*/ 1969 h 4485"/>
              <a:gd name="T22" fmla="*/ 1932 w 2108"/>
              <a:gd name="T23" fmla="*/ 1173 h 4485"/>
              <a:gd name="T24" fmla="*/ 2108 w 2108"/>
              <a:gd name="T25" fmla="*/ 0 h 4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08" h="4485">
                <a:moveTo>
                  <a:pt x="0" y="4485"/>
                </a:moveTo>
                <a:lnTo>
                  <a:pt x="175" y="4446"/>
                </a:lnTo>
                <a:lnTo>
                  <a:pt x="350" y="4331"/>
                </a:lnTo>
                <a:lnTo>
                  <a:pt x="526" y="4196"/>
                </a:lnTo>
                <a:lnTo>
                  <a:pt x="702" y="4034"/>
                </a:lnTo>
                <a:lnTo>
                  <a:pt x="878" y="3845"/>
                </a:lnTo>
                <a:lnTo>
                  <a:pt x="1053" y="3615"/>
                </a:lnTo>
                <a:lnTo>
                  <a:pt x="1229" y="3339"/>
                </a:lnTo>
                <a:lnTo>
                  <a:pt x="1405" y="2995"/>
                </a:lnTo>
                <a:lnTo>
                  <a:pt x="1581" y="2549"/>
                </a:lnTo>
                <a:lnTo>
                  <a:pt x="1756" y="1969"/>
                </a:lnTo>
                <a:lnTo>
                  <a:pt x="1932" y="1173"/>
                </a:lnTo>
                <a:lnTo>
                  <a:pt x="2108" y="0"/>
                </a:lnTo>
              </a:path>
            </a:pathLst>
          </a:custGeom>
          <a:noFill/>
          <a:ln w="11113">
            <a:solidFill>
              <a:srgbClr val="C2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1" name="Freeform 7"/>
          <p:cNvSpPr>
            <a:spLocks/>
          </p:cNvSpPr>
          <p:nvPr/>
        </p:nvSpPr>
        <p:spPr bwMode="auto">
          <a:xfrm>
            <a:off x="5680075" y="2160588"/>
            <a:ext cx="2090738" cy="3298825"/>
          </a:xfrm>
          <a:custGeom>
            <a:avLst/>
            <a:gdLst>
              <a:gd name="T0" fmla="*/ 0 w 2635"/>
              <a:gd name="T1" fmla="*/ 4155 h 4155"/>
              <a:gd name="T2" fmla="*/ 176 w 2635"/>
              <a:gd name="T3" fmla="*/ 4129 h 4155"/>
              <a:gd name="T4" fmla="*/ 352 w 2635"/>
              <a:gd name="T5" fmla="*/ 4041 h 4155"/>
              <a:gd name="T6" fmla="*/ 528 w 2635"/>
              <a:gd name="T7" fmla="*/ 3947 h 4155"/>
              <a:gd name="T8" fmla="*/ 703 w 2635"/>
              <a:gd name="T9" fmla="*/ 3832 h 4155"/>
              <a:gd name="T10" fmla="*/ 879 w 2635"/>
              <a:gd name="T11" fmla="*/ 3704 h 4155"/>
              <a:gd name="T12" fmla="*/ 1054 w 2635"/>
              <a:gd name="T13" fmla="*/ 3562 h 4155"/>
              <a:gd name="T14" fmla="*/ 1229 w 2635"/>
              <a:gd name="T15" fmla="*/ 3394 h 4155"/>
              <a:gd name="T16" fmla="*/ 1405 w 2635"/>
              <a:gd name="T17" fmla="*/ 3199 h 4155"/>
              <a:gd name="T18" fmla="*/ 1581 w 2635"/>
              <a:gd name="T19" fmla="*/ 2968 h 4155"/>
              <a:gd name="T20" fmla="*/ 1757 w 2635"/>
              <a:gd name="T21" fmla="*/ 2698 h 4155"/>
              <a:gd name="T22" fmla="*/ 1932 w 2635"/>
              <a:gd name="T23" fmla="*/ 2375 h 4155"/>
              <a:gd name="T24" fmla="*/ 2108 w 2635"/>
              <a:gd name="T25" fmla="*/ 1977 h 4155"/>
              <a:gd name="T26" fmla="*/ 2284 w 2635"/>
              <a:gd name="T27" fmla="*/ 1478 h 4155"/>
              <a:gd name="T28" fmla="*/ 2460 w 2635"/>
              <a:gd name="T29" fmla="*/ 843 h 4155"/>
              <a:gd name="T30" fmla="*/ 2635 w 2635"/>
              <a:gd name="T31" fmla="*/ 0 h 4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35" h="4155">
                <a:moveTo>
                  <a:pt x="0" y="4155"/>
                </a:moveTo>
                <a:lnTo>
                  <a:pt x="176" y="4129"/>
                </a:lnTo>
                <a:lnTo>
                  <a:pt x="352" y="4041"/>
                </a:lnTo>
                <a:lnTo>
                  <a:pt x="528" y="3947"/>
                </a:lnTo>
                <a:lnTo>
                  <a:pt x="703" y="3832"/>
                </a:lnTo>
                <a:lnTo>
                  <a:pt x="879" y="3704"/>
                </a:lnTo>
                <a:lnTo>
                  <a:pt x="1054" y="3562"/>
                </a:lnTo>
                <a:lnTo>
                  <a:pt x="1229" y="3394"/>
                </a:lnTo>
                <a:lnTo>
                  <a:pt x="1405" y="3199"/>
                </a:lnTo>
                <a:lnTo>
                  <a:pt x="1581" y="2968"/>
                </a:lnTo>
                <a:lnTo>
                  <a:pt x="1757" y="2698"/>
                </a:lnTo>
                <a:lnTo>
                  <a:pt x="1932" y="2375"/>
                </a:lnTo>
                <a:lnTo>
                  <a:pt x="2108" y="1977"/>
                </a:lnTo>
                <a:lnTo>
                  <a:pt x="2284" y="1478"/>
                </a:lnTo>
                <a:lnTo>
                  <a:pt x="2460" y="843"/>
                </a:lnTo>
                <a:lnTo>
                  <a:pt x="2635" y="0"/>
                </a:lnTo>
              </a:path>
            </a:pathLst>
          </a:custGeom>
          <a:noFill/>
          <a:ln w="11113">
            <a:solidFill>
              <a:srgbClr val="006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2" name="Freeform 8"/>
          <p:cNvSpPr>
            <a:spLocks/>
          </p:cNvSpPr>
          <p:nvPr/>
        </p:nvSpPr>
        <p:spPr bwMode="auto">
          <a:xfrm>
            <a:off x="4286250" y="2020888"/>
            <a:ext cx="3067050" cy="3438525"/>
          </a:xfrm>
          <a:custGeom>
            <a:avLst/>
            <a:gdLst>
              <a:gd name="T0" fmla="*/ 0 w 3864"/>
              <a:gd name="T1" fmla="*/ 4331 h 4331"/>
              <a:gd name="T2" fmla="*/ 439 w 3864"/>
              <a:gd name="T3" fmla="*/ 4271 h 4331"/>
              <a:gd name="T4" fmla="*/ 878 w 3864"/>
              <a:gd name="T5" fmla="*/ 4102 h 4331"/>
              <a:gd name="T6" fmla="*/ 1317 w 3864"/>
              <a:gd name="T7" fmla="*/ 3887 h 4331"/>
              <a:gd name="T8" fmla="*/ 1756 w 3864"/>
              <a:gd name="T9" fmla="*/ 3617 h 4331"/>
              <a:gd name="T10" fmla="*/ 1932 w 3864"/>
              <a:gd name="T11" fmla="*/ 3488 h 4331"/>
              <a:gd name="T12" fmla="*/ 2108 w 3864"/>
              <a:gd name="T13" fmla="*/ 3347 h 4331"/>
              <a:gd name="T14" fmla="*/ 2284 w 3864"/>
              <a:gd name="T15" fmla="*/ 3185 h 4331"/>
              <a:gd name="T16" fmla="*/ 2459 w 3864"/>
              <a:gd name="T17" fmla="*/ 3003 h 4331"/>
              <a:gd name="T18" fmla="*/ 2635 w 3864"/>
              <a:gd name="T19" fmla="*/ 2800 h 4331"/>
              <a:gd name="T20" fmla="*/ 2810 w 3864"/>
              <a:gd name="T21" fmla="*/ 2564 h 4331"/>
              <a:gd name="T22" fmla="*/ 2985 w 3864"/>
              <a:gd name="T23" fmla="*/ 2294 h 4331"/>
              <a:gd name="T24" fmla="*/ 3161 w 3864"/>
              <a:gd name="T25" fmla="*/ 1985 h 4331"/>
              <a:gd name="T26" fmla="*/ 3337 w 3864"/>
              <a:gd name="T27" fmla="*/ 1613 h 4331"/>
              <a:gd name="T28" fmla="*/ 3513 w 3864"/>
              <a:gd name="T29" fmla="*/ 1175 h 4331"/>
              <a:gd name="T30" fmla="*/ 3688 w 3864"/>
              <a:gd name="T31" fmla="*/ 648 h 4331"/>
              <a:gd name="T32" fmla="*/ 3864 w 3864"/>
              <a:gd name="T33" fmla="*/ 0 h 4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64" h="4331">
                <a:moveTo>
                  <a:pt x="0" y="4331"/>
                </a:moveTo>
                <a:lnTo>
                  <a:pt x="439" y="4271"/>
                </a:lnTo>
                <a:lnTo>
                  <a:pt x="878" y="4102"/>
                </a:lnTo>
                <a:lnTo>
                  <a:pt x="1317" y="3887"/>
                </a:lnTo>
                <a:lnTo>
                  <a:pt x="1756" y="3617"/>
                </a:lnTo>
                <a:lnTo>
                  <a:pt x="1932" y="3488"/>
                </a:lnTo>
                <a:lnTo>
                  <a:pt x="2108" y="3347"/>
                </a:lnTo>
                <a:lnTo>
                  <a:pt x="2284" y="3185"/>
                </a:lnTo>
                <a:lnTo>
                  <a:pt x="2459" y="3003"/>
                </a:lnTo>
                <a:lnTo>
                  <a:pt x="2635" y="2800"/>
                </a:lnTo>
                <a:lnTo>
                  <a:pt x="2810" y="2564"/>
                </a:lnTo>
                <a:lnTo>
                  <a:pt x="2985" y="2294"/>
                </a:lnTo>
                <a:lnTo>
                  <a:pt x="3161" y="1985"/>
                </a:lnTo>
                <a:lnTo>
                  <a:pt x="3337" y="1613"/>
                </a:lnTo>
                <a:lnTo>
                  <a:pt x="3513" y="1175"/>
                </a:lnTo>
                <a:lnTo>
                  <a:pt x="3688" y="648"/>
                </a:lnTo>
                <a:lnTo>
                  <a:pt x="3864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3" name="Freeform 9"/>
          <p:cNvSpPr>
            <a:spLocks/>
          </p:cNvSpPr>
          <p:nvPr/>
        </p:nvSpPr>
        <p:spPr bwMode="auto">
          <a:xfrm>
            <a:off x="1844675" y="2005013"/>
            <a:ext cx="4670425" cy="3443287"/>
          </a:xfrm>
          <a:custGeom>
            <a:avLst/>
            <a:gdLst>
              <a:gd name="T0" fmla="*/ 0 w 5884"/>
              <a:gd name="T1" fmla="*/ 4338 h 4338"/>
              <a:gd name="T2" fmla="*/ 439 w 5884"/>
              <a:gd name="T3" fmla="*/ 4250 h 4338"/>
              <a:gd name="T4" fmla="*/ 878 w 5884"/>
              <a:gd name="T5" fmla="*/ 4142 h 4338"/>
              <a:gd name="T6" fmla="*/ 1318 w 5884"/>
              <a:gd name="T7" fmla="*/ 4027 h 4338"/>
              <a:gd name="T8" fmla="*/ 1756 w 5884"/>
              <a:gd name="T9" fmla="*/ 3892 h 4338"/>
              <a:gd name="T10" fmla="*/ 2195 w 5884"/>
              <a:gd name="T11" fmla="*/ 3736 h 4338"/>
              <a:gd name="T12" fmla="*/ 2635 w 5884"/>
              <a:gd name="T13" fmla="*/ 3554 h 4338"/>
              <a:gd name="T14" fmla="*/ 3074 w 5884"/>
              <a:gd name="T15" fmla="*/ 3345 h 4338"/>
              <a:gd name="T16" fmla="*/ 3513 w 5884"/>
              <a:gd name="T17" fmla="*/ 3083 h 4338"/>
              <a:gd name="T18" fmla="*/ 3952 w 5884"/>
              <a:gd name="T19" fmla="*/ 2772 h 4338"/>
              <a:gd name="T20" fmla="*/ 4391 w 5884"/>
              <a:gd name="T21" fmla="*/ 2387 h 4338"/>
              <a:gd name="T22" fmla="*/ 4830 w 5884"/>
              <a:gd name="T23" fmla="*/ 1895 h 4338"/>
              <a:gd name="T24" fmla="*/ 5006 w 5884"/>
              <a:gd name="T25" fmla="*/ 1666 h 4338"/>
              <a:gd name="T26" fmla="*/ 5182 w 5884"/>
              <a:gd name="T27" fmla="*/ 1403 h 4338"/>
              <a:gd name="T28" fmla="*/ 5358 w 5884"/>
              <a:gd name="T29" fmla="*/ 1112 h 4338"/>
              <a:gd name="T30" fmla="*/ 5533 w 5884"/>
              <a:gd name="T31" fmla="*/ 789 h 4338"/>
              <a:gd name="T32" fmla="*/ 5709 w 5884"/>
              <a:gd name="T33" fmla="*/ 418 h 4338"/>
              <a:gd name="T34" fmla="*/ 5884 w 5884"/>
              <a:gd name="T35" fmla="*/ 0 h 4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84" h="4338">
                <a:moveTo>
                  <a:pt x="0" y="4338"/>
                </a:moveTo>
                <a:lnTo>
                  <a:pt x="439" y="4250"/>
                </a:lnTo>
                <a:lnTo>
                  <a:pt x="878" y="4142"/>
                </a:lnTo>
                <a:lnTo>
                  <a:pt x="1318" y="4027"/>
                </a:lnTo>
                <a:lnTo>
                  <a:pt x="1756" y="3892"/>
                </a:lnTo>
                <a:lnTo>
                  <a:pt x="2195" y="3736"/>
                </a:lnTo>
                <a:lnTo>
                  <a:pt x="2635" y="3554"/>
                </a:lnTo>
                <a:lnTo>
                  <a:pt x="3074" y="3345"/>
                </a:lnTo>
                <a:lnTo>
                  <a:pt x="3513" y="3083"/>
                </a:lnTo>
                <a:lnTo>
                  <a:pt x="3952" y="2772"/>
                </a:lnTo>
                <a:lnTo>
                  <a:pt x="4391" y="2387"/>
                </a:lnTo>
                <a:lnTo>
                  <a:pt x="4830" y="1895"/>
                </a:lnTo>
                <a:lnTo>
                  <a:pt x="5006" y="1666"/>
                </a:lnTo>
                <a:lnTo>
                  <a:pt x="5182" y="1403"/>
                </a:lnTo>
                <a:lnTo>
                  <a:pt x="5358" y="1112"/>
                </a:lnTo>
                <a:lnTo>
                  <a:pt x="5533" y="789"/>
                </a:lnTo>
                <a:lnTo>
                  <a:pt x="5709" y="418"/>
                </a:lnTo>
                <a:lnTo>
                  <a:pt x="5884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4" name="Freeform 10"/>
          <p:cNvSpPr>
            <a:spLocks/>
          </p:cNvSpPr>
          <p:nvPr/>
        </p:nvSpPr>
        <p:spPr bwMode="auto">
          <a:xfrm>
            <a:off x="1844675" y="2427288"/>
            <a:ext cx="3835400" cy="2630487"/>
          </a:xfrm>
          <a:custGeom>
            <a:avLst/>
            <a:gdLst>
              <a:gd name="T0" fmla="*/ 0 w 4830"/>
              <a:gd name="T1" fmla="*/ 3313 h 3313"/>
              <a:gd name="T2" fmla="*/ 439 w 4830"/>
              <a:gd name="T3" fmla="*/ 3157 h 3313"/>
              <a:gd name="T4" fmla="*/ 878 w 4830"/>
              <a:gd name="T5" fmla="*/ 3022 h 3313"/>
              <a:gd name="T6" fmla="*/ 1318 w 4830"/>
              <a:gd name="T7" fmla="*/ 2862 h 3313"/>
              <a:gd name="T8" fmla="*/ 1756 w 4830"/>
              <a:gd name="T9" fmla="*/ 2678 h 3313"/>
              <a:gd name="T10" fmla="*/ 2195 w 4830"/>
              <a:gd name="T11" fmla="*/ 2469 h 3313"/>
              <a:gd name="T12" fmla="*/ 2635 w 4830"/>
              <a:gd name="T13" fmla="*/ 2227 h 3313"/>
              <a:gd name="T14" fmla="*/ 3074 w 4830"/>
              <a:gd name="T15" fmla="*/ 1937 h 3313"/>
              <a:gd name="T16" fmla="*/ 3513 w 4830"/>
              <a:gd name="T17" fmla="*/ 1593 h 3313"/>
              <a:gd name="T18" fmla="*/ 3952 w 4830"/>
              <a:gd name="T19" fmla="*/ 1174 h 3313"/>
              <a:gd name="T20" fmla="*/ 4391 w 4830"/>
              <a:gd name="T21" fmla="*/ 655 h 3313"/>
              <a:gd name="T22" fmla="*/ 4830 w 4830"/>
              <a:gd name="T23" fmla="*/ 0 h 3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30" h="3313">
                <a:moveTo>
                  <a:pt x="0" y="3313"/>
                </a:moveTo>
                <a:lnTo>
                  <a:pt x="439" y="3157"/>
                </a:lnTo>
                <a:lnTo>
                  <a:pt x="878" y="3022"/>
                </a:lnTo>
                <a:lnTo>
                  <a:pt x="1318" y="2862"/>
                </a:lnTo>
                <a:lnTo>
                  <a:pt x="1756" y="2678"/>
                </a:lnTo>
                <a:lnTo>
                  <a:pt x="2195" y="2469"/>
                </a:lnTo>
                <a:lnTo>
                  <a:pt x="2635" y="2227"/>
                </a:lnTo>
                <a:lnTo>
                  <a:pt x="3074" y="1937"/>
                </a:lnTo>
                <a:lnTo>
                  <a:pt x="3513" y="1593"/>
                </a:lnTo>
                <a:lnTo>
                  <a:pt x="3952" y="1174"/>
                </a:lnTo>
                <a:lnTo>
                  <a:pt x="4391" y="655"/>
                </a:lnTo>
                <a:lnTo>
                  <a:pt x="4830" y="0"/>
                </a:lnTo>
              </a:path>
            </a:pathLst>
          </a:custGeom>
          <a:noFill/>
          <a:ln w="11113">
            <a:solidFill>
              <a:srgbClr val="0041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5" name="Freeform 11"/>
          <p:cNvSpPr>
            <a:spLocks/>
          </p:cNvSpPr>
          <p:nvPr/>
        </p:nvSpPr>
        <p:spPr bwMode="auto">
          <a:xfrm>
            <a:off x="1844675" y="2476500"/>
            <a:ext cx="2441575" cy="1644650"/>
          </a:xfrm>
          <a:custGeom>
            <a:avLst/>
            <a:gdLst>
              <a:gd name="T0" fmla="*/ 0 w 3074"/>
              <a:gd name="T1" fmla="*/ 2072 h 2072"/>
              <a:gd name="T2" fmla="*/ 439 w 3074"/>
              <a:gd name="T3" fmla="*/ 1877 h 2072"/>
              <a:gd name="T4" fmla="*/ 878 w 3074"/>
              <a:gd name="T5" fmla="*/ 1660 h 2072"/>
              <a:gd name="T6" fmla="*/ 1318 w 3074"/>
              <a:gd name="T7" fmla="*/ 1418 h 2072"/>
              <a:gd name="T8" fmla="*/ 1756 w 3074"/>
              <a:gd name="T9" fmla="*/ 1134 h 2072"/>
              <a:gd name="T10" fmla="*/ 2195 w 3074"/>
              <a:gd name="T11" fmla="*/ 817 h 2072"/>
              <a:gd name="T12" fmla="*/ 2635 w 3074"/>
              <a:gd name="T13" fmla="*/ 440 h 2072"/>
              <a:gd name="T14" fmla="*/ 3074 w 3074"/>
              <a:gd name="T15" fmla="*/ 0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74" h="2072">
                <a:moveTo>
                  <a:pt x="0" y="2072"/>
                </a:moveTo>
                <a:lnTo>
                  <a:pt x="439" y="1877"/>
                </a:lnTo>
                <a:lnTo>
                  <a:pt x="878" y="1660"/>
                </a:lnTo>
                <a:lnTo>
                  <a:pt x="1318" y="1418"/>
                </a:lnTo>
                <a:lnTo>
                  <a:pt x="1756" y="1134"/>
                </a:lnTo>
                <a:lnTo>
                  <a:pt x="2195" y="817"/>
                </a:lnTo>
                <a:lnTo>
                  <a:pt x="2635" y="440"/>
                </a:lnTo>
                <a:lnTo>
                  <a:pt x="3074" y="0"/>
                </a:lnTo>
              </a:path>
            </a:pathLst>
          </a:custGeom>
          <a:noFill/>
          <a:ln w="11113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7276" name="Group 12"/>
          <p:cNvGrpSpPr>
            <a:grpSpLocks/>
          </p:cNvGrpSpPr>
          <p:nvPr/>
        </p:nvGrpSpPr>
        <p:grpSpPr bwMode="auto">
          <a:xfrm>
            <a:off x="1371600" y="5505450"/>
            <a:ext cx="6515100" cy="600075"/>
            <a:chOff x="811" y="3090"/>
            <a:chExt cx="4104" cy="378"/>
          </a:xfrm>
        </p:grpSpPr>
        <p:sp>
          <p:nvSpPr>
            <p:cNvPr id="267277" name="Rectangle 13"/>
            <p:cNvSpPr>
              <a:spLocks noChangeArrowheads="1"/>
            </p:cNvSpPr>
            <p:nvPr/>
          </p:nvSpPr>
          <p:spPr bwMode="auto">
            <a:xfrm>
              <a:off x="811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87</a:t>
              </a:r>
              <a:endParaRPr lang="en-US" sz="2400"/>
            </a:p>
          </p:txBody>
        </p:sp>
        <p:sp>
          <p:nvSpPr>
            <p:cNvPr id="267278" name="Rectangle 14"/>
            <p:cNvSpPr>
              <a:spLocks noChangeArrowheads="1"/>
            </p:cNvSpPr>
            <p:nvPr/>
          </p:nvSpPr>
          <p:spPr bwMode="auto">
            <a:xfrm>
              <a:off x="1250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88</a:t>
              </a:r>
              <a:endParaRPr lang="en-US" sz="2400"/>
            </a:p>
          </p:txBody>
        </p:sp>
        <p:sp>
          <p:nvSpPr>
            <p:cNvPr id="267279" name="Rectangle 15"/>
            <p:cNvSpPr>
              <a:spLocks noChangeArrowheads="1"/>
            </p:cNvSpPr>
            <p:nvPr/>
          </p:nvSpPr>
          <p:spPr bwMode="auto">
            <a:xfrm>
              <a:off x="1689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89</a:t>
              </a:r>
              <a:endParaRPr lang="en-US" sz="2400"/>
            </a:p>
          </p:txBody>
        </p:sp>
        <p:sp>
          <p:nvSpPr>
            <p:cNvPr id="267280" name="Rectangle 16"/>
            <p:cNvSpPr>
              <a:spLocks noChangeArrowheads="1"/>
            </p:cNvSpPr>
            <p:nvPr/>
          </p:nvSpPr>
          <p:spPr bwMode="auto">
            <a:xfrm>
              <a:off x="2128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90</a:t>
              </a:r>
              <a:endParaRPr lang="en-US" sz="2400"/>
            </a:p>
          </p:txBody>
        </p:sp>
        <p:sp>
          <p:nvSpPr>
            <p:cNvPr id="267281" name="Rectangle 17"/>
            <p:cNvSpPr>
              <a:spLocks noChangeArrowheads="1"/>
            </p:cNvSpPr>
            <p:nvPr/>
          </p:nvSpPr>
          <p:spPr bwMode="auto">
            <a:xfrm>
              <a:off x="2567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91</a:t>
              </a:r>
              <a:endParaRPr lang="en-US" sz="2400"/>
            </a:p>
          </p:txBody>
        </p:sp>
        <p:sp>
          <p:nvSpPr>
            <p:cNvPr id="267282" name="Rectangle 18"/>
            <p:cNvSpPr>
              <a:spLocks noChangeArrowheads="1"/>
            </p:cNvSpPr>
            <p:nvPr/>
          </p:nvSpPr>
          <p:spPr bwMode="auto">
            <a:xfrm>
              <a:off x="3006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92</a:t>
              </a:r>
              <a:endParaRPr lang="en-US" sz="2400"/>
            </a:p>
          </p:txBody>
        </p:sp>
        <p:sp>
          <p:nvSpPr>
            <p:cNvPr id="267283" name="Rectangle 19"/>
            <p:cNvSpPr>
              <a:spLocks noChangeArrowheads="1"/>
            </p:cNvSpPr>
            <p:nvPr/>
          </p:nvSpPr>
          <p:spPr bwMode="auto">
            <a:xfrm>
              <a:off x="3446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93</a:t>
              </a:r>
              <a:endParaRPr lang="en-US" sz="2400"/>
            </a:p>
          </p:txBody>
        </p:sp>
        <p:sp>
          <p:nvSpPr>
            <p:cNvPr id="267284" name="Rectangle 20"/>
            <p:cNvSpPr>
              <a:spLocks noChangeArrowheads="1"/>
            </p:cNvSpPr>
            <p:nvPr/>
          </p:nvSpPr>
          <p:spPr bwMode="auto">
            <a:xfrm>
              <a:off x="3885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94</a:t>
              </a:r>
              <a:endParaRPr lang="en-US" sz="2400"/>
            </a:p>
          </p:txBody>
        </p:sp>
        <p:sp>
          <p:nvSpPr>
            <p:cNvPr id="267285" name="Rectangle 21"/>
            <p:cNvSpPr>
              <a:spLocks noChangeArrowheads="1"/>
            </p:cNvSpPr>
            <p:nvPr/>
          </p:nvSpPr>
          <p:spPr bwMode="auto">
            <a:xfrm>
              <a:off x="4324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95</a:t>
              </a:r>
              <a:endParaRPr lang="en-US" sz="2400"/>
            </a:p>
          </p:txBody>
        </p:sp>
        <p:sp>
          <p:nvSpPr>
            <p:cNvPr id="267286" name="Rectangle 22"/>
            <p:cNvSpPr>
              <a:spLocks noChangeArrowheads="1"/>
            </p:cNvSpPr>
            <p:nvPr/>
          </p:nvSpPr>
          <p:spPr bwMode="auto">
            <a:xfrm>
              <a:off x="4763" y="3090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>
                  <a:solidFill>
                    <a:srgbClr val="000000"/>
                  </a:solidFill>
                  <a:latin typeface="Arial MT" charset="0"/>
                </a:rPr>
                <a:t>96</a:t>
              </a:r>
              <a:endParaRPr lang="en-US" sz="2400"/>
            </a:p>
          </p:txBody>
        </p:sp>
        <p:sp>
          <p:nvSpPr>
            <p:cNvPr id="267287" name="Rectangle 23"/>
            <p:cNvSpPr>
              <a:spLocks noChangeArrowheads="1"/>
            </p:cNvSpPr>
            <p:nvPr/>
          </p:nvSpPr>
          <p:spPr bwMode="auto">
            <a:xfrm>
              <a:off x="2396" y="3286"/>
              <a:ext cx="114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900" b="1">
                  <a:solidFill>
                    <a:srgbClr val="000000"/>
                  </a:solidFill>
                  <a:latin typeface="Arial MT" charset="0"/>
                </a:rPr>
                <a:t>Grid Voltage (%)</a:t>
              </a:r>
              <a:endParaRPr lang="en-US" sz="2400"/>
            </a:p>
          </p:txBody>
        </p:sp>
      </p:grpSp>
      <p:sp>
        <p:nvSpPr>
          <p:cNvPr id="267288" name="Rectangle 24"/>
          <p:cNvSpPr>
            <a:spLocks noChangeArrowheads="1"/>
          </p:cNvSpPr>
          <p:nvPr/>
        </p:nvSpPr>
        <p:spPr bwMode="auto">
          <a:xfrm rot="-5400000">
            <a:off x="-223043" y="3285331"/>
            <a:ext cx="1649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 MT" charset="0"/>
              </a:rPr>
              <a:t>Pulse Delay (ns)</a:t>
            </a:r>
            <a:endParaRPr lang="en-US" sz="2400"/>
          </a:p>
        </p:txBody>
      </p:sp>
      <p:sp>
        <p:nvSpPr>
          <p:cNvPr id="267289" name="Line 25"/>
          <p:cNvSpPr>
            <a:spLocks noChangeShapeType="1"/>
          </p:cNvSpPr>
          <p:nvPr/>
        </p:nvSpPr>
        <p:spPr bwMode="auto">
          <a:xfrm flipV="1">
            <a:off x="1844675" y="5413375"/>
            <a:ext cx="1588" cy="4603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0" name="Line 26"/>
          <p:cNvSpPr>
            <a:spLocks noChangeShapeType="1"/>
          </p:cNvSpPr>
          <p:nvPr/>
        </p:nvSpPr>
        <p:spPr bwMode="auto">
          <a:xfrm flipH="1" flipV="1">
            <a:off x="2543175" y="5414963"/>
            <a:ext cx="0" cy="44450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1" name="Line 27"/>
          <p:cNvSpPr>
            <a:spLocks noChangeShapeType="1"/>
          </p:cNvSpPr>
          <p:nvPr/>
        </p:nvSpPr>
        <p:spPr bwMode="auto">
          <a:xfrm flipV="1">
            <a:off x="3238500" y="5414963"/>
            <a:ext cx="0" cy="44450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2" name="Line 28"/>
          <p:cNvSpPr>
            <a:spLocks noChangeShapeType="1"/>
          </p:cNvSpPr>
          <p:nvPr/>
        </p:nvSpPr>
        <p:spPr bwMode="auto">
          <a:xfrm flipH="1" flipV="1">
            <a:off x="3935413" y="5414963"/>
            <a:ext cx="1587" cy="44450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3" name="Line 29"/>
          <p:cNvSpPr>
            <a:spLocks noChangeShapeType="1"/>
          </p:cNvSpPr>
          <p:nvPr/>
        </p:nvSpPr>
        <p:spPr bwMode="auto">
          <a:xfrm flipH="1" flipV="1">
            <a:off x="4632325" y="5414963"/>
            <a:ext cx="1588" cy="44450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4" name="Line 30"/>
          <p:cNvSpPr>
            <a:spLocks noChangeShapeType="1"/>
          </p:cNvSpPr>
          <p:nvPr/>
        </p:nvSpPr>
        <p:spPr bwMode="auto">
          <a:xfrm flipV="1">
            <a:off x="5330825" y="5413375"/>
            <a:ext cx="1588" cy="4603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5" name="Line 31"/>
          <p:cNvSpPr>
            <a:spLocks noChangeShapeType="1"/>
          </p:cNvSpPr>
          <p:nvPr/>
        </p:nvSpPr>
        <p:spPr bwMode="auto">
          <a:xfrm flipV="1">
            <a:off x="6027738" y="5413375"/>
            <a:ext cx="1587" cy="4603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6" name="Line 32"/>
          <p:cNvSpPr>
            <a:spLocks noChangeShapeType="1"/>
          </p:cNvSpPr>
          <p:nvPr/>
        </p:nvSpPr>
        <p:spPr bwMode="auto">
          <a:xfrm flipV="1">
            <a:off x="6724650" y="5411788"/>
            <a:ext cx="0" cy="47625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7" name="Line 33"/>
          <p:cNvSpPr>
            <a:spLocks noChangeShapeType="1"/>
          </p:cNvSpPr>
          <p:nvPr/>
        </p:nvSpPr>
        <p:spPr bwMode="auto">
          <a:xfrm flipV="1">
            <a:off x="7421563" y="5413375"/>
            <a:ext cx="1587" cy="4603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8" name="Line 34"/>
          <p:cNvSpPr>
            <a:spLocks noChangeShapeType="1"/>
          </p:cNvSpPr>
          <p:nvPr/>
        </p:nvSpPr>
        <p:spPr bwMode="auto">
          <a:xfrm flipV="1">
            <a:off x="8118475" y="5413375"/>
            <a:ext cx="1588" cy="4603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9" name="Line 35"/>
          <p:cNvSpPr>
            <a:spLocks noChangeShapeType="1"/>
          </p:cNvSpPr>
          <p:nvPr/>
        </p:nvSpPr>
        <p:spPr bwMode="auto">
          <a:xfrm flipV="1">
            <a:off x="1497013" y="5365750"/>
            <a:ext cx="1587" cy="93663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0" name="Line 36"/>
          <p:cNvSpPr>
            <a:spLocks noChangeShapeType="1"/>
          </p:cNvSpPr>
          <p:nvPr/>
        </p:nvSpPr>
        <p:spPr bwMode="auto">
          <a:xfrm flipH="1" flipV="1">
            <a:off x="2192338" y="5353050"/>
            <a:ext cx="1587" cy="106363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1" name="Line 37"/>
          <p:cNvSpPr>
            <a:spLocks noChangeShapeType="1"/>
          </p:cNvSpPr>
          <p:nvPr/>
        </p:nvSpPr>
        <p:spPr bwMode="auto">
          <a:xfrm flipV="1">
            <a:off x="2890838" y="5367338"/>
            <a:ext cx="0" cy="92075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2" name="Line 38"/>
          <p:cNvSpPr>
            <a:spLocks noChangeShapeType="1"/>
          </p:cNvSpPr>
          <p:nvPr/>
        </p:nvSpPr>
        <p:spPr bwMode="auto">
          <a:xfrm flipV="1">
            <a:off x="3587750" y="5365750"/>
            <a:ext cx="1588" cy="93663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3" name="Line 39"/>
          <p:cNvSpPr>
            <a:spLocks noChangeShapeType="1"/>
          </p:cNvSpPr>
          <p:nvPr/>
        </p:nvSpPr>
        <p:spPr bwMode="auto">
          <a:xfrm flipH="1" flipV="1">
            <a:off x="4286250" y="5356225"/>
            <a:ext cx="0" cy="10318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4" name="Line 40"/>
          <p:cNvSpPr>
            <a:spLocks noChangeShapeType="1"/>
          </p:cNvSpPr>
          <p:nvPr/>
        </p:nvSpPr>
        <p:spPr bwMode="auto">
          <a:xfrm flipV="1">
            <a:off x="4981575" y="5359400"/>
            <a:ext cx="0" cy="100013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5" name="Line 41"/>
          <p:cNvSpPr>
            <a:spLocks noChangeShapeType="1"/>
          </p:cNvSpPr>
          <p:nvPr/>
        </p:nvSpPr>
        <p:spPr bwMode="auto">
          <a:xfrm flipH="1" flipV="1">
            <a:off x="5678488" y="5365750"/>
            <a:ext cx="1587" cy="93663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6" name="Line 42"/>
          <p:cNvSpPr>
            <a:spLocks noChangeShapeType="1"/>
          </p:cNvSpPr>
          <p:nvPr/>
        </p:nvSpPr>
        <p:spPr bwMode="auto">
          <a:xfrm flipH="1" flipV="1">
            <a:off x="6376988" y="5362575"/>
            <a:ext cx="0" cy="9683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7" name="Line 43"/>
          <p:cNvSpPr>
            <a:spLocks noChangeShapeType="1"/>
          </p:cNvSpPr>
          <p:nvPr/>
        </p:nvSpPr>
        <p:spPr bwMode="auto">
          <a:xfrm flipV="1">
            <a:off x="7073900" y="5365750"/>
            <a:ext cx="1588" cy="93663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8" name="Line 44"/>
          <p:cNvSpPr>
            <a:spLocks noChangeShapeType="1"/>
          </p:cNvSpPr>
          <p:nvPr/>
        </p:nvSpPr>
        <p:spPr bwMode="auto">
          <a:xfrm flipV="1">
            <a:off x="7770813" y="5367338"/>
            <a:ext cx="0" cy="92075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9" name="Line 45"/>
          <p:cNvSpPr>
            <a:spLocks noChangeShapeType="1"/>
          </p:cNvSpPr>
          <p:nvPr/>
        </p:nvSpPr>
        <p:spPr bwMode="auto">
          <a:xfrm flipV="1">
            <a:off x="1497013" y="4922838"/>
            <a:ext cx="49212" cy="0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0" name="Line 46"/>
          <p:cNvSpPr>
            <a:spLocks noChangeShapeType="1"/>
          </p:cNvSpPr>
          <p:nvPr/>
        </p:nvSpPr>
        <p:spPr bwMode="auto">
          <a:xfrm>
            <a:off x="1497013" y="3852863"/>
            <a:ext cx="55562" cy="0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1" name="Line 47"/>
          <p:cNvSpPr>
            <a:spLocks noChangeShapeType="1"/>
          </p:cNvSpPr>
          <p:nvPr/>
        </p:nvSpPr>
        <p:spPr bwMode="auto">
          <a:xfrm>
            <a:off x="1497013" y="2781300"/>
            <a:ext cx="47625" cy="0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2" name="Line 48"/>
          <p:cNvSpPr>
            <a:spLocks noChangeShapeType="1"/>
          </p:cNvSpPr>
          <p:nvPr/>
        </p:nvSpPr>
        <p:spPr bwMode="auto">
          <a:xfrm>
            <a:off x="1497013" y="1711325"/>
            <a:ext cx="46037" cy="158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3" name="Line 49"/>
          <p:cNvSpPr>
            <a:spLocks noChangeShapeType="1"/>
          </p:cNvSpPr>
          <p:nvPr/>
        </p:nvSpPr>
        <p:spPr bwMode="auto">
          <a:xfrm>
            <a:off x="1497013" y="5459413"/>
            <a:ext cx="92075" cy="1587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4" name="Line 50"/>
          <p:cNvSpPr>
            <a:spLocks noChangeShapeType="1"/>
          </p:cNvSpPr>
          <p:nvPr/>
        </p:nvSpPr>
        <p:spPr bwMode="auto">
          <a:xfrm>
            <a:off x="1497013" y="4387850"/>
            <a:ext cx="92075" cy="158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5" name="Line 51"/>
          <p:cNvSpPr>
            <a:spLocks noChangeShapeType="1"/>
          </p:cNvSpPr>
          <p:nvPr/>
        </p:nvSpPr>
        <p:spPr bwMode="auto">
          <a:xfrm>
            <a:off x="1497013" y="3317875"/>
            <a:ext cx="93662" cy="0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6" name="Line 52"/>
          <p:cNvSpPr>
            <a:spLocks noChangeShapeType="1"/>
          </p:cNvSpPr>
          <p:nvPr/>
        </p:nvSpPr>
        <p:spPr bwMode="auto">
          <a:xfrm flipV="1">
            <a:off x="1497013" y="2244725"/>
            <a:ext cx="95250" cy="1588"/>
          </a:xfrm>
          <a:prstGeom prst="line">
            <a:avLst/>
          </a:prstGeom>
          <a:noFill/>
          <a:ln w="15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7" name="Rectangle 53"/>
          <p:cNvSpPr>
            <a:spLocks noChangeArrowheads="1"/>
          </p:cNvSpPr>
          <p:nvPr/>
        </p:nvSpPr>
        <p:spPr bwMode="auto">
          <a:xfrm>
            <a:off x="1501775" y="1447800"/>
            <a:ext cx="6613525" cy="4006850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18" name="Rectangle 54"/>
          <p:cNvSpPr>
            <a:spLocks noChangeArrowheads="1"/>
          </p:cNvSpPr>
          <p:nvPr/>
        </p:nvSpPr>
        <p:spPr bwMode="auto">
          <a:xfrm>
            <a:off x="7467600" y="4210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>
                <a:solidFill>
                  <a:srgbClr val="404040"/>
                </a:solidFill>
                <a:latin typeface="Arial" charset="0"/>
              </a:rPr>
              <a:t>1000</a:t>
            </a:r>
            <a:endParaRPr lang="en-US" sz="2400"/>
          </a:p>
        </p:txBody>
      </p:sp>
      <p:sp>
        <p:nvSpPr>
          <p:cNvPr id="267319" name="Rectangle 55"/>
          <p:cNvSpPr>
            <a:spLocks noChangeArrowheads="1"/>
          </p:cNvSpPr>
          <p:nvPr/>
        </p:nvSpPr>
        <p:spPr bwMode="auto">
          <a:xfrm>
            <a:off x="7315200" y="14668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>
                <a:solidFill>
                  <a:srgbClr val="404040"/>
                </a:solidFill>
                <a:latin typeface="Arial" charset="0"/>
              </a:rPr>
              <a:t>2000</a:t>
            </a:r>
            <a:endParaRPr lang="en-US" sz="2400">
              <a:latin typeface="Arial" charset="0"/>
            </a:endParaRPr>
          </a:p>
        </p:txBody>
      </p:sp>
      <p:sp>
        <p:nvSpPr>
          <p:cNvPr id="267320" name="Rectangle 56"/>
          <p:cNvSpPr>
            <a:spLocks noChangeArrowheads="1"/>
          </p:cNvSpPr>
          <p:nvPr/>
        </p:nvSpPr>
        <p:spPr bwMode="auto">
          <a:xfrm>
            <a:off x="6705600" y="18478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>
                <a:solidFill>
                  <a:srgbClr val="404040"/>
                </a:solidFill>
                <a:latin typeface="Arial" charset="0"/>
              </a:rPr>
              <a:t>5000</a:t>
            </a:r>
            <a:endParaRPr lang="en-US" sz="2400"/>
          </a:p>
        </p:txBody>
      </p:sp>
      <p:sp>
        <p:nvSpPr>
          <p:cNvPr id="267321" name="Rectangle 57"/>
          <p:cNvSpPr>
            <a:spLocks noChangeArrowheads="1"/>
          </p:cNvSpPr>
          <p:nvPr/>
        </p:nvSpPr>
        <p:spPr bwMode="auto">
          <a:xfrm>
            <a:off x="5638800" y="2076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>
                <a:solidFill>
                  <a:srgbClr val="404040"/>
                </a:solidFill>
                <a:latin typeface="Arial" charset="0"/>
              </a:rPr>
              <a:t>15000</a:t>
            </a:r>
            <a:endParaRPr lang="en-US" sz="2400"/>
          </a:p>
        </p:txBody>
      </p:sp>
      <p:sp>
        <p:nvSpPr>
          <p:cNvPr id="267322" name="Rectangle 58"/>
          <p:cNvSpPr>
            <a:spLocks noChangeArrowheads="1"/>
          </p:cNvSpPr>
          <p:nvPr/>
        </p:nvSpPr>
        <p:spPr bwMode="auto">
          <a:xfrm>
            <a:off x="4724400" y="2457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>
                <a:solidFill>
                  <a:srgbClr val="404040"/>
                </a:solidFill>
                <a:latin typeface="Arial" charset="0"/>
              </a:rPr>
              <a:t>25000</a:t>
            </a:r>
            <a:endParaRPr lang="en-US" sz="2400"/>
          </a:p>
        </p:txBody>
      </p:sp>
      <p:sp>
        <p:nvSpPr>
          <p:cNvPr id="267323" name="Rectangle 59"/>
          <p:cNvSpPr>
            <a:spLocks noChangeArrowheads="1"/>
          </p:cNvSpPr>
          <p:nvPr/>
        </p:nvSpPr>
        <p:spPr bwMode="auto">
          <a:xfrm>
            <a:off x="2362200" y="2762250"/>
            <a:ext cx="1262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 i="1">
                <a:solidFill>
                  <a:srgbClr val="404040"/>
                </a:solidFill>
                <a:latin typeface="Arial" charset="0"/>
              </a:rPr>
              <a:t>m/z</a:t>
            </a:r>
            <a:r>
              <a:rPr lang="en-US" sz="2000">
                <a:solidFill>
                  <a:srgbClr val="404040"/>
                </a:solidFill>
                <a:latin typeface="Arial" charset="0"/>
              </a:rPr>
              <a:t>=50000</a:t>
            </a:r>
            <a:endParaRPr lang="en-US" sz="2400"/>
          </a:p>
        </p:txBody>
      </p:sp>
      <p:sp>
        <p:nvSpPr>
          <p:cNvPr id="267324" name="Line 60"/>
          <p:cNvSpPr>
            <a:spLocks noChangeShapeType="1"/>
          </p:cNvSpPr>
          <p:nvPr/>
        </p:nvSpPr>
        <p:spPr bwMode="auto">
          <a:xfrm>
            <a:off x="7620000" y="1847850"/>
            <a:ext cx="76200" cy="3810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5" name="Rectangle 61"/>
          <p:cNvSpPr>
            <a:spLocks noChangeArrowheads="1"/>
          </p:cNvSpPr>
          <p:nvPr/>
        </p:nvSpPr>
        <p:spPr bwMode="auto">
          <a:xfrm>
            <a:off x="4762500" y="304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endParaRPr lang="en-US" sz="2400"/>
          </a:p>
        </p:txBody>
      </p:sp>
      <p:sp>
        <p:nvSpPr>
          <p:cNvPr id="267326" name="Rectangle 62"/>
          <p:cNvSpPr>
            <a:spLocks noChangeArrowheads="1"/>
          </p:cNvSpPr>
          <p:nvPr/>
        </p:nvSpPr>
        <p:spPr bwMode="auto">
          <a:xfrm>
            <a:off x="152400" y="2286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003399"/>
                </a:solidFill>
                <a:latin typeface="Arial" charset="0"/>
              </a:rPr>
              <a:t>Typical curves of optimum delay time as </a:t>
            </a:r>
            <a:br>
              <a:rPr lang="en-US" b="1">
                <a:solidFill>
                  <a:srgbClr val="003399"/>
                </a:solidFill>
                <a:latin typeface="Arial" charset="0"/>
              </a:rPr>
            </a:br>
            <a:r>
              <a:rPr lang="en-US" b="1">
                <a:solidFill>
                  <a:srgbClr val="003399"/>
                </a:solidFill>
                <a:latin typeface="Arial" charset="0"/>
              </a:rPr>
              <a:t>a function of grid voltage in linear mode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81800" cy="1143000"/>
          </a:xfrm>
        </p:spPr>
        <p:txBody>
          <a:bodyPr/>
          <a:lstStyle/>
          <a:p>
            <a:pPr algn="l"/>
            <a:r>
              <a:rPr lang="en-US" sz="5400" b="1">
                <a:solidFill>
                  <a:srgbClr val="003399"/>
                </a:solidFill>
                <a:latin typeface="Arial" charset="0"/>
              </a:rPr>
              <a:t>Method Parameters</a:t>
            </a:r>
            <a:endParaRPr lang="en-US" sz="5400" b="1">
              <a:solidFill>
                <a:srgbClr val="003399"/>
              </a:solidFill>
            </a:endParaRP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3399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269875" y="1323975"/>
          <a:ext cx="8605838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2" name="Worksheet" r:id="rId4" imgW="6610588" imgH="4172188" progId="Excel.Sheet.8">
                  <p:embed/>
                </p:oleObj>
              </mc:Choice>
              <mc:Fallback>
                <p:oleObj name="Worksheet" r:id="rId4" imgW="6610588" imgH="417218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323975"/>
                        <a:ext cx="8605838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003399"/>
                </a:solidFill>
                <a:latin typeface="Arial" charset="0"/>
              </a:rPr>
              <a:t>Voyager DE/RP/PRO/STR Delay Time and Grid Voltage 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Arial" charset="0"/>
              </a:rPr>
              <a:t>Optimizing a Delayed Extraction Method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305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1.	Start with a standard method on a known sample.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2. 	Find an adequate laser setting that gives good peak intensity without saturation.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3.	Set the guide wire voltage for best </a:t>
            </a:r>
            <a:r>
              <a:rPr lang="en-US" b="1">
                <a:latin typeface="Arial" charset="0"/>
              </a:rPr>
              <a:t>sensitivity</a:t>
            </a:r>
            <a:r>
              <a:rPr lang="en-US">
                <a:latin typeface="Arial" charset="0"/>
              </a:rPr>
              <a:t> (peak intensity and/or S/N).  Use lowest practical guide setting.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4. 	Optimize the grid voltage or the delay time, leaving the other unchanged.  These parameters are interactive, so each must be optimized separately.  Optimize for highest </a:t>
            </a:r>
            <a:r>
              <a:rPr lang="en-US" b="1">
                <a:latin typeface="Arial" charset="0"/>
              </a:rPr>
              <a:t>resolution</a:t>
            </a:r>
            <a:r>
              <a:rPr lang="en-US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5. 	Recheck 3-4, see if you get same results.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12938" y="541338"/>
            <a:ext cx="7078662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384550" y="1524000"/>
            <a:ext cx="39782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000" b="1">
                <a:solidFill>
                  <a:srgbClr val="003399"/>
                </a:solidFill>
                <a:latin typeface="Arial" charset="0"/>
              </a:rPr>
              <a:t>Calibration</a:t>
            </a:r>
          </a:p>
          <a:p>
            <a:pPr algn="ctr"/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912938" y="4427538"/>
            <a:ext cx="64023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3276600" y="4800600"/>
            <a:ext cx="42179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Voyager Training Class</a:t>
            </a:r>
            <a:endParaRPr lang="en-US" sz="2400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180975" y="6200775"/>
            <a:ext cx="1447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180975" y="6200775"/>
            <a:ext cx="1447800" cy="317500"/>
          </a:xfrm>
          <a:prstGeom prst="rect">
            <a:avLst/>
          </a:prstGeom>
          <a:noFill/>
          <a:ln w="158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7938" y="7938"/>
            <a:ext cx="1754187" cy="6859587"/>
          </a:xfrm>
          <a:prstGeom prst="rect">
            <a:avLst/>
          </a:prstGeom>
          <a:solidFill>
            <a:srgbClr val="00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39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  <a:latin typeface="Arial" charset="0"/>
              </a:rPr>
              <a:t>Calibration Equations</a:t>
            </a:r>
            <a:endParaRPr lang="en-US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638800"/>
          </a:xfrm>
        </p:spPr>
        <p:txBody>
          <a:bodyPr/>
          <a:lstStyle/>
          <a:p>
            <a:pPr algn="ctr">
              <a:buFontTx/>
              <a:buNone/>
            </a:pPr>
            <a:endParaRPr lang="en-US" sz="2400" b="1">
              <a:solidFill>
                <a:srgbClr val="FF5050"/>
              </a:solidFill>
            </a:endParaRPr>
          </a:p>
          <a:p>
            <a:pPr algn="ctr"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T = t</a:t>
            </a:r>
            <a:r>
              <a:rPr lang="en-US" sz="2400" b="1" baseline="-25000">
                <a:solidFill>
                  <a:srgbClr val="FF0000"/>
                </a:solidFill>
              </a:rPr>
              <a:t>o</a:t>
            </a:r>
            <a:r>
              <a:rPr lang="en-US" sz="2400" b="1">
                <a:solidFill>
                  <a:srgbClr val="FF0000"/>
                </a:solidFill>
              </a:rPr>
              <a:t> + A </a:t>
            </a:r>
            <a:r>
              <a:rPr lang="en-US" sz="2400" b="1">
                <a:solidFill>
                  <a:srgbClr val="FF0000"/>
                </a:solidFill>
                <a:sym typeface="Symbol" charset="0"/>
              </a:rPr>
              <a:t>m/z + ( higher order terms)</a:t>
            </a:r>
          </a:p>
          <a:p>
            <a:pPr>
              <a:buFontTx/>
              <a:buNone/>
            </a:pPr>
            <a:r>
              <a:rPr lang="en-US" sz="2400">
                <a:sym typeface="Symbol" charset="0"/>
              </a:rPr>
              <a:t>Where</a:t>
            </a:r>
          </a:p>
          <a:p>
            <a:pPr>
              <a:buFontTx/>
              <a:buNone/>
            </a:pPr>
            <a:r>
              <a:rPr lang="en-US" sz="2400" b="1">
                <a:sym typeface="Symbol" charset="0"/>
              </a:rPr>
              <a:t>t</a:t>
            </a:r>
            <a:r>
              <a:rPr lang="en-US" sz="2400" b="1" baseline="-25000">
                <a:sym typeface="Symbol" charset="0"/>
              </a:rPr>
              <a:t>o</a:t>
            </a:r>
            <a:r>
              <a:rPr lang="en-US" sz="2400">
                <a:sym typeface="Symbol" charset="0"/>
              </a:rPr>
              <a:t> 	=	difference in time between the start of analysis      		and the time of ion extraction.  </a:t>
            </a:r>
          </a:p>
          <a:p>
            <a:pPr>
              <a:buFontTx/>
              <a:buNone/>
            </a:pPr>
            <a:endParaRPr lang="en-US" sz="2400">
              <a:sym typeface="Symbol" charset="0"/>
            </a:endParaRPr>
          </a:p>
          <a:p>
            <a:pPr>
              <a:buFontTx/>
              <a:buNone/>
            </a:pPr>
            <a:r>
              <a:rPr lang="en-US" sz="2400" b="1">
                <a:sym typeface="Symbol" charset="0"/>
              </a:rPr>
              <a:t>A</a:t>
            </a:r>
            <a:r>
              <a:rPr lang="en-US" sz="2400">
                <a:sym typeface="Symbol" charset="0"/>
              </a:rPr>
              <a:t>		=	effective length (mm)		   m</a:t>
            </a:r>
            <a:r>
              <a:rPr lang="en-US" sz="2400" baseline="-25000">
                <a:sym typeface="Symbol" charset="0"/>
              </a:rPr>
              <a:t>o</a:t>
            </a:r>
            <a:r>
              <a:rPr lang="en-US" sz="2400">
                <a:sym typeface="Symbol" charset="0"/>
              </a:rPr>
              <a:t> </a:t>
            </a:r>
          </a:p>
          <a:p>
            <a:pPr>
              <a:buFontTx/>
              <a:buNone/>
            </a:pPr>
            <a:endParaRPr lang="en-US" sz="2400">
              <a:sym typeface="Symbol" charset="0"/>
            </a:endParaRP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Where		m</a:t>
            </a:r>
            <a:r>
              <a:rPr lang="en-US" sz="2400" baseline="-25000"/>
              <a:t>o</a:t>
            </a:r>
            <a:r>
              <a:rPr lang="en-US" sz="2400"/>
              <a:t> = 1 dalton mass in SI units</a:t>
            </a:r>
          </a:p>
          <a:p>
            <a:pPr>
              <a:buFontTx/>
              <a:buNone/>
            </a:pPr>
            <a:r>
              <a:rPr lang="en-US" sz="2400"/>
              <a:t>			e = charge of electron in SI units</a:t>
            </a:r>
          </a:p>
          <a:p>
            <a:pPr>
              <a:buFontTx/>
              <a:buNone/>
            </a:pPr>
            <a:r>
              <a:rPr lang="en-US" sz="2400"/>
              <a:t>Effective length = length of flight tube corrected for ion 				acceleration</a:t>
            </a:r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6324600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64008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638800" y="3581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x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7010400" y="3505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 10 </a:t>
            </a:r>
            <a:r>
              <a:rPr lang="en-US" sz="2400" baseline="30000"/>
              <a:t>9</a:t>
            </a:r>
            <a:endParaRPr lang="en-US" sz="2400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>
            <a:off x="2057400" y="3886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1905000" y="3962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charset="0"/>
              </a:rPr>
              <a:t></a:t>
            </a:r>
            <a:r>
              <a:rPr lang="en-US" sz="2400"/>
              <a:t> Accelerating Voltage (kV)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  <a:latin typeface="Arial" charset="0"/>
              </a:rPr>
              <a:t>Initial Velocity Correction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Initial velocity is the average speed at which matrix ions desorb.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The initial velocity (m/s) has been calculated for different matrices. The calibration equation can be corrected for matrix initial velocity (one of the higher order terms).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Externally calibrated samples must be in the same matrix as their calibrant.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2514600" y="3886200"/>
            <a:ext cx="40386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CHCA			300 m/s</a:t>
            </a:r>
          </a:p>
          <a:p>
            <a:r>
              <a:rPr lang="en-US" sz="2400"/>
              <a:t>Sinapinic acid 		350 m/s</a:t>
            </a:r>
          </a:p>
          <a:p>
            <a:r>
              <a:rPr lang="en-US" sz="2400"/>
              <a:t>DHB			500 m/s</a:t>
            </a:r>
          </a:p>
          <a:p>
            <a:r>
              <a:rPr lang="en-US" sz="2400"/>
              <a:t>3-HPA			550 m/s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876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Ref:Juhasz,P.,M.Vestal, and S.A.Martin. J.Am.Soc.Mass Spectrom.,1997,8,209-217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696200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Arial" charset="0"/>
              </a:rPr>
              <a:t>A</a:t>
            </a:r>
            <a:r>
              <a:rPr lang="en-US" sz="2800">
                <a:solidFill>
                  <a:srgbClr val="FF5050"/>
                </a:solidFill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default </a:t>
            </a:r>
            <a:r>
              <a:rPr lang="en-US" sz="2800">
                <a:latin typeface="Arial" charset="0"/>
              </a:rPr>
              <a:t>calibration uses a multiparameter equation that estimates values for t</a:t>
            </a:r>
            <a:r>
              <a:rPr lang="en-US" sz="2800" baseline="-25000">
                <a:latin typeface="Arial" charset="0"/>
              </a:rPr>
              <a:t>º</a:t>
            </a:r>
            <a:r>
              <a:rPr lang="en-US" sz="2800">
                <a:latin typeface="Arial" charset="0"/>
              </a:rPr>
              <a:t> and A from instrument dimensions.</a:t>
            </a:r>
          </a:p>
          <a:p>
            <a:pPr marL="0" indent="0">
              <a:buFontTx/>
              <a:buNone/>
            </a:pPr>
            <a:endParaRPr lang="en-US" sz="28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800">
                <a:latin typeface="Arial" charset="0"/>
              </a:rPr>
              <a:t>Default calibration is applied to the mass scale if no other calibration is specified.</a:t>
            </a:r>
          </a:p>
          <a:p>
            <a:pPr marL="0" indent="0">
              <a:buFontTx/>
              <a:buNone/>
            </a:pPr>
            <a:endParaRPr lang="en-US" sz="1400">
              <a:latin typeface="Arial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  <a:latin typeface="Arial" charset="0"/>
              </a:rPr>
              <a:t>Calibration Equations</a:t>
            </a:r>
            <a:endParaRPr lang="en-US" b="1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>
                <a:latin typeface="Arial" charset="0"/>
              </a:rPr>
              <a:t>Internal </a:t>
            </a:r>
            <a:r>
              <a:rPr lang="en-US" sz="2800">
                <a:latin typeface="Arial" charset="0"/>
              </a:rPr>
              <a:t>calibration uses a multiparameter equation that calculates values for t</a:t>
            </a:r>
            <a:r>
              <a:rPr lang="en-US" sz="2800" baseline="-25000">
                <a:latin typeface="Arial" charset="0"/>
              </a:rPr>
              <a:t>º</a:t>
            </a:r>
            <a:r>
              <a:rPr lang="en-US" sz="2800">
                <a:latin typeface="Arial" charset="0"/>
              </a:rPr>
              <a:t> and A using the known mass of the standard(s).  This corrects the mass scale.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20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A</a:t>
            </a:r>
            <a:r>
              <a:rPr lang="en-US" sz="2800">
                <a:solidFill>
                  <a:srgbClr val="FF505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Arial" charset="0"/>
              </a:rPr>
              <a:t>multi-point</a:t>
            </a:r>
            <a:r>
              <a:rPr lang="en-US" sz="2800">
                <a:latin typeface="Arial" charset="0"/>
              </a:rPr>
              <a:t> calibration calculates t</a:t>
            </a:r>
            <a:r>
              <a:rPr lang="en-US" sz="2800" baseline="-25000">
                <a:latin typeface="Arial" charset="0"/>
              </a:rPr>
              <a:t>º</a:t>
            </a:r>
            <a:r>
              <a:rPr lang="en-US" sz="2800">
                <a:latin typeface="Arial" charset="0"/>
              </a:rPr>
              <a:t> and A by doing a least-squares fit to all of the standards.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A</a:t>
            </a:r>
            <a:r>
              <a:rPr lang="en-US" sz="2800">
                <a:solidFill>
                  <a:srgbClr val="FF505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Arial" charset="0"/>
              </a:rPr>
              <a:t>two point</a:t>
            </a:r>
            <a:r>
              <a:rPr lang="en-US" sz="2800">
                <a:latin typeface="Arial" charset="0"/>
              </a:rPr>
              <a:t> calibration calculates t</a:t>
            </a:r>
            <a:r>
              <a:rPr lang="en-US" sz="2800" baseline="-25000">
                <a:latin typeface="Arial" charset="0"/>
              </a:rPr>
              <a:t>º</a:t>
            </a:r>
            <a:r>
              <a:rPr lang="en-US" sz="2800">
                <a:latin typeface="Arial" charset="0"/>
              </a:rPr>
              <a:t> and A from the standards.</a:t>
            </a:r>
            <a:r>
              <a:rPr lang="en-US" sz="2800">
                <a:solidFill>
                  <a:srgbClr val="FF5050"/>
                </a:solidFill>
                <a:latin typeface="Arial" charset="0"/>
              </a:rPr>
              <a:t>                                                                </a:t>
            </a:r>
            <a:r>
              <a:rPr lang="en-US" sz="2800">
                <a:latin typeface="Arial" charset="0"/>
              </a:rPr>
              <a:t>A</a:t>
            </a:r>
            <a:r>
              <a:rPr lang="en-US" sz="2800">
                <a:solidFill>
                  <a:srgbClr val="FF505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Arial" charset="0"/>
              </a:rPr>
              <a:t>one point</a:t>
            </a:r>
            <a:r>
              <a:rPr lang="en-US" sz="2800">
                <a:latin typeface="Arial" charset="0"/>
              </a:rPr>
              <a:t> calibration calculates A from the standard and uses t</a:t>
            </a:r>
            <a:r>
              <a:rPr lang="en-US" sz="2800" baseline="-25000">
                <a:latin typeface="Arial" charset="0"/>
              </a:rPr>
              <a:t>º</a:t>
            </a:r>
            <a:r>
              <a:rPr lang="en-US" sz="2800">
                <a:latin typeface="Arial" charset="0"/>
              </a:rPr>
              <a:t> from the default calibration.</a:t>
            </a:r>
            <a:endParaRPr lang="en-US" sz="2800">
              <a:solidFill>
                <a:srgbClr val="FF5050"/>
              </a:solidFill>
              <a:latin typeface="Arial" charset="0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  <a:latin typeface="Arial" charset="0"/>
              </a:rPr>
              <a:t>Calibration Equations</a:t>
            </a:r>
            <a:endParaRPr lang="en-US" b="1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>
                <a:latin typeface="Arial" charset="0"/>
              </a:rPr>
              <a:t>A one-, two- or multi-point calibration using known peak masses that are </a:t>
            </a:r>
            <a:r>
              <a:rPr lang="en-US" sz="2400" b="1">
                <a:latin typeface="Arial" charset="0"/>
              </a:rPr>
              <a:t>within the spectrum</a:t>
            </a:r>
            <a:r>
              <a:rPr lang="en-US" sz="2400">
                <a:latin typeface="Arial" charset="0"/>
              </a:rPr>
              <a:t> to be calibrated. </a:t>
            </a:r>
          </a:p>
          <a:p>
            <a:pPr marL="0" indent="0">
              <a:buFontTx/>
              <a:buNone/>
            </a:pPr>
            <a:endParaRPr lang="en-US" sz="24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>
                <a:latin typeface="Arial" charset="0"/>
              </a:rPr>
              <a:t>The standards should bracket the mass range of interest.  The signal intensities of the standards should be similar to those of the samples.</a:t>
            </a:r>
          </a:p>
          <a:p>
            <a:pPr marL="0" indent="0">
              <a:buFontTx/>
              <a:buNone/>
            </a:pPr>
            <a:endParaRPr lang="en-US" sz="24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>
                <a:latin typeface="Arial" charset="0"/>
              </a:rPr>
              <a:t>The calibration equation is saved within the data file and can be exported as a *.cal file to the acquisition method or to another data file.</a:t>
            </a:r>
            <a:endParaRPr lang="en-US" sz="2800">
              <a:latin typeface="Arial" charset="0"/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  <a:latin typeface="Arial" charset="0"/>
              </a:rPr>
              <a:t>Internal Calibration </a:t>
            </a:r>
            <a:endParaRPr lang="en-US" b="1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Arial" charset="0"/>
              </a:rPr>
              <a:t>Useful Calibration Standards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371600" y="1828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70104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Sequazyme Mass Standards Kit:</a:t>
            </a:r>
            <a:r>
              <a:rPr lang="en-US" sz="2400">
                <a:latin typeface="Arial" charset="0"/>
                <a:cs typeface="Arial" charset="0"/>
              </a:rPr>
              <a:t>   P2-3143-00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Sequazyme BSA Test Standard:    </a:t>
            </a:r>
            <a:r>
              <a:rPr lang="en-US" sz="2400">
                <a:latin typeface="Arial" charset="0"/>
                <a:cs typeface="Arial" charset="0"/>
              </a:rPr>
              <a:t>2-2158-00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Voyager IgG1 Mass Standard:    </a:t>
            </a:r>
            <a:r>
              <a:rPr lang="en-US" sz="2400">
                <a:latin typeface="Arial" charset="0"/>
                <a:cs typeface="Arial" charset="0"/>
              </a:rPr>
              <a:t>   GEN 602151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" charset="0"/>
              </a:rPr>
              <a:t> Other useful high mass calibrants: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Cytochrome C:			    12,231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Bovine Trypsin:		    23,291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Carbonic Anhydrase:		    29,024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Bakers Yeast Enolase:		    46,672</a:t>
            </a:r>
            <a:endParaRPr 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Data acquisition parameters</a:t>
            </a:r>
            <a:endParaRPr lang="en-US" sz="4400" b="1">
              <a:solidFill>
                <a:srgbClr val="003399"/>
              </a:solidFill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696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 b="1">
                <a:latin typeface="Arial" charset="0"/>
              </a:rPr>
              <a:t>Ion Mode</a:t>
            </a:r>
            <a:r>
              <a:rPr lang="en-US" sz="2400">
                <a:latin typeface="Arial" charset="0"/>
              </a:rPr>
              <a:t>:  positive, negative</a:t>
            </a:r>
          </a:p>
          <a:p>
            <a:pPr>
              <a:spcBef>
                <a:spcPct val="10000"/>
              </a:spcBef>
            </a:pPr>
            <a:r>
              <a:rPr lang="en-US" sz="2400" b="1">
                <a:latin typeface="Arial" charset="0"/>
              </a:rPr>
              <a:t>Instrument Mode</a:t>
            </a:r>
            <a:r>
              <a:rPr lang="en-US" sz="2400">
                <a:latin typeface="Arial" charset="0"/>
              </a:rPr>
              <a:t>:  linear, reflector</a:t>
            </a:r>
          </a:p>
          <a:p>
            <a:pPr>
              <a:spcBef>
                <a:spcPct val="10000"/>
              </a:spcBef>
            </a:pPr>
            <a:r>
              <a:rPr lang="en-US" sz="2400" b="1">
                <a:latin typeface="Arial" charset="0"/>
              </a:rPr>
              <a:t>Instrument range</a:t>
            </a:r>
            <a:r>
              <a:rPr lang="en-US" sz="2400">
                <a:latin typeface="Arial" charset="0"/>
              </a:rPr>
              <a:t>:  mass range</a:t>
            </a:r>
          </a:p>
          <a:p>
            <a:pPr>
              <a:spcBef>
                <a:spcPct val="10000"/>
              </a:spcBef>
            </a:pPr>
            <a:r>
              <a:rPr lang="en-US" sz="2400" b="1">
                <a:latin typeface="Arial" charset="0"/>
              </a:rPr>
              <a:t>Low mass gate</a:t>
            </a:r>
            <a:r>
              <a:rPr lang="en-US" sz="2400">
                <a:latin typeface="Arial" charset="0"/>
              </a:rPr>
              <a:t>:  on/off, cutoff mass</a:t>
            </a:r>
          </a:p>
          <a:p>
            <a:pPr>
              <a:spcBef>
                <a:spcPct val="10000"/>
              </a:spcBef>
            </a:pPr>
            <a:r>
              <a:rPr lang="en-US" sz="2400" b="1">
                <a:latin typeface="Arial" charset="0"/>
              </a:rPr>
              <a:t>Total scans</a:t>
            </a:r>
            <a:r>
              <a:rPr lang="en-US" sz="2400">
                <a:latin typeface="Arial" charset="0"/>
              </a:rPr>
              <a:t>:  no. of laser shots averaged</a:t>
            </a:r>
          </a:p>
          <a:p>
            <a:pPr>
              <a:spcBef>
                <a:spcPct val="10000"/>
              </a:spcBef>
            </a:pPr>
            <a:r>
              <a:rPr lang="en-US" sz="2400" b="1">
                <a:latin typeface="Arial" charset="0"/>
              </a:rPr>
              <a:t>Accelerating voltage</a:t>
            </a:r>
            <a:r>
              <a:rPr lang="en-US" sz="2400">
                <a:latin typeface="Arial" charset="0"/>
              </a:rPr>
              <a:t>: 20-25 kV</a:t>
            </a:r>
          </a:p>
          <a:p>
            <a:pPr>
              <a:spcBef>
                <a:spcPct val="1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10000"/>
              </a:spcBef>
            </a:pPr>
            <a:endParaRPr lang="en-US" sz="2400"/>
          </a:p>
          <a:p>
            <a:pPr>
              <a:spcBef>
                <a:spcPct val="10000"/>
              </a:spcBef>
            </a:pPr>
            <a:r>
              <a:rPr lang="en-US" sz="2400" b="1">
                <a:solidFill>
                  <a:srgbClr val="003399"/>
                </a:solidFill>
                <a:latin typeface="Arial" charset="0"/>
              </a:rPr>
              <a:t>Delay time</a:t>
            </a:r>
            <a:r>
              <a:rPr lang="en-US" sz="2400">
                <a:solidFill>
                  <a:srgbClr val="003399"/>
                </a:solidFill>
                <a:latin typeface="Arial" charset="0"/>
              </a:rPr>
              <a:t>: time between laser flash and ion extraction</a:t>
            </a:r>
            <a:r>
              <a:rPr lang="en-US" sz="2400" b="1">
                <a:solidFill>
                  <a:srgbClr val="003399"/>
                </a:solidFill>
                <a:latin typeface="Arial" charset="0"/>
              </a:rPr>
              <a:t> Grid voltage</a:t>
            </a:r>
            <a:r>
              <a:rPr lang="en-US" sz="2400">
                <a:solidFill>
                  <a:srgbClr val="003399"/>
                </a:solidFill>
                <a:latin typeface="Arial" charset="0"/>
              </a:rPr>
              <a:t>: expressed as a % of Accel. Voltage</a:t>
            </a:r>
          </a:p>
          <a:p>
            <a:pPr>
              <a:spcBef>
                <a:spcPct val="10000"/>
              </a:spcBef>
            </a:pPr>
            <a:r>
              <a:rPr lang="en-US" sz="2400" b="1">
                <a:solidFill>
                  <a:srgbClr val="003399"/>
                </a:solidFill>
                <a:latin typeface="Arial" charset="0"/>
              </a:rPr>
              <a:t>Guide wire voltage</a:t>
            </a:r>
            <a:r>
              <a:rPr lang="en-US" sz="2400">
                <a:solidFill>
                  <a:srgbClr val="003399"/>
                </a:solidFill>
                <a:latin typeface="Arial" charset="0"/>
              </a:rPr>
              <a:t>: ditto</a:t>
            </a:r>
          </a:p>
          <a:p>
            <a:pPr>
              <a:spcBef>
                <a:spcPct val="10000"/>
              </a:spcBef>
            </a:pPr>
            <a:endParaRPr lang="en-US" sz="24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381000" y="419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3399"/>
                </a:solidFill>
                <a:latin typeface="Arial" charset="0"/>
              </a:rPr>
              <a:t>Parameters that require optimization in linear/reflector: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Freeform 2"/>
          <p:cNvSpPr>
            <a:spLocks/>
          </p:cNvSpPr>
          <p:nvPr/>
        </p:nvSpPr>
        <p:spPr bwMode="auto">
          <a:xfrm>
            <a:off x="723900" y="1590675"/>
            <a:ext cx="8199438" cy="3602038"/>
          </a:xfrm>
          <a:custGeom>
            <a:avLst/>
            <a:gdLst>
              <a:gd name="T0" fmla="*/ 84 w 5165"/>
              <a:gd name="T1" fmla="*/ 2227 h 2269"/>
              <a:gd name="T2" fmla="*/ 168 w 5165"/>
              <a:gd name="T3" fmla="*/ 2227 h 2269"/>
              <a:gd name="T4" fmla="*/ 259 w 5165"/>
              <a:gd name="T5" fmla="*/ 2227 h 2269"/>
              <a:gd name="T6" fmla="*/ 343 w 5165"/>
              <a:gd name="T7" fmla="*/ 2221 h 2269"/>
              <a:gd name="T8" fmla="*/ 427 w 5165"/>
              <a:gd name="T9" fmla="*/ 2263 h 2269"/>
              <a:gd name="T10" fmla="*/ 517 w 5165"/>
              <a:gd name="T11" fmla="*/ 2263 h 2269"/>
              <a:gd name="T12" fmla="*/ 601 w 5165"/>
              <a:gd name="T13" fmla="*/ 2263 h 2269"/>
              <a:gd name="T14" fmla="*/ 691 w 5165"/>
              <a:gd name="T15" fmla="*/ 2227 h 2269"/>
              <a:gd name="T16" fmla="*/ 775 w 5165"/>
              <a:gd name="T17" fmla="*/ 2263 h 2269"/>
              <a:gd name="T18" fmla="*/ 859 w 5165"/>
              <a:gd name="T19" fmla="*/ 2221 h 2269"/>
              <a:gd name="T20" fmla="*/ 949 w 5165"/>
              <a:gd name="T21" fmla="*/ 2269 h 2269"/>
              <a:gd name="T22" fmla="*/ 1033 w 5165"/>
              <a:gd name="T23" fmla="*/ 2263 h 2269"/>
              <a:gd name="T24" fmla="*/ 1123 w 5165"/>
              <a:gd name="T25" fmla="*/ 2227 h 2269"/>
              <a:gd name="T26" fmla="*/ 1207 w 5165"/>
              <a:gd name="T27" fmla="*/ 2227 h 2269"/>
              <a:gd name="T28" fmla="*/ 1297 w 5165"/>
              <a:gd name="T29" fmla="*/ 2263 h 2269"/>
              <a:gd name="T30" fmla="*/ 1382 w 5165"/>
              <a:gd name="T31" fmla="*/ 2221 h 2269"/>
              <a:gd name="T32" fmla="*/ 1466 w 5165"/>
              <a:gd name="T33" fmla="*/ 2227 h 2269"/>
              <a:gd name="T34" fmla="*/ 1556 w 5165"/>
              <a:gd name="T35" fmla="*/ 2263 h 2269"/>
              <a:gd name="T36" fmla="*/ 1640 w 5165"/>
              <a:gd name="T37" fmla="*/ 2215 h 2269"/>
              <a:gd name="T38" fmla="*/ 1730 w 5165"/>
              <a:gd name="T39" fmla="*/ 2263 h 2269"/>
              <a:gd name="T40" fmla="*/ 1814 w 5165"/>
              <a:gd name="T41" fmla="*/ 2263 h 2269"/>
              <a:gd name="T42" fmla="*/ 1898 w 5165"/>
              <a:gd name="T43" fmla="*/ 2257 h 2269"/>
              <a:gd name="T44" fmla="*/ 1988 w 5165"/>
              <a:gd name="T45" fmla="*/ 2257 h 2269"/>
              <a:gd name="T46" fmla="*/ 2072 w 5165"/>
              <a:gd name="T47" fmla="*/ 2233 h 2269"/>
              <a:gd name="T48" fmla="*/ 2162 w 5165"/>
              <a:gd name="T49" fmla="*/ 2257 h 2269"/>
              <a:gd name="T50" fmla="*/ 2246 w 5165"/>
              <a:gd name="T51" fmla="*/ 2221 h 2269"/>
              <a:gd name="T52" fmla="*/ 2330 w 5165"/>
              <a:gd name="T53" fmla="*/ 2263 h 2269"/>
              <a:gd name="T54" fmla="*/ 2421 w 5165"/>
              <a:gd name="T55" fmla="*/ 2221 h 2269"/>
              <a:gd name="T56" fmla="*/ 2505 w 5165"/>
              <a:gd name="T57" fmla="*/ 2257 h 2269"/>
              <a:gd name="T58" fmla="*/ 2595 w 5165"/>
              <a:gd name="T59" fmla="*/ 2227 h 2269"/>
              <a:gd name="T60" fmla="*/ 2679 w 5165"/>
              <a:gd name="T61" fmla="*/ 2257 h 2269"/>
              <a:gd name="T62" fmla="*/ 2769 w 5165"/>
              <a:gd name="T63" fmla="*/ 2203 h 2269"/>
              <a:gd name="T64" fmla="*/ 2853 w 5165"/>
              <a:gd name="T65" fmla="*/ 2221 h 2269"/>
              <a:gd name="T66" fmla="*/ 2937 w 5165"/>
              <a:gd name="T67" fmla="*/ 2257 h 2269"/>
              <a:gd name="T68" fmla="*/ 3027 w 5165"/>
              <a:gd name="T69" fmla="*/ 2263 h 2269"/>
              <a:gd name="T70" fmla="*/ 3111 w 5165"/>
              <a:gd name="T71" fmla="*/ 1969 h 2269"/>
              <a:gd name="T72" fmla="*/ 3201 w 5165"/>
              <a:gd name="T73" fmla="*/ 2257 h 2269"/>
              <a:gd name="T74" fmla="*/ 3285 w 5165"/>
              <a:gd name="T75" fmla="*/ 2227 h 2269"/>
              <a:gd name="T76" fmla="*/ 3369 w 5165"/>
              <a:gd name="T77" fmla="*/ 2233 h 2269"/>
              <a:gd name="T78" fmla="*/ 3459 w 5165"/>
              <a:gd name="T79" fmla="*/ 2227 h 2269"/>
              <a:gd name="T80" fmla="*/ 3544 w 5165"/>
              <a:gd name="T81" fmla="*/ 2263 h 2269"/>
              <a:gd name="T82" fmla="*/ 3634 w 5165"/>
              <a:gd name="T83" fmla="*/ 2263 h 2269"/>
              <a:gd name="T84" fmla="*/ 3718 w 5165"/>
              <a:gd name="T85" fmla="*/ 2227 h 2269"/>
              <a:gd name="T86" fmla="*/ 3802 w 5165"/>
              <a:gd name="T87" fmla="*/ 2227 h 2269"/>
              <a:gd name="T88" fmla="*/ 3892 w 5165"/>
              <a:gd name="T89" fmla="*/ 2257 h 2269"/>
              <a:gd name="T90" fmla="*/ 3976 w 5165"/>
              <a:gd name="T91" fmla="*/ 2227 h 2269"/>
              <a:gd name="T92" fmla="*/ 4066 w 5165"/>
              <a:gd name="T93" fmla="*/ 2263 h 2269"/>
              <a:gd name="T94" fmla="*/ 4150 w 5165"/>
              <a:gd name="T95" fmla="*/ 2227 h 2269"/>
              <a:gd name="T96" fmla="*/ 4240 w 5165"/>
              <a:gd name="T97" fmla="*/ 2227 h 2269"/>
              <a:gd name="T98" fmla="*/ 4324 w 5165"/>
              <a:gd name="T99" fmla="*/ 2263 h 2269"/>
              <a:gd name="T100" fmla="*/ 4408 w 5165"/>
              <a:gd name="T101" fmla="*/ 2263 h 2269"/>
              <a:gd name="T102" fmla="*/ 4498 w 5165"/>
              <a:gd name="T103" fmla="*/ 2227 h 2269"/>
              <a:gd name="T104" fmla="*/ 4582 w 5165"/>
              <a:gd name="T105" fmla="*/ 2263 h 2269"/>
              <a:gd name="T106" fmla="*/ 4673 w 5165"/>
              <a:gd name="T107" fmla="*/ 2263 h 2269"/>
              <a:gd name="T108" fmla="*/ 4757 w 5165"/>
              <a:gd name="T109" fmla="*/ 2245 h 2269"/>
              <a:gd name="T110" fmla="*/ 4841 w 5165"/>
              <a:gd name="T111" fmla="*/ 2227 h 2269"/>
              <a:gd name="T112" fmla="*/ 4931 w 5165"/>
              <a:gd name="T113" fmla="*/ 2233 h 2269"/>
              <a:gd name="T114" fmla="*/ 5015 w 5165"/>
              <a:gd name="T115" fmla="*/ 2269 h 2269"/>
              <a:gd name="T116" fmla="*/ 5105 w 5165"/>
              <a:gd name="T117" fmla="*/ 226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65" h="2269">
                <a:moveTo>
                  <a:pt x="0" y="2233"/>
                </a:moveTo>
                <a:lnTo>
                  <a:pt x="6" y="2263"/>
                </a:lnTo>
                <a:lnTo>
                  <a:pt x="12" y="2263"/>
                </a:lnTo>
                <a:lnTo>
                  <a:pt x="18" y="2227"/>
                </a:lnTo>
                <a:lnTo>
                  <a:pt x="24" y="2263"/>
                </a:lnTo>
                <a:lnTo>
                  <a:pt x="30" y="2221"/>
                </a:lnTo>
                <a:lnTo>
                  <a:pt x="36" y="2263"/>
                </a:lnTo>
                <a:lnTo>
                  <a:pt x="42" y="2041"/>
                </a:lnTo>
                <a:lnTo>
                  <a:pt x="48" y="2227"/>
                </a:lnTo>
                <a:lnTo>
                  <a:pt x="54" y="2269"/>
                </a:lnTo>
                <a:lnTo>
                  <a:pt x="60" y="2233"/>
                </a:lnTo>
                <a:lnTo>
                  <a:pt x="66" y="2263"/>
                </a:lnTo>
                <a:lnTo>
                  <a:pt x="72" y="2263"/>
                </a:lnTo>
                <a:lnTo>
                  <a:pt x="78" y="2227"/>
                </a:lnTo>
                <a:lnTo>
                  <a:pt x="84" y="2227"/>
                </a:lnTo>
                <a:lnTo>
                  <a:pt x="90" y="2269"/>
                </a:lnTo>
                <a:lnTo>
                  <a:pt x="96" y="2263"/>
                </a:lnTo>
                <a:lnTo>
                  <a:pt x="102" y="2227"/>
                </a:lnTo>
                <a:lnTo>
                  <a:pt x="108" y="2263"/>
                </a:lnTo>
                <a:lnTo>
                  <a:pt x="114" y="2227"/>
                </a:lnTo>
                <a:lnTo>
                  <a:pt x="120" y="2227"/>
                </a:lnTo>
                <a:lnTo>
                  <a:pt x="126" y="2269"/>
                </a:lnTo>
                <a:lnTo>
                  <a:pt x="126" y="1675"/>
                </a:lnTo>
                <a:lnTo>
                  <a:pt x="132" y="2269"/>
                </a:lnTo>
                <a:lnTo>
                  <a:pt x="138" y="2269"/>
                </a:lnTo>
                <a:lnTo>
                  <a:pt x="144" y="2227"/>
                </a:lnTo>
                <a:lnTo>
                  <a:pt x="150" y="2269"/>
                </a:lnTo>
                <a:lnTo>
                  <a:pt x="156" y="2227"/>
                </a:lnTo>
                <a:lnTo>
                  <a:pt x="162" y="2263"/>
                </a:lnTo>
                <a:lnTo>
                  <a:pt x="168" y="2227"/>
                </a:lnTo>
                <a:lnTo>
                  <a:pt x="174" y="2263"/>
                </a:lnTo>
                <a:lnTo>
                  <a:pt x="180" y="2227"/>
                </a:lnTo>
                <a:lnTo>
                  <a:pt x="186" y="2227"/>
                </a:lnTo>
                <a:lnTo>
                  <a:pt x="192" y="2269"/>
                </a:lnTo>
                <a:lnTo>
                  <a:pt x="198" y="2263"/>
                </a:lnTo>
                <a:lnTo>
                  <a:pt x="204" y="2221"/>
                </a:lnTo>
                <a:lnTo>
                  <a:pt x="210" y="2263"/>
                </a:lnTo>
                <a:lnTo>
                  <a:pt x="216" y="2227"/>
                </a:lnTo>
                <a:lnTo>
                  <a:pt x="222" y="2263"/>
                </a:lnTo>
                <a:lnTo>
                  <a:pt x="228" y="2227"/>
                </a:lnTo>
                <a:lnTo>
                  <a:pt x="235" y="2263"/>
                </a:lnTo>
                <a:lnTo>
                  <a:pt x="241" y="2227"/>
                </a:lnTo>
                <a:lnTo>
                  <a:pt x="247" y="2227"/>
                </a:lnTo>
                <a:lnTo>
                  <a:pt x="253" y="2263"/>
                </a:lnTo>
                <a:lnTo>
                  <a:pt x="259" y="2227"/>
                </a:lnTo>
                <a:lnTo>
                  <a:pt x="265" y="2269"/>
                </a:lnTo>
                <a:lnTo>
                  <a:pt x="271" y="1969"/>
                </a:lnTo>
                <a:lnTo>
                  <a:pt x="271" y="2269"/>
                </a:lnTo>
                <a:lnTo>
                  <a:pt x="277" y="2263"/>
                </a:lnTo>
                <a:lnTo>
                  <a:pt x="283" y="2209"/>
                </a:lnTo>
                <a:lnTo>
                  <a:pt x="289" y="2221"/>
                </a:lnTo>
                <a:lnTo>
                  <a:pt x="295" y="2263"/>
                </a:lnTo>
                <a:lnTo>
                  <a:pt x="301" y="2263"/>
                </a:lnTo>
                <a:lnTo>
                  <a:pt x="307" y="2227"/>
                </a:lnTo>
                <a:lnTo>
                  <a:pt x="313" y="2221"/>
                </a:lnTo>
                <a:lnTo>
                  <a:pt x="319" y="2263"/>
                </a:lnTo>
                <a:lnTo>
                  <a:pt x="325" y="2263"/>
                </a:lnTo>
                <a:lnTo>
                  <a:pt x="331" y="2227"/>
                </a:lnTo>
                <a:lnTo>
                  <a:pt x="337" y="2263"/>
                </a:lnTo>
                <a:lnTo>
                  <a:pt x="343" y="2221"/>
                </a:lnTo>
                <a:lnTo>
                  <a:pt x="349" y="2263"/>
                </a:lnTo>
                <a:lnTo>
                  <a:pt x="355" y="2221"/>
                </a:lnTo>
                <a:lnTo>
                  <a:pt x="361" y="2155"/>
                </a:lnTo>
                <a:lnTo>
                  <a:pt x="367" y="2263"/>
                </a:lnTo>
                <a:lnTo>
                  <a:pt x="373" y="2263"/>
                </a:lnTo>
                <a:lnTo>
                  <a:pt x="379" y="2227"/>
                </a:lnTo>
                <a:lnTo>
                  <a:pt x="385" y="2263"/>
                </a:lnTo>
                <a:lnTo>
                  <a:pt x="391" y="2215"/>
                </a:lnTo>
                <a:lnTo>
                  <a:pt x="397" y="2227"/>
                </a:lnTo>
                <a:lnTo>
                  <a:pt x="403" y="2269"/>
                </a:lnTo>
                <a:lnTo>
                  <a:pt x="409" y="2227"/>
                </a:lnTo>
                <a:lnTo>
                  <a:pt x="415" y="2263"/>
                </a:lnTo>
                <a:lnTo>
                  <a:pt x="421" y="2263"/>
                </a:lnTo>
                <a:lnTo>
                  <a:pt x="421" y="2227"/>
                </a:lnTo>
                <a:lnTo>
                  <a:pt x="427" y="2263"/>
                </a:lnTo>
                <a:lnTo>
                  <a:pt x="433" y="2221"/>
                </a:lnTo>
                <a:lnTo>
                  <a:pt x="439" y="2227"/>
                </a:lnTo>
                <a:lnTo>
                  <a:pt x="445" y="2263"/>
                </a:lnTo>
                <a:lnTo>
                  <a:pt x="451" y="2227"/>
                </a:lnTo>
                <a:lnTo>
                  <a:pt x="457" y="2269"/>
                </a:lnTo>
                <a:lnTo>
                  <a:pt x="463" y="2227"/>
                </a:lnTo>
                <a:lnTo>
                  <a:pt x="469" y="2269"/>
                </a:lnTo>
                <a:lnTo>
                  <a:pt x="475" y="2263"/>
                </a:lnTo>
                <a:lnTo>
                  <a:pt x="481" y="2227"/>
                </a:lnTo>
                <a:lnTo>
                  <a:pt x="487" y="2227"/>
                </a:lnTo>
                <a:lnTo>
                  <a:pt x="493" y="2263"/>
                </a:lnTo>
                <a:lnTo>
                  <a:pt x="499" y="2263"/>
                </a:lnTo>
                <a:lnTo>
                  <a:pt x="505" y="2227"/>
                </a:lnTo>
                <a:lnTo>
                  <a:pt x="511" y="2227"/>
                </a:lnTo>
                <a:lnTo>
                  <a:pt x="517" y="2263"/>
                </a:lnTo>
                <a:lnTo>
                  <a:pt x="523" y="2227"/>
                </a:lnTo>
                <a:lnTo>
                  <a:pt x="529" y="2269"/>
                </a:lnTo>
                <a:lnTo>
                  <a:pt x="535" y="2263"/>
                </a:lnTo>
                <a:lnTo>
                  <a:pt x="541" y="2227"/>
                </a:lnTo>
                <a:lnTo>
                  <a:pt x="547" y="2263"/>
                </a:lnTo>
                <a:lnTo>
                  <a:pt x="553" y="2227"/>
                </a:lnTo>
                <a:lnTo>
                  <a:pt x="559" y="2263"/>
                </a:lnTo>
                <a:lnTo>
                  <a:pt x="565" y="2221"/>
                </a:lnTo>
                <a:lnTo>
                  <a:pt x="565" y="1441"/>
                </a:lnTo>
                <a:lnTo>
                  <a:pt x="571" y="2263"/>
                </a:lnTo>
                <a:lnTo>
                  <a:pt x="577" y="2263"/>
                </a:lnTo>
                <a:lnTo>
                  <a:pt x="583" y="2227"/>
                </a:lnTo>
                <a:lnTo>
                  <a:pt x="589" y="2263"/>
                </a:lnTo>
                <a:lnTo>
                  <a:pt x="595" y="2221"/>
                </a:lnTo>
                <a:lnTo>
                  <a:pt x="601" y="2263"/>
                </a:lnTo>
                <a:lnTo>
                  <a:pt x="607" y="2221"/>
                </a:lnTo>
                <a:lnTo>
                  <a:pt x="613" y="2263"/>
                </a:lnTo>
                <a:lnTo>
                  <a:pt x="619" y="2215"/>
                </a:lnTo>
                <a:lnTo>
                  <a:pt x="625" y="2263"/>
                </a:lnTo>
                <a:lnTo>
                  <a:pt x="631" y="2227"/>
                </a:lnTo>
                <a:lnTo>
                  <a:pt x="637" y="2263"/>
                </a:lnTo>
                <a:lnTo>
                  <a:pt x="643" y="2227"/>
                </a:lnTo>
                <a:lnTo>
                  <a:pt x="649" y="2227"/>
                </a:lnTo>
                <a:lnTo>
                  <a:pt x="655" y="2263"/>
                </a:lnTo>
                <a:lnTo>
                  <a:pt x="661" y="2263"/>
                </a:lnTo>
                <a:lnTo>
                  <a:pt x="667" y="2227"/>
                </a:lnTo>
                <a:lnTo>
                  <a:pt x="673" y="2263"/>
                </a:lnTo>
                <a:lnTo>
                  <a:pt x="679" y="2227"/>
                </a:lnTo>
                <a:lnTo>
                  <a:pt x="685" y="2263"/>
                </a:lnTo>
                <a:lnTo>
                  <a:pt x="691" y="2227"/>
                </a:lnTo>
                <a:lnTo>
                  <a:pt x="697" y="2233"/>
                </a:lnTo>
                <a:lnTo>
                  <a:pt x="703" y="2263"/>
                </a:lnTo>
                <a:lnTo>
                  <a:pt x="709" y="2263"/>
                </a:lnTo>
                <a:lnTo>
                  <a:pt x="715" y="2221"/>
                </a:lnTo>
                <a:lnTo>
                  <a:pt x="715" y="2263"/>
                </a:lnTo>
                <a:lnTo>
                  <a:pt x="721" y="2215"/>
                </a:lnTo>
                <a:lnTo>
                  <a:pt x="727" y="2263"/>
                </a:lnTo>
                <a:lnTo>
                  <a:pt x="733" y="2221"/>
                </a:lnTo>
                <a:lnTo>
                  <a:pt x="739" y="2263"/>
                </a:lnTo>
                <a:lnTo>
                  <a:pt x="745" y="2227"/>
                </a:lnTo>
                <a:lnTo>
                  <a:pt x="751" y="2227"/>
                </a:lnTo>
                <a:lnTo>
                  <a:pt x="757" y="2263"/>
                </a:lnTo>
                <a:lnTo>
                  <a:pt x="763" y="2227"/>
                </a:lnTo>
                <a:lnTo>
                  <a:pt x="769" y="2269"/>
                </a:lnTo>
                <a:lnTo>
                  <a:pt x="775" y="2263"/>
                </a:lnTo>
                <a:lnTo>
                  <a:pt x="781" y="2221"/>
                </a:lnTo>
                <a:lnTo>
                  <a:pt x="787" y="2227"/>
                </a:lnTo>
                <a:lnTo>
                  <a:pt x="793" y="2263"/>
                </a:lnTo>
                <a:lnTo>
                  <a:pt x="799" y="2263"/>
                </a:lnTo>
                <a:lnTo>
                  <a:pt x="805" y="2227"/>
                </a:lnTo>
                <a:lnTo>
                  <a:pt x="811" y="2263"/>
                </a:lnTo>
                <a:lnTo>
                  <a:pt x="817" y="2227"/>
                </a:lnTo>
                <a:lnTo>
                  <a:pt x="823" y="2221"/>
                </a:lnTo>
                <a:lnTo>
                  <a:pt x="829" y="2263"/>
                </a:lnTo>
                <a:lnTo>
                  <a:pt x="835" y="2263"/>
                </a:lnTo>
                <a:lnTo>
                  <a:pt x="841" y="2209"/>
                </a:lnTo>
                <a:lnTo>
                  <a:pt x="847" y="2263"/>
                </a:lnTo>
                <a:lnTo>
                  <a:pt x="853" y="2227"/>
                </a:lnTo>
                <a:lnTo>
                  <a:pt x="859" y="2263"/>
                </a:lnTo>
                <a:lnTo>
                  <a:pt x="859" y="2221"/>
                </a:lnTo>
                <a:lnTo>
                  <a:pt x="865" y="2263"/>
                </a:lnTo>
                <a:lnTo>
                  <a:pt x="871" y="2221"/>
                </a:lnTo>
                <a:lnTo>
                  <a:pt x="877" y="2227"/>
                </a:lnTo>
                <a:lnTo>
                  <a:pt x="883" y="2263"/>
                </a:lnTo>
                <a:lnTo>
                  <a:pt x="889" y="2257"/>
                </a:lnTo>
                <a:lnTo>
                  <a:pt x="895" y="2227"/>
                </a:lnTo>
                <a:lnTo>
                  <a:pt x="901" y="2215"/>
                </a:lnTo>
                <a:lnTo>
                  <a:pt x="907" y="2263"/>
                </a:lnTo>
                <a:lnTo>
                  <a:pt x="913" y="2209"/>
                </a:lnTo>
                <a:lnTo>
                  <a:pt x="919" y="2257"/>
                </a:lnTo>
                <a:lnTo>
                  <a:pt x="925" y="2263"/>
                </a:lnTo>
                <a:lnTo>
                  <a:pt x="931" y="2221"/>
                </a:lnTo>
                <a:lnTo>
                  <a:pt x="937" y="2263"/>
                </a:lnTo>
                <a:lnTo>
                  <a:pt x="943" y="2221"/>
                </a:lnTo>
                <a:lnTo>
                  <a:pt x="949" y="2269"/>
                </a:lnTo>
                <a:lnTo>
                  <a:pt x="955" y="2209"/>
                </a:lnTo>
                <a:lnTo>
                  <a:pt x="961" y="2263"/>
                </a:lnTo>
                <a:lnTo>
                  <a:pt x="967" y="2227"/>
                </a:lnTo>
                <a:lnTo>
                  <a:pt x="973" y="2263"/>
                </a:lnTo>
                <a:lnTo>
                  <a:pt x="979" y="2221"/>
                </a:lnTo>
                <a:lnTo>
                  <a:pt x="985" y="2263"/>
                </a:lnTo>
                <a:lnTo>
                  <a:pt x="991" y="2227"/>
                </a:lnTo>
                <a:lnTo>
                  <a:pt x="997" y="2257"/>
                </a:lnTo>
                <a:lnTo>
                  <a:pt x="1003" y="2203"/>
                </a:lnTo>
                <a:lnTo>
                  <a:pt x="1009" y="2227"/>
                </a:lnTo>
                <a:lnTo>
                  <a:pt x="1009" y="2263"/>
                </a:lnTo>
                <a:lnTo>
                  <a:pt x="1015" y="2263"/>
                </a:lnTo>
                <a:lnTo>
                  <a:pt x="1021" y="2227"/>
                </a:lnTo>
                <a:lnTo>
                  <a:pt x="1027" y="2221"/>
                </a:lnTo>
                <a:lnTo>
                  <a:pt x="1033" y="2263"/>
                </a:lnTo>
                <a:lnTo>
                  <a:pt x="1039" y="2215"/>
                </a:lnTo>
                <a:lnTo>
                  <a:pt x="1045" y="2263"/>
                </a:lnTo>
                <a:lnTo>
                  <a:pt x="1051" y="2227"/>
                </a:lnTo>
                <a:lnTo>
                  <a:pt x="1057" y="2257"/>
                </a:lnTo>
                <a:lnTo>
                  <a:pt x="1063" y="2263"/>
                </a:lnTo>
                <a:lnTo>
                  <a:pt x="1069" y="2203"/>
                </a:lnTo>
                <a:lnTo>
                  <a:pt x="1075" y="2221"/>
                </a:lnTo>
                <a:lnTo>
                  <a:pt x="1081" y="2263"/>
                </a:lnTo>
                <a:lnTo>
                  <a:pt x="1087" y="2263"/>
                </a:lnTo>
                <a:lnTo>
                  <a:pt x="1093" y="2233"/>
                </a:lnTo>
                <a:lnTo>
                  <a:pt x="1099" y="2263"/>
                </a:lnTo>
                <a:lnTo>
                  <a:pt x="1105" y="2215"/>
                </a:lnTo>
                <a:lnTo>
                  <a:pt x="1111" y="2263"/>
                </a:lnTo>
                <a:lnTo>
                  <a:pt x="1117" y="2209"/>
                </a:lnTo>
                <a:lnTo>
                  <a:pt x="1123" y="2227"/>
                </a:lnTo>
                <a:lnTo>
                  <a:pt x="1129" y="2263"/>
                </a:lnTo>
                <a:lnTo>
                  <a:pt x="1135" y="2221"/>
                </a:lnTo>
                <a:lnTo>
                  <a:pt x="1141" y="2263"/>
                </a:lnTo>
                <a:lnTo>
                  <a:pt x="1147" y="2257"/>
                </a:lnTo>
                <a:lnTo>
                  <a:pt x="1153" y="600"/>
                </a:lnTo>
                <a:lnTo>
                  <a:pt x="1153" y="2263"/>
                </a:lnTo>
                <a:lnTo>
                  <a:pt x="1159" y="2215"/>
                </a:lnTo>
                <a:lnTo>
                  <a:pt x="1165" y="2263"/>
                </a:lnTo>
                <a:lnTo>
                  <a:pt x="1171" y="2227"/>
                </a:lnTo>
                <a:lnTo>
                  <a:pt x="1177" y="2257"/>
                </a:lnTo>
                <a:lnTo>
                  <a:pt x="1183" y="2227"/>
                </a:lnTo>
                <a:lnTo>
                  <a:pt x="1189" y="2221"/>
                </a:lnTo>
                <a:lnTo>
                  <a:pt x="1195" y="2263"/>
                </a:lnTo>
                <a:lnTo>
                  <a:pt x="1201" y="2257"/>
                </a:lnTo>
                <a:lnTo>
                  <a:pt x="1207" y="2227"/>
                </a:lnTo>
                <a:lnTo>
                  <a:pt x="1213" y="2263"/>
                </a:lnTo>
                <a:lnTo>
                  <a:pt x="1219" y="2215"/>
                </a:lnTo>
                <a:lnTo>
                  <a:pt x="1225" y="2263"/>
                </a:lnTo>
                <a:lnTo>
                  <a:pt x="1231" y="2227"/>
                </a:lnTo>
                <a:lnTo>
                  <a:pt x="1237" y="2263"/>
                </a:lnTo>
                <a:lnTo>
                  <a:pt x="1243" y="2107"/>
                </a:lnTo>
                <a:lnTo>
                  <a:pt x="1249" y="2161"/>
                </a:lnTo>
                <a:lnTo>
                  <a:pt x="1255" y="2257"/>
                </a:lnTo>
                <a:lnTo>
                  <a:pt x="1261" y="2227"/>
                </a:lnTo>
                <a:lnTo>
                  <a:pt x="1267" y="2263"/>
                </a:lnTo>
                <a:lnTo>
                  <a:pt x="1273" y="2263"/>
                </a:lnTo>
                <a:lnTo>
                  <a:pt x="1279" y="2227"/>
                </a:lnTo>
                <a:lnTo>
                  <a:pt x="1285" y="2263"/>
                </a:lnTo>
                <a:lnTo>
                  <a:pt x="1291" y="2227"/>
                </a:lnTo>
                <a:lnTo>
                  <a:pt x="1297" y="2263"/>
                </a:lnTo>
                <a:lnTo>
                  <a:pt x="1303" y="2227"/>
                </a:lnTo>
                <a:lnTo>
                  <a:pt x="1303" y="2257"/>
                </a:lnTo>
                <a:lnTo>
                  <a:pt x="1309" y="2227"/>
                </a:lnTo>
                <a:lnTo>
                  <a:pt x="1315" y="2263"/>
                </a:lnTo>
                <a:lnTo>
                  <a:pt x="1321" y="2221"/>
                </a:lnTo>
                <a:lnTo>
                  <a:pt x="1328" y="2227"/>
                </a:lnTo>
                <a:lnTo>
                  <a:pt x="1334" y="2263"/>
                </a:lnTo>
                <a:lnTo>
                  <a:pt x="1340" y="2263"/>
                </a:lnTo>
                <a:lnTo>
                  <a:pt x="1346" y="2227"/>
                </a:lnTo>
                <a:lnTo>
                  <a:pt x="1352" y="2227"/>
                </a:lnTo>
                <a:lnTo>
                  <a:pt x="1358" y="2263"/>
                </a:lnTo>
                <a:lnTo>
                  <a:pt x="1364" y="2221"/>
                </a:lnTo>
                <a:lnTo>
                  <a:pt x="1370" y="2263"/>
                </a:lnTo>
                <a:lnTo>
                  <a:pt x="1376" y="2263"/>
                </a:lnTo>
                <a:lnTo>
                  <a:pt x="1382" y="2221"/>
                </a:lnTo>
                <a:lnTo>
                  <a:pt x="1388" y="2263"/>
                </a:lnTo>
                <a:lnTo>
                  <a:pt x="1394" y="2227"/>
                </a:lnTo>
                <a:lnTo>
                  <a:pt x="1400" y="2263"/>
                </a:lnTo>
                <a:lnTo>
                  <a:pt x="1406" y="2227"/>
                </a:lnTo>
                <a:lnTo>
                  <a:pt x="1412" y="2227"/>
                </a:lnTo>
                <a:lnTo>
                  <a:pt x="1418" y="2257"/>
                </a:lnTo>
                <a:lnTo>
                  <a:pt x="1424" y="2263"/>
                </a:lnTo>
                <a:lnTo>
                  <a:pt x="1430" y="2221"/>
                </a:lnTo>
                <a:lnTo>
                  <a:pt x="1436" y="2227"/>
                </a:lnTo>
                <a:lnTo>
                  <a:pt x="1442" y="2269"/>
                </a:lnTo>
                <a:lnTo>
                  <a:pt x="1448" y="2263"/>
                </a:lnTo>
                <a:lnTo>
                  <a:pt x="1448" y="2221"/>
                </a:lnTo>
                <a:lnTo>
                  <a:pt x="1454" y="2263"/>
                </a:lnTo>
                <a:lnTo>
                  <a:pt x="1460" y="2227"/>
                </a:lnTo>
                <a:lnTo>
                  <a:pt x="1466" y="2227"/>
                </a:lnTo>
                <a:lnTo>
                  <a:pt x="1472" y="2263"/>
                </a:lnTo>
                <a:lnTo>
                  <a:pt x="1478" y="2221"/>
                </a:lnTo>
                <a:lnTo>
                  <a:pt x="1484" y="2263"/>
                </a:lnTo>
                <a:lnTo>
                  <a:pt x="1490" y="2257"/>
                </a:lnTo>
                <a:lnTo>
                  <a:pt x="1496" y="2215"/>
                </a:lnTo>
                <a:lnTo>
                  <a:pt x="1502" y="2263"/>
                </a:lnTo>
                <a:lnTo>
                  <a:pt x="1508" y="1909"/>
                </a:lnTo>
                <a:lnTo>
                  <a:pt x="1514" y="2221"/>
                </a:lnTo>
                <a:lnTo>
                  <a:pt x="1520" y="2263"/>
                </a:lnTo>
                <a:lnTo>
                  <a:pt x="1526" y="2227"/>
                </a:lnTo>
                <a:lnTo>
                  <a:pt x="1532" y="2257"/>
                </a:lnTo>
                <a:lnTo>
                  <a:pt x="1538" y="2263"/>
                </a:lnTo>
                <a:lnTo>
                  <a:pt x="1544" y="2227"/>
                </a:lnTo>
                <a:lnTo>
                  <a:pt x="1550" y="2227"/>
                </a:lnTo>
                <a:lnTo>
                  <a:pt x="1556" y="2263"/>
                </a:lnTo>
                <a:lnTo>
                  <a:pt x="1562" y="2227"/>
                </a:lnTo>
                <a:lnTo>
                  <a:pt x="1568" y="2269"/>
                </a:lnTo>
                <a:lnTo>
                  <a:pt x="1574" y="2263"/>
                </a:lnTo>
                <a:lnTo>
                  <a:pt x="1580" y="2227"/>
                </a:lnTo>
                <a:lnTo>
                  <a:pt x="1586" y="2257"/>
                </a:lnTo>
                <a:lnTo>
                  <a:pt x="1592" y="2221"/>
                </a:lnTo>
                <a:lnTo>
                  <a:pt x="1598" y="2257"/>
                </a:lnTo>
                <a:lnTo>
                  <a:pt x="1598" y="2227"/>
                </a:lnTo>
                <a:lnTo>
                  <a:pt x="1604" y="2227"/>
                </a:lnTo>
                <a:lnTo>
                  <a:pt x="1610" y="2263"/>
                </a:lnTo>
                <a:lnTo>
                  <a:pt x="1616" y="2263"/>
                </a:lnTo>
                <a:lnTo>
                  <a:pt x="1622" y="2215"/>
                </a:lnTo>
                <a:lnTo>
                  <a:pt x="1628" y="2263"/>
                </a:lnTo>
                <a:lnTo>
                  <a:pt x="1634" y="2215"/>
                </a:lnTo>
                <a:lnTo>
                  <a:pt x="1640" y="2215"/>
                </a:lnTo>
                <a:lnTo>
                  <a:pt x="1646" y="2263"/>
                </a:lnTo>
                <a:lnTo>
                  <a:pt x="1652" y="2263"/>
                </a:lnTo>
                <a:lnTo>
                  <a:pt x="1658" y="2221"/>
                </a:lnTo>
                <a:lnTo>
                  <a:pt x="1664" y="2263"/>
                </a:lnTo>
                <a:lnTo>
                  <a:pt x="1670" y="2227"/>
                </a:lnTo>
                <a:lnTo>
                  <a:pt x="1676" y="2263"/>
                </a:lnTo>
                <a:lnTo>
                  <a:pt x="1682" y="2227"/>
                </a:lnTo>
                <a:lnTo>
                  <a:pt x="1688" y="2227"/>
                </a:lnTo>
                <a:lnTo>
                  <a:pt x="1694" y="2269"/>
                </a:lnTo>
                <a:lnTo>
                  <a:pt x="1700" y="2263"/>
                </a:lnTo>
                <a:lnTo>
                  <a:pt x="1706" y="2209"/>
                </a:lnTo>
                <a:lnTo>
                  <a:pt x="1712" y="2221"/>
                </a:lnTo>
                <a:lnTo>
                  <a:pt x="1718" y="2263"/>
                </a:lnTo>
                <a:lnTo>
                  <a:pt x="1724" y="2221"/>
                </a:lnTo>
                <a:lnTo>
                  <a:pt x="1730" y="2263"/>
                </a:lnTo>
                <a:lnTo>
                  <a:pt x="1736" y="2257"/>
                </a:lnTo>
                <a:lnTo>
                  <a:pt x="1742" y="2227"/>
                </a:lnTo>
                <a:lnTo>
                  <a:pt x="1742" y="2257"/>
                </a:lnTo>
                <a:lnTo>
                  <a:pt x="1748" y="2203"/>
                </a:lnTo>
                <a:lnTo>
                  <a:pt x="1754" y="2263"/>
                </a:lnTo>
                <a:lnTo>
                  <a:pt x="1760" y="2191"/>
                </a:lnTo>
                <a:lnTo>
                  <a:pt x="1766" y="2203"/>
                </a:lnTo>
                <a:lnTo>
                  <a:pt x="1772" y="2257"/>
                </a:lnTo>
                <a:lnTo>
                  <a:pt x="1778" y="2257"/>
                </a:lnTo>
                <a:lnTo>
                  <a:pt x="1784" y="942"/>
                </a:lnTo>
                <a:lnTo>
                  <a:pt x="1790" y="2179"/>
                </a:lnTo>
                <a:lnTo>
                  <a:pt x="1796" y="2257"/>
                </a:lnTo>
                <a:lnTo>
                  <a:pt x="1802" y="2257"/>
                </a:lnTo>
                <a:lnTo>
                  <a:pt x="1808" y="2197"/>
                </a:lnTo>
                <a:lnTo>
                  <a:pt x="1814" y="2263"/>
                </a:lnTo>
                <a:lnTo>
                  <a:pt x="1820" y="2215"/>
                </a:lnTo>
                <a:lnTo>
                  <a:pt x="1826" y="2257"/>
                </a:lnTo>
                <a:lnTo>
                  <a:pt x="1832" y="0"/>
                </a:lnTo>
                <a:lnTo>
                  <a:pt x="1838" y="54"/>
                </a:lnTo>
                <a:lnTo>
                  <a:pt x="1844" y="2257"/>
                </a:lnTo>
                <a:lnTo>
                  <a:pt x="1850" y="2257"/>
                </a:lnTo>
                <a:lnTo>
                  <a:pt x="1856" y="2179"/>
                </a:lnTo>
                <a:lnTo>
                  <a:pt x="1862" y="2257"/>
                </a:lnTo>
                <a:lnTo>
                  <a:pt x="1868" y="1140"/>
                </a:lnTo>
                <a:lnTo>
                  <a:pt x="1874" y="1621"/>
                </a:lnTo>
                <a:lnTo>
                  <a:pt x="1880" y="2263"/>
                </a:lnTo>
                <a:lnTo>
                  <a:pt x="1886" y="2257"/>
                </a:lnTo>
                <a:lnTo>
                  <a:pt x="1892" y="2203"/>
                </a:lnTo>
                <a:lnTo>
                  <a:pt x="1892" y="2197"/>
                </a:lnTo>
                <a:lnTo>
                  <a:pt x="1898" y="2257"/>
                </a:lnTo>
                <a:lnTo>
                  <a:pt x="1904" y="2227"/>
                </a:lnTo>
                <a:lnTo>
                  <a:pt x="1910" y="2257"/>
                </a:lnTo>
                <a:lnTo>
                  <a:pt x="1916" y="2257"/>
                </a:lnTo>
                <a:lnTo>
                  <a:pt x="1922" y="576"/>
                </a:lnTo>
                <a:lnTo>
                  <a:pt x="1928" y="1423"/>
                </a:lnTo>
                <a:lnTo>
                  <a:pt x="1934" y="2263"/>
                </a:lnTo>
                <a:lnTo>
                  <a:pt x="1940" y="2209"/>
                </a:lnTo>
                <a:lnTo>
                  <a:pt x="1946" y="2269"/>
                </a:lnTo>
                <a:lnTo>
                  <a:pt x="1952" y="2257"/>
                </a:lnTo>
                <a:lnTo>
                  <a:pt x="1958" y="2227"/>
                </a:lnTo>
                <a:lnTo>
                  <a:pt x="1964" y="2227"/>
                </a:lnTo>
                <a:lnTo>
                  <a:pt x="1970" y="2263"/>
                </a:lnTo>
                <a:lnTo>
                  <a:pt x="1976" y="2263"/>
                </a:lnTo>
                <a:lnTo>
                  <a:pt x="1982" y="2221"/>
                </a:lnTo>
                <a:lnTo>
                  <a:pt x="1988" y="2257"/>
                </a:lnTo>
                <a:lnTo>
                  <a:pt x="1994" y="2179"/>
                </a:lnTo>
                <a:lnTo>
                  <a:pt x="2000" y="2263"/>
                </a:lnTo>
                <a:lnTo>
                  <a:pt x="2006" y="2227"/>
                </a:lnTo>
                <a:lnTo>
                  <a:pt x="2012" y="2257"/>
                </a:lnTo>
                <a:lnTo>
                  <a:pt x="2018" y="2227"/>
                </a:lnTo>
                <a:lnTo>
                  <a:pt x="2024" y="2227"/>
                </a:lnTo>
                <a:lnTo>
                  <a:pt x="2030" y="2263"/>
                </a:lnTo>
                <a:lnTo>
                  <a:pt x="2036" y="2263"/>
                </a:lnTo>
                <a:lnTo>
                  <a:pt x="2036" y="2227"/>
                </a:lnTo>
                <a:lnTo>
                  <a:pt x="2042" y="2257"/>
                </a:lnTo>
                <a:lnTo>
                  <a:pt x="2048" y="1891"/>
                </a:lnTo>
                <a:lnTo>
                  <a:pt x="2054" y="2221"/>
                </a:lnTo>
                <a:lnTo>
                  <a:pt x="2060" y="2263"/>
                </a:lnTo>
                <a:lnTo>
                  <a:pt x="2066" y="2263"/>
                </a:lnTo>
                <a:lnTo>
                  <a:pt x="2072" y="2233"/>
                </a:lnTo>
                <a:lnTo>
                  <a:pt x="2078" y="2263"/>
                </a:lnTo>
                <a:lnTo>
                  <a:pt x="2084" y="2227"/>
                </a:lnTo>
                <a:lnTo>
                  <a:pt x="2090" y="2263"/>
                </a:lnTo>
                <a:lnTo>
                  <a:pt x="2096" y="2227"/>
                </a:lnTo>
                <a:lnTo>
                  <a:pt x="2102" y="2263"/>
                </a:lnTo>
                <a:lnTo>
                  <a:pt x="2108" y="2227"/>
                </a:lnTo>
                <a:lnTo>
                  <a:pt x="2114" y="2263"/>
                </a:lnTo>
                <a:lnTo>
                  <a:pt x="2120" y="2191"/>
                </a:lnTo>
                <a:lnTo>
                  <a:pt x="2126" y="2263"/>
                </a:lnTo>
                <a:lnTo>
                  <a:pt x="2132" y="2221"/>
                </a:lnTo>
                <a:lnTo>
                  <a:pt x="2138" y="2263"/>
                </a:lnTo>
                <a:lnTo>
                  <a:pt x="2144" y="2209"/>
                </a:lnTo>
                <a:lnTo>
                  <a:pt x="2150" y="2263"/>
                </a:lnTo>
                <a:lnTo>
                  <a:pt x="2156" y="2227"/>
                </a:lnTo>
                <a:lnTo>
                  <a:pt x="2162" y="2257"/>
                </a:lnTo>
                <a:lnTo>
                  <a:pt x="2168" y="2215"/>
                </a:lnTo>
                <a:lnTo>
                  <a:pt x="2174" y="2227"/>
                </a:lnTo>
                <a:lnTo>
                  <a:pt x="2180" y="2263"/>
                </a:lnTo>
                <a:lnTo>
                  <a:pt x="2186" y="2263"/>
                </a:lnTo>
                <a:lnTo>
                  <a:pt x="2186" y="2227"/>
                </a:lnTo>
                <a:lnTo>
                  <a:pt x="2192" y="2257"/>
                </a:lnTo>
                <a:lnTo>
                  <a:pt x="2198" y="2155"/>
                </a:lnTo>
                <a:lnTo>
                  <a:pt x="2204" y="2215"/>
                </a:lnTo>
                <a:lnTo>
                  <a:pt x="2210" y="2263"/>
                </a:lnTo>
                <a:lnTo>
                  <a:pt x="2216" y="2227"/>
                </a:lnTo>
                <a:lnTo>
                  <a:pt x="2222" y="2263"/>
                </a:lnTo>
                <a:lnTo>
                  <a:pt x="2228" y="2263"/>
                </a:lnTo>
                <a:lnTo>
                  <a:pt x="2234" y="2227"/>
                </a:lnTo>
                <a:lnTo>
                  <a:pt x="2240" y="2263"/>
                </a:lnTo>
                <a:lnTo>
                  <a:pt x="2246" y="2221"/>
                </a:lnTo>
                <a:lnTo>
                  <a:pt x="2252" y="2263"/>
                </a:lnTo>
                <a:lnTo>
                  <a:pt x="2258" y="2221"/>
                </a:lnTo>
                <a:lnTo>
                  <a:pt x="2264" y="2263"/>
                </a:lnTo>
                <a:lnTo>
                  <a:pt x="2270" y="2221"/>
                </a:lnTo>
                <a:lnTo>
                  <a:pt x="2276" y="2221"/>
                </a:lnTo>
                <a:lnTo>
                  <a:pt x="2282" y="2263"/>
                </a:lnTo>
                <a:lnTo>
                  <a:pt x="2288" y="2227"/>
                </a:lnTo>
                <a:lnTo>
                  <a:pt x="2294" y="2263"/>
                </a:lnTo>
                <a:lnTo>
                  <a:pt x="2300" y="2263"/>
                </a:lnTo>
                <a:lnTo>
                  <a:pt x="2306" y="2227"/>
                </a:lnTo>
                <a:lnTo>
                  <a:pt x="2312" y="2263"/>
                </a:lnTo>
                <a:lnTo>
                  <a:pt x="2318" y="2227"/>
                </a:lnTo>
                <a:lnTo>
                  <a:pt x="2324" y="2233"/>
                </a:lnTo>
                <a:lnTo>
                  <a:pt x="2330" y="2263"/>
                </a:lnTo>
                <a:lnTo>
                  <a:pt x="2330" y="2263"/>
                </a:lnTo>
                <a:lnTo>
                  <a:pt x="2336" y="2149"/>
                </a:lnTo>
                <a:lnTo>
                  <a:pt x="2342" y="2155"/>
                </a:lnTo>
                <a:lnTo>
                  <a:pt x="2348" y="2257"/>
                </a:lnTo>
                <a:lnTo>
                  <a:pt x="2354" y="2257"/>
                </a:lnTo>
                <a:lnTo>
                  <a:pt x="2360" y="2227"/>
                </a:lnTo>
                <a:lnTo>
                  <a:pt x="2366" y="2215"/>
                </a:lnTo>
                <a:lnTo>
                  <a:pt x="2372" y="2263"/>
                </a:lnTo>
                <a:lnTo>
                  <a:pt x="2378" y="2263"/>
                </a:lnTo>
                <a:lnTo>
                  <a:pt x="2384" y="2227"/>
                </a:lnTo>
                <a:lnTo>
                  <a:pt x="2390" y="2257"/>
                </a:lnTo>
                <a:lnTo>
                  <a:pt x="2396" y="2221"/>
                </a:lnTo>
                <a:lnTo>
                  <a:pt x="2402" y="2263"/>
                </a:lnTo>
                <a:lnTo>
                  <a:pt x="2408" y="2233"/>
                </a:lnTo>
                <a:lnTo>
                  <a:pt x="2415" y="2257"/>
                </a:lnTo>
                <a:lnTo>
                  <a:pt x="2421" y="2221"/>
                </a:lnTo>
                <a:lnTo>
                  <a:pt x="2427" y="2263"/>
                </a:lnTo>
                <a:lnTo>
                  <a:pt x="2433" y="2233"/>
                </a:lnTo>
                <a:lnTo>
                  <a:pt x="2439" y="2263"/>
                </a:lnTo>
                <a:lnTo>
                  <a:pt x="2445" y="2227"/>
                </a:lnTo>
                <a:lnTo>
                  <a:pt x="2451" y="2257"/>
                </a:lnTo>
                <a:lnTo>
                  <a:pt x="2457" y="2227"/>
                </a:lnTo>
                <a:lnTo>
                  <a:pt x="2463" y="2263"/>
                </a:lnTo>
                <a:lnTo>
                  <a:pt x="2469" y="2221"/>
                </a:lnTo>
                <a:lnTo>
                  <a:pt x="2475" y="2263"/>
                </a:lnTo>
                <a:lnTo>
                  <a:pt x="2481" y="2209"/>
                </a:lnTo>
                <a:lnTo>
                  <a:pt x="2481" y="2263"/>
                </a:lnTo>
                <a:lnTo>
                  <a:pt x="2487" y="2227"/>
                </a:lnTo>
                <a:lnTo>
                  <a:pt x="2493" y="2257"/>
                </a:lnTo>
                <a:lnTo>
                  <a:pt x="2499" y="2197"/>
                </a:lnTo>
                <a:lnTo>
                  <a:pt x="2505" y="2257"/>
                </a:lnTo>
                <a:lnTo>
                  <a:pt x="2511" y="2227"/>
                </a:lnTo>
                <a:lnTo>
                  <a:pt x="2517" y="2263"/>
                </a:lnTo>
                <a:lnTo>
                  <a:pt x="2523" y="2221"/>
                </a:lnTo>
                <a:lnTo>
                  <a:pt x="2529" y="2257"/>
                </a:lnTo>
                <a:lnTo>
                  <a:pt x="2535" y="2227"/>
                </a:lnTo>
                <a:lnTo>
                  <a:pt x="2541" y="2227"/>
                </a:lnTo>
                <a:lnTo>
                  <a:pt x="2547" y="2263"/>
                </a:lnTo>
                <a:lnTo>
                  <a:pt x="2553" y="2227"/>
                </a:lnTo>
                <a:lnTo>
                  <a:pt x="2559" y="2263"/>
                </a:lnTo>
                <a:lnTo>
                  <a:pt x="2565" y="2257"/>
                </a:lnTo>
                <a:lnTo>
                  <a:pt x="2571" y="2221"/>
                </a:lnTo>
                <a:lnTo>
                  <a:pt x="2577" y="2263"/>
                </a:lnTo>
                <a:lnTo>
                  <a:pt x="2583" y="2227"/>
                </a:lnTo>
                <a:lnTo>
                  <a:pt x="2589" y="2263"/>
                </a:lnTo>
                <a:lnTo>
                  <a:pt x="2595" y="2227"/>
                </a:lnTo>
                <a:lnTo>
                  <a:pt x="2601" y="2263"/>
                </a:lnTo>
                <a:lnTo>
                  <a:pt x="2607" y="2227"/>
                </a:lnTo>
                <a:lnTo>
                  <a:pt x="2613" y="2227"/>
                </a:lnTo>
                <a:lnTo>
                  <a:pt x="2619" y="2263"/>
                </a:lnTo>
                <a:lnTo>
                  <a:pt x="2625" y="2227"/>
                </a:lnTo>
                <a:lnTo>
                  <a:pt x="2625" y="2263"/>
                </a:lnTo>
                <a:lnTo>
                  <a:pt x="2631" y="2257"/>
                </a:lnTo>
                <a:lnTo>
                  <a:pt x="2637" y="2215"/>
                </a:lnTo>
                <a:lnTo>
                  <a:pt x="2643" y="2263"/>
                </a:lnTo>
                <a:lnTo>
                  <a:pt x="2649" y="2215"/>
                </a:lnTo>
                <a:lnTo>
                  <a:pt x="2655" y="2257"/>
                </a:lnTo>
                <a:lnTo>
                  <a:pt x="2661" y="2221"/>
                </a:lnTo>
                <a:lnTo>
                  <a:pt x="2667" y="2221"/>
                </a:lnTo>
                <a:lnTo>
                  <a:pt x="2673" y="2263"/>
                </a:lnTo>
                <a:lnTo>
                  <a:pt x="2679" y="2257"/>
                </a:lnTo>
                <a:lnTo>
                  <a:pt x="2685" y="2221"/>
                </a:lnTo>
                <a:lnTo>
                  <a:pt x="2691" y="2263"/>
                </a:lnTo>
                <a:lnTo>
                  <a:pt x="2697" y="2221"/>
                </a:lnTo>
                <a:lnTo>
                  <a:pt x="2703" y="2257"/>
                </a:lnTo>
                <a:lnTo>
                  <a:pt x="2709" y="2221"/>
                </a:lnTo>
                <a:lnTo>
                  <a:pt x="2715" y="2257"/>
                </a:lnTo>
                <a:lnTo>
                  <a:pt x="2721" y="2029"/>
                </a:lnTo>
                <a:lnTo>
                  <a:pt x="2727" y="2095"/>
                </a:lnTo>
                <a:lnTo>
                  <a:pt x="2733" y="2263"/>
                </a:lnTo>
                <a:lnTo>
                  <a:pt x="2739" y="2227"/>
                </a:lnTo>
                <a:lnTo>
                  <a:pt x="2745" y="2263"/>
                </a:lnTo>
                <a:lnTo>
                  <a:pt x="2751" y="2257"/>
                </a:lnTo>
                <a:lnTo>
                  <a:pt x="2757" y="2227"/>
                </a:lnTo>
                <a:lnTo>
                  <a:pt x="2763" y="2263"/>
                </a:lnTo>
                <a:lnTo>
                  <a:pt x="2769" y="2203"/>
                </a:lnTo>
                <a:lnTo>
                  <a:pt x="2769" y="2155"/>
                </a:lnTo>
                <a:lnTo>
                  <a:pt x="2775" y="2257"/>
                </a:lnTo>
                <a:lnTo>
                  <a:pt x="2781" y="2257"/>
                </a:lnTo>
                <a:lnTo>
                  <a:pt x="2787" y="2227"/>
                </a:lnTo>
                <a:lnTo>
                  <a:pt x="2793" y="2263"/>
                </a:lnTo>
                <a:lnTo>
                  <a:pt x="2799" y="2227"/>
                </a:lnTo>
                <a:lnTo>
                  <a:pt x="2805" y="2263"/>
                </a:lnTo>
                <a:lnTo>
                  <a:pt x="2811" y="2215"/>
                </a:lnTo>
                <a:lnTo>
                  <a:pt x="2817" y="2227"/>
                </a:lnTo>
                <a:lnTo>
                  <a:pt x="2823" y="2263"/>
                </a:lnTo>
                <a:lnTo>
                  <a:pt x="2829" y="2257"/>
                </a:lnTo>
                <a:lnTo>
                  <a:pt x="2835" y="2215"/>
                </a:lnTo>
                <a:lnTo>
                  <a:pt x="2841" y="2263"/>
                </a:lnTo>
                <a:lnTo>
                  <a:pt x="2847" y="2209"/>
                </a:lnTo>
                <a:lnTo>
                  <a:pt x="2853" y="2221"/>
                </a:lnTo>
                <a:lnTo>
                  <a:pt x="2859" y="2257"/>
                </a:lnTo>
                <a:lnTo>
                  <a:pt x="2865" y="2191"/>
                </a:lnTo>
                <a:lnTo>
                  <a:pt x="2871" y="2257"/>
                </a:lnTo>
                <a:lnTo>
                  <a:pt x="2877" y="1939"/>
                </a:lnTo>
                <a:lnTo>
                  <a:pt x="2883" y="2263"/>
                </a:lnTo>
                <a:lnTo>
                  <a:pt x="2889" y="2257"/>
                </a:lnTo>
                <a:lnTo>
                  <a:pt x="2895" y="2209"/>
                </a:lnTo>
                <a:lnTo>
                  <a:pt x="2901" y="2257"/>
                </a:lnTo>
                <a:lnTo>
                  <a:pt x="2907" y="2191"/>
                </a:lnTo>
                <a:lnTo>
                  <a:pt x="2913" y="2257"/>
                </a:lnTo>
                <a:lnTo>
                  <a:pt x="2919" y="2221"/>
                </a:lnTo>
                <a:lnTo>
                  <a:pt x="2919" y="2257"/>
                </a:lnTo>
                <a:lnTo>
                  <a:pt x="2925" y="2035"/>
                </a:lnTo>
                <a:lnTo>
                  <a:pt x="2931" y="2167"/>
                </a:lnTo>
                <a:lnTo>
                  <a:pt x="2937" y="2257"/>
                </a:lnTo>
                <a:lnTo>
                  <a:pt x="2943" y="2257"/>
                </a:lnTo>
                <a:lnTo>
                  <a:pt x="2949" y="2227"/>
                </a:lnTo>
                <a:lnTo>
                  <a:pt x="2955" y="2257"/>
                </a:lnTo>
                <a:lnTo>
                  <a:pt x="2961" y="2227"/>
                </a:lnTo>
                <a:lnTo>
                  <a:pt x="2967" y="2227"/>
                </a:lnTo>
                <a:lnTo>
                  <a:pt x="2973" y="2263"/>
                </a:lnTo>
                <a:lnTo>
                  <a:pt x="2979" y="2257"/>
                </a:lnTo>
                <a:lnTo>
                  <a:pt x="2985" y="2221"/>
                </a:lnTo>
                <a:lnTo>
                  <a:pt x="2991" y="2215"/>
                </a:lnTo>
                <a:lnTo>
                  <a:pt x="2997" y="2263"/>
                </a:lnTo>
                <a:lnTo>
                  <a:pt x="3003" y="2221"/>
                </a:lnTo>
                <a:lnTo>
                  <a:pt x="3009" y="2263"/>
                </a:lnTo>
                <a:lnTo>
                  <a:pt x="3015" y="2257"/>
                </a:lnTo>
                <a:lnTo>
                  <a:pt x="3021" y="2203"/>
                </a:lnTo>
                <a:lnTo>
                  <a:pt x="3027" y="2263"/>
                </a:lnTo>
                <a:lnTo>
                  <a:pt x="3033" y="2221"/>
                </a:lnTo>
                <a:lnTo>
                  <a:pt x="3039" y="2257"/>
                </a:lnTo>
                <a:lnTo>
                  <a:pt x="3045" y="2209"/>
                </a:lnTo>
                <a:lnTo>
                  <a:pt x="3051" y="2191"/>
                </a:lnTo>
                <a:lnTo>
                  <a:pt x="3057" y="2257"/>
                </a:lnTo>
                <a:lnTo>
                  <a:pt x="3063" y="2209"/>
                </a:lnTo>
                <a:lnTo>
                  <a:pt x="3063" y="2257"/>
                </a:lnTo>
                <a:lnTo>
                  <a:pt x="3069" y="2221"/>
                </a:lnTo>
                <a:lnTo>
                  <a:pt x="3075" y="2257"/>
                </a:lnTo>
                <a:lnTo>
                  <a:pt x="3081" y="2257"/>
                </a:lnTo>
                <a:lnTo>
                  <a:pt x="3087" y="2119"/>
                </a:lnTo>
                <a:lnTo>
                  <a:pt x="3093" y="2179"/>
                </a:lnTo>
                <a:lnTo>
                  <a:pt x="3099" y="2257"/>
                </a:lnTo>
                <a:lnTo>
                  <a:pt x="3105" y="2257"/>
                </a:lnTo>
                <a:lnTo>
                  <a:pt x="3111" y="1969"/>
                </a:lnTo>
                <a:lnTo>
                  <a:pt x="3117" y="1891"/>
                </a:lnTo>
                <a:lnTo>
                  <a:pt x="3123" y="2257"/>
                </a:lnTo>
                <a:lnTo>
                  <a:pt x="3129" y="2215"/>
                </a:lnTo>
                <a:lnTo>
                  <a:pt x="3135" y="2257"/>
                </a:lnTo>
                <a:lnTo>
                  <a:pt x="3141" y="2257"/>
                </a:lnTo>
                <a:lnTo>
                  <a:pt x="3147" y="2227"/>
                </a:lnTo>
                <a:lnTo>
                  <a:pt x="3153" y="2227"/>
                </a:lnTo>
                <a:lnTo>
                  <a:pt x="3159" y="2263"/>
                </a:lnTo>
                <a:lnTo>
                  <a:pt x="3165" y="2227"/>
                </a:lnTo>
                <a:lnTo>
                  <a:pt x="3171" y="2263"/>
                </a:lnTo>
                <a:lnTo>
                  <a:pt x="3177" y="2263"/>
                </a:lnTo>
                <a:lnTo>
                  <a:pt x="3183" y="2215"/>
                </a:lnTo>
                <a:lnTo>
                  <a:pt x="3189" y="2233"/>
                </a:lnTo>
                <a:lnTo>
                  <a:pt x="3195" y="2269"/>
                </a:lnTo>
                <a:lnTo>
                  <a:pt x="3201" y="2257"/>
                </a:lnTo>
                <a:lnTo>
                  <a:pt x="3207" y="2227"/>
                </a:lnTo>
                <a:lnTo>
                  <a:pt x="3213" y="2257"/>
                </a:lnTo>
                <a:lnTo>
                  <a:pt x="3213" y="2227"/>
                </a:lnTo>
                <a:lnTo>
                  <a:pt x="3219" y="2227"/>
                </a:lnTo>
                <a:lnTo>
                  <a:pt x="3225" y="2263"/>
                </a:lnTo>
                <a:lnTo>
                  <a:pt x="3231" y="2269"/>
                </a:lnTo>
                <a:lnTo>
                  <a:pt x="3237" y="2227"/>
                </a:lnTo>
                <a:lnTo>
                  <a:pt x="3243" y="2263"/>
                </a:lnTo>
                <a:lnTo>
                  <a:pt x="3249" y="2227"/>
                </a:lnTo>
                <a:lnTo>
                  <a:pt x="3255" y="2263"/>
                </a:lnTo>
                <a:lnTo>
                  <a:pt x="3261" y="2227"/>
                </a:lnTo>
                <a:lnTo>
                  <a:pt x="3267" y="2233"/>
                </a:lnTo>
                <a:lnTo>
                  <a:pt x="3273" y="2263"/>
                </a:lnTo>
                <a:lnTo>
                  <a:pt x="3279" y="2263"/>
                </a:lnTo>
                <a:lnTo>
                  <a:pt x="3285" y="2227"/>
                </a:lnTo>
                <a:lnTo>
                  <a:pt x="3291" y="2263"/>
                </a:lnTo>
                <a:lnTo>
                  <a:pt x="3297" y="2227"/>
                </a:lnTo>
                <a:lnTo>
                  <a:pt x="3303" y="2263"/>
                </a:lnTo>
                <a:lnTo>
                  <a:pt x="3309" y="2233"/>
                </a:lnTo>
                <a:lnTo>
                  <a:pt x="3315" y="2263"/>
                </a:lnTo>
                <a:lnTo>
                  <a:pt x="3321" y="2227"/>
                </a:lnTo>
                <a:lnTo>
                  <a:pt x="3327" y="2263"/>
                </a:lnTo>
                <a:lnTo>
                  <a:pt x="3333" y="2233"/>
                </a:lnTo>
                <a:lnTo>
                  <a:pt x="3339" y="2263"/>
                </a:lnTo>
                <a:lnTo>
                  <a:pt x="3345" y="2233"/>
                </a:lnTo>
                <a:lnTo>
                  <a:pt x="3351" y="2263"/>
                </a:lnTo>
                <a:lnTo>
                  <a:pt x="3357" y="2233"/>
                </a:lnTo>
                <a:lnTo>
                  <a:pt x="3357" y="2263"/>
                </a:lnTo>
                <a:lnTo>
                  <a:pt x="3363" y="2227"/>
                </a:lnTo>
                <a:lnTo>
                  <a:pt x="3369" y="2233"/>
                </a:lnTo>
                <a:lnTo>
                  <a:pt x="3375" y="2263"/>
                </a:lnTo>
                <a:lnTo>
                  <a:pt x="3381" y="2263"/>
                </a:lnTo>
                <a:lnTo>
                  <a:pt x="3387" y="2233"/>
                </a:lnTo>
                <a:lnTo>
                  <a:pt x="3393" y="2263"/>
                </a:lnTo>
                <a:lnTo>
                  <a:pt x="3399" y="2233"/>
                </a:lnTo>
                <a:lnTo>
                  <a:pt x="3405" y="2263"/>
                </a:lnTo>
                <a:lnTo>
                  <a:pt x="3411" y="2227"/>
                </a:lnTo>
                <a:lnTo>
                  <a:pt x="3417" y="2263"/>
                </a:lnTo>
                <a:lnTo>
                  <a:pt x="3423" y="2227"/>
                </a:lnTo>
                <a:lnTo>
                  <a:pt x="3429" y="2227"/>
                </a:lnTo>
                <a:lnTo>
                  <a:pt x="3435" y="2263"/>
                </a:lnTo>
                <a:lnTo>
                  <a:pt x="3441" y="2227"/>
                </a:lnTo>
                <a:lnTo>
                  <a:pt x="3447" y="2263"/>
                </a:lnTo>
                <a:lnTo>
                  <a:pt x="3453" y="2263"/>
                </a:lnTo>
                <a:lnTo>
                  <a:pt x="3459" y="2227"/>
                </a:lnTo>
                <a:lnTo>
                  <a:pt x="3465" y="2263"/>
                </a:lnTo>
                <a:lnTo>
                  <a:pt x="3471" y="2233"/>
                </a:lnTo>
                <a:lnTo>
                  <a:pt x="3477" y="2227"/>
                </a:lnTo>
                <a:lnTo>
                  <a:pt x="3483" y="2263"/>
                </a:lnTo>
                <a:lnTo>
                  <a:pt x="3489" y="2263"/>
                </a:lnTo>
                <a:lnTo>
                  <a:pt x="3495" y="2221"/>
                </a:lnTo>
                <a:lnTo>
                  <a:pt x="3501" y="2263"/>
                </a:lnTo>
                <a:lnTo>
                  <a:pt x="3508" y="2221"/>
                </a:lnTo>
                <a:lnTo>
                  <a:pt x="3508" y="2227"/>
                </a:lnTo>
                <a:lnTo>
                  <a:pt x="3514" y="2263"/>
                </a:lnTo>
                <a:lnTo>
                  <a:pt x="3520" y="2263"/>
                </a:lnTo>
                <a:lnTo>
                  <a:pt x="3526" y="2233"/>
                </a:lnTo>
                <a:lnTo>
                  <a:pt x="3532" y="2263"/>
                </a:lnTo>
                <a:lnTo>
                  <a:pt x="3538" y="2227"/>
                </a:lnTo>
                <a:lnTo>
                  <a:pt x="3544" y="2263"/>
                </a:lnTo>
                <a:lnTo>
                  <a:pt x="3550" y="2233"/>
                </a:lnTo>
                <a:lnTo>
                  <a:pt x="3556" y="2227"/>
                </a:lnTo>
                <a:lnTo>
                  <a:pt x="3562" y="2257"/>
                </a:lnTo>
                <a:lnTo>
                  <a:pt x="3568" y="2227"/>
                </a:lnTo>
                <a:lnTo>
                  <a:pt x="3574" y="2263"/>
                </a:lnTo>
                <a:lnTo>
                  <a:pt x="3580" y="2263"/>
                </a:lnTo>
                <a:lnTo>
                  <a:pt x="3586" y="2221"/>
                </a:lnTo>
                <a:lnTo>
                  <a:pt x="3592" y="2263"/>
                </a:lnTo>
                <a:lnTo>
                  <a:pt x="3598" y="2227"/>
                </a:lnTo>
                <a:lnTo>
                  <a:pt x="3604" y="2263"/>
                </a:lnTo>
                <a:lnTo>
                  <a:pt x="3610" y="2233"/>
                </a:lnTo>
                <a:lnTo>
                  <a:pt x="3616" y="2263"/>
                </a:lnTo>
                <a:lnTo>
                  <a:pt x="3622" y="2227"/>
                </a:lnTo>
                <a:lnTo>
                  <a:pt x="3628" y="2227"/>
                </a:lnTo>
                <a:lnTo>
                  <a:pt x="3634" y="2263"/>
                </a:lnTo>
                <a:lnTo>
                  <a:pt x="3640" y="2263"/>
                </a:lnTo>
                <a:lnTo>
                  <a:pt x="3646" y="2227"/>
                </a:lnTo>
                <a:lnTo>
                  <a:pt x="3652" y="2263"/>
                </a:lnTo>
                <a:lnTo>
                  <a:pt x="3652" y="2221"/>
                </a:lnTo>
                <a:lnTo>
                  <a:pt x="3658" y="2233"/>
                </a:lnTo>
                <a:lnTo>
                  <a:pt x="3664" y="2263"/>
                </a:lnTo>
                <a:lnTo>
                  <a:pt x="3670" y="2263"/>
                </a:lnTo>
                <a:lnTo>
                  <a:pt x="3676" y="2227"/>
                </a:lnTo>
                <a:lnTo>
                  <a:pt x="3682" y="2263"/>
                </a:lnTo>
                <a:lnTo>
                  <a:pt x="3688" y="2227"/>
                </a:lnTo>
                <a:lnTo>
                  <a:pt x="3694" y="2257"/>
                </a:lnTo>
                <a:lnTo>
                  <a:pt x="3700" y="2233"/>
                </a:lnTo>
                <a:lnTo>
                  <a:pt x="3706" y="2227"/>
                </a:lnTo>
                <a:lnTo>
                  <a:pt x="3712" y="2263"/>
                </a:lnTo>
                <a:lnTo>
                  <a:pt x="3718" y="2227"/>
                </a:lnTo>
                <a:lnTo>
                  <a:pt x="3724" y="2263"/>
                </a:lnTo>
                <a:lnTo>
                  <a:pt x="3730" y="2227"/>
                </a:lnTo>
                <a:lnTo>
                  <a:pt x="3736" y="2263"/>
                </a:lnTo>
                <a:lnTo>
                  <a:pt x="3742" y="2263"/>
                </a:lnTo>
                <a:lnTo>
                  <a:pt x="3748" y="2227"/>
                </a:lnTo>
                <a:lnTo>
                  <a:pt x="3754" y="2227"/>
                </a:lnTo>
                <a:lnTo>
                  <a:pt x="3760" y="2263"/>
                </a:lnTo>
                <a:lnTo>
                  <a:pt x="3766" y="2263"/>
                </a:lnTo>
                <a:lnTo>
                  <a:pt x="3772" y="2125"/>
                </a:lnTo>
                <a:lnTo>
                  <a:pt x="3778" y="2143"/>
                </a:lnTo>
                <a:lnTo>
                  <a:pt x="3784" y="2263"/>
                </a:lnTo>
                <a:lnTo>
                  <a:pt x="3790" y="2209"/>
                </a:lnTo>
                <a:lnTo>
                  <a:pt x="3796" y="2263"/>
                </a:lnTo>
                <a:lnTo>
                  <a:pt x="3802" y="2263"/>
                </a:lnTo>
                <a:lnTo>
                  <a:pt x="3802" y="2227"/>
                </a:lnTo>
                <a:lnTo>
                  <a:pt x="3808" y="2263"/>
                </a:lnTo>
                <a:lnTo>
                  <a:pt x="3814" y="2227"/>
                </a:lnTo>
                <a:lnTo>
                  <a:pt x="3820" y="2263"/>
                </a:lnTo>
                <a:lnTo>
                  <a:pt x="3826" y="2227"/>
                </a:lnTo>
                <a:lnTo>
                  <a:pt x="3832" y="2227"/>
                </a:lnTo>
                <a:lnTo>
                  <a:pt x="3838" y="2263"/>
                </a:lnTo>
                <a:lnTo>
                  <a:pt x="3844" y="2263"/>
                </a:lnTo>
                <a:lnTo>
                  <a:pt x="3850" y="2221"/>
                </a:lnTo>
                <a:lnTo>
                  <a:pt x="3856" y="2221"/>
                </a:lnTo>
                <a:lnTo>
                  <a:pt x="3862" y="2263"/>
                </a:lnTo>
                <a:lnTo>
                  <a:pt x="3868" y="2233"/>
                </a:lnTo>
                <a:lnTo>
                  <a:pt x="3874" y="2263"/>
                </a:lnTo>
                <a:lnTo>
                  <a:pt x="3880" y="2263"/>
                </a:lnTo>
                <a:lnTo>
                  <a:pt x="3886" y="2227"/>
                </a:lnTo>
                <a:lnTo>
                  <a:pt x="3892" y="2257"/>
                </a:lnTo>
                <a:lnTo>
                  <a:pt x="3898" y="2227"/>
                </a:lnTo>
                <a:lnTo>
                  <a:pt x="3904" y="2263"/>
                </a:lnTo>
                <a:lnTo>
                  <a:pt x="3910" y="2221"/>
                </a:lnTo>
                <a:lnTo>
                  <a:pt x="3916" y="2257"/>
                </a:lnTo>
                <a:lnTo>
                  <a:pt x="3922" y="2185"/>
                </a:lnTo>
                <a:lnTo>
                  <a:pt x="3928" y="2227"/>
                </a:lnTo>
                <a:lnTo>
                  <a:pt x="3934" y="2263"/>
                </a:lnTo>
                <a:lnTo>
                  <a:pt x="3940" y="2263"/>
                </a:lnTo>
                <a:lnTo>
                  <a:pt x="3946" y="2227"/>
                </a:lnTo>
                <a:lnTo>
                  <a:pt x="3946" y="2221"/>
                </a:lnTo>
                <a:lnTo>
                  <a:pt x="3952" y="2263"/>
                </a:lnTo>
                <a:lnTo>
                  <a:pt x="3958" y="2263"/>
                </a:lnTo>
                <a:lnTo>
                  <a:pt x="3964" y="2227"/>
                </a:lnTo>
                <a:lnTo>
                  <a:pt x="3970" y="2263"/>
                </a:lnTo>
                <a:lnTo>
                  <a:pt x="3976" y="2227"/>
                </a:lnTo>
                <a:lnTo>
                  <a:pt x="3982" y="2263"/>
                </a:lnTo>
                <a:lnTo>
                  <a:pt x="3988" y="2233"/>
                </a:lnTo>
                <a:lnTo>
                  <a:pt x="3994" y="2239"/>
                </a:lnTo>
                <a:lnTo>
                  <a:pt x="4000" y="2263"/>
                </a:lnTo>
                <a:lnTo>
                  <a:pt x="4006" y="2263"/>
                </a:lnTo>
                <a:lnTo>
                  <a:pt x="4012" y="2221"/>
                </a:lnTo>
                <a:lnTo>
                  <a:pt x="4018" y="2263"/>
                </a:lnTo>
                <a:lnTo>
                  <a:pt x="4024" y="2221"/>
                </a:lnTo>
                <a:lnTo>
                  <a:pt x="4030" y="2227"/>
                </a:lnTo>
                <a:lnTo>
                  <a:pt x="4036" y="2257"/>
                </a:lnTo>
                <a:lnTo>
                  <a:pt x="4042" y="2227"/>
                </a:lnTo>
                <a:lnTo>
                  <a:pt x="4048" y="2269"/>
                </a:lnTo>
                <a:lnTo>
                  <a:pt x="4054" y="2233"/>
                </a:lnTo>
                <a:lnTo>
                  <a:pt x="4060" y="2263"/>
                </a:lnTo>
                <a:lnTo>
                  <a:pt x="4066" y="2263"/>
                </a:lnTo>
                <a:lnTo>
                  <a:pt x="4072" y="2233"/>
                </a:lnTo>
                <a:lnTo>
                  <a:pt x="4078" y="2221"/>
                </a:lnTo>
                <a:lnTo>
                  <a:pt x="4084" y="2263"/>
                </a:lnTo>
                <a:lnTo>
                  <a:pt x="4090" y="2257"/>
                </a:lnTo>
                <a:lnTo>
                  <a:pt x="4096" y="2221"/>
                </a:lnTo>
                <a:lnTo>
                  <a:pt x="4096" y="2257"/>
                </a:lnTo>
                <a:lnTo>
                  <a:pt x="4102" y="2221"/>
                </a:lnTo>
                <a:lnTo>
                  <a:pt x="4108" y="2257"/>
                </a:lnTo>
                <a:lnTo>
                  <a:pt x="4114" y="2119"/>
                </a:lnTo>
                <a:lnTo>
                  <a:pt x="4120" y="2107"/>
                </a:lnTo>
                <a:lnTo>
                  <a:pt x="4126" y="2257"/>
                </a:lnTo>
                <a:lnTo>
                  <a:pt x="4132" y="2131"/>
                </a:lnTo>
                <a:lnTo>
                  <a:pt x="4138" y="2257"/>
                </a:lnTo>
                <a:lnTo>
                  <a:pt x="4144" y="2257"/>
                </a:lnTo>
                <a:lnTo>
                  <a:pt x="4150" y="2227"/>
                </a:lnTo>
                <a:lnTo>
                  <a:pt x="4156" y="2227"/>
                </a:lnTo>
                <a:lnTo>
                  <a:pt x="4162" y="2257"/>
                </a:lnTo>
                <a:lnTo>
                  <a:pt x="4168" y="2263"/>
                </a:lnTo>
                <a:lnTo>
                  <a:pt x="4174" y="2227"/>
                </a:lnTo>
                <a:lnTo>
                  <a:pt x="4180" y="2233"/>
                </a:lnTo>
                <a:lnTo>
                  <a:pt x="4186" y="2257"/>
                </a:lnTo>
                <a:lnTo>
                  <a:pt x="4192" y="2227"/>
                </a:lnTo>
                <a:lnTo>
                  <a:pt x="4198" y="2263"/>
                </a:lnTo>
                <a:lnTo>
                  <a:pt x="4204" y="2263"/>
                </a:lnTo>
                <a:lnTo>
                  <a:pt x="4210" y="2227"/>
                </a:lnTo>
                <a:lnTo>
                  <a:pt x="4216" y="2263"/>
                </a:lnTo>
                <a:lnTo>
                  <a:pt x="4222" y="2227"/>
                </a:lnTo>
                <a:lnTo>
                  <a:pt x="4228" y="2257"/>
                </a:lnTo>
                <a:lnTo>
                  <a:pt x="4234" y="2221"/>
                </a:lnTo>
                <a:lnTo>
                  <a:pt x="4240" y="2227"/>
                </a:lnTo>
                <a:lnTo>
                  <a:pt x="4240" y="2263"/>
                </a:lnTo>
                <a:lnTo>
                  <a:pt x="4246" y="2263"/>
                </a:lnTo>
                <a:lnTo>
                  <a:pt x="4252" y="2227"/>
                </a:lnTo>
                <a:lnTo>
                  <a:pt x="4258" y="2263"/>
                </a:lnTo>
                <a:lnTo>
                  <a:pt x="4264" y="2227"/>
                </a:lnTo>
                <a:lnTo>
                  <a:pt x="4270" y="2263"/>
                </a:lnTo>
                <a:lnTo>
                  <a:pt x="4276" y="2239"/>
                </a:lnTo>
                <a:lnTo>
                  <a:pt x="4282" y="2227"/>
                </a:lnTo>
                <a:lnTo>
                  <a:pt x="4288" y="2263"/>
                </a:lnTo>
                <a:lnTo>
                  <a:pt x="4294" y="2263"/>
                </a:lnTo>
                <a:lnTo>
                  <a:pt x="4300" y="2233"/>
                </a:lnTo>
                <a:lnTo>
                  <a:pt x="4306" y="2263"/>
                </a:lnTo>
                <a:lnTo>
                  <a:pt x="4312" y="2233"/>
                </a:lnTo>
                <a:lnTo>
                  <a:pt x="4318" y="2221"/>
                </a:lnTo>
                <a:lnTo>
                  <a:pt x="4324" y="2263"/>
                </a:lnTo>
                <a:lnTo>
                  <a:pt x="4330" y="2239"/>
                </a:lnTo>
                <a:lnTo>
                  <a:pt x="4336" y="2263"/>
                </a:lnTo>
                <a:lnTo>
                  <a:pt x="4342" y="2263"/>
                </a:lnTo>
                <a:lnTo>
                  <a:pt x="4348" y="2227"/>
                </a:lnTo>
                <a:lnTo>
                  <a:pt x="4354" y="2263"/>
                </a:lnTo>
                <a:lnTo>
                  <a:pt x="4360" y="2227"/>
                </a:lnTo>
                <a:lnTo>
                  <a:pt x="4366" y="2263"/>
                </a:lnTo>
                <a:lnTo>
                  <a:pt x="4372" y="2227"/>
                </a:lnTo>
                <a:lnTo>
                  <a:pt x="4378" y="2233"/>
                </a:lnTo>
                <a:lnTo>
                  <a:pt x="4384" y="2263"/>
                </a:lnTo>
                <a:lnTo>
                  <a:pt x="4390" y="2263"/>
                </a:lnTo>
                <a:lnTo>
                  <a:pt x="4390" y="2233"/>
                </a:lnTo>
                <a:lnTo>
                  <a:pt x="4396" y="2263"/>
                </a:lnTo>
                <a:lnTo>
                  <a:pt x="4402" y="2233"/>
                </a:lnTo>
                <a:lnTo>
                  <a:pt x="4408" y="2263"/>
                </a:lnTo>
                <a:lnTo>
                  <a:pt x="4414" y="2227"/>
                </a:lnTo>
                <a:lnTo>
                  <a:pt x="4420" y="2263"/>
                </a:lnTo>
                <a:lnTo>
                  <a:pt x="4426" y="2233"/>
                </a:lnTo>
                <a:lnTo>
                  <a:pt x="4432" y="2233"/>
                </a:lnTo>
                <a:lnTo>
                  <a:pt x="4438" y="2263"/>
                </a:lnTo>
                <a:lnTo>
                  <a:pt x="4444" y="2221"/>
                </a:lnTo>
                <a:lnTo>
                  <a:pt x="4450" y="2263"/>
                </a:lnTo>
                <a:lnTo>
                  <a:pt x="4456" y="2263"/>
                </a:lnTo>
                <a:lnTo>
                  <a:pt x="4462" y="2227"/>
                </a:lnTo>
                <a:lnTo>
                  <a:pt x="4468" y="2263"/>
                </a:lnTo>
                <a:lnTo>
                  <a:pt x="4474" y="2233"/>
                </a:lnTo>
                <a:lnTo>
                  <a:pt x="4480" y="2239"/>
                </a:lnTo>
                <a:lnTo>
                  <a:pt x="4486" y="2263"/>
                </a:lnTo>
                <a:lnTo>
                  <a:pt x="4492" y="2263"/>
                </a:lnTo>
                <a:lnTo>
                  <a:pt x="4498" y="2227"/>
                </a:lnTo>
                <a:lnTo>
                  <a:pt x="4504" y="2263"/>
                </a:lnTo>
                <a:lnTo>
                  <a:pt x="4510" y="2227"/>
                </a:lnTo>
                <a:lnTo>
                  <a:pt x="4516" y="2227"/>
                </a:lnTo>
                <a:lnTo>
                  <a:pt x="4522" y="2263"/>
                </a:lnTo>
                <a:lnTo>
                  <a:pt x="4528" y="2233"/>
                </a:lnTo>
                <a:lnTo>
                  <a:pt x="4534" y="2263"/>
                </a:lnTo>
                <a:lnTo>
                  <a:pt x="4534" y="2263"/>
                </a:lnTo>
                <a:lnTo>
                  <a:pt x="4540" y="2239"/>
                </a:lnTo>
                <a:lnTo>
                  <a:pt x="4546" y="2263"/>
                </a:lnTo>
                <a:lnTo>
                  <a:pt x="4552" y="2233"/>
                </a:lnTo>
                <a:lnTo>
                  <a:pt x="4558" y="2263"/>
                </a:lnTo>
                <a:lnTo>
                  <a:pt x="4564" y="2227"/>
                </a:lnTo>
                <a:lnTo>
                  <a:pt x="4570" y="2233"/>
                </a:lnTo>
                <a:lnTo>
                  <a:pt x="4576" y="2263"/>
                </a:lnTo>
                <a:lnTo>
                  <a:pt x="4582" y="2263"/>
                </a:lnTo>
                <a:lnTo>
                  <a:pt x="4588" y="2227"/>
                </a:lnTo>
                <a:lnTo>
                  <a:pt x="4594" y="2263"/>
                </a:lnTo>
                <a:lnTo>
                  <a:pt x="4601" y="2233"/>
                </a:lnTo>
                <a:lnTo>
                  <a:pt x="4607" y="2263"/>
                </a:lnTo>
                <a:lnTo>
                  <a:pt x="4613" y="2227"/>
                </a:lnTo>
                <a:lnTo>
                  <a:pt x="4619" y="2257"/>
                </a:lnTo>
                <a:lnTo>
                  <a:pt x="4625" y="2227"/>
                </a:lnTo>
                <a:lnTo>
                  <a:pt x="4631" y="2263"/>
                </a:lnTo>
                <a:lnTo>
                  <a:pt x="4637" y="2227"/>
                </a:lnTo>
                <a:lnTo>
                  <a:pt x="4643" y="2257"/>
                </a:lnTo>
                <a:lnTo>
                  <a:pt x="4649" y="2089"/>
                </a:lnTo>
                <a:lnTo>
                  <a:pt x="4655" y="2227"/>
                </a:lnTo>
                <a:lnTo>
                  <a:pt x="4661" y="2263"/>
                </a:lnTo>
                <a:lnTo>
                  <a:pt x="4667" y="2227"/>
                </a:lnTo>
                <a:lnTo>
                  <a:pt x="4673" y="2263"/>
                </a:lnTo>
                <a:lnTo>
                  <a:pt x="4679" y="2263"/>
                </a:lnTo>
                <a:lnTo>
                  <a:pt x="4685" y="2233"/>
                </a:lnTo>
                <a:lnTo>
                  <a:pt x="4685" y="2239"/>
                </a:lnTo>
                <a:lnTo>
                  <a:pt x="4691" y="2263"/>
                </a:lnTo>
                <a:lnTo>
                  <a:pt x="4697" y="2263"/>
                </a:lnTo>
                <a:lnTo>
                  <a:pt x="4703" y="2239"/>
                </a:lnTo>
                <a:lnTo>
                  <a:pt x="4709" y="2263"/>
                </a:lnTo>
                <a:lnTo>
                  <a:pt x="4715" y="2227"/>
                </a:lnTo>
                <a:lnTo>
                  <a:pt x="4721" y="2263"/>
                </a:lnTo>
                <a:lnTo>
                  <a:pt x="4727" y="2227"/>
                </a:lnTo>
                <a:lnTo>
                  <a:pt x="4733" y="2227"/>
                </a:lnTo>
                <a:lnTo>
                  <a:pt x="4739" y="2263"/>
                </a:lnTo>
                <a:lnTo>
                  <a:pt x="4745" y="2263"/>
                </a:lnTo>
                <a:lnTo>
                  <a:pt x="4751" y="2227"/>
                </a:lnTo>
                <a:lnTo>
                  <a:pt x="4757" y="2245"/>
                </a:lnTo>
                <a:lnTo>
                  <a:pt x="4763" y="2263"/>
                </a:lnTo>
                <a:lnTo>
                  <a:pt x="4769" y="2263"/>
                </a:lnTo>
                <a:lnTo>
                  <a:pt x="4775" y="2227"/>
                </a:lnTo>
                <a:lnTo>
                  <a:pt x="4781" y="2263"/>
                </a:lnTo>
                <a:lnTo>
                  <a:pt x="4787" y="2233"/>
                </a:lnTo>
                <a:lnTo>
                  <a:pt x="4793" y="2263"/>
                </a:lnTo>
                <a:lnTo>
                  <a:pt x="4799" y="2227"/>
                </a:lnTo>
                <a:lnTo>
                  <a:pt x="4805" y="2263"/>
                </a:lnTo>
                <a:lnTo>
                  <a:pt x="4811" y="2233"/>
                </a:lnTo>
                <a:lnTo>
                  <a:pt x="4817" y="2239"/>
                </a:lnTo>
                <a:lnTo>
                  <a:pt x="4823" y="2263"/>
                </a:lnTo>
                <a:lnTo>
                  <a:pt x="4829" y="2263"/>
                </a:lnTo>
                <a:lnTo>
                  <a:pt x="4829" y="2239"/>
                </a:lnTo>
                <a:lnTo>
                  <a:pt x="4835" y="2263"/>
                </a:lnTo>
                <a:lnTo>
                  <a:pt x="4841" y="2227"/>
                </a:lnTo>
                <a:lnTo>
                  <a:pt x="4847" y="2233"/>
                </a:lnTo>
                <a:lnTo>
                  <a:pt x="4853" y="2263"/>
                </a:lnTo>
                <a:lnTo>
                  <a:pt x="4859" y="2263"/>
                </a:lnTo>
                <a:lnTo>
                  <a:pt x="4865" y="2239"/>
                </a:lnTo>
                <a:lnTo>
                  <a:pt x="4871" y="2239"/>
                </a:lnTo>
                <a:lnTo>
                  <a:pt x="4877" y="2263"/>
                </a:lnTo>
                <a:lnTo>
                  <a:pt x="4883" y="2233"/>
                </a:lnTo>
                <a:lnTo>
                  <a:pt x="4889" y="2263"/>
                </a:lnTo>
                <a:lnTo>
                  <a:pt x="4895" y="2263"/>
                </a:lnTo>
                <a:lnTo>
                  <a:pt x="4901" y="2233"/>
                </a:lnTo>
                <a:lnTo>
                  <a:pt x="4907" y="2239"/>
                </a:lnTo>
                <a:lnTo>
                  <a:pt x="4913" y="2263"/>
                </a:lnTo>
                <a:lnTo>
                  <a:pt x="4919" y="2263"/>
                </a:lnTo>
                <a:lnTo>
                  <a:pt x="4925" y="2227"/>
                </a:lnTo>
                <a:lnTo>
                  <a:pt x="4931" y="2233"/>
                </a:lnTo>
                <a:lnTo>
                  <a:pt x="4937" y="2263"/>
                </a:lnTo>
                <a:lnTo>
                  <a:pt x="4943" y="2233"/>
                </a:lnTo>
                <a:lnTo>
                  <a:pt x="4949" y="2263"/>
                </a:lnTo>
                <a:lnTo>
                  <a:pt x="4955" y="2263"/>
                </a:lnTo>
                <a:lnTo>
                  <a:pt x="4961" y="2227"/>
                </a:lnTo>
                <a:lnTo>
                  <a:pt x="4967" y="2233"/>
                </a:lnTo>
                <a:lnTo>
                  <a:pt x="4973" y="2263"/>
                </a:lnTo>
                <a:lnTo>
                  <a:pt x="4979" y="2263"/>
                </a:lnTo>
                <a:lnTo>
                  <a:pt x="4979" y="2239"/>
                </a:lnTo>
                <a:lnTo>
                  <a:pt x="4985" y="2239"/>
                </a:lnTo>
                <a:lnTo>
                  <a:pt x="4991" y="2263"/>
                </a:lnTo>
                <a:lnTo>
                  <a:pt x="4997" y="2263"/>
                </a:lnTo>
                <a:lnTo>
                  <a:pt x="5003" y="2239"/>
                </a:lnTo>
                <a:lnTo>
                  <a:pt x="5009" y="2227"/>
                </a:lnTo>
                <a:lnTo>
                  <a:pt x="5015" y="2269"/>
                </a:lnTo>
                <a:lnTo>
                  <a:pt x="5021" y="2233"/>
                </a:lnTo>
                <a:lnTo>
                  <a:pt x="5027" y="2263"/>
                </a:lnTo>
                <a:lnTo>
                  <a:pt x="5033" y="2263"/>
                </a:lnTo>
                <a:lnTo>
                  <a:pt x="5039" y="2233"/>
                </a:lnTo>
                <a:lnTo>
                  <a:pt x="5045" y="2239"/>
                </a:lnTo>
                <a:lnTo>
                  <a:pt x="5051" y="2263"/>
                </a:lnTo>
                <a:lnTo>
                  <a:pt x="5057" y="2263"/>
                </a:lnTo>
                <a:lnTo>
                  <a:pt x="5063" y="2233"/>
                </a:lnTo>
                <a:lnTo>
                  <a:pt x="5069" y="2227"/>
                </a:lnTo>
                <a:lnTo>
                  <a:pt x="5075" y="2263"/>
                </a:lnTo>
                <a:lnTo>
                  <a:pt x="5081" y="2263"/>
                </a:lnTo>
                <a:lnTo>
                  <a:pt x="5087" y="2239"/>
                </a:lnTo>
                <a:lnTo>
                  <a:pt x="5093" y="2227"/>
                </a:lnTo>
                <a:lnTo>
                  <a:pt x="5099" y="2263"/>
                </a:lnTo>
                <a:lnTo>
                  <a:pt x="5105" y="2263"/>
                </a:lnTo>
                <a:lnTo>
                  <a:pt x="5111" y="2233"/>
                </a:lnTo>
                <a:lnTo>
                  <a:pt x="5117" y="2263"/>
                </a:lnTo>
                <a:lnTo>
                  <a:pt x="5123" y="2239"/>
                </a:lnTo>
                <a:lnTo>
                  <a:pt x="5123" y="2269"/>
                </a:lnTo>
                <a:lnTo>
                  <a:pt x="5129" y="2233"/>
                </a:lnTo>
                <a:lnTo>
                  <a:pt x="5135" y="2263"/>
                </a:lnTo>
                <a:lnTo>
                  <a:pt x="5141" y="2245"/>
                </a:lnTo>
                <a:lnTo>
                  <a:pt x="5147" y="2263"/>
                </a:lnTo>
                <a:lnTo>
                  <a:pt x="5153" y="2233"/>
                </a:lnTo>
                <a:lnTo>
                  <a:pt x="5159" y="2263"/>
                </a:lnTo>
                <a:lnTo>
                  <a:pt x="5165" y="2233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638175" y="4430713"/>
            <a:ext cx="611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723900" y="4478338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756.4732</a:t>
            </a:r>
            <a:endParaRPr lang="en-US" sz="2400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676275" y="3763963"/>
            <a:ext cx="601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762000" y="3811588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807.438</a:t>
            </a:r>
            <a:endParaRPr lang="en-US" sz="2400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762000" y="3935413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/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904875" y="4211638"/>
            <a:ext cx="611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990600" y="4259263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893.5128</a:t>
            </a:r>
            <a:endParaRPr lang="en-US" sz="2400"/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1116013" y="4640263"/>
            <a:ext cx="609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1211263" y="4687888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944.4889</a:t>
            </a:r>
            <a:endParaRPr lang="en-US" sz="2400"/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1373188" y="3457575"/>
            <a:ext cx="6667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7" name="Rectangle 13"/>
          <p:cNvSpPr>
            <a:spLocks noChangeArrowheads="1"/>
          </p:cNvSpPr>
          <p:nvPr/>
        </p:nvSpPr>
        <p:spPr bwMode="auto">
          <a:xfrm>
            <a:off x="1458913" y="3505200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1068.6892</a:t>
            </a:r>
            <a:endParaRPr lang="en-US" sz="2400"/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2297113" y="2152650"/>
            <a:ext cx="6683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2382838" y="2200275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1412.8272</a:t>
            </a:r>
            <a:endParaRPr lang="en-US" sz="2400"/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2449513" y="4583113"/>
            <a:ext cx="6683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2544763" y="463073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1471.7961</a:t>
            </a:r>
            <a:endParaRPr lang="en-US" sz="2400"/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2870200" y="4211638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2965450" y="4259263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1627.9507</a:t>
            </a:r>
            <a:endParaRPr lang="en-US" sz="2400"/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3003550" y="2705100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3089275" y="2752725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1789.8437</a:t>
            </a:r>
            <a:endParaRPr lang="en-US" sz="2400"/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3384550" y="1171575"/>
            <a:ext cx="666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7" name="Rectangle 23"/>
          <p:cNvSpPr>
            <a:spLocks noChangeArrowheads="1"/>
          </p:cNvSpPr>
          <p:nvPr/>
        </p:nvSpPr>
        <p:spPr bwMode="auto">
          <a:xfrm>
            <a:off x="3479800" y="1219200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1821.9344</a:t>
            </a:r>
            <a:endParaRPr lang="en-US" sz="2400"/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3441700" y="3000375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3527425" y="3048000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1840.928</a:t>
            </a:r>
            <a:endParaRPr lang="en-US" sz="2400"/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3527425" y="317182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2400"/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3536950" y="2219325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3622675" y="2266950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1875.9875</a:t>
            </a:r>
            <a:endParaRPr lang="en-US" sz="2400"/>
          </a:p>
        </p:txBody>
      </p:sp>
      <p:sp>
        <p:nvSpPr>
          <p:cNvPr id="287773" name="Rectangle 29"/>
          <p:cNvSpPr>
            <a:spLocks noChangeArrowheads="1"/>
          </p:cNvSpPr>
          <p:nvPr/>
        </p:nvSpPr>
        <p:spPr bwMode="auto">
          <a:xfrm>
            <a:off x="3727450" y="4154488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74" name="Rectangle 30"/>
          <p:cNvSpPr>
            <a:spLocks noChangeArrowheads="1"/>
          </p:cNvSpPr>
          <p:nvPr/>
        </p:nvSpPr>
        <p:spPr bwMode="auto">
          <a:xfrm>
            <a:off x="3813175" y="4202113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1948.0391</a:t>
            </a:r>
            <a:endParaRPr lang="en-US" sz="2400"/>
          </a:p>
        </p:txBody>
      </p:sp>
      <p:sp>
        <p:nvSpPr>
          <p:cNvPr id="287775" name="Rectangle 31"/>
          <p:cNvSpPr>
            <a:spLocks noChangeArrowheads="1"/>
          </p:cNvSpPr>
          <p:nvPr/>
        </p:nvSpPr>
        <p:spPr bwMode="auto">
          <a:xfrm>
            <a:off x="3975100" y="4621213"/>
            <a:ext cx="6683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76" name="Rectangle 32"/>
          <p:cNvSpPr>
            <a:spLocks noChangeArrowheads="1"/>
          </p:cNvSpPr>
          <p:nvPr/>
        </p:nvSpPr>
        <p:spPr bwMode="auto">
          <a:xfrm>
            <a:off x="4060825" y="466883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2039.1459</a:t>
            </a:r>
            <a:endParaRPr lang="en-US" sz="2400"/>
          </a:p>
        </p:txBody>
      </p:sp>
      <p:sp>
        <p:nvSpPr>
          <p:cNvPr id="287777" name="Rectangle 33"/>
          <p:cNvSpPr>
            <a:spLocks noChangeArrowheads="1"/>
          </p:cNvSpPr>
          <p:nvPr/>
        </p:nvSpPr>
        <p:spPr bwMode="auto">
          <a:xfrm>
            <a:off x="4117975" y="4487863"/>
            <a:ext cx="6683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78" name="Rectangle 34"/>
          <p:cNvSpPr>
            <a:spLocks noChangeArrowheads="1"/>
          </p:cNvSpPr>
          <p:nvPr/>
        </p:nvSpPr>
        <p:spPr bwMode="auto">
          <a:xfrm>
            <a:off x="4203700" y="453548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2124.0419</a:t>
            </a:r>
            <a:endParaRPr lang="en-US" sz="2400"/>
          </a:p>
        </p:txBody>
      </p:sp>
      <p:sp>
        <p:nvSpPr>
          <p:cNvPr id="287779" name="Rectangle 35"/>
          <p:cNvSpPr>
            <a:spLocks noChangeArrowheads="1"/>
          </p:cNvSpPr>
          <p:nvPr/>
        </p:nvSpPr>
        <p:spPr bwMode="auto">
          <a:xfrm>
            <a:off x="4795838" y="4506913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80" name="Rectangle 36"/>
          <p:cNvSpPr>
            <a:spLocks noChangeArrowheads="1"/>
          </p:cNvSpPr>
          <p:nvPr/>
        </p:nvSpPr>
        <p:spPr bwMode="auto">
          <a:xfrm>
            <a:off x="4891088" y="455453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2349.1390</a:t>
            </a:r>
            <a:endParaRPr lang="en-US" sz="2400"/>
          </a:p>
        </p:txBody>
      </p:sp>
      <p:sp>
        <p:nvSpPr>
          <p:cNvPr id="287781" name="Rectangle 37"/>
          <p:cNvSpPr>
            <a:spLocks noChangeArrowheads="1"/>
          </p:cNvSpPr>
          <p:nvPr/>
        </p:nvSpPr>
        <p:spPr bwMode="auto">
          <a:xfrm>
            <a:off x="5043488" y="4364038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82" name="Rectangle 38"/>
          <p:cNvSpPr>
            <a:spLocks noChangeArrowheads="1"/>
          </p:cNvSpPr>
          <p:nvPr/>
        </p:nvSpPr>
        <p:spPr bwMode="auto">
          <a:xfrm>
            <a:off x="5138738" y="4411663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2441.1330</a:t>
            </a:r>
            <a:endParaRPr lang="en-US" sz="2400"/>
          </a:p>
        </p:txBody>
      </p:sp>
      <p:sp>
        <p:nvSpPr>
          <p:cNvPr id="287783" name="Rectangle 39"/>
          <p:cNvSpPr>
            <a:spLocks noChangeArrowheads="1"/>
          </p:cNvSpPr>
          <p:nvPr/>
        </p:nvSpPr>
        <p:spPr bwMode="auto">
          <a:xfrm>
            <a:off x="5205413" y="4154488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84" name="Rectangle 40"/>
          <p:cNvSpPr>
            <a:spLocks noChangeArrowheads="1"/>
          </p:cNvSpPr>
          <p:nvPr/>
        </p:nvSpPr>
        <p:spPr bwMode="auto">
          <a:xfrm>
            <a:off x="5291138" y="4202113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2471.2187</a:t>
            </a:r>
            <a:endParaRPr lang="en-US" sz="2400"/>
          </a:p>
        </p:txBody>
      </p:sp>
      <p:sp>
        <p:nvSpPr>
          <p:cNvPr id="287785" name="Rectangle 41"/>
          <p:cNvSpPr>
            <a:spLocks noChangeArrowheads="1"/>
          </p:cNvSpPr>
          <p:nvPr/>
        </p:nvSpPr>
        <p:spPr bwMode="auto">
          <a:xfrm>
            <a:off x="5729288" y="4240213"/>
            <a:ext cx="6683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86" name="Rectangle 42"/>
          <p:cNvSpPr>
            <a:spLocks noChangeArrowheads="1"/>
          </p:cNvSpPr>
          <p:nvPr/>
        </p:nvSpPr>
        <p:spPr bwMode="auto">
          <a:xfrm>
            <a:off x="5824538" y="428783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2583.3076</a:t>
            </a:r>
            <a:endParaRPr lang="en-US" sz="2400"/>
          </a:p>
        </p:txBody>
      </p:sp>
      <p:sp>
        <p:nvSpPr>
          <p:cNvPr id="287787" name="Rectangle 43"/>
          <p:cNvSpPr>
            <a:spLocks noChangeArrowheads="1"/>
          </p:cNvSpPr>
          <p:nvPr/>
        </p:nvSpPr>
        <p:spPr bwMode="auto">
          <a:xfrm>
            <a:off x="6464300" y="4621213"/>
            <a:ext cx="666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88" name="Rectangle 44"/>
          <p:cNvSpPr>
            <a:spLocks noChangeArrowheads="1"/>
          </p:cNvSpPr>
          <p:nvPr/>
        </p:nvSpPr>
        <p:spPr bwMode="auto">
          <a:xfrm>
            <a:off x="6559550" y="466883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2973.4467</a:t>
            </a:r>
            <a:endParaRPr lang="en-US" sz="2400"/>
          </a:p>
        </p:txBody>
      </p:sp>
      <p:sp>
        <p:nvSpPr>
          <p:cNvPr id="287789" name="Rectangle 45"/>
          <p:cNvSpPr>
            <a:spLocks noChangeArrowheads="1"/>
          </p:cNvSpPr>
          <p:nvPr/>
        </p:nvSpPr>
        <p:spPr bwMode="auto">
          <a:xfrm>
            <a:off x="7016750" y="4640263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90" name="Rectangle 46"/>
          <p:cNvSpPr>
            <a:spLocks noChangeArrowheads="1"/>
          </p:cNvSpPr>
          <p:nvPr/>
        </p:nvSpPr>
        <p:spPr bwMode="auto">
          <a:xfrm>
            <a:off x="7102475" y="468788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3178.6034</a:t>
            </a:r>
            <a:endParaRPr lang="en-US" sz="2400"/>
          </a:p>
        </p:txBody>
      </p:sp>
      <p:sp>
        <p:nvSpPr>
          <p:cNvPr id="287791" name="Rectangle 47"/>
          <p:cNvSpPr>
            <a:spLocks noChangeArrowheads="1"/>
          </p:cNvSpPr>
          <p:nvPr/>
        </p:nvSpPr>
        <p:spPr bwMode="auto">
          <a:xfrm>
            <a:off x="7350125" y="4811713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92" name="Rectangle 48"/>
          <p:cNvSpPr>
            <a:spLocks noChangeArrowheads="1"/>
          </p:cNvSpPr>
          <p:nvPr/>
        </p:nvSpPr>
        <p:spPr bwMode="auto">
          <a:xfrm>
            <a:off x="7435850" y="485933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3187.7327</a:t>
            </a:r>
            <a:endParaRPr lang="en-US" sz="2400"/>
          </a:p>
        </p:txBody>
      </p:sp>
      <p:sp>
        <p:nvSpPr>
          <p:cNvPr id="287793" name="Rectangle 49"/>
          <p:cNvSpPr>
            <a:spLocks noChangeArrowheads="1"/>
          </p:cNvSpPr>
          <p:nvPr/>
        </p:nvSpPr>
        <p:spPr bwMode="auto">
          <a:xfrm>
            <a:off x="7845425" y="4487863"/>
            <a:ext cx="6683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94" name="Rectangle 50"/>
          <p:cNvSpPr>
            <a:spLocks noChangeArrowheads="1"/>
          </p:cNvSpPr>
          <p:nvPr/>
        </p:nvSpPr>
        <p:spPr bwMode="auto">
          <a:xfrm>
            <a:off x="7940675" y="4535488"/>
            <a:ext cx="590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3490.7970</a:t>
            </a:r>
            <a:endParaRPr lang="en-US" sz="2400"/>
          </a:p>
        </p:txBody>
      </p:sp>
      <p:sp>
        <p:nvSpPr>
          <p:cNvPr id="287795" name="Freeform 51"/>
          <p:cNvSpPr>
            <a:spLocks/>
          </p:cNvSpPr>
          <p:nvPr/>
        </p:nvSpPr>
        <p:spPr bwMode="auto">
          <a:xfrm>
            <a:off x="781050" y="4649788"/>
            <a:ext cx="1588" cy="123825"/>
          </a:xfrm>
          <a:custGeom>
            <a:avLst/>
            <a:gdLst>
              <a:gd name="T0" fmla="*/ 0 h 78"/>
              <a:gd name="T1" fmla="*/ 78 h 78"/>
              <a:gd name="T2" fmla="*/ 30 h 7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8">
                <a:moveTo>
                  <a:pt x="0" y="0"/>
                </a:moveTo>
                <a:lnTo>
                  <a:pt x="0" y="78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96" name="Freeform 52"/>
          <p:cNvSpPr>
            <a:spLocks/>
          </p:cNvSpPr>
          <p:nvPr/>
        </p:nvSpPr>
        <p:spPr bwMode="auto">
          <a:xfrm>
            <a:off x="923925" y="3954463"/>
            <a:ext cx="1588" cy="190500"/>
          </a:xfrm>
          <a:custGeom>
            <a:avLst/>
            <a:gdLst>
              <a:gd name="T0" fmla="*/ 0 h 120"/>
              <a:gd name="T1" fmla="*/ 120 h 120"/>
              <a:gd name="T2" fmla="*/ 36 h 1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20">
                <a:moveTo>
                  <a:pt x="0" y="0"/>
                </a:moveTo>
                <a:lnTo>
                  <a:pt x="0" y="120"/>
                </a:lnTo>
                <a:lnTo>
                  <a:pt x="0" y="36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97" name="Freeform 53"/>
          <p:cNvSpPr>
            <a:spLocks/>
          </p:cNvSpPr>
          <p:nvPr/>
        </p:nvSpPr>
        <p:spPr bwMode="auto">
          <a:xfrm>
            <a:off x="1201738" y="4449763"/>
            <a:ext cx="66675" cy="171450"/>
          </a:xfrm>
          <a:custGeom>
            <a:avLst/>
            <a:gdLst>
              <a:gd name="T0" fmla="*/ 42 w 42"/>
              <a:gd name="T1" fmla="*/ 0 h 108"/>
              <a:gd name="T2" fmla="*/ 0 w 42"/>
              <a:gd name="T3" fmla="*/ 108 h 108"/>
              <a:gd name="T4" fmla="*/ 24 w 42"/>
              <a:gd name="T5" fmla="*/ 4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108">
                <a:moveTo>
                  <a:pt x="42" y="0"/>
                </a:moveTo>
                <a:lnTo>
                  <a:pt x="0" y="108"/>
                </a:lnTo>
                <a:lnTo>
                  <a:pt x="24" y="48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98" name="Freeform 54"/>
          <p:cNvSpPr>
            <a:spLocks/>
          </p:cNvSpPr>
          <p:nvPr/>
        </p:nvSpPr>
        <p:spPr bwMode="auto">
          <a:xfrm>
            <a:off x="1287463" y="4802188"/>
            <a:ext cx="1587" cy="104775"/>
          </a:xfrm>
          <a:custGeom>
            <a:avLst/>
            <a:gdLst>
              <a:gd name="T0" fmla="*/ 0 h 66"/>
              <a:gd name="T1" fmla="*/ 66 h 66"/>
              <a:gd name="T2" fmla="*/ 6 h 6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6">
                <a:moveTo>
                  <a:pt x="0" y="0"/>
                </a:moveTo>
                <a:lnTo>
                  <a:pt x="0" y="66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99" name="Freeform 55"/>
          <p:cNvSpPr>
            <a:spLocks/>
          </p:cNvSpPr>
          <p:nvPr/>
        </p:nvSpPr>
        <p:spPr bwMode="auto">
          <a:xfrm>
            <a:off x="1620838" y="3648075"/>
            <a:ext cx="1587" cy="115888"/>
          </a:xfrm>
          <a:custGeom>
            <a:avLst/>
            <a:gdLst>
              <a:gd name="T0" fmla="*/ 73 h 73"/>
              <a:gd name="T1" fmla="*/ 0 h 73"/>
              <a:gd name="T2" fmla="*/ 37 h 7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3">
                <a:moveTo>
                  <a:pt x="0" y="73"/>
                </a:moveTo>
                <a:lnTo>
                  <a:pt x="0" y="0"/>
                </a:lnTo>
                <a:lnTo>
                  <a:pt x="0" y="37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0" name="Freeform 56"/>
          <p:cNvSpPr>
            <a:spLocks/>
          </p:cNvSpPr>
          <p:nvPr/>
        </p:nvSpPr>
        <p:spPr bwMode="auto">
          <a:xfrm>
            <a:off x="2697163" y="4764088"/>
            <a:ext cx="1587" cy="38100"/>
          </a:xfrm>
          <a:custGeom>
            <a:avLst/>
            <a:gdLst>
              <a:gd name="T0" fmla="*/ 0 h 24"/>
              <a:gd name="T1" fmla="*/ 24 h 24"/>
              <a:gd name="T2" fmla="*/ 0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">
                <a:moveTo>
                  <a:pt x="0" y="0"/>
                </a:moveTo>
                <a:lnTo>
                  <a:pt x="0" y="2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1" name="Freeform 57"/>
          <p:cNvSpPr>
            <a:spLocks/>
          </p:cNvSpPr>
          <p:nvPr/>
        </p:nvSpPr>
        <p:spPr bwMode="auto">
          <a:xfrm>
            <a:off x="3117850" y="4392613"/>
            <a:ext cx="1588" cy="161925"/>
          </a:xfrm>
          <a:custGeom>
            <a:avLst/>
            <a:gdLst>
              <a:gd name="T0" fmla="*/ 0 h 102"/>
              <a:gd name="T1" fmla="*/ 102 h 102"/>
              <a:gd name="T2" fmla="*/ 30 h 10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2">
                <a:moveTo>
                  <a:pt x="0" y="0"/>
                </a:moveTo>
                <a:lnTo>
                  <a:pt x="0" y="102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2" name="Freeform 58"/>
          <p:cNvSpPr>
            <a:spLocks/>
          </p:cNvSpPr>
          <p:nvPr/>
        </p:nvSpPr>
        <p:spPr bwMode="auto">
          <a:xfrm>
            <a:off x="3546475" y="2876550"/>
            <a:ext cx="1588" cy="95250"/>
          </a:xfrm>
          <a:custGeom>
            <a:avLst/>
            <a:gdLst>
              <a:gd name="T0" fmla="*/ 60 h 60"/>
              <a:gd name="T1" fmla="*/ 42 h 60"/>
              <a:gd name="T2" fmla="*/ 0 h 6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0">
                <a:moveTo>
                  <a:pt x="0" y="60"/>
                </a:moveTo>
                <a:lnTo>
                  <a:pt x="0" y="4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3" name="Freeform 59"/>
          <p:cNvSpPr>
            <a:spLocks/>
          </p:cNvSpPr>
          <p:nvPr/>
        </p:nvSpPr>
        <p:spPr bwMode="auto">
          <a:xfrm>
            <a:off x="3632200" y="1400175"/>
            <a:ext cx="1588" cy="152400"/>
          </a:xfrm>
          <a:custGeom>
            <a:avLst/>
            <a:gdLst>
              <a:gd name="T0" fmla="*/ 0 h 96"/>
              <a:gd name="T1" fmla="*/ 42 h 96"/>
              <a:gd name="T2" fmla="*/ 96 h 9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96">
                <a:moveTo>
                  <a:pt x="0" y="0"/>
                </a:moveTo>
                <a:lnTo>
                  <a:pt x="0" y="42"/>
                </a:lnTo>
                <a:lnTo>
                  <a:pt x="0" y="96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4" name="Freeform 60"/>
          <p:cNvSpPr>
            <a:spLocks/>
          </p:cNvSpPr>
          <p:nvPr/>
        </p:nvSpPr>
        <p:spPr bwMode="auto">
          <a:xfrm>
            <a:off x="3689350" y="3200400"/>
            <a:ext cx="1588" cy="104775"/>
          </a:xfrm>
          <a:custGeom>
            <a:avLst/>
            <a:gdLst>
              <a:gd name="T0" fmla="*/ 0 h 66"/>
              <a:gd name="T1" fmla="*/ 36 h 66"/>
              <a:gd name="T2" fmla="*/ 66 h 6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6">
                <a:moveTo>
                  <a:pt x="0" y="0"/>
                </a:moveTo>
                <a:lnTo>
                  <a:pt x="0" y="36"/>
                </a:lnTo>
                <a:lnTo>
                  <a:pt x="0" y="66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5" name="Freeform 61"/>
          <p:cNvSpPr>
            <a:spLocks/>
          </p:cNvSpPr>
          <p:nvPr/>
        </p:nvSpPr>
        <p:spPr bwMode="auto">
          <a:xfrm>
            <a:off x="3775075" y="2390775"/>
            <a:ext cx="1588" cy="76200"/>
          </a:xfrm>
          <a:custGeom>
            <a:avLst/>
            <a:gdLst>
              <a:gd name="T0" fmla="*/ 0 h 48"/>
              <a:gd name="T1" fmla="*/ 48 h 48"/>
              <a:gd name="T2" fmla="*/ 6 h 4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8">
                <a:moveTo>
                  <a:pt x="0" y="0"/>
                </a:moveTo>
                <a:lnTo>
                  <a:pt x="0" y="48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6" name="Freeform 62"/>
          <p:cNvSpPr>
            <a:spLocks/>
          </p:cNvSpPr>
          <p:nvPr/>
        </p:nvSpPr>
        <p:spPr bwMode="auto">
          <a:xfrm>
            <a:off x="3965575" y="4364038"/>
            <a:ext cx="1588" cy="171450"/>
          </a:xfrm>
          <a:custGeom>
            <a:avLst/>
            <a:gdLst>
              <a:gd name="T0" fmla="*/ 24 h 108"/>
              <a:gd name="T1" fmla="*/ 108 h 108"/>
              <a:gd name="T2" fmla="*/ 0 h 10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">
                <a:moveTo>
                  <a:pt x="0" y="24"/>
                </a:moveTo>
                <a:lnTo>
                  <a:pt x="0" y="10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7" name="Freeform 63"/>
          <p:cNvSpPr>
            <a:spLocks/>
          </p:cNvSpPr>
          <p:nvPr/>
        </p:nvSpPr>
        <p:spPr bwMode="auto">
          <a:xfrm>
            <a:off x="4213225" y="4830763"/>
            <a:ext cx="1588" cy="85725"/>
          </a:xfrm>
          <a:custGeom>
            <a:avLst/>
            <a:gdLst>
              <a:gd name="T0" fmla="*/ 0 h 54"/>
              <a:gd name="T1" fmla="*/ 54 h 54"/>
              <a:gd name="T2" fmla="*/ 0 h 5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4">
                <a:moveTo>
                  <a:pt x="0" y="0"/>
                </a:moveTo>
                <a:lnTo>
                  <a:pt x="0" y="5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8" name="Freeform 64"/>
          <p:cNvSpPr>
            <a:spLocks/>
          </p:cNvSpPr>
          <p:nvPr/>
        </p:nvSpPr>
        <p:spPr bwMode="auto">
          <a:xfrm>
            <a:off x="4432300" y="4792663"/>
            <a:ext cx="1588" cy="104775"/>
          </a:xfrm>
          <a:custGeom>
            <a:avLst/>
            <a:gdLst>
              <a:gd name="T0" fmla="*/ 12 h 66"/>
              <a:gd name="T1" fmla="*/ 66 h 66"/>
              <a:gd name="T2" fmla="*/ 0 h 6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6">
                <a:moveTo>
                  <a:pt x="0" y="12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9" name="Freeform 65"/>
          <p:cNvSpPr>
            <a:spLocks/>
          </p:cNvSpPr>
          <p:nvPr/>
        </p:nvSpPr>
        <p:spPr bwMode="auto">
          <a:xfrm>
            <a:off x="5043488" y="4678363"/>
            <a:ext cx="1587" cy="76200"/>
          </a:xfrm>
          <a:custGeom>
            <a:avLst/>
            <a:gdLst>
              <a:gd name="T0" fmla="*/ 0 h 48"/>
              <a:gd name="T1" fmla="*/ 48 h 48"/>
              <a:gd name="T2" fmla="*/ 0 h 4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8">
                <a:moveTo>
                  <a:pt x="0" y="0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0" name="Freeform 66"/>
          <p:cNvSpPr>
            <a:spLocks/>
          </p:cNvSpPr>
          <p:nvPr/>
        </p:nvSpPr>
        <p:spPr bwMode="auto">
          <a:xfrm>
            <a:off x="5291138" y="4516438"/>
            <a:ext cx="1587" cy="95250"/>
          </a:xfrm>
          <a:custGeom>
            <a:avLst/>
            <a:gdLst>
              <a:gd name="T0" fmla="*/ 0 h 60"/>
              <a:gd name="T1" fmla="*/ 60 h 60"/>
              <a:gd name="T2" fmla="*/ 6 h 6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0">
                <a:moveTo>
                  <a:pt x="0" y="0"/>
                </a:moveTo>
                <a:lnTo>
                  <a:pt x="0" y="60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1" name="Freeform 67"/>
          <p:cNvSpPr>
            <a:spLocks/>
          </p:cNvSpPr>
          <p:nvPr/>
        </p:nvSpPr>
        <p:spPr bwMode="auto">
          <a:xfrm>
            <a:off x="5367338" y="4373563"/>
            <a:ext cx="1587" cy="381000"/>
          </a:xfrm>
          <a:custGeom>
            <a:avLst/>
            <a:gdLst>
              <a:gd name="T0" fmla="*/ 0 h 240"/>
              <a:gd name="T1" fmla="*/ 240 h 240"/>
              <a:gd name="T2" fmla="*/ 0 h 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0">
                <a:moveTo>
                  <a:pt x="0" y="0"/>
                </a:moveTo>
                <a:lnTo>
                  <a:pt x="0" y="24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2" name="Freeform 68"/>
          <p:cNvSpPr>
            <a:spLocks/>
          </p:cNvSpPr>
          <p:nvPr/>
        </p:nvSpPr>
        <p:spPr bwMode="auto">
          <a:xfrm>
            <a:off x="5729288" y="4449763"/>
            <a:ext cx="114300" cy="171450"/>
          </a:xfrm>
          <a:custGeom>
            <a:avLst/>
            <a:gdLst>
              <a:gd name="T0" fmla="*/ 72 w 72"/>
              <a:gd name="T1" fmla="*/ 0 h 108"/>
              <a:gd name="T2" fmla="*/ 0 w 72"/>
              <a:gd name="T3" fmla="*/ 108 h 108"/>
              <a:gd name="T4" fmla="*/ 72 w 72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108">
                <a:moveTo>
                  <a:pt x="72" y="0"/>
                </a:moveTo>
                <a:lnTo>
                  <a:pt x="0" y="108"/>
                </a:lnTo>
                <a:lnTo>
                  <a:pt x="72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3" name="Freeform 69"/>
          <p:cNvSpPr>
            <a:spLocks/>
          </p:cNvSpPr>
          <p:nvPr/>
        </p:nvSpPr>
        <p:spPr bwMode="auto">
          <a:xfrm>
            <a:off x="6711950" y="4821238"/>
            <a:ext cx="1588" cy="57150"/>
          </a:xfrm>
          <a:custGeom>
            <a:avLst/>
            <a:gdLst>
              <a:gd name="T0" fmla="*/ 0 h 36"/>
              <a:gd name="T1" fmla="*/ 36 h 36"/>
              <a:gd name="T2" fmla="*/ 0 h 3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6">
                <a:moveTo>
                  <a:pt x="0" y="0"/>
                </a:moveTo>
                <a:lnTo>
                  <a:pt x="0" y="3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4" name="Freeform 70"/>
          <p:cNvSpPr>
            <a:spLocks/>
          </p:cNvSpPr>
          <p:nvPr/>
        </p:nvSpPr>
        <p:spPr bwMode="auto">
          <a:xfrm>
            <a:off x="7254875" y="4802188"/>
            <a:ext cx="1588" cy="114300"/>
          </a:xfrm>
          <a:custGeom>
            <a:avLst/>
            <a:gdLst>
              <a:gd name="T0" fmla="*/ 12 h 72"/>
              <a:gd name="T1" fmla="*/ 72 h 72"/>
              <a:gd name="T2" fmla="*/ 0 h 7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2">
                <a:moveTo>
                  <a:pt x="0" y="12"/>
                </a:moveTo>
                <a:lnTo>
                  <a:pt x="0" y="7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5" name="Freeform 71"/>
          <p:cNvSpPr>
            <a:spLocks/>
          </p:cNvSpPr>
          <p:nvPr/>
        </p:nvSpPr>
        <p:spPr bwMode="auto">
          <a:xfrm>
            <a:off x="7321550" y="4926013"/>
            <a:ext cx="76200" cy="57150"/>
          </a:xfrm>
          <a:custGeom>
            <a:avLst/>
            <a:gdLst>
              <a:gd name="T0" fmla="*/ 48 w 48"/>
              <a:gd name="T1" fmla="*/ 0 h 36"/>
              <a:gd name="T2" fmla="*/ 0 w 48"/>
              <a:gd name="T3" fmla="*/ 36 h 36"/>
              <a:gd name="T4" fmla="*/ 48 w 48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36">
                <a:moveTo>
                  <a:pt x="48" y="0"/>
                </a:moveTo>
                <a:lnTo>
                  <a:pt x="0" y="36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6" name="Freeform 72"/>
          <p:cNvSpPr>
            <a:spLocks/>
          </p:cNvSpPr>
          <p:nvPr/>
        </p:nvSpPr>
        <p:spPr bwMode="auto">
          <a:xfrm>
            <a:off x="8094663" y="4716463"/>
            <a:ext cx="1587" cy="76200"/>
          </a:xfrm>
          <a:custGeom>
            <a:avLst/>
            <a:gdLst>
              <a:gd name="T0" fmla="*/ 0 h 48"/>
              <a:gd name="T1" fmla="*/ 48 h 48"/>
              <a:gd name="T2" fmla="*/ 0 h 4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8">
                <a:moveTo>
                  <a:pt x="0" y="0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7" name="Line 73"/>
          <p:cNvSpPr>
            <a:spLocks noChangeShapeType="1"/>
          </p:cNvSpPr>
          <p:nvPr/>
        </p:nvSpPr>
        <p:spPr bwMode="auto">
          <a:xfrm flipV="1">
            <a:off x="714375" y="876300"/>
            <a:ext cx="9525" cy="43545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8" name="Line 74"/>
          <p:cNvSpPr>
            <a:spLocks noChangeShapeType="1"/>
          </p:cNvSpPr>
          <p:nvPr/>
        </p:nvSpPr>
        <p:spPr bwMode="auto">
          <a:xfrm flipH="1">
            <a:off x="647700" y="5164138"/>
            <a:ext cx="762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9" name="Rectangle 75"/>
          <p:cNvSpPr>
            <a:spLocks noChangeArrowheads="1"/>
          </p:cNvSpPr>
          <p:nvPr/>
        </p:nvSpPr>
        <p:spPr bwMode="auto">
          <a:xfrm>
            <a:off x="504825" y="5059363"/>
            <a:ext cx="2381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20" name="Rectangle 76"/>
          <p:cNvSpPr>
            <a:spLocks noChangeArrowheads="1"/>
          </p:cNvSpPr>
          <p:nvPr/>
        </p:nvSpPr>
        <p:spPr bwMode="auto">
          <a:xfrm>
            <a:off x="590550" y="5106988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0</a:t>
            </a:r>
            <a:endParaRPr lang="en-US" sz="2400"/>
          </a:p>
        </p:txBody>
      </p:sp>
      <p:sp>
        <p:nvSpPr>
          <p:cNvPr id="287821" name="Line 77"/>
          <p:cNvSpPr>
            <a:spLocks noChangeShapeType="1"/>
          </p:cNvSpPr>
          <p:nvPr/>
        </p:nvSpPr>
        <p:spPr bwMode="auto">
          <a:xfrm flipH="1">
            <a:off x="647700" y="3859213"/>
            <a:ext cx="762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22" name="Rectangle 78"/>
          <p:cNvSpPr>
            <a:spLocks noChangeArrowheads="1"/>
          </p:cNvSpPr>
          <p:nvPr/>
        </p:nvSpPr>
        <p:spPr bwMode="auto">
          <a:xfrm>
            <a:off x="304800" y="3754438"/>
            <a:ext cx="409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23" name="Rectangle 79"/>
          <p:cNvSpPr>
            <a:spLocks noChangeArrowheads="1"/>
          </p:cNvSpPr>
          <p:nvPr/>
        </p:nvSpPr>
        <p:spPr bwMode="auto">
          <a:xfrm>
            <a:off x="400050" y="3802063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5000</a:t>
            </a:r>
            <a:endParaRPr lang="en-US" sz="2400"/>
          </a:p>
        </p:txBody>
      </p:sp>
      <p:sp>
        <p:nvSpPr>
          <p:cNvPr id="287824" name="Line 80"/>
          <p:cNvSpPr>
            <a:spLocks noChangeShapeType="1"/>
          </p:cNvSpPr>
          <p:nvPr/>
        </p:nvSpPr>
        <p:spPr bwMode="auto">
          <a:xfrm flipH="1">
            <a:off x="647700" y="2543175"/>
            <a:ext cx="76200" cy="95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25" name="Rectangle 81"/>
          <p:cNvSpPr>
            <a:spLocks noChangeArrowheads="1"/>
          </p:cNvSpPr>
          <p:nvPr/>
        </p:nvSpPr>
        <p:spPr bwMode="auto">
          <a:xfrm>
            <a:off x="247650" y="2447925"/>
            <a:ext cx="4667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26" name="Rectangle 82"/>
          <p:cNvSpPr>
            <a:spLocks noChangeArrowheads="1"/>
          </p:cNvSpPr>
          <p:nvPr/>
        </p:nvSpPr>
        <p:spPr bwMode="auto">
          <a:xfrm>
            <a:off x="333375" y="2495550"/>
            <a:ext cx="3619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10000</a:t>
            </a:r>
            <a:endParaRPr lang="en-US" sz="2400"/>
          </a:p>
        </p:txBody>
      </p:sp>
      <p:sp>
        <p:nvSpPr>
          <p:cNvPr id="287827" name="Line 83"/>
          <p:cNvSpPr>
            <a:spLocks noChangeShapeType="1"/>
          </p:cNvSpPr>
          <p:nvPr/>
        </p:nvSpPr>
        <p:spPr bwMode="auto">
          <a:xfrm flipH="1">
            <a:off x="647700" y="1238250"/>
            <a:ext cx="76200" cy="95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28" name="Rectangle 84"/>
          <p:cNvSpPr>
            <a:spLocks noChangeArrowheads="1"/>
          </p:cNvSpPr>
          <p:nvPr/>
        </p:nvSpPr>
        <p:spPr bwMode="auto">
          <a:xfrm>
            <a:off x="247650" y="1133475"/>
            <a:ext cx="466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29" name="Rectangle 85"/>
          <p:cNvSpPr>
            <a:spLocks noChangeArrowheads="1"/>
          </p:cNvSpPr>
          <p:nvPr/>
        </p:nvSpPr>
        <p:spPr bwMode="auto">
          <a:xfrm>
            <a:off x="333375" y="1181100"/>
            <a:ext cx="3619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15000</a:t>
            </a:r>
            <a:endParaRPr lang="en-US" sz="2400"/>
          </a:p>
        </p:txBody>
      </p:sp>
      <p:sp>
        <p:nvSpPr>
          <p:cNvPr id="287830" name="Line 86"/>
          <p:cNvSpPr>
            <a:spLocks noChangeShapeType="1"/>
          </p:cNvSpPr>
          <p:nvPr/>
        </p:nvSpPr>
        <p:spPr bwMode="auto">
          <a:xfrm>
            <a:off x="723900" y="5230813"/>
            <a:ext cx="8208963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31" name="Line 87"/>
          <p:cNvSpPr>
            <a:spLocks noChangeShapeType="1"/>
          </p:cNvSpPr>
          <p:nvPr/>
        </p:nvSpPr>
        <p:spPr bwMode="auto">
          <a:xfrm>
            <a:off x="1430338" y="5230813"/>
            <a:ext cx="1587" cy="476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32" name="Rectangle 88"/>
          <p:cNvSpPr>
            <a:spLocks noChangeArrowheads="1"/>
          </p:cNvSpPr>
          <p:nvPr/>
        </p:nvSpPr>
        <p:spPr bwMode="auto">
          <a:xfrm>
            <a:off x="1182688" y="5240338"/>
            <a:ext cx="466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33" name="Rectangle 89"/>
          <p:cNvSpPr>
            <a:spLocks noChangeArrowheads="1"/>
          </p:cNvSpPr>
          <p:nvPr/>
        </p:nvSpPr>
        <p:spPr bwMode="auto">
          <a:xfrm>
            <a:off x="1268413" y="5287963"/>
            <a:ext cx="3619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 1000 </a:t>
            </a:r>
            <a:endParaRPr lang="en-US" sz="2400"/>
          </a:p>
        </p:txBody>
      </p:sp>
      <p:sp>
        <p:nvSpPr>
          <p:cNvPr id="287834" name="Line 90"/>
          <p:cNvSpPr>
            <a:spLocks noChangeShapeType="1"/>
          </p:cNvSpPr>
          <p:nvPr/>
        </p:nvSpPr>
        <p:spPr bwMode="auto">
          <a:xfrm>
            <a:off x="4108450" y="5230813"/>
            <a:ext cx="1588" cy="476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35" name="Rectangle 91"/>
          <p:cNvSpPr>
            <a:spLocks noChangeArrowheads="1"/>
          </p:cNvSpPr>
          <p:nvPr/>
        </p:nvSpPr>
        <p:spPr bwMode="auto">
          <a:xfrm>
            <a:off x="3851275" y="5240338"/>
            <a:ext cx="466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36" name="Rectangle 92"/>
          <p:cNvSpPr>
            <a:spLocks noChangeArrowheads="1"/>
          </p:cNvSpPr>
          <p:nvPr/>
        </p:nvSpPr>
        <p:spPr bwMode="auto">
          <a:xfrm>
            <a:off x="3946525" y="5287963"/>
            <a:ext cx="3619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 2000 </a:t>
            </a:r>
            <a:endParaRPr lang="en-US" sz="2400"/>
          </a:p>
        </p:txBody>
      </p:sp>
      <p:sp>
        <p:nvSpPr>
          <p:cNvPr id="287837" name="Line 93"/>
          <p:cNvSpPr>
            <a:spLocks noChangeShapeType="1"/>
          </p:cNvSpPr>
          <p:nvPr/>
        </p:nvSpPr>
        <p:spPr bwMode="auto">
          <a:xfrm>
            <a:off x="6778625" y="5230813"/>
            <a:ext cx="9525" cy="476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38" name="Rectangle 94"/>
          <p:cNvSpPr>
            <a:spLocks noChangeArrowheads="1"/>
          </p:cNvSpPr>
          <p:nvPr/>
        </p:nvSpPr>
        <p:spPr bwMode="auto">
          <a:xfrm>
            <a:off x="6530975" y="5240338"/>
            <a:ext cx="466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39" name="Rectangle 95"/>
          <p:cNvSpPr>
            <a:spLocks noChangeArrowheads="1"/>
          </p:cNvSpPr>
          <p:nvPr/>
        </p:nvSpPr>
        <p:spPr bwMode="auto">
          <a:xfrm>
            <a:off x="6616700" y="5287963"/>
            <a:ext cx="3619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 3000 </a:t>
            </a:r>
            <a:endParaRPr lang="en-US" sz="2400"/>
          </a:p>
        </p:txBody>
      </p:sp>
      <p:sp>
        <p:nvSpPr>
          <p:cNvPr id="287840" name="Rectangle 96"/>
          <p:cNvSpPr>
            <a:spLocks noChangeArrowheads="1"/>
          </p:cNvSpPr>
          <p:nvPr/>
        </p:nvSpPr>
        <p:spPr bwMode="auto">
          <a:xfrm>
            <a:off x="4814888" y="704850"/>
            <a:ext cx="666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41" name="Freeform 97"/>
          <p:cNvSpPr>
            <a:spLocks/>
          </p:cNvSpPr>
          <p:nvPr/>
        </p:nvSpPr>
        <p:spPr bwMode="auto">
          <a:xfrm>
            <a:off x="2535238" y="2352675"/>
            <a:ext cx="1587" cy="114300"/>
          </a:xfrm>
          <a:custGeom>
            <a:avLst/>
            <a:gdLst>
              <a:gd name="T0" fmla="*/ 72 h 72"/>
              <a:gd name="T1" fmla="*/ 0 h 72"/>
              <a:gd name="T2" fmla="*/ 36 h 7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2">
                <a:moveTo>
                  <a:pt x="0" y="72"/>
                </a:moveTo>
                <a:lnTo>
                  <a:pt x="0" y="0"/>
                </a:lnTo>
                <a:lnTo>
                  <a:pt x="0" y="36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42" name="Rectangle 98"/>
          <p:cNvSpPr>
            <a:spLocks noChangeArrowheads="1"/>
          </p:cNvSpPr>
          <p:nvPr/>
        </p:nvSpPr>
        <p:spPr bwMode="auto">
          <a:xfrm>
            <a:off x="733425" y="5745163"/>
            <a:ext cx="8161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43" name="Rectangle 99"/>
          <p:cNvSpPr>
            <a:spLocks noChangeArrowheads="1"/>
          </p:cNvSpPr>
          <p:nvPr/>
        </p:nvSpPr>
        <p:spPr bwMode="auto">
          <a:xfrm>
            <a:off x="838200" y="5486400"/>
            <a:ext cx="3346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 MALDI TOF mass spectrum of the </a:t>
            </a:r>
            <a:endParaRPr lang="en-US" sz="2400"/>
          </a:p>
        </p:txBody>
      </p:sp>
      <p:sp>
        <p:nvSpPr>
          <p:cNvPr id="287844" name="Rectangle 100"/>
          <p:cNvSpPr>
            <a:spLocks noChangeArrowheads="1"/>
          </p:cNvSpPr>
          <p:nvPr/>
        </p:nvSpPr>
        <p:spPr bwMode="auto">
          <a:xfrm>
            <a:off x="4191000" y="5486400"/>
            <a:ext cx="654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tryptic </a:t>
            </a:r>
            <a:endParaRPr lang="en-US" sz="2400"/>
          </a:p>
        </p:txBody>
      </p:sp>
      <p:sp>
        <p:nvSpPr>
          <p:cNvPr id="287845" name="Rectangle 101"/>
          <p:cNvSpPr>
            <a:spLocks noChangeArrowheads="1"/>
          </p:cNvSpPr>
          <p:nvPr/>
        </p:nvSpPr>
        <p:spPr bwMode="auto">
          <a:xfrm>
            <a:off x="4876800" y="5486400"/>
            <a:ext cx="1377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digest of yeast </a:t>
            </a:r>
            <a:endParaRPr lang="en-US" sz="2400"/>
          </a:p>
        </p:txBody>
      </p:sp>
      <p:sp>
        <p:nvSpPr>
          <p:cNvPr id="287846" name="Rectangle 102"/>
          <p:cNvSpPr>
            <a:spLocks noChangeArrowheads="1"/>
          </p:cNvSpPr>
          <p:nvPr/>
        </p:nvSpPr>
        <p:spPr bwMode="auto">
          <a:xfrm>
            <a:off x="6248400" y="5486400"/>
            <a:ext cx="742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enolase </a:t>
            </a:r>
            <a:endParaRPr lang="en-US" sz="2400"/>
          </a:p>
        </p:txBody>
      </p:sp>
      <p:sp>
        <p:nvSpPr>
          <p:cNvPr id="287847" name="Rectangle 103"/>
          <p:cNvSpPr>
            <a:spLocks noChangeArrowheads="1"/>
          </p:cNvSpPr>
          <p:nvPr/>
        </p:nvSpPr>
        <p:spPr bwMode="auto">
          <a:xfrm>
            <a:off x="7038975" y="5486400"/>
            <a:ext cx="311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(in </a:t>
            </a:r>
            <a:endParaRPr lang="en-US" sz="2400"/>
          </a:p>
        </p:txBody>
      </p:sp>
      <p:sp>
        <p:nvSpPr>
          <p:cNvPr id="287848" name="Rectangle 104"/>
          <p:cNvSpPr>
            <a:spLocks noChangeArrowheads="1"/>
          </p:cNvSpPr>
          <p:nvPr/>
        </p:nvSpPr>
        <p:spPr bwMode="auto">
          <a:xfrm>
            <a:off x="7315200" y="5486400"/>
            <a:ext cx="14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Symbol" charset="0"/>
              </a:rPr>
              <a:t>a</a:t>
            </a:r>
            <a:endParaRPr lang="en-US" sz="2400"/>
          </a:p>
        </p:txBody>
      </p:sp>
      <p:sp>
        <p:nvSpPr>
          <p:cNvPr id="287849" name="Rectangle 105"/>
          <p:cNvSpPr>
            <a:spLocks noChangeArrowheads="1"/>
          </p:cNvSpPr>
          <p:nvPr/>
        </p:nvSpPr>
        <p:spPr bwMode="auto">
          <a:xfrm>
            <a:off x="7467600" y="5486400"/>
            <a:ext cx="7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-</a:t>
            </a:r>
            <a:endParaRPr lang="en-US" sz="2400"/>
          </a:p>
        </p:txBody>
      </p:sp>
      <p:sp>
        <p:nvSpPr>
          <p:cNvPr id="287850" name="Rectangle 106"/>
          <p:cNvSpPr>
            <a:spLocks noChangeArrowheads="1"/>
          </p:cNvSpPr>
          <p:nvPr/>
        </p:nvSpPr>
        <p:spPr bwMode="auto">
          <a:xfrm>
            <a:off x="7543800" y="5486400"/>
            <a:ext cx="546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cyano</a:t>
            </a:r>
            <a:endParaRPr lang="en-US" sz="2400"/>
          </a:p>
        </p:txBody>
      </p:sp>
      <p:sp>
        <p:nvSpPr>
          <p:cNvPr id="287851" name="Rectangle 107"/>
          <p:cNvSpPr>
            <a:spLocks noChangeArrowheads="1"/>
          </p:cNvSpPr>
          <p:nvPr/>
        </p:nvSpPr>
        <p:spPr bwMode="auto">
          <a:xfrm>
            <a:off x="8097838" y="5486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-4-</a:t>
            </a:r>
            <a:endParaRPr lang="en-US" sz="2400"/>
          </a:p>
        </p:txBody>
      </p:sp>
      <p:sp>
        <p:nvSpPr>
          <p:cNvPr id="287852" name="Rectangle 108"/>
          <p:cNvSpPr>
            <a:spLocks noChangeArrowheads="1"/>
          </p:cNvSpPr>
          <p:nvPr/>
        </p:nvSpPr>
        <p:spPr bwMode="auto">
          <a:xfrm>
            <a:off x="838200" y="5715000"/>
            <a:ext cx="171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hydroxy cinnamic </a:t>
            </a:r>
            <a:endParaRPr lang="en-US" sz="2400"/>
          </a:p>
        </p:txBody>
      </p:sp>
      <p:sp>
        <p:nvSpPr>
          <p:cNvPr id="287853" name="Rectangle 109"/>
          <p:cNvSpPr>
            <a:spLocks noChangeArrowheads="1"/>
          </p:cNvSpPr>
          <p:nvPr/>
        </p:nvSpPr>
        <p:spPr bwMode="auto">
          <a:xfrm>
            <a:off x="2514600" y="5715000"/>
            <a:ext cx="593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acid matrix) acquired in reflector mode. Peaks at m/z 756.47 and</a:t>
            </a:r>
            <a:endParaRPr lang="en-US" sz="2400"/>
          </a:p>
        </p:txBody>
      </p:sp>
      <p:sp>
        <p:nvSpPr>
          <p:cNvPr id="287854" name="Rectangle 110"/>
          <p:cNvSpPr>
            <a:spLocks noChangeArrowheads="1"/>
          </p:cNvSpPr>
          <p:nvPr/>
        </p:nvSpPr>
        <p:spPr bwMode="auto">
          <a:xfrm>
            <a:off x="762000" y="6019800"/>
            <a:ext cx="278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3187.73 were used as internal </a:t>
            </a:r>
            <a:endParaRPr lang="en-US" sz="2400"/>
          </a:p>
        </p:txBody>
      </p:sp>
      <p:sp>
        <p:nvSpPr>
          <p:cNvPr id="287855" name="Rectangle 111"/>
          <p:cNvSpPr>
            <a:spLocks noChangeArrowheads="1"/>
          </p:cNvSpPr>
          <p:nvPr/>
        </p:nvSpPr>
        <p:spPr bwMode="auto">
          <a:xfrm>
            <a:off x="3581400" y="6019800"/>
            <a:ext cx="88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calibrants</a:t>
            </a:r>
            <a:endParaRPr lang="en-US" sz="2400"/>
          </a:p>
        </p:txBody>
      </p:sp>
      <p:sp>
        <p:nvSpPr>
          <p:cNvPr id="287856" name="Rectangle 112"/>
          <p:cNvSpPr>
            <a:spLocks noChangeArrowheads="1"/>
          </p:cNvSpPr>
          <p:nvPr/>
        </p:nvSpPr>
        <p:spPr bwMode="auto">
          <a:xfrm>
            <a:off x="4495800" y="601980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.</a:t>
            </a:r>
            <a:endParaRPr lang="en-US" sz="2400"/>
          </a:p>
        </p:txBody>
      </p:sp>
      <p:sp>
        <p:nvSpPr>
          <p:cNvPr id="287857" name="Text Box 113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3399"/>
                </a:solidFill>
                <a:latin typeface="Arial" charset="0"/>
              </a:rPr>
              <a:t>Two point Internal Calibration</a:t>
            </a:r>
            <a:endParaRPr lang="en-US" sz="24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87858" name="Line 114"/>
          <p:cNvSpPr>
            <a:spLocks noChangeShapeType="1"/>
          </p:cNvSpPr>
          <p:nvPr/>
        </p:nvSpPr>
        <p:spPr bwMode="auto">
          <a:xfrm>
            <a:off x="7239000" y="4114800"/>
            <a:ext cx="0" cy="3810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59" name="Line 115"/>
          <p:cNvSpPr>
            <a:spLocks noChangeShapeType="1"/>
          </p:cNvSpPr>
          <p:nvPr/>
        </p:nvSpPr>
        <p:spPr bwMode="auto">
          <a:xfrm>
            <a:off x="762000" y="4038600"/>
            <a:ext cx="0" cy="3810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488950" y="977900"/>
            <a:ext cx="823118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584200" y="528638"/>
            <a:ext cx="508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</a:rPr>
              <a:t>Enolase</a:t>
            </a:r>
            <a:endParaRPr lang="en-US" sz="2400"/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584200" y="728663"/>
            <a:ext cx="49450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u="sng">
                <a:solidFill>
                  <a:srgbClr val="000000"/>
                </a:solidFill>
              </a:rPr>
              <a:t>AVSKVYARSVYDSRGNPTVEVELTTEKGVFRSIVPSGASTGVHEALEMR</a:t>
            </a:r>
            <a:endParaRPr lang="en-US" sz="2400"/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5481638" y="728663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</a:t>
            </a:r>
            <a:endParaRPr lang="en-US" sz="2400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5595938" y="728663"/>
            <a:ext cx="3028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u="sng">
                <a:solidFill>
                  <a:srgbClr val="000000"/>
                </a:solidFill>
              </a:rPr>
              <a:t>GDKSKWMGKGVLHAVKNVNDVIAPAFVK</a:t>
            </a:r>
            <a:endParaRPr lang="en-US" sz="2400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584200" y="930275"/>
            <a:ext cx="4125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u="sng">
                <a:solidFill>
                  <a:srgbClr val="000000"/>
                </a:solidFill>
              </a:rPr>
              <a:t>ANIDVKDQKAVDDFLISLDGTANKSKLGANAILGVSLAASR</a:t>
            </a:r>
            <a:endParaRPr lang="en-US" sz="2400"/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4672013" y="930275"/>
            <a:ext cx="1819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AAAAEKNVPLYKHLADL</a:t>
            </a:r>
            <a:endParaRPr lang="en-US" sz="2400"/>
          </a:p>
        </p:txBody>
      </p: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6443663" y="930275"/>
            <a:ext cx="2190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u="sng">
                <a:solidFill>
                  <a:srgbClr val="000000"/>
                </a:solidFill>
              </a:rPr>
              <a:t>SKSKTSPYVLPVPFLNVLNGGS</a:t>
            </a:r>
            <a:endParaRPr lang="en-US" sz="2400"/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584200" y="1130300"/>
            <a:ext cx="80597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u="sng">
                <a:solidFill>
                  <a:srgbClr val="000000"/>
                </a:solidFill>
              </a:rPr>
              <a:t>HAGGALALQEFMIAPTGAKTFAEALRIGSEVYHNLKSLTKKRYGASAGNVGDEGGVAPNIQTAEEALDLIVDAIKAAGHD</a:t>
            </a:r>
            <a:endParaRPr lang="en-US" sz="2400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584200" y="1330325"/>
            <a:ext cx="390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u="sng">
                <a:solidFill>
                  <a:srgbClr val="000000"/>
                </a:solidFill>
              </a:rPr>
              <a:t>GKV</a:t>
            </a:r>
            <a:endParaRPr lang="en-US" sz="2400"/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917575" y="1330325"/>
            <a:ext cx="76501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KIGLDCASSEFFKDGKYDLDFKNPNSDKSKWLTGPQLADLYHSLMKRYPIVSIEDPFAEDDWEAWSHFFKTAGIQIV</a:t>
            </a:r>
            <a:endParaRPr lang="en-US" sz="2400"/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584200" y="1530350"/>
            <a:ext cx="1790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ADDLTVTNPKRIATAIEK</a:t>
            </a:r>
            <a:endParaRPr lang="en-US" sz="2400"/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2327275" y="1530350"/>
            <a:ext cx="6230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u="sng">
                <a:solidFill>
                  <a:srgbClr val="000000"/>
                </a:solidFill>
              </a:rPr>
              <a:t>KAADALLLKVNQIGTLSESIKAAQDSFAAGWGVMVSHRSGETEDTFIADLVVGLRTGQIKTG</a:t>
            </a:r>
            <a:endParaRPr lang="en-US" sz="2400"/>
          </a:p>
        </p:txBody>
      </p:sp>
      <p:sp>
        <p:nvSpPr>
          <p:cNvPr id="289807" name="Rectangle 15"/>
          <p:cNvSpPr>
            <a:spLocks noChangeArrowheads="1"/>
          </p:cNvSpPr>
          <p:nvPr/>
        </p:nvSpPr>
        <p:spPr bwMode="auto">
          <a:xfrm>
            <a:off x="584200" y="1739900"/>
            <a:ext cx="3838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u="sng">
                <a:solidFill>
                  <a:srgbClr val="000000"/>
                </a:solidFill>
              </a:rPr>
              <a:t>APARSERLAKLNQLLRIEEELGDNAVFAGENFHHGDKL</a:t>
            </a:r>
            <a:endParaRPr lang="en-US" sz="2400"/>
          </a:p>
        </p:txBody>
      </p:sp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584200" y="2112963"/>
            <a:ext cx="76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u="sng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289809" name="Rectangle 17"/>
          <p:cNvSpPr>
            <a:spLocks noChangeArrowheads="1"/>
          </p:cNvSpPr>
          <p:nvPr/>
        </p:nvSpPr>
        <p:spPr bwMode="auto">
          <a:xfrm>
            <a:off x="612775" y="2112963"/>
            <a:ext cx="238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m/z</a:t>
            </a:r>
            <a:endParaRPr lang="en-US" sz="2400"/>
          </a:p>
        </p:txBody>
      </p:sp>
      <p:sp>
        <p:nvSpPr>
          <p:cNvPr id="289810" name="Rectangle 18"/>
          <p:cNvSpPr>
            <a:spLocks noChangeArrowheads="1"/>
          </p:cNvSpPr>
          <p:nvPr/>
        </p:nvSpPr>
        <p:spPr bwMode="auto">
          <a:xfrm>
            <a:off x="1498600" y="2112963"/>
            <a:ext cx="5048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     MH+</a:t>
            </a:r>
            <a:endParaRPr lang="en-US" sz="2400"/>
          </a:p>
        </p:txBody>
      </p:sp>
      <p:sp>
        <p:nvSpPr>
          <p:cNvPr id="289811" name="Rectangle 19"/>
          <p:cNvSpPr>
            <a:spLocks noChangeArrowheads="1"/>
          </p:cNvSpPr>
          <p:nvPr/>
        </p:nvSpPr>
        <p:spPr bwMode="auto">
          <a:xfrm>
            <a:off x="2413000" y="2112963"/>
            <a:ext cx="3190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Delta(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2736850" y="2112963"/>
            <a:ext cx="225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ppm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2955925" y="2112963"/>
            <a:ext cx="746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)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14" name="Rectangle 22"/>
          <p:cNvSpPr>
            <a:spLocks noChangeArrowheads="1"/>
          </p:cNvSpPr>
          <p:nvPr/>
        </p:nvSpPr>
        <p:spPr bwMode="auto">
          <a:xfrm>
            <a:off x="3327400" y="2112963"/>
            <a:ext cx="6286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Start/end    </a:t>
            </a:r>
            <a:endParaRPr lang="en-US" sz="2400"/>
          </a:p>
        </p:txBody>
      </p:sp>
      <p:sp>
        <p:nvSpPr>
          <p:cNvPr id="289815" name="Rectangle 23"/>
          <p:cNvSpPr>
            <a:spLocks noChangeArrowheads="1"/>
          </p:cNvSpPr>
          <p:nvPr/>
        </p:nvSpPr>
        <p:spPr bwMode="auto">
          <a:xfrm>
            <a:off x="4241800" y="2112963"/>
            <a:ext cx="933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Peptide Sequence</a:t>
            </a:r>
            <a:endParaRPr lang="en-US" sz="2400"/>
          </a:p>
        </p:txBody>
      </p:sp>
      <p:sp>
        <p:nvSpPr>
          <p:cNvPr id="289816" name="Rectangle 24"/>
          <p:cNvSpPr>
            <a:spLocks noChangeArrowheads="1"/>
          </p:cNvSpPr>
          <p:nvPr/>
        </p:nvSpPr>
        <p:spPr bwMode="auto">
          <a:xfrm>
            <a:off x="584200" y="2274888"/>
            <a:ext cx="6762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756.4732     </a:t>
            </a:r>
            <a:endParaRPr lang="en-US" sz="2400"/>
          </a:p>
        </p:txBody>
      </p:sp>
      <p:sp>
        <p:nvSpPr>
          <p:cNvPr id="289817" name="Rectangle 25"/>
          <p:cNvSpPr>
            <a:spLocks noChangeArrowheads="1"/>
          </p:cNvSpPr>
          <p:nvPr/>
        </p:nvSpPr>
        <p:spPr bwMode="auto">
          <a:xfrm>
            <a:off x="1498600" y="2274888"/>
            <a:ext cx="6762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756.4732     </a:t>
            </a:r>
            <a:endParaRPr lang="en-US" sz="2400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2413000" y="2274888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0.0028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19" name="Rectangle 27"/>
          <p:cNvSpPr>
            <a:spLocks noChangeArrowheads="1"/>
          </p:cNvSpPr>
          <p:nvPr/>
        </p:nvSpPr>
        <p:spPr bwMode="auto">
          <a:xfrm>
            <a:off x="3327400" y="2274888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415-420</a:t>
            </a:r>
            <a:endParaRPr lang="en-US" sz="2400"/>
          </a:p>
        </p:txBody>
      </p: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4241800" y="2274888"/>
            <a:ext cx="819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(K)LNQLLR(I)</a:t>
            </a:r>
            <a:endParaRPr lang="en-US" sz="2400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584200" y="2446338"/>
            <a:ext cx="6762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807.4382     </a:t>
            </a:r>
            <a:endParaRPr lang="en-US" sz="2400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1498600" y="2446338"/>
            <a:ext cx="6762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807.4365     </a:t>
            </a:r>
            <a:endParaRPr lang="en-US" sz="2400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2413000" y="2446338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2.1327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3327400" y="2446338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180-187</a:t>
            </a:r>
            <a:endParaRPr lang="en-US" sz="2400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4241800" y="2446338"/>
            <a:ext cx="895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(K)TFAEALR(I)</a:t>
            </a:r>
            <a:endParaRPr lang="en-US" sz="2400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584200" y="2617788"/>
            <a:ext cx="6762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893.5131     </a:t>
            </a:r>
            <a:endParaRPr lang="en-US" sz="2400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1498600" y="2617788"/>
            <a:ext cx="638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893.5209    </a:t>
            </a:r>
            <a:endParaRPr lang="en-US" sz="2400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2413000" y="2617788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-8.7031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3327400" y="2617788"/>
            <a:ext cx="209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1-8</a:t>
            </a:r>
            <a:endParaRPr lang="en-US" sz="2400"/>
          </a:p>
        </p:txBody>
      </p:sp>
      <p:sp>
        <p:nvSpPr>
          <p:cNvPr id="289830" name="Rectangle 38"/>
          <p:cNvSpPr>
            <a:spLocks noChangeArrowheads="1"/>
          </p:cNvSpPr>
          <p:nvPr/>
        </p:nvSpPr>
        <p:spPr bwMode="auto">
          <a:xfrm>
            <a:off x="4241800" y="2617788"/>
            <a:ext cx="10096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(-)AVSKVYAR(S)</a:t>
            </a:r>
            <a:endParaRPr lang="en-US" sz="2400"/>
          </a:p>
        </p:txBody>
      </p:sp>
      <p:sp>
        <p:nvSpPr>
          <p:cNvPr id="289831" name="Rectangle 39"/>
          <p:cNvSpPr>
            <a:spLocks noChangeArrowheads="1"/>
          </p:cNvSpPr>
          <p:nvPr/>
        </p:nvSpPr>
        <p:spPr bwMode="auto">
          <a:xfrm>
            <a:off x="584200" y="2779713"/>
            <a:ext cx="6762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944.4884     </a:t>
            </a:r>
            <a:endParaRPr lang="en-US" sz="2400"/>
          </a:p>
        </p:txBody>
      </p:sp>
      <p:sp>
        <p:nvSpPr>
          <p:cNvPr id="289832" name="Rectangle 40"/>
          <p:cNvSpPr>
            <a:spLocks noChangeArrowheads="1"/>
          </p:cNvSpPr>
          <p:nvPr/>
        </p:nvSpPr>
        <p:spPr bwMode="auto">
          <a:xfrm>
            <a:off x="1498600" y="2779713"/>
            <a:ext cx="638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944.4914    </a:t>
            </a:r>
            <a:endParaRPr lang="en-US" sz="2400"/>
          </a:p>
        </p:txBody>
      </p:sp>
      <p:sp>
        <p:nvSpPr>
          <p:cNvPr id="289833" name="Rectangle 41"/>
          <p:cNvSpPr>
            <a:spLocks noChangeArrowheads="1"/>
          </p:cNvSpPr>
          <p:nvPr/>
        </p:nvSpPr>
        <p:spPr bwMode="auto">
          <a:xfrm>
            <a:off x="2413000" y="2779713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-3.1415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34" name="Rectangle 42"/>
          <p:cNvSpPr>
            <a:spLocks noChangeArrowheads="1"/>
          </p:cNvSpPr>
          <p:nvPr/>
        </p:nvSpPr>
        <p:spPr bwMode="auto">
          <a:xfrm>
            <a:off x="3327400" y="2779713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403-411</a:t>
            </a:r>
            <a:endParaRPr lang="en-US" sz="2400"/>
          </a:p>
        </p:txBody>
      </p:sp>
      <p:sp>
        <p:nvSpPr>
          <p:cNvPr id="289835" name="Rectangle 43"/>
          <p:cNvSpPr>
            <a:spLocks noChangeArrowheads="1"/>
          </p:cNvSpPr>
          <p:nvPr/>
        </p:nvSpPr>
        <p:spPr bwMode="auto">
          <a:xfrm>
            <a:off x="4241800" y="2779713"/>
            <a:ext cx="1095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(K)TGAPARSER(L)</a:t>
            </a:r>
            <a:endParaRPr lang="en-US" sz="2400"/>
          </a:p>
        </p:txBody>
      </p:sp>
      <p:sp>
        <p:nvSpPr>
          <p:cNvPr id="289836" name="Rectangle 44"/>
          <p:cNvSpPr>
            <a:spLocks noChangeArrowheads="1"/>
          </p:cNvSpPr>
          <p:nvPr/>
        </p:nvSpPr>
        <p:spPr bwMode="auto">
          <a:xfrm>
            <a:off x="584200" y="295116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1068.6889   </a:t>
            </a:r>
            <a:endParaRPr lang="en-US" sz="2400"/>
          </a:p>
        </p:txBody>
      </p:sp>
      <p:sp>
        <p:nvSpPr>
          <p:cNvPr id="289837" name="Rectangle 45"/>
          <p:cNvSpPr>
            <a:spLocks noChangeArrowheads="1"/>
          </p:cNvSpPr>
          <p:nvPr/>
        </p:nvSpPr>
        <p:spPr bwMode="auto">
          <a:xfrm>
            <a:off x="1498600" y="2951163"/>
            <a:ext cx="638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1068.6893  </a:t>
            </a:r>
            <a:endParaRPr lang="en-US" sz="2400"/>
          </a:p>
        </p:txBody>
      </p:sp>
      <p:sp>
        <p:nvSpPr>
          <p:cNvPr id="289838" name="Rectangle 46"/>
          <p:cNvSpPr>
            <a:spLocks noChangeArrowheads="1"/>
          </p:cNvSpPr>
          <p:nvPr/>
        </p:nvSpPr>
        <p:spPr bwMode="auto">
          <a:xfrm>
            <a:off x="2413000" y="2951163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-0.4105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39" name="Rectangle 47"/>
          <p:cNvSpPr>
            <a:spLocks noChangeArrowheads="1"/>
          </p:cNvSpPr>
          <p:nvPr/>
        </p:nvSpPr>
        <p:spPr bwMode="auto">
          <a:xfrm>
            <a:off x="3327400" y="2951163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412-420</a:t>
            </a:r>
            <a:endParaRPr lang="en-US" sz="2400"/>
          </a:p>
        </p:txBody>
      </p:sp>
      <p:sp>
        <p:nvSpPr>
          <p:cNvPr id="289840" name="Rectangle 48"/>
          <p:cNvSpPr>
            <a:spLocks noChangeArrowheads="1"/>
          </p:cNvSpPr>
          <p:nvPr/>
        </p:nvSpPr>
        <p:spPr bwMode="auto">
          <a:xfrm>
            <a:off x="4241800" y="2951163"/>
            <a:ext cx="1066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(R)LAKLNQLLR(I)</a:t>
            </a:r>
            <a:endParaRPr lang="en-US" sz="2400"/>
          </a:p>
        </p:txBody>
      </p:sp>
      <p:sp>
        <p:nvSpPr>
          <p:cNvPr id="289841" name="Rectangle 49"/>
          <p:cNvSpPr>
            <a:spLocks noChangeArrowheads="1"/>
          </p:cNvSpPr>
          <p:nvPr/>
        </p:nvSpPr>
        <p:spPr bwMode="auto">
          <a:xfrm>
            <a:off x="584200" y="312261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1412.8272   </a:t>
            </a:r>
            <a:endParaRPr lang="en-US" sz="2400"/>
          </a:p>
        </p:txBody>
      </p:sp>
      <p:sp>
        <p:nvSpPr>
          <p:cNvPr id="289842" name="Rectangle 50"/>
          <p:cNvSpPr>
            <a:spLocks noChangeArrowheads="1"/>
          </p:cNvSpPr>
          <p:nvPr/>
        </p:nvSpPr>
        <p:spPr bwMode="auto">
          <a:xfrm>
            <a:off x="1498600" y="312261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1412.8225   </a:t>
            </a:r>
            <a:endParaRPr lang="en-US" sz="2400"/>
          </a:p>
        </p:txBody>
      </p:sp>
      <p:sp>
        <p:nvSpPr>
          <p:cNvPr id="289843" name="Rectangle 51"/>
          <p:cNvSpPr>
            <a:spLocks noChangeArrowheads="1"/>
          </p:cNvSpPr>
          <p:nvPr/>
        </p:nvSpPr>
        <p:spPr bwMode="auto">
          <a:xfrm>
            <a:off x="2413000" y="3122613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3.2999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44" name="Rectangle 52"/>
          <p:cNvSpPr>
            <a:spLocks noChangeArrowheads="1"/>
          </p:cNvSpPr>
          <p:nvPr/>
        </p:nvSpPr>
        <p:spPr bwMode="auto">
          <a:xfrm>
            <a:off x="3327400" y="3122613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106-120</a:t>
            </a:r>
            <a:endParaRPr lang="en-US" sz="2400"/>
          </a:p>
        </p:txBody>
      </p:sp>
      <p:sp>
        <p:nvSpPr>
          <p:cNvPr id="289845" name="Rectangle 53"/>
          <p:cNvSpPr>
            <a:spLocks noChangeArrowheads="1"/>
          </p:cNvSpPr>
          <p:nvPr/>
        </p:nvSpPr>
        <p:spPr bwMode="auto">
          <a:xfrm>
            <a:off x="4241800" y="3122613"/>
            <a:ext cx="1581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(K)LGANAILGVSLAASR(A)</a:t>
            </a:r>
            <a:endParaRPr lang="en-US" sz="2400"/>
          </a:p>
        </p:txBody>
      </p:sp>
      <p:sp>
        <p:nvSpPr>
          <p:cNvPr id="289846" name="Rectangle 54"/>
          <p:cNvSpPr>
            <a:spLocks noChangeArrowheads="1"/>
          </p:cNvSpPr>
          <p:nvPr/>
        </p:nvSpPr>
        <p:spPr bwMode="auto">
          <a:xfrm>
            <a:off x="584200" y="3284538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1471.8047   </a:t>
            </a:r>
            <a:endParaRPr lang="en-US" sz="2400"/>
          </a:p>
        </p:txBody>
      </p:sp>
      <p:sp>
        <p:nvSpPr>
          <p:cNvPr id="289847" name="Rectangle 55"/>
          <p:cNvSpPr>
            <a:spLocks noChangeArrowheads="1"/>
          </p:cNvSpPr>
          <p:nvPr/>
        </p:nvSpPr>
        <p:spPr bwMode="auto">
          <a:xfrm>
            <a:off x="1498600" y="3284538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1471.7981   </a:t>
            </a:r>
            <a:endParaRPr lang="en-US" sz="2400"/>
          </a:p>
        </p:txBody>
      </p:sp>
      <p:sp>
        <p:nvSpPr>
          <p:cNvPr id="289848" name="Rectangle 56"/>
          <p:cNvSpPr>
            <a:spLocks noChangeArrowheads="1"/>
          </p:cNvSpPr>
          <p:nvPr/>
        </p:nvSpPr>
        <p:spPr bwMode="auto">
          <a:xfrm>
            <a:off x="2413000" y="3284538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4.4748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49" name="Rectangle 57"/>
          <p:cNvSpPr>
            <a:spLocks noChangeArrowheads="1"/>
          </p:cNvSpPr>
          <p:nvPr/>
        </p:nvSpPr>
        <p:spPr bwMode="auto">
          <a:xfrm>
            <a:off x="3327400" y="3284538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398-411</a:t>
            </a:r>
            <a:endParaRPr lang="en-US" sz="2400"/>
          </a:p>
        </p:txBody>
      </p:sp>
      <p:sp>
        <p:nvSpPr>
          <p:cNvPr id="289850" name="Rectangle 58"/>
          <p:cNvSpPr>
            <a:spLocks noChangeArrowheads="1"/>
          </p:cNvSpPr>
          <p:nvPr/>
        </p:nvSpPr>
        <p:spPr bwMode="auto">
          <a:xfrm>
            <a:off x="4241800" y="3284538"/>
            <a:ext cx="146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(R)TGQIKTGAPARSER(L)</a:t>
            </a:r>
            <a:endParaRPr lang="en-US" sz="2400"/>
          </a:p>
        </p:txBody>
      </p:sp>
      <p:sp>
        <p:nvSpPr>
          <p:cNvPr id="289851" name="Rectangle 59"/>
          <p:cNvSpPr>
            <a:spLocks noChangeArrowheads="1"/>
          </p:cNvSpPr>
          <p:nvPr/>
        </p:nvSpPr>
        <p:spPr bwMode="auto">
          <a:xfrm>
            <a:off x="584200" y="3457575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1627.9507   </a:t>
            </a:r>
            <a:endParaRPr lang="en-US" sz="2400"/>
          </a:p>
        </p:txBody>
      </p:sp>
      <p:sp>
        <p:nvSpPr>
          <p:cNvPr id="289852" name="Rectangle 60"/>
          <p:cNvSpPr>
            <a:spLocks noChangeArrowheads="1"/>
          </p:cNvSpPr>
          <p:nvPr/>
        </p:nvSpPr>
        <p:spPr bwMode="auto">
          <a:xfrm>
            <a:off x="1498600" y="3457575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1627.9495   </a:t>
            </a:r>
            <a:endParaRPr lang="en-US" sz="2400"/>
          </a:p>
        </p:txBody>
      </p:sp>
      <p:sp>
        <p:nvSpPr>
          <p:cNvPr id="289853" name="Rectangle 61"/>
          <p:cNvSpPr>
            <a:spLocks noChangeArrowheads="1"/>
          </p:cNvSpPr>
          <p:nvPr/>
        </p:nvSpPr>
        <p:spPr bwMode="auto">
          <a:xfrm>
            <a:off x="2413000" y="3457575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0.7191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54" name="Rectangle 62"/>
          <p:cNvSpPr>
            <a:spLocks noChangeArrowheads="1"/>
          </p:cNvSpPr>
          <p:nvPr/>
        </p:nvSpPr>
        <p:spPr bwMode="auto">
          <a:xfrm>
            <a:off x="3327400" y="3457575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104-120</a:t>
            </a:r>
            <a:endParaRPr lang="en-US" sz="2400"/>
          </a:p>
        </p:txBody>
      </p:sp>
      <p:sp>
        <p:nvSpPr>
          <p:cNvPr id="289855" name="Rectangle 63"/>
          <p:cNvSpPr>
            <a:spLocks noChangeArrowheads="1"/>
          </p:cNvSpPr>
          <p:nvPr/>
        </p:nvSpPr>
        <p:spPr bwMode="auto">
          <a:xfrm>
            <a:off x="4241800" y="3457575"/>
            <a:ext cx="1733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(K)SKLGANAILGVSLAASR(A)</a:t>
            </a:r>
            <a:endParaRPr lang="en-US" sz="2400"/>
          </a:p>
        </p:txBody>
      </p:sp>
      <p:sp>
        <p:nvSpPr>
          <p:cNvPr id="289856" name="Rectangle 64"/>
          <p:cNvSpPr>
            <a:spLocks noChangeArrowheads="1"/>
          </p:cNvSpPr>
          <p:nvPr/>
        </p:nvSpPr>
        <p:spPr bwMode="auto">
          <a:xfrm>
            <a:off x="584200" y="3629025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1789.8439   </a:t>
            </a:r>
            <a:endParaRPr lang="en-US" sz="2400"/>
          </a:p>
        </p:txBody>
      </p:sp>
      <p:sp>
        <p:nvSpPr>
          <p:cNvPr id="289857" name="Rectangle 65"/>
          <p:cNvSpPr>
            <a:spLocks noChangeArrowheads="1"/>
          </p:cNvSpPr>
          <p:nvPr/>
        </p:nvSpPr>
        <p:spPr bwMode="auto">
          <a:xfrm>
            <a:off x="1498600" y="3629025"/>
            <a:ext cx="638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1789.8444  </a:t>
            </a:r>
            <a:endParaRPr lang="en-US" sz="2400"/>
          </a:p>
        </p:txBody>
      </p:sp>
      <p:sp>
        <p:nvSpPr>
          <p:cNvPr id="289858" name="Rectangle 66"/>
          <p:cNvSpPr>
            <a:spLocks noChangeArrowheads="1"/>
          </p:cNvSpPr>
          <p:nvPr/>
        </p:nvSpPr>
        <p:spPr bwMode="auto">
          <a:xfrm>
            <a:off x="2413000" y="3629025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-0.2862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59" name="Rectangle 67"/>
          <p:cNvSpPr>
            <a:spLocks noChangeArrowheads="1"/>
          </p:cNvSpPr>
          <p:nvPr/>
        </p:nvSpPr>
        <p:spPr bwMode="auto">
          <a:xfrm>
            <a:off x="3327400" y="3629025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363-380</a:t>
            </a:r>
            <a:endParaRPr lang="en-US" sz="2400"/>
          </a:p>
        </p:txBody>
      </p:sp>
      <p:sp>
        <p:nvSpPr>
          <p:cNvPr id="289860" name="Rectangle 68"/>
          <p:cNvSpPr>
            <a:spLocks noChangeArrowheads="1"/>
          </p:cNvSpPr>
          <p:nvPr/>
        </p:nvSpPr>
        <p:spPr bwMode="auto">
          <a:xfrm>
            <a:off x="4241800" y="3629025"/>
            <a:ext cx="1857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(K)AAQDSFAAGWGVMVSHR(S)</a:t>
            </a:r>
            <a:endParaRPr lang="en-US" sz="2400"/>
          </a:p>
        </p:txBody>
      </p:sp>
      <p:sp>
        <p:nvSpPr>
          <p:cNvPr id="289861" name="Rectangle 69"/>
          <p:cNvSpPr>
            <a:spLocks noChangeArrowheads="1"/>
          </p:cNvSpPr>
          <p:nvPr/>
        </p:nvSpPr>
        <p:spPr bwMode="auto">
          <a:xfrm>
            <a:off x="584200" y="3790950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1821.9345   </a:t>
            </a:r>
            <a:endParaRPr lang="en-US" sz="2400"/>
          </a:p>
        </p:txBody>
      </p:sp>
      <p:sp>
        <p:nvSpPr>
          <p:cNvPr id="289862" name="Rectangle 70"/>
          <p:cNvSpPr>
            <a:spLocks noChangeArrowheads="1"/>
          </p:cNvSpPr>
          <p:nvPr/>
        </p:nvSpPr>
        <p:spPr bwMode="auto">
          <a:xfrm>
            <a:off x="1498600" y="3790950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1821.9234   </a:t>
            </a:r>
            <a:endParaRPr lang="en-US" sz="2400"/>
          </a:p>
        </p:txBody>
      </p:sp>
      <p:sp>
        <p:nvSpPr>
          <p:cNvPr id="289863" name="Rectangle 71"/>
          <p:cNvSpPr>
            <a:spLocks noChangeArrowheads="1"/>
          </p:cNvSpPr>
          <p:nvPr/>
        </p:nvSpPr>
        <p:spPr bwMode="auto">
          <a:xfrm>
            <a:off x="2413000" y="3790950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6.0739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64" name="Rectangle 72"/>
          <p:cNvSpPr>
            <a:spLocks noChangeArrowheads="1"/>
          </p:cNvSpPr>
          <p:nvPr/>
        </p:nvSpPr>
        <p:spPr bwMode="auto">
          <a:xfrm>
            <a:off x="3327400" y="3790950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381-397</a:t>
            </a:r>
            <a:endParaRPr lang="en-US" sz="2400"/>
          </a:p>
        </p:txBody>
      </p:sp>
      <p:sp>
        <p:nvSpPr>
          <p:cNvPr id="289865" name="Rectangle 73"/>
          <p:cNvSpPr>
            <a:spLocks noChangeArrowheads="1"/>
          </p:cNvSpPr>
          <p:nvPr/>
        </p:nvSpPr>
        <p:spPr bwMode="auto">
          <a:xfrm>
            <a:off x="4241800" y="3790950"/>
            <a:ext cx="1695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(R)SGETEDTFIADLVVGLR(T)</a:t>
            </a:r>
            <a:endParaRPr lang="en-US" sz="2400"/>
          </a:p>
        </p:txBody>
      </p:sp>
      <p:sp>
        <p:nvSpPr>
          <p:cNvPr id="289866" name="Rectangle 74"/>
          <p:cNvSpPr>
            <a:spLocks noChangeArrowheads="1"/>
          </p:cNvSpPr>
          <p:nvPr/>
        </p:nvSpPr>
        <p:spPr bwMode="auto">
          <a:xfrm>
            <a:off x="584200" y="3962400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1840.9284   </a:t>
            </a:r>
            <a:endParaRPr lang="en-US" sz="2400"/>
          </a:p>
        </p:txBody>
      </p:sp>
      <p:sp>
        <p:nvSpPr>
          <p:cNvPr id="289867" name="Rectangle 75"/>
          <p:cNvSpPr>
            <a:spLocks noChangeArrowheads="1"/>
          </p:cNvSpPr>
          <p:nvPr/>
        </p:nvSpPr>
        <p:spPr bwMode="auto">
          <a:xfrm>
            <a:off x="1498600" y="3962400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1840.9227   </a:t>
            </a:r>
            <a:endParaRPr lang="en-US" sz="2400"/>
          </a:p>
        </p:txBody>
      </p:sp>
      <p:sp>
        <p:nvSpPr>
          <p:cNvPr id="289868" name="Rectangle 76"/>
          <p:cNvSpPr>
            <a:spLocks noChangeArrowheads="1"/>
          </p:cNvSpPr>
          <p:nvPr/>
        </p:nvSpPr>
        <p:spPr bwMode="auto">
          <a:xfrm>
            <a:off x="2413000" y="3962400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3.0842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69" name="Rectangle 77"/>
          <p:cNvSpPr>
            <a:spLocks noChangeArrowheads="1"/>
          </p:cNvSpPr>
          <p:nvPr/>
        </p:nvSpPr>
        <p:spPr bwMode="auto">
          <a:xfrm>
            <a:off x="3327400" y="3962400"/>
            <a:ext cx="333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32-49</a:t>
            </a:r>
            <a:endParaRPr lang="en-US" sz="2400"/>
          </a:p>
        </p:txBody>
      </p:sp>
      <p:sp>
        <p:nvSpPr>
          <p:cNvPr id="289870" name="Rectangle 78"/>
          <p:cNvSpPr>
            <a:spLocks noChangeArrowheads="1"/>
          </p:cNvSpPr>
          <p:nvPr/>
        </p:nvSpPr>
        <p:spPr bwMode="auto">
          <a:xfrm>
            <a:off x="4241800" y="3962400"/>
            <a:ext cx="1809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(R)SIVPSGASTGVHEALEMR(D)</a:t>
            </a:r>
            <a:endParaRPr lang="en-US" sz="2400"/>
          </a:p>
        </p:txBody>
      </p:sp>
      <p:sp>
        <p:nvSpPr>
          <p:cNvPr id="289871" name="Rectangle 79"/>
          <p:cNvSpPr>
            <a:spLocks noChangeArrowheads="1"/>
          </p:cNvSpPr>
          <p:nvPr/>
        </p:nvSpPr>
        <p:spPr bwMode="auto">
          <a:xfrm>
            <a:off x="584200" y="4133850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1875.9879   </a:t>
            </a:r>
            <a:endParaRPr lang="en-US" sz="2400"/>
          </a:p>
        </p:txBody>
      </p:sp>
      <p:sp>
        <p:nvSpPr>
          <p:cNvPr id="289872" name="Rectangle 80"/>
          <p:cNvSpPr>
            <a:spLocks noChangeArrowheads="1"/>
          </p:cNvSpPr>
          <p:nvPr/>
        </p:nvSpPr>
        <p:spPr bwMode="auto">
          <a:xfrm>
            <a:off x="1498600" y="4133850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1875.9816   </a:t>
            </a:r>
            <a:endParaRPr lang="en-US" sz="2400"/>
          </a:p>
        </p:txBody>
      </p:sp>
      <p:sp>
        <p:nvSpPr>
          <p:cNvPr id="289873" name="Rectangle 81"/>
          <p:cNvSpPr>
            <a:spLocks noChangeArrowheads="1"/>
          </p:cNvSpPr>
          <p:nvPr/>
        </p:nvSpPr>
        <p:spPr bwMode="auto">
          <a:xfrm>
            <a:off x="2413000" y="4133850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3.3490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74" name="Rectangle 82"/>
          <p:cNvSpPr>
            <a:spLocks noChangeArrowheads="1"/>
          </p:cNvSpPr>
          <p:nvPr/>
        </p:nvSpPr>
        <p:spPr bwMode="auto">
          <a:xfrm>
            <a:off x="3327400" y="4133850"/>
            <a:ext cx="333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15-31</a:t>
            </a:r>
            <a:endParaRPr lang="en-US" sz="2400"/>
          </a:p>
        </p:txBody>
      </p:sp>
      <p:sp>
        <p:nvSpPr>
          <p:cNvPr id="289875" name="Rectangle 83"/>
          <p:cNvSpPr>
            <a:spLocks noChangeArrowheads="1"/>
          </p:cNvSpPr>
          <p:nvPr/>
        </p:nvSpPr>
        <p:spPr bwMode="auto">
          <a:xfrm>
            <a:off x="4241800" y="4133850"/>
            <a:ext cx="1733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(R)GNPTVEVELTTEKGVFR(S)</a:t>
            </a:r>
            <a:endParaRPr lang="en-US" sz="2400"/>
          </a:p>
        </p:txBody>
      </p:sp>
      <p:sp>
        <p:nvSpPr>
          <p:cNvPr id="289876" name="Rectangle 84"/>
          <p:cNvSpPr>
            <a:spLocks noChangeArrowheads="1"/>
          </p:cNvSpPr>
          <p:nvPr/>
        </p:nvSpPr>
        <p:spPr bwMode="auto">
          <a:xfrm>
            <a:off x="584200" y="4295775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1948.0390   </a:t>
            </a:r>
            <a:endParaRPr lang="en-US" sz="2400"/>
          </a:p>
        </p:txBody>
      </p:sp>
      <p:sp>
        <p:nvSpPr>
          <p:cNvPr id="289877" name="Rectangle 85"/>
          <p:cNvSpPr>
            <a:spLocks noChangeArrowheads="1"/>
          </p:cNvSpPr>
          <p:nvPr/>
        </p:nvSpPr>
        <p:spPr bwMode="auto">
          <a:xfrm>
            <a:off x="1498600" y="4295775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1948.0292   </a:t>
            </a:r>
            <a:endParaRPr lang="en-US" sz="2400"/>
          </a:p>
        </p:txBody>
      </p:sp>
      <p:sp>
        <p:nvSpPr>
          <p:cNvPr id="289878" name="Rectangle 86"/>
          <p:cNvSpPr>
            <a:spLocks noChangeArrowheads="1"/>
          </p:cNvSpPr>
          <p:nvPr/>
        </p:nvSpPr>
        <p:spPr bwMode="auto">
          <a:xfrm>
            <a:off x="2413000" y="4295775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5.0121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79" name="Rectangle 87"/>
          <p:cNvSpPr>
            <a:spLocks noChangeArrowheads="1"/>
          </p:cNvSpPr>
          <p:nvPr/>
        </p:nvSpPr>
        <p:spPr bwMode="auto">
          <a:xfrm>
            <a:off x="3327400" y="4295775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180-197</a:t>
            </a:r>
            <a:endParaRPr lang="en-US" sz="2400"/>
          </a:p>
        </p:txBody>
      </p:sp>
      <p:sp>
        <p:nvSpPr>
          <p:cNvPr id="289880" name="Rectangle 88"/>
          <p:cNvSpPr>
            <a:spLocks noChangeArrowheads="1"/>
          </p:cNvSpPr>
          <p:nvPr/>
        </p:nvSpPr>
        <p:spPr bwMode="auto">
          <a:xfrm>
            <a:off x="4241800" y="4295775"/>
            <a:ext cx="17145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(K)TFAEALRIGSEVYHNLK(S)</a:t>
            </a:r>
            <a:endParaRPr lang="en-US" sz="2400"/>
          </a:p>
        </p:txBody>
      </p:sp>
      <p:sp>
        <p:nvSpPr>
          <p:cNvPr id="289881" name="Rectangle 89"/>
          <p:cNvSpPr>
            <a:spLocks noChangeArrowheads="1"/>
          </p:cNvSpPr>
          <p:nvPr/>
        </p:nvSpPr>
        <p:spPr bwMode="auto">
          <a:xfrm>
            <a:off x="584200" y="4467225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2039.1460   </a:t>
            </a:r>
            <a:endParaRPr lang="en-US" sz="2400"/>
          </a:p>
        </p:txBody>
      </p:sp>
      <p:sp>
        <p:nvSpPr>
          <p:cNvPr id="289882" name="Rectangle 90"/>
          <p:cNvSpPr>
            <a:spLocks noChangeArrowheads="1"/>
          </p:cNvSpPr>
          <p:nvPr/>
        </p:nvSpPr>
        <p:spPr bwMode="auto">
          <a:xfrm>
            <a:off x="1498600" y="4467225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2039.1290   </a:t>
            </a:r>
            <a:endParaRPr lang="en-US" sz="2400"/>
          </a:p>
        </p:txBody>
      </p:sp>
      <p:sp>
        <p:nvSpPr>
          <p:cNvPr id="289883" name="Rectangle 91"/>
          <p:cNvSpPr>
            <a:spLocks noChangeArrowheads="1"/>
          </p:cNvSpPr>
          <p:nvPr/>
        </p:nvSpPr>
        <p:spPr bwMode="auto">
          <a:xfrm>
            <a:off x="2413000" y="4467225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8.3612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84" name="Rectangle 92"/>
          <p:cNvSpPr>
            <a:spLocks noChangeArrowheads="1"/>
          </p:cNvSpPr>
          <p:nvPr/>
        </p:nvSpPr>
        <p:spPr bwMode="auto">
          <a:xfrm>
            <a:off x="3327400" y="4467225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121-140</a:t>
            </a:r>
            <a:endParaRPr lang="en-US" sz="2400"/>
          </a:p>
        </p:txBody>
      </p:sp>
      <p:sp>
        <p:nvSpPr>
          <p:cNvPr id="289885" name="Rectangle 93"/>
          <p:cNvSpPr>
            <a:spLocks noChangeArrowheads="1"/>
          </p:cNvSpPr>
          <p:nvPr/>
        </p:nvSpPr>
        <p:spPr bwMode="auto">
          <a:xfrm>
            <a:off x="4241800" y="4467225"/>
            <a:ext cx="1952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(R)AAAAEKNVPLYKHLADLSK(S)</a:t>
            </a:r>
            <a:endParaRPr lang="en-US" sz="2400"/>
          </a:p>
        </p:txBody>
      </p:sp>
      <p:sp>
        <p:nvSpPr>
          <p:cNvPr id="289886" name="Rectangle 94"/>
          <p:cNvSpPr>
            <a:spLocks noChangeArrowheads="1"/>
          </p:cNvSpPr>
          <p:nvPr/>
        </p:nvSpPr>
        <p:spPr bwMode="auto">
          <a:xfrm>
            <a:off x="584200" y="464026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2124.0417   </a:t>
            </a:r>
            <a:endParaRPr lang="en-US" sz="2400"/>
          </a:p>
        </p:txBody>
      </p:sp>
      <p:sp>
        <p:nvSpPr>
          <p:cNvPr id="289887" name="Rectangle 95"/>
          <p:cNvSpPr>
            <a:spLocks noChangeArrowheads="1"/>
          </p:cNvSpPr>
          <p:nvPr/>
        </p:nvSpPr>
        <p:spPr bwMode="auto">
          <a:xfrm>
            <a:off x="1498600" y="4640263"/>
            <a:ext cx="638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2124.0461  </a:t>
            </a:r>
            <a:endParaRPr lang="en-US" sz="2400"/>
          </a:p>
        </p:txBody>
      </p:sp>
      <p:sp>
        <p:nvSpPr>
          <p:cNvPr id="289888" name="Rectangle 96"/>
          <p:cNvSpPr>
            <a:spLocks noChangeArrowheads="1"/>
          </p:cNvSpPr>
          <p:nvPr/>
        </p:nvSpPr>
        <p:spPr bwMode="auto">
          <a:xfrm>
            <a:off x="2413000" y="4640263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-2.0566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89" name="Rectangle 97"/>
          <p:cNvSpPr>
            <a:spLocks noChangeArrowheads="1"/>
          </p:cNvSpPr>
          <p:nvPr/>
        </p:nvSpPr>
        <p:spPr bwMode="auto">
          <a:xfrm>
            <a:off x="3327400" y="4640263"/>
            <a:ext cx="2762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9-27</a:t>
            </a:r>
            <a:endParaRPr lang="en-US" sz="2400"/>
          </a:p>
        </p:txBody>
      </p:sp>
      <p:sp>
        <p:nvSpPr>
          <p:cNvPr id="289890" name="Rectangle 98"/>
          <p:cNvSpPr>
            <a:spLocks noChangeArrowheads="1"/>
          </p:cNvSpPr>
          <p:nvPr/>
        </p:nvSpPr>
        <p:spPr bwMode="auto">
          <a:xfrm>
            <a:off x="4241800" y="4640263"/>
            <a:ext cx="1914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(R)SVYDSRGNPTVEVELTTEK(G)</a:t>
            </a:r>
            <a:endParaRPr lang="en-US" sz="2400"/>
          </a:p>
        </p:txBody>
      </p:sp>
      <p:sp>
        <p:nvSpPr>
          <p:cNvPr id="289891" name="Rectangle 99"/>
          <p:cNvSpPr>
            <a:spLocks noChangeArrowheads="1"/>
          </p:cNvSpPr>
          <p:nvPr/>
        </p:nvSpPr>
        <p:spPr bwMode="auto">
          <a:xfrm>
            <a:off x="584200" y="4802188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2441.1344   </a:t>
            </a:r>
            <a:endParaRPr lang="en-US" sz="2400"/>
          </a:p>
        </p:txBody>
      </p:sp>
      <p:sp>
        <p:nvSpPr>
          <p:cNvPr id="289892" name="Rectangle 100"/>
          <p:cNvSpPr>
            <a:spLocks noChangeArrowheads="1"/>
          </p:cNvSpPr>
          <p:nvPr/>
        </p:nvSpPr>
        <p:spPr bwMode="auto">
          <a:xfrm>
            <a:off x="1498600" y="4802188"/>
            <a:ext cx="638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2441.1373  </a:t>
            </a:r>
            <a:endParaRPr lang="en-US" sz="2400"/>
          </a:p>
        </p:txBody>
      </p:sp>
      <p:sp>
        <p:nvSpPr>
          <p:cNvPr id="289893" name="Rectangle 101"/>
          <p:cNvSpPr>
            <a:spLocks noChangeArrowheads="1"/>
          </p:cNvSpPr>
          <p:nvPr/>
        </p:nvSpPr>
        <p:spPr bwMode="auto">
          <a:xfrm>
            <a:off x="2413000" y="4802188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-1.2055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94" name="Rectangle 102"/>
          <p:cNvSpPr>
            <a:spLocks noChangeArrowheads="1"/>
          </p:cNvSpPr>
          <p:nvPr/>
        </p:nvSpPr>
        <p:spPr bwMode="auto">
          <a:xfrm>
            <a:off x="3327400" y="4802188"/>
            <a:ext cx="4953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421-444 </a:t>
            </a:r>
            <a:endParaRPr lang="en-US" sz="2400"/>
          </a:p>
        </p:txBody>
      </p:sp>
      <p:sp>
        <p:nvSpPr>
          <p:cNvPr id="289895" name="Rectangle 103"/>
          <p:cNvSpPr>
            <a:spLocks noChangeArrowheads="1"/>
          </p:cNvSpPr>
          <p:nvPr/>
        </p:nvSpPr>
        <p:spPr bwMode="auto">
          <a:xfrm>
            <a:off x="4241800" y="4802188"/>
            <a:ext cx="2114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(R)IEEELGDNAVFAGENFHHGDKL(-)</a:t>
            </a:r>
            <a:endParaRPr lang="en-US" sz="2400"/>
          </a:p>
        </p:txBody>
      </p:sp>
      <p:sp>
        <p:nvSpPr>
          <p:cNvPr id="289896" name="Rectangle 104"/>
          <p:cNvSpPr>
            <a:spLocks noChangeArrowheads="1"/>
          </p:cNvSpPr>
          <p:nvPr/>
        </p:nvSpPr>
        <p:spPr bwMode="auto">
          <a:xfrm>
            <a:off x="584200" y="4973638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2471.1987   </a:t>
            </a:r>
            <a:endParaRPr lang="en-US" sz="2400"/>
          </a:p>
        </p:txBody>
      </p:sp>
      <p:sp>
        <p:nvSpPr>
          <p:cNvPr id="289897" name="Rectangle 105"/>
          <p:cNvSpPr>
            <a:spLocks noChangeArrowheads="1"/>
          </p:cNvSpPr>
          <p:nvPr/>
        </p:nvSpPr>
        <p:spPr bwMode="auto">
          <a:xfrm>
            <a:off x="1498600" y="4973638"/>
            <a:ext cx="638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2471.2200  </a:t>
            </a:r>
            <a:endParaRPr lang="en-US" sz="2400"/>
          </a:p>
        </p:txBody>
      </p:sp>
      <p:sp>
        <p:nvSpPr>
          <p:cNvPr id="289898" name="Rectangle 106"/>
          <p:cNvSpPr>
            <a:spLocks noChangeArrowheads="1"/>
          </p:cNvSpPr>
          <p:nvPr/>
        </p:nvSpPr>
        <p:spPr bwMode="auto">
          <a:xfrm>
            <a:off x="2413000" y="4973638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-8.6300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899" name="Rectangle 107"/>
          <p:cNvSpPr>
            <a:spLocks noChangeArrowheads="1"/>
          </p:cNvSpPr>
          <p:nvPr/>
        </p:nvSpPr>
        <p:spPr bwMode="auto">
          <a:xfrm>
            <a:off x="3327400" y="4973638"/>
            <a:ext cx="333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32-55</a:t>
            </a:r>
            <a:endParaRPr lang="en-US" sz="2400"/>
          </a:p>
        </p:txBody>
      </p:sp>
      <p:sp>
        <p:nvSpPr>
          <p:cNvPr id="289900" name="Rectangle 108"/>
          <p:cNvSpPr>
            <a:spLocks noChangeArrowheads="1"/>
          </p:cNvSpPr>
          <p:nvPr/>
        </p:nvSpPr>
        <p:spPr bwMode="auto">
          <a:xfrm>
            <a:off x="4241800" y="4973638"/>
            <a:ext cx="2352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(R)SIVPSGASTGVHEALEMRDGDKSK(W)</a:t>
            </a:r>
            <a:endParaRPr lang="en-US" sz="2400"/>
          </a:p>
        </p:txBody>
      </p:sp>
      <p:sp>
        <p:nvSpPr>
          <p:cNvPr id="289901" name="Rectangle 109"/>
          <p:cNvSpPr>
            <a:spLocks noChangeArrowheads="1"/>
          </p:cNvSpPr>
          <p:nvPr/>
        </p:nvSpPr>
        <p:spPr bwMode="auto">
          <a:xfrm>
            <a:off x="584200" y="5145088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2583.3073   </a:t>
            </a:r>
            <a:endParaRPr lang="en-US" sz="2400"/>
          </a:p>
        </p:txBody>
      </p:sp>
      <p:sp>
        <p:nvSpPr>
          <p:cNvPr id="289902" name="Rectangle 110"/>
          <p:cNvSpPr>
            <a:spLocks noChangeArrowheads="1"/>
          </p:cNvSpPr>
          <p:nvPr/>
        </p:nvSpPr>
        <p:spPr bwMode="auto">
          <a:xfrm>
            <a:off x="1498600" y="5145088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2583.3055   </a:t>
            </a:r>
            <a:endParaRPr lang="en-US" sz="2400"/>
          </a:p>
        </p:txBody>
      </p:sp>
      <p:sp>
        <p:nvSpPr>
          <p:cNvPr id="289903" name="Rectangle 111"/>
          <p:cNvSpPr>
            <a:spLocks noChangeArrowheads="1"/>
          </p:cNvSpPr>
          <p:nvPr/>
        </p:nvSpPr>
        <p:spPr bwMode="auto">
          <a:xfrm>
            <a:off x="2413000" y="5145088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0.7080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904" name="Rectangle 112"/>
          <p:cNvSpPr>
            <a:spLocks noChangeArrowheads="1"/>
          </p:cNvSpPr>
          <p:nvPr/>
        </p:nvSpPr>
        <p:spPr bwMode="auto">
          <a:xfrm>
            <a:off x="3327400" y="5145088"/>
            <a:ext cx="2762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9-31</a:t>
            </a:r>
            <a:endParaRPr lang="en-US" sz="2400"/>
          </a:p>
        </p:txBody>
      </p:sp>
      <p:sp>
        <p:nvSpPr>
          <p:cNvPr id="289905" name="Rectangle 113"/>
          <p:cNvSpPr>
            <a:spLocks noChangeArrowheads="1"/>
          </p:cNvSpPr>
          <p:nvPr/>
        </p:nvSpPr>
        <p:spPr bwMode="auto">
          <a:xfrm>
            <a:off x="4241800" y="5145088"/>
            <a:ext cx="22193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(R)SVYDSRGNPTVEVELTTEKGVFR(S)</a:t>
            </a:r>
            <a:endParaRPr lang="en-US" sz="2400"/>
          </a:p>
        </p:txBody>
      </p:sp>
      <p:sp>
        <p:nvSpPr>
          <p:cNvPr id="289906" name="Rectangle 114"/>
          <p:cNvSpPr>
            <a:spLocks noChangeArrowheads="1"/>
          </p:cNvSpPr>
          <p:nvPr/>
        </p:nvSpPr>
        <p:spPr bwMode="auto">
          <a:xfrm>
            <a:off x="584200" y="530701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2973.4477   </a:t>
            </a:r>
            <a:endParaRPr lang="en-US" sz="2400"/>
          </a:p>
        </p:txBody>
      </p:sp>
      <p:sp>
        <p:nvSpPr>
          <p:cNvPr id="289907" name="Rectangle 115"/>
          <p:cNvSpPr>
            <a:spLocks noChangeArrowheads="1"/>
          </p:cNvSpPr>
          <p:nvPr/>
        </p:nvSpPr>
        <p:spPr bwMode="auto">
          <a:xfrm>
            <a:off x="1498600" y="5307013"/>
            <a:ext cx="638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2973.4563  </a:t>
            </a:r>
            <a:endParaRPr lang="en-US" sz="2400"/>
          </a:p>
        </p:txBody>
      </p:sp>
      <p:sp>
        <p:nvSpPr>
          <p:cNvPr id="289908" name="Rectangle 116"/>
          <p:cNvSpPr>
            <a:spLocks noChangeArrowheads="1"/>
          </p:cNvSpPr>
          <p:nvPr/>
        </p:nvSpPr>
        <p:spPr bwMode="auto">
          <a:xfrm>
            <a:off x="2413000" y="5307013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-2.8758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909" name="Rectangle 117"/>
          <p:cNvSpPr>
            <a:spLocks noChangeArrowheads="1"/>
          </p:cNvSpPr>
          <p:nvPr/>
        </p:nvSpPr>
        <p:spPr bwMode="auto">
          <a:xfrm>
            <a:off x="3327400" y="5307013"/>
            <a:ext cx="333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32-59</a:t>
            </a:r>
            <a:endParaRPr lang="en-US" sz="2400"/>
          </a:p>
        </p:txBody>
      </p:sp>
      <p:sp>
        <p:nvSpPr>
          <p:cNvPr id="289910" name="Rectangle 118"/>
          <p:cNvSpPr>
            <a:spLocks noChangeArrowheads="1"/>
          </p:cNvSpPr>
          <p:nvPr/>
        </p:nvSpPr>
        <p:spPr bwMode="auto">
          <a:xfrm>
            <a:off x="4241800" y="5307013"/>
            <a:ext cx="2733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(R)SIVPSGASTGVHEALEMRDGDKSKWMGK(G)</a:t>
            </a:r>
            <a:endParaRPr lang="en-US" sz="2400"/>
          </a:p>
        </p:txBody>
      </p:sp>
      <p:sp>
        <p:nvSpPr>
          <p:cNvPr id="289911" name="Rectangle 119"/>
          <p:cNvSpPr>
            <a:spLocks noChangeArrowheads="1"/>
          </p:cNvSpPr>
          <p:nvPr/>
        </p:nvSpPr>
        <p:spPr bwMode="auto">
          <a:xfrm>
            <a:off x="584200" y="547846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3178.6048   </a:t>
            </a:r>
            <a:endParaRPr lang="en-US" sz="2400"/>
          </a:p>
        </p:txBody>
      </p:sp>
      <p:sp>
        <p:nvSpPr>
          <p:cNvPr id="289912" name="Rectangle 120"/>
          <p:cNvSpPr>
            <a:spLocks noChangeArrowheads="1"/>
          </p:cNvSpPr>
          <p:nvPr/>
        </p:nvSpPr>
        <p:spPr bwMode="auto">
          <a:xfrm>
            <a:off x="1498600" y="547846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3178.5922   </a:t>
            </a:r>
            <a:endParaRPr lang="en-US" sz="2400"/>
          </a:p>
        </p:txBody>
      </p:sp>
      <p:sp>
        <p:nvSpPr>
          <p:cNvPr id="289913" name="Rectangle 121"/>
          <p:cNvSpPr>
            <a:spLocks noChangeArrowheads="1"/>
          </p:cNvSpPr>
          <p:nvPr/>
        </p:nvSpPr>
        <p:spPr bwMode="auto">
          <a:xfrm>
            <a:off x="2413000" y="5478463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3.9794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914" name="Rectangle 122"/>
          <p:cNvSpPr>
            <a:spLocks noChangeArrowheads="1"/>
          </p:cNvSpPr>
          <p:nvPr/>
        </p:nvSpPr>
        <p:spPr bwMode="auto">
          <a:xfrm>
            <a:off x="3327400" y="5478463"/>
            <a:ext cx="457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415-444</a:t>
            </a:r>
            <a:endParaRPr lang="en-US" sz="2400"/>
          </a:p>
        </p:txBody>
      </p:sp>
      <p:sp>
        <p:nvSpPr>
          <p:cNvPr id="289915" name="Rectangle 123"/>
          <p:cNvSpPr>
            <a:spLocks noChangeArrowheads="1"/>
          </p:cNvSpPr>
          <p:nvPr/>
        </p:nvSpPr>
        <p:spPr bwMode="auto">
          <a:xfrm>
            <a:off x="4241800" y="5478463"/>
            <a:ext cx="26003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(K)LNQLLRIEEELGDNAVFAGENFHHGDKL(-)</a:t>
            </a:r>
            <a:endParaRPr lang="en-US" sz="2400"/>
          </a:p>
        </p:txBody>
      </p:sp>
      <p:sp>
        <p:nvSpPr>
          <p:cNvPr id="289916" name="Rectangle 124"/>
          <p:cNvSpPr>
            <a:spLocks noChangeArrowheads="1"/>
          </p:cNvSpPr>
          <p:nvPr/>
        </p:nvSpPr>
        <p:spPr bwMode="auto">
          <a:xfrm>
            <a:off x="584200" y="564991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3187.7327   </a:t>
            </a:r>
            <a:endParaRPr lang="en-US" sz="2400"/>
          </a:p>
        </p:txBody>
      </p:sp>
      <p:sp>
        <p:nvSpPr>
          <p:cNvPr id="289917" name="Rectangle 125"/>
          <p:cNvSpPr>
            <a:spLocks noChangeArrowheads="1"/>
          </p:cNvSpPr>
          <p:nvPr/>
        </p:nvSpPr>
        <p:spPr bwMode="auto">
          <a:xfrm>
            <a:off x="1498600" y="5649913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3187.7327   </a:t>
            </a:r>
            <a:endParaRPr lang="en-US" sz="2400"/>
          </a:p>
        </p:txBody>
      </p:sp>
      <p:sp>
        <p:nvSpPr>
          <p:cNvPr id="289918" name="Rectangle 126"/>
          <p:cNvSpPr>
            <a:spLocks noChangeArrowheads="1"/>
          </p:cNvSpPr>
          <p:nvPr/>
        </p:nvSpPr>
        <p:spPr bwMode="auto">
          <a:xfrm>
            <a:off x="2413000" y="5649913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0.0103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919" name="Rectangle 127"/>
          <p:cNvSpPr>
            <a:spLocks noChangeArrowheads="1"/>
          </p:cNvSpPr>
          <p:nvPr/>
        </p:nvSpPr>
        <p:spPr bwMode="auto">
          <a:xfrm>
            <a:off x="3327400" y="5649913"/>
            <a:ext cx="4000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89-120</a:t>
            </a:r>
            <a:endParaRPr lang="en-US" sz="2400"/>
          </a:p>
        </p:txBody>
      </p:sp>
      <p:sp>
        <p:nvSpPr>
          <p:cNvPr id="289920" name="Rectangle 128"/>
          <p:cNvSpPr>
            <a:spLocks noChangeArrowheads="1"/>
          </p:cNvSpPr>
          <p:nvPr/>
        </p:nvSpPr>
        <p:spPr bwMode="auto">
          <a:xfrm>
            <a:off x="4241800" y="5649913"/>
            <a:ext cx="2933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(K)AVDDFLISLDGTANKSKLGANAILGVSLAASR(A)</a:t>
            </a:r>
            <a:endParaRPr lang="en-US" sz="2400"/>
          </a:p>
        </p:txBody>
      </p:sp>
      <p:sp>
        <p:nvSpPr>
          <p:cNvPr id="289921" name="Rectangle 129"/>
          <p:cNvSpPr>
            <a:spLocks noChangeArrowheads="1"/>
          </p:cNvSpPr>
          <p:nvPr/>
        </p:nvSpPr>
        <p:spPr bwMode="auto">
          <a:xfrm>
            <a:off x="584200" y="5811838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3490.8160   </a:t>
            </a:r>
            <a:endParaRPr lang="en-US" sz="2400"/>
          </a:p>
        </p:txBody>
      </p:sp>
      <p:sp>
        <p:nvSpPr>
          <p:cNvPr id="289922" name="Rectangle 130"/>
          <p:cNvSpPr>
            <a:spLocks noChangeArrowheads="1"/>
          </p:cNvSpPr>
          <p:nvPr/>
        </p:nvSpPr>
        <p:spPr bwMode="auto">
          <a:xfrm>
            <a:off x="1498600" y="5811838"/>
            <a:ext cx="666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3190.8083   </a:t>
            </a:r>
            <a:endParaRPr lang="en-US" sz="2400"/>
          </a:p>
        </p:txBody>
      </p:sp>
      <p:sp>
        <p:nvSpPr>
          <p:cNvPr id="289923" name="Rectangle 131"/>
          <p:cNvSpPr>
            <a:spLocks noChangeArrowheads="1"/>
          </p:cNvSpPr>
          <p:nvPr/>
        </p:nvSpPr>
        <p:spPr bwMode="auto">
          <a:xfrm>
            <a:off x="2413000" y="5811838"/>
            <a:ext cx="44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5050"/>
                </a:solidFill>
              </a:rPr>
              <a:t>2.2081   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289924" name="Rectangle 132"/>
          <p:cNvSpPr>
            <a:spLocks noChangeArrowheads="1"/>
          </p:cNvSpPr>
          <p:nvPr/>
        </p:nvSpPr>
        <p:spPr bwMode="auto">
          <a:xfrm>
            <a:off x="3327400" y="5811838"/>
            <a:ext cx="4953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412-444 </a:t>
            </a:r>
            <a:endParaRPr lang="en-US" sz="2400"/>
          </a:p>
        </p:txBody>
      </p:sp>
      <p:sp>
        <p:nvSpPr>
          <p:cNvPr id="289925" name="Rectangle 133"/>
          <p:cNvSpPr>
            <a:spLocks noChangeArrowheads="1"/>
          </p:cNvSpPr>
          <p:nvPr/>
        </p:nvSpPr>
        <p:spPr bwMode="auto">
          <a:xfrm>
            <a:off x="4241800" y="5811838"/>
            <a:ext cx="2847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(R)LAKLNQLLRIEEELGDNAVFAGENFHHGDKL(-)</a:t>
            </a:r>
            <a:endParaRPr lang="en-US" sz="2400"/>
          </a:p>
        </p:txBody>
      </p:sp>
      <p:sp>
        <p:nvSpPr>
          <p:cNvPr id="289926" name="Rectangle 134"/>
          <p:cNvSpPr>
            <a:spLocks noChangeArrowheads="1"/>
          </p:cNvSpPr>
          <p:nvPr/>
        </p:nvSpPr>
        <p:spPr bwMode="auto">
          <a:xfrm>
            <a:off x="619125" y="6019800"/>
            <a:ext cx="423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Fig. 2</a:t>
            </a:r>
            <a:endParaRPr lang="en-US" sz="2400"/>
          </a:p>
        </p:txBody>
      </p:sp>
      <p:sp>
        <p:nvSpPr>
          <p:cNvPr id="289927" name="Rectangle 135"/>
          <p:cNvSpPr>
            <a:spLocks noChangeArrowheads="1"/>
          </p:cNvSpPr>
          <p:nvPr/>
        </p:nvSpPr>
        <p:spPr bwMode="auto">
          <a:xfrm>
            <a:off x="1047750" y="6019800"/>
            <a:ext cx="9715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 Summary of </a:t>
            </a:r>
            <a:endParaRPr lang="en-US" sz="2400"/>
          </a:p>
        </p:txBody>
      </p:sp>
      <p:sp>
        <p:nvSpPr>
          <p:cNvPr id="289928" name="Rectangle 136"/>
          <p:cNvSpPr>
            <a:spLocks noChangeArrowheads="1"/>
          </p:cNvSpPr>
          <p:nvPr/>
        </p:nvSpPr>
        <p:spPr bwMode="auto">
          <a:xfrm>
            <a:off x="2019300" y="6019800"/>
            <a:ext cx="579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enolase </a:t>
            </a:r>
            <a:endParaRPr lang="en-US" sz="2400"/>
          </a:p>
        </p:txBody>
      </p:sp>
      <p:sp>
        <p:nvSpPr>
          <p:cNvPr id="289929" name="Rectangle 137"/>
          <p:cNvSpPr>
            <a:spLocks noChangeArrowheads="1"/>
          </p:cNvSpPr>
          <p:nvPr/>
        </p:nvSpPr>
        <p:spPr bwMode="auto">
          <a:xfrm>
            <a:off x="2590800" y="6019800"/>
            <a:ext cx="5686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peptides identified by MALDI TOF. Upper : expected sequence with confirmed</a:t>
            </a:r>
            <a:endParaRPr lang="en-US" sz="2400"/>
          </a:p>
        </p:txBody>
      </p:sp>
      <p:sp>
        <p:nvSpPr>
          <p:cNvPr id="289930" name="Rectangle 138"/>
          <p:cNvSpPr>
            <a:spLocks noChangeArrowheads="1"/>
          </p:cNvSpPr>
          <p:nvPr/>
        </p:nvSpPr>
        <p:spPr bwMode="auto">
          <a:xfrm>
            <a:off x="619125" y="6248400"/>
            <a:ext cx="5106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sequences underlined. Lower : detailed mass data for matched peptides.</a:t>
            </a:r>
            <a:endParaRPr lang="en-US" sz="2400"/>
          </a:p>
        </p:txBody>
      </p:sp>
      <p:sp>
        <p:nvSpPr>
          <p:cNvPr id="289931" name="Text Box 13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Arial" charset="0"/>
              </a:rPr>
              <a:t>High Mass Accuracy Achieved with a Two Point Internal Calibration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762000"/>
          </a:xfrm>
        </p:spPr>
        <p:txBody>
          <a:bodyPr/>
          <a:lstStyle/>
          <a:p>
            <a:r>
              <a:rPr lang="en-US" b="1">
                <a:solidFill>
                  <a:srgbClr val="003399"/>
                </a:solidFill>
                <a:latin typeface="Arial" charset="0"/>
              </a:rPr>
              <a:t>External Calibration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Calibration from one standard applied to another nearby sample.                                                                        The closer the standard is to the sample spot, the better the calibration, but not as good as internal calibration. </a:t>
            </a:r>
          </a:p>
        </p:txBody>
      </p:sp>
      <p:sp>
        <p:nvSpPr>
          <p:cNvPr id="291844" name="Oval 4"/>
          <p:cNvSpPr>
            <a:spLocks noChangeArrowheads="1"/>
          </p:cNvSpPr>
          <p:nvPr/>
        </p:nvSpPr>
        <p:spPr bwMode="auto">
          <a:xfrm>
            <a:off x="1295400" y="34290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5" name="Oval 5"/>
          <p:cNvSpPr>
            <a:spLocks noChangeArrowheads="1"/>
          </p:cNvSpPr>
          <p:nvPr/>
        </p:nvSpPr>
        <p:spPr bwMode="auto">
          <a:xfrm>
            <a:off x="1295400" y="4114800"/>
            <a:ext cx="685800" cy="6096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6" name="Oval 6"/>
          <p:cNvSpPr>
            <a:spLocks noChangeArrowheads="1"/>
          </p:cNvSpPr>
          <p:nvPr/>
        </p:nvSpPr>
        <p:spPr bwMode="auto">
          <a:xfrm>
            <a:off x="2057400" y="41148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7" name="Oval 7"/>
          <p:cNvSpPr>
            <a:spLocks noChangeArrowheads="1"/>
          </p:cNvSpPr>
          <p:nvPr/>
        </p:nvSpPr>
        <p:spPr bwMode="auto">
          <a:xfrm>
            <a:off x="533400" y="34290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8" name="Oval 8"/>
          <p:cNvSpPr>
            <a:spLocks noChangeArrowheads="1"/>
          </p:cNvSpPr>
          <p:nvPr/>
        </p:nvSpPr>
        <p:spPr bwMode="auto">
          <a:xfrm>
            <a:off x="533400" y="5486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9" name="Oval 9"/>
          <p:cNvSpPr>
            <a:spLocks noChangeArrowheads="1"/>
          </p:cNvSpPr>
          <p:nvPr/>
        </p:nvSpPr>
        <p:spPr bwMode="auto">
          <a:xfrm>
            <a:off x="533400" y="48006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0" name="Oval 10"/>
          <p:cNvSpPr>
            <a:spLocks noChangeArrowheads="1"/>
          </p:cNvSpPr>
          <p:nvPr/>
        </p:nvSpPr>
        <p:spPr bwMode="auto">
          <a:xfrm>
            <a:off x="1295400" y="48006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1" name="Oval 11"/>
          <p:cNvSpPr>
            <a:spLocks noChangeArrowheads="1"/>
          </p:cNvSpPr>
          <p:nvPr/>
        </p:nvSpPr>
        <p:spPr bwMode="auto">
          <a:xfrm>
            <a:off x="2057400" y="48006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 flipH="1">
            <a:off x="1676400" y="3810000"/>
            <a:ext cx="1752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3429000" y="30480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Central External Standard</a:t>
            </a:r>
            <a:endParaRPr lang="en-US" sz="20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91854" name="Line 14"/>
          <p:cNvSpPr>
            <a:spLocks noChangeShapeType="1"/>
          </p:cNvSpPr>
          <p:nvPr/>
        </p:nvSpPr>
        <p:spPr bwMode="auto">
          <a:xfrm flipH="1" flipV="1">
            <a:off x="2514600" y="5105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3962400" y="48768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Sample wells</a:t>
            </a:r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 flipH="1" flipV="1">
            <a:off x="2514600" y="4419600"/>
            <a:ext cx="1371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7" name="Oval 17"/>
          <p:cNvSpPr>
            <a:spLocks noChangeArrowheads="1"/>
          </p:cNvSpPr>
          <p:nvPr/>
        </p:nvSpPr>
        <p:spPr bwMode="auto">
          <a:xfrm>
            <a:off x="6934200" y="43434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8" name="Oval 18"/>
          <p:cNvSpPr>
            <a:spLocks noChangeArrowheads="1"/>
          </p:cNvSpPr>
          <p:nvPr/>
        </p:nvSpPr>
        <p:spPr bwMode="auto">
          <a:xfrm>
            <a:off x="6629400" y="4191000"/>
            <a:ext cx="381000" cy="3810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9" name="Line 19"/>
          <p:cNvSpPr>
            <a:spLocks noChangeShapeType="1"/>
          </p:cNvSpPr>
          <p:nvPr/>
        </p:nvSpPr>
        <p:spPr bwMode="auto">
          <a:xfrm flipV="1">
            <a:off x="5638800" y="4800600"/>
            <a:ext cx="1295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6477000" y="38100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5638800" y="3124200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Close External Standard</a:t>
            </a:r>
          </a:p>
        </p:txBody>
      </p:sp>
      <p:sp>
        <p:nvSpPr>
          <p:cNvPr id="291862" name="Oval 22"/>
          <p:cNvSpPr>
            <a:spLocks noChangeArrowheads="1"/>
          </p:cNvSpPr>
          <p:nvPr/>
        </p:nvSpPr>
        <p:spPr bwMode="auto">
          <a:xfrm>
            <a:off x="533400" y="41148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3" name="Oval 23"/>
          <p:cNvSpPr>
            <a:spLocks noChangeArrowheads="1"/>
          </p:cNvSpPr>
          <p:nvPr/>
        </p:nvSpPr>
        <p:spPr bwMode="auto">
          <a:xfrm>
            <a:off x="1295400" y="5486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4" name="Oval 24"/>
          <p:cNvSpPr>
            <a:spLocks noChangeArrowheads="1"/>
          </p:cNvSpPr>
          <p:nvPr/>
        </p:nvSpPr>
        <p:spPr bwMode="auto">
          <a:xfrm>
            <a:off x="2057400" y="5486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5" name="Oval 25"/>
          <p:cNvSpPr>
            <a:spLocks noChangeArrowheads="1"/>
          </p:cNvSpPr>
          <p:nvPr/>
        </p:nvSpPr>
        <p:spPr bwMode="auto">
          <a:xfrm>
            <a:off x="533400" y="2743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1295400" y="2743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7" name="Oval 27"/>
          <p:cNvSpPr>
            <a:spLocks noChangeArrowheads="1"/>
          </p:cNvSpPr>
          <p:nvPr/>
        </p:nvSpPr>
        <p:spPr bwMode="auto">
          <a:xfrm>
            <a:off x="2057400" y="2743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8" name="Oval 28"/>
          <p:cNvSpPr>
            <a:spLocks noChangeArrowheads="1"/>
          </p:cNvSpPr>
          <p:nvPr/>
        </p:nvSpPr>
        <p:spPr bwMode="auto">
          <a:xfrm>
            <a:off x="2819400" y="5486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9" name="Oval 29"/>
          <p:cNvSpPr>
            <a:spLocks noChangeArrowheads="1"/>
          </p:cNvSpPr>
          <p:nvPr/>
        </p:nvSpPr>
        <p:spPr bwMode="auto">
          <a:xfrm>
            <a:off x="2819400" y="48006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0" name="Oval 30"/>
          <p:cNvSpPr>
            <a:spLocks noChangeArrowheads="1"/>
          </p:cNvSpPr>
          <p:nvPr/>
        </p:nvSpPr>
        <p:spPr bwMode="auto">
          <a:xfrm>
            <a:off x="2057400" y="34290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1" name="Line 31"/>
          <p:cNvSpPr>
            <a:spLocks noChangeShapeType="1"/>
          </p:cNvSpPr>
          <p:nvPr/>
        </p:nvSpPr>
        <p:spPr bwMode="auto">
          <a:xfrm flipH="1">
            <a:off x="3200400" y="51816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b="1">
                <a:solidFill>
                  <a:srgbClr val="003399"/>
                </a:solidFill>
                <a:latin typeface="Arial" charset="0"/>
              </a:rPr>
              <a:t>Using an external calibration file in the ICP</a:t>
            </a: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6096000" y="4267200"/>
            <a:ext cx="2895600" cy="71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Specify the External Calibration file here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838200"/>
            <a:ext cx="29908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3893" name="Line 5"/>
          <p:cNvSpPr>
            <a:spLocks noChangeShapeType="1"/>
          </p:cNvSpPr>
          <p:nvPr/>
        </p:nvSpPr>
        <p:spPr bwMode="auto">
          <a:xfrm flipH="1">
            <a:off x="3352800" y="4648200"/>
            <a:ext cx="27432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3894" name="Line 6"/>
          <p:cNvSpPr>
            <a:spLocks noChangeShapeType="1"/>
          </p:cNvSpPr>
          <p:nvPr/>
        </p:nvSpPr>
        <p:spPr bwMode="auto">
          <a:xfrm flipH="1">
            <a:off x="4953000" y="4648200"/>
            <a:ext cx="11430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6019800" y="1295400"/>
            <a:ext cx="2895600" cy="1930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If you specify an external calibration file in the ICP, all data files will have that calibration applied automatically as they are acquired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2057400" y="304800"/>
            <a:ext cx="6477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000" b="1">
                <a:solidFill>
                  <a:srgbClr val="003399"/>
                </a:solidFill>
                <a:latin typeface="Arial" charset="0"/>
              </a:rPr>
              <a:t>Voyager </a:t>
            </a:r>
          </a:p>
          <a:p>
            <a:pPr algn="ctr"/>
            <a:r>
              <a:rPr lang="en-US" sz="6000" b="1">
                <a:solidFill>
                  <a:srgbClr val="003399"/>
                </a:solidFill>
                <a:latin typeface="Arial" charset="0"/>
              </a:rPr>
              <a:t>Instrument Control Panel</a:t>
            </a: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3048000" y="5105400"/>
            <a:ext cx="579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	Voyager Training Class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3838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27683" name="Group 3"/>
          <p:cNvGrpSpPr>
            <a:grpSpLocks/>
          </p:cNvGrpSpPr>
          <p:nvPr/>
        </p:nvGrpSpPr>
        <p:grpSpPr bwMode="auto">
          <a:xfrm>
            <a:off x="63500" y="1774825"/>
            <a:ext cx="1104900" cy="536575"/>
            <a:chOff x="176" y="1262"/>
            <a:chExt cx="696" cy="338"/>
          </a:xfrm>
        </p:grpSpPr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223" y="1264"/>
              <a:ext cx="624" cy="33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85" name="Text Box 5"/>
            <p:cNvSpPr txBox="1">
              <a:spLocks noChangeArrowheads="1"/>
            </p:cNvSpPr>
            <p:nvPr/>
          </p:nvSpPr>
          <p:spPr bwMode="auto">
            <a:xfrm>
              <a:off x="176" y="1262"/>
              <a:ext cx="696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</a:rPr>
                <a:t>Data storage</a:t>
              </a:r>
            </a:p>
            <a:p>
              <a:pPr algn="ctr" eaLnBrk="1" hangingPunct="1"/>
              <a:r>
                <a:rPr lang="en-US" sz="1200" b="1">
                  <a:latin typeface="Arial" charset="0"/>
                </a:rPr>
                <a:t>page</a:t>
              </a:r>
            </a:p>
          </p:txBody>
        </p:sp>
      </p:grpSp>
      <p:grpSp>
        <p:nvGrpSpPr>
          <p:cNvPr id="327686" name="Group 6"/>
          <p:cNvGrpSpPr>
            <a:grpSpLocks/>
          </p:cNvGrpSpPr>
          <p:nvPr/>
        </p:nvGrpSpPr>
        <p:grpSpPr bwMode="auto">
          <a:xfrm>
            <a:off x="333375" y="4114800"/>
            <a:ext cx="1123950" cy="533400"/>
            <a:chOff x="187" y="3648"/>
            <a:chExt cx="709" cy="336"/>
          </a:xfrm>
        </p:grpSpPr>
        <p:sp>
          <p:nvSpPr>
            <p:cNvPr id="327687" name="Rectangle 7"/>
            <p:cNvSpPr>
              <a:spLocks noChangeArrowheads="1"/>
            </p:cNvSpPr>
            <p:nvPr/>
          </p:nvSpPr>
          <p:spPr bwMode="auto">
            <a:xfrm>
              <a:off x="240" y="3648"/>
              <a:ext cx="624" cy="33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88" name="Text Box 8"/>
            <p:cNvSpPr txBox="1">
              <a:spLocks noChangeArrowheads="1"/>
            </p:cNvSpPr>
            <p:nvPr/>
          </p:nvSpPr>
          <p:spPr bwMode="auto">
            <a:xfrm>
              <a:off x="187" y="3662"/>
              <a:ext cx="709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</a:rPr>
                <a:t>Sample plate</a:t>
              </a:r>
            </a:p>
            <a:p>
              <a:pPr algn="ctr" eaLnBrk="1" hangingPunct="1"/>
              <a:r>
                <a:rPr lang="en-US" sz="1200" b="1">
                  <a:latin typeface="Arial" charset="0"/>
                </a:rPr>
                <a:t>page</a:t>
              </a:r>
            </a:p>
          </p:txBody>
        </p:sp>
      </p:grpSp>
      <p:grpSp>
        <p:nvGrpSpPr>
          <p:cNvPr id="327689" name="Group 9"/>
          <p:cNvGrpSpPr>
            <a:grpSpLocks/>
          </p:cNvGrpSpPr>
          <p:nvPr/>
        </p:nvGrpSpPr>
        <p:grpSpPr bwMode="auto">
          <a:xfrm>
            <a:off x="304800" y="838200"/>
            <a:ext cx="838200" cy="304800"/>
            <a:chOff x="5232" y="2112"/>
            <a:chExt cx="528" cy="192"/>
          </a:xfrm>
        </p:grpSpPr>
        <p:sp>
          <p:nvSpPr>
            <p:cNvPr id="327690" name="Rectangle 10"/>
            <p:cNvSpPr>
              <a:spLocks noChangeArrowheads="1"/>
            </p:cNvSpPr>
            <p:nvPr/>
          </p:nvSpPr>
          <p:spPr bwMode="auto">
            <a:xfrm>
              <a:off x="5232" y="2112"/>
              <a:ext cx="528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1" name="Text Box 11"/>
            <p:cNvSpPr txBox="1">
              <a:spLocks noChangeArrowheads="1"/>
            </p:cNvSpPr>
            <p:nvPr/>
          </p:nvSpPr>
          <p:spPr bwMode="auto">
            <a:xfrm>
              <a:off x="5268" y="2129"/>
              <a:ext cx="469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</a:rPr>
                <a:t>Toolbar</a:t>
              </a:r>
            </a:p>
          </p:txBody>
        </p:sp>
      </p:grpSp>
      <p:grpSp>
        <p:nvGrpSpPr>
          <p:cNvPr id="327692" name="Group 12"/>
          <p:cNvGrpSpPr>
            <a:grpSpLocks/>
          </p:cNvGrpSpPr>
          <p:nvPr/>
        </p:nvGrpSpPr>
        <p:grpSpPr bwMode="auto">
          <a:xfrm>
            <a:off x="4572000" y="6411913"/>
            <a:ext cx="990600" cy="304800"/>
            <a:chOff x="4816" y="487"/>
            <a:chExt cx="624" cy="192"/>
          </a:xfrm>
        </p:grpSpPr>
        <p:sp>
          <p:nvSpPr>
            <p:cNvPr id="327693" name="Rectangle 13"/>
            <p:cNvSpPr>
              <a:spLocks noChangeArrowheads="1"/>
            </p:cNvSpPr>
            <p:nvPr/>
          </p:nvSpPr>
          <p:spPr bwMode="auto">
            <a:xfrm>
              <a:off x="4816" y="487"/>
              <a:ext cx="624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4" name="Text Box 14"/>
            <p:cNvSpPr txBox="1">
              <a:spLocks noChangeArrowheads="1"/>
            </p:cNvSpPr>
            <p:nvPr/>
          </p:nvSpPr>
          <p:spPr bwMode="auto">
            <a:xfrm>
              <a:off x="4848" y="494"/>
              <a:ext cx="585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Status bar</a:t>
              </a:r>
            </a:p>
          </p:txBody>
        </p:sp>
      </p:grpSp>
      <p:grpSp>
        <p:nvGrpSpPr>
          <p:cNvPr id="327695" name="Group 15"/>
          <p:cNvGrpSpPr>
            <a:grpSpLocks/>
          </p:cNvGrpSpPr>
          <p:nvPr/>
        </p:nvGrpSpPr>
        <p:grpSpPr bwMode="auto">
          <a:xfrm>
            <a:off x="3886200" y="914400"/>
            <a:ext cx="1295400" cy="381000"/>
            <a:chOff x="2496" y="1584"/>
            <a:chExt cx="816" cy="240"/>
          </a:xfrm>
        </p:grpSpPr>
        <p:sp>
          <p:nvSpPr>
            <p:cNvPr id="327696" name="Rectangle 16"/>
            <p:cNvSpPr>
              <a:spLocks noChangeArrowheads="1"/>
            </p:cNvSpPr>
            <p:nvPr/>
          </p:nvSpPr>
          <p:spPr bwMode="auto">
            <a:xfrm>
              <a:off x="2496" y="1584"/>
              <a:ext cx="816" cy="24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7" name="Text Box 17"/>
            <p:cNvSpPr txBox="1">
              <a:spLocks noChangeArrowheads="1"/>
            </p:cNvSpPr>
            <p:nvPr/>
          </p:nvSpPr>
          <p:spPr bwMode="auto">
            <a:xfrm>
              <a:off x="2511" y="1621"/>
              <a:ext cx="793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Spectrum view</a:t>
              </a:r>
            </a:p>
          </p:txBody>
        </p:sp>
      </p:grpSp>
      <p:sp>
        <p:nvSpPr>
          <p:cNvPr id="327698" name="Text Box 18"/>
          <p:cNvSpPr txBox="1">
            <a:spLocks noChangeArrowheads="1"/>
          </p:cNvSpPr>
          <p:nvPr/>
        </p:nvSpPr>
        <p:spPr bwMode="auto">
          <a:xfrm>
            <a:off x="7924800" y="2667000"/>
            <a:ext cx="1219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" charset="0"/>
              </a:rPr>
              <a:t>Instrument</a:t>
            </a:r>
          </a:p>
          <a:p>
            <a:pPr algn="ctr" eaLnBrk="1" hangingPunct="1"/>
            <a:r>
              <a:rPr lang="en-US" sz="1200" b="1">
                <a:latin typeface="Arial" charset="0"/>
              </a:rPr>
              <a:t>settings page</a:t>
            </a:r>
          </a:p>
        </p:txBody>
      </p:sp>
      <p:grpSp>
        <p:nvGrpSpPr>
          <p:cNvPr id="327699" name="Group 19"/>
          <p:cNvGrpSpPr>
            <a:grpSpLocks/>
          </p:cNvGrpSpPr>
          <p:nvPr/>
        </p:nvGrpSpPr>
        <p:grpSpPr bwMode="auto">
          <a:xfrm>
            <a:off x="8077200" y="4495800"/>
            <a:ext cx="1039813" cy="533400"/>
            <a:chOff x="5034" y="2166"/>
            <a:chExt cx="655" cy="336"/>
          </a:xfrm>
        </p:grpSpPr>
        <p:sp>
          <p:nvSpPr>
            <p:cNvPr id="327700" name="Rectangle 20"/>
            <p:cNvSpPr>
              <a:spLocks noChangeArrowheads="1"/>
            </p:cNvSpPr>
            <p:nvPr/>
          </p:nvSpPr>
          <p:spPr bwMode="auto">
            <a:xfrm>
              <a:off x="5034" y="2166"/>
              <a:ext cx="624" cy="33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1" name="Text Box 21"/>
            <p:cNvSpPr txBox="1">
              <a:spLocks noChangeArrowheads="1"/>
            </p:cNvSpPr>
            <p:nvPr/>
          </p:nvSpPr>
          <p:spPr bwMode="auto">
            <a:xfrm>
              <a:off x="5040" y="2174"/>
              <a:ext cx="649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Instrument</a:t>
              </a:r>
            </a:p>
            <a:p>
              <a:pPr eaLnBrk="1" hangingPunct="1"/>
              <a:r>
                <a:rPr lang="en-US" sz="1200" b="1">
                  <a:latin typeface="Arial" charset="0"/>
                </a:rPr>
                <a:t>status page</a:t>
              </a:r>
            </a:p>
          </p:txBody>
        </p:sp>
      </p:grpSp>
      <p:grpSp>
        <p:nvGrpSpPr>
          <p:cNvPr id="327702" name="Group 22"/>
          <p:cNvGrpSpPr>
            <a:grpSpLocks/>
          </p:cNvGrpSpPr>
          <p:nvPr/>
        </p:nvGrpSpPr>
        <p:grpSpPr bwMode="auto">
          <a:xfrm>
            <a:off x="1752600" y="6042025"/>
            <a:ext cx="833438" cy="476250"/>
            <a:chOff x="237" y="3758"/>
            <a:chExt cx="525" cy="300"/>
          </a:xfrm>
        </p:grpSpPr>
        <p:sp>
          <p:nvSpPr>
            <p:cNvPr id="327703" name="Rectangle 23"/>
            <p:cNvSpPr>
              <a:spLocks noChangeArrowheads="1"/>
            </p:cNvSpPr>
            <p:nvPr/>
          </p:nvSpPr>
          <p:spPr bwMode="auto">
            <a:xfrm>
              <a:off x="237" y="3767"/>
              <a:ext cx="525" cy="2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4" name="Text Box 24"/>
            <p:cNvSpPr txBox="1">
              <a:spLocks noChangeArrowheads="1"/>
            </p:cNvSpPr>
            <p:nvPr/>
          </p:nvSpPr>
          <p:spPr bwMode="auto">
            <a:xfrm>
              <a:off x="244" y="3758"/>
              <a:ext cx="497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</a:rPr>
                <a:t>Output</a:t>
              </a:r>
            </a:p>
            <a:p>
              <a:pPr algn="ctr" eaLnBrk="1" hangingPunct="1"/>
              <a:r>
                <a:rPr lang="en-US" sz="1200" b="1">
                  <a:latin typeface="Arial" charset="0"/>
                </a:rPr>
                <a:t> window</a:t>
              </a:r>
            </a:p>
          </p:txBody>
        </p:sp>
      </p:grpSp>
      <p:sp>
        <p:nvSpPr>
          <p:cNvPr id="327705" name="Line 25"/>
          <p:cNvSpPr>
            <a:spLocks noChangeShapeType="1"/>
          </p:cNvSpPr>
          <p:nvPr/>
        </p:nvSpPr>
        <p:spPr bwMode="auto">
          <a:xfrm flipV="1">
            <a:off x="1143000" y="9906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6" name="Line 26"/>
          <p:cNvSpPr>
            <a:spLocks noChangeShapeType="1"/>
          </p:cNvSpPr>
          <p:nvPr/>
        </p:nvSpPr>
        <p:spPr bwMode="auto">
          <a:xfrm flipV="1">
            <a:off x="1143000" y="17526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7" name="Line 27"/>
          <p:cNvSpPr>
            <a:spLocks noChangeShapeType="1"/>
          </p:cNvSpPr>
          <p:nvPr/>
        </p:nvSpPr>
        <p:spPr bwMode="auto">
          <a:xfrm flipV="1">
            <a:off x="1219200" y="2971800"/>
            <a:ext cx="228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8" name="Line 28"/>
          <p:cNvSpPr>
            <a:spLocks noChangeShapeType="1"/>
          </p:cNvSpPr>
          <p:nvPr/>
        </p:nvSpPr>
        <p:spPr bwMode="auto">
          <a:xfrm flipV="1">
            <a:off x="2286000" y="57912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9" name="Line 29"/>
          <p:cNvSpPr>
            <a:spLocks noChangeShapeType="1"/>
          </p:cNvSpPr>
          <p:nvPr/>
        </p:nvSpPr>
        <p:spPr bwMode="auto">
          <a:xfrm>
            <a:off x="4495800" y="12954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0" name="Line 30"/>
          <p:cNvSpPr>
            <a:spLocks noChangeShapeType="1"/>
          </p:cNvSpPr>
          <p:nvPr/>
        </p:nvSpPr>
        <p:spPr bwMode="auto">
          <a:xfrm rot="16200000" flipV="1">
            <a:off x="7391400" y="2209800"/>
            <a:ext cx="228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1" name="Line 31"/>
          <p:cNvSpPr>
            <a:spLocks noChangeShapeType="1"/>
          </p:cNvSpPr>
          <p:nvPr/>
        </p:nvSpPr>
        <p:spPr bwMode="auto">
          <a:xfrm rot="5400000">
            <a:off x="7772400" y="48768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2" name="Line 32"/>
          <p:cNvSpPr>
            <a:spLocks noChangeShapeType="1"/>
          </p:cNvSpPr>
          <p:nvPr/>
        </p:nvSpPr>
        <p:spPr bwMode="auto">
          <a:xfrm rot="16200000" flipV="1">
            <a:off x="4953000" y="62484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3" name="Rectangle 3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457200"/>
          </a:xfrm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</a:rPr>
              <a:t>Elements of the Control Panel</a:t>
            </a:r>
          </a:p>
        </p:txBody>
      </p:sp>
      <p:sp>
        <p:nvSpPr>
          <p:cNvPr id="327714" name="Rectangle 34"/>
          <p:cNvSpPr>
            <a:spLocks noChangeArrowheads="1"/>
          </p:cNvSpPr>
          <p:nvPr/>
        </p:nvSpPr>
        <p:spPr bwMode="auto">
          <a:xfrm>
            <a:off x="8077200" y="3657600"/>
            <a:ext cx="1066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Calibration file</a:t>
            </a:r>
          </a:p>
        </p:txBody>
      </p:sp>
      <p:sp>
        <p:nvSpPr>
          <p:cNvPr id="327715" name="Line 35"/>
          <p:cNvSpPr>
            <a:spLocks noChangeShapeType="1"/>
          </p:cNvSpPr>
          <p:nvPr/>
        </p:nvSpPr>
        <p:spPr bwMode="auto">
          <a:xfrm rot="5400000">
            <a:off x="7353300" y="3848100"/>
            <a:ext cx="609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6" name="Text Box 36"/>
          <p:cNvSpPr txBox="1">
            <a:spLocks noChangeArrowheads="1"/>
          </p:cNvSpPr>
          <p:nvPr/>
        </p:nvSpPr>
        <p:spPr bwMode="auto">
          <a:xfrm>
            <a:off x="8077200" y="1219200"/>
            <a:ext cx="1066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Instrument Mode</a:t>
            </a:r>
          </a:p>
        </p:txBody>
      </p:sp>
      <p:sp>
        <p:nvSpPr>
          <p:cNvPr id="327717" name="Text Box 37"/>
          <p:cNvSpPr txBox="1">
            <a:spLocks noChangeArrowheads="1"/>
          </p:cNvSpPr>
          <p:nvPr/>
        </p:nvSpPr>
        <p:spPr bwMode="auto">
          <a:xfrm>
            <a:off x="152400" y="2895600"/>
            <a:ext cx="1066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Laser Step Control</a:t>
            </a:r>
          </a:p>
        </p:txBody>
      </p:sp>
      <p:sp>
        <p:nvSpPr>
          <p:cNvPr id="327718" name="Line 38"/>
          <p:cNvSpPr>
            <a:spLocks noChangeShapeType="1"/>
          </p:cNvSpPr>
          <p:nvPr/>
        </p:nvSpPr>
        <p:spPr bwMode="auto">
          <a:xfrm flipV="1">
            <a:off x="1447800" y="4241800"/>
            <a:ext cx="381000" cy="10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9" name="Line 39"/>
          <p:cNvSpPr>
            <a:spLocks noChangeShapeType="1"/>
          </p:cNvSpPr>
          <p:nvPr/>
        </p:nvSpPr>
        <p:spPr bwMode="auto">
          <a:xfrm flipH="1" flipV="1">
            <a:off x="7467600" y="1371600"/>
            <a:ext cx="609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0" name="Text Box 40"/>
          <p:cNvSpPr txBox="1">
            <a:spLocks noChangeArrowheads="1"/>
          </p:cNvSpPr>
          <p:nvPr/>
        </p:nvSpPr>
        <p:spPr bwMode="auto">
          <a:xfrm>
            <a:off x="8229600" y="1828800"/>
            <a:ext cx="7620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Control Mode</a:t>
            </a:r>
          </a:p>
        </p:txBody>
      </p:sp>
      <p:sp>
        <p:nvSpPr>
          <p:cNvPr id="327721" name="Line 41"/>
          <p:cNvSpPr>
            <a:spLocks noChangeShapeType="1"/>
          </p:cNvSpPr>
          <p:nvPr/>
        </p:nvSpPr>
        <p:spPr bwMode="auto">
          <a:xfrm flipH="1" flipV="1">
            <a:off x="7162800" y="1905000"/>
            <a:ext cx="10668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C:\WINNT\Profiles\mkelley\Personal\Voyager NT SVC Training\NT Training\Snap shots of 5.0\status 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195638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3399"/>
                </a:solidFill>
              </a:rPr>
              <a:t>System Status Display</a:t>
            </a:r>
          </a:p>
        </p:txBody>
      </p:sp>
      <p:pic>
        <p:nvPicPr>
          <p:cNvPr id="329732" name="Picture 4" descr="C:\WINNT\Profiles\mkelley\Personal\Voyager NT SVC Training\NT Training\Snap shots of 5.0\30kv Er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429000"/>
            <a:ext cx="5600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4191000" y="4800600"/>
            <a:ext cx="2286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Green = OK/ON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Yellow = Fault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Gray = Off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3962400" y="22860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Status Window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5943600" y="2590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Status Bar</a:t>
            </a:r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H="1">
            <a:off x="3505200" y="2438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6477000" y="2971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99"/>
                </a:solidFill>
                <a:latin typeface="Arial" charset="0"/>
              </a:rPr>
              <a:t>Selecting the Sample Plate Type</a:t>
            </a:r>
          </a:p>
        </p:txBody>
      </p:sp>
      <p:pic>
        <p:nvPicPr>
          <p:cNvPr id="330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6"/>
          <a:stretch>
            <a:fillRect/>
          </a:stretch>
        </p:blipFill>
        <p:spPr bwMode="auto">
          <a:xfrm>
            <a:off x="533400" y="906463"/>
            <a:ext cx="8382000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2667000" y="1219200"/>
            <a:ext cx="838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33909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1816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1447800" y="6858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3600"/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1752600" cy="13239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Select the plate ID, or input a new name</a:t>
            </a:r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>
            <a:off x="1905000" y="1447800"/>
            <a:ext cx="13716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381000" y="3048000"/>
            <a:ext cx="1447800" cy="714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Select the *.plt file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 flipV="1">
            <a:off x="1066800" y="2286000"/>
            <a:ext cx="22098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4800600" y="5334000"/>
            <a:ext cx="2667000" cy="714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Date when (if) the plate was last aligned</a:t>
            </a:r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 flipH="1" flipV="1">
            <a:off x="6324600" y="27432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Arial" charset="0"/>
              </a:rPr>
              <a:t>Selecting the sample plate type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838200" y="5257800"/>
            <a:ext cx="2286000" cy="10191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Date when (if) a plate optimization file was created</a:t>
            </a: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 flipV="1">
            <a:off x="1676400" y="3200400"/>
            <a:ext cx="1600200" cy="2057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0388"/>
            <a:ext cx="861060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514600" y="0"/>
            <a:ext cx="48053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latin typeface="Arial" charset="0"/>
              </a:rPr>
              <a:t>Sample Plate Alignment</a:t>
            </a:r>
          </a:p>
        </p:txBody>
      </p:sp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80060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8075"/>
            <a:ext cx="70866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Optimization Strategy</a:t>
            </a:r>
            <a:endParaRPr lang="en-US" sz="4400" b="1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7848600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5562600" y="1447800"/>
            <a:ext cx="3429000" cy="4191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FFFFCC">
                <a:gamma/>
                <a:shade val="60000"/>
                <a:invGamma/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5562600" y="16002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 b="1" u="sng">
                <a:latin typeface="Arial" charset="0"/>
              </a:rPr>
              <a:t>Step 1</a:t>
            </a:r>
            <a:r>
              <a:rPr lang="en-US" sz="1400" b="1">
                <a:latin typeface="Arial" charset="0"/>
              </a:rPr>
              <a:t>: Open acquisition method</a:t>
            </a:r>
            <a:endParaRPr lang="en-US" sz="14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5562600" y="4495800"/>
            <a:ext cx="2684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u="sng">
                <a:latin typeface="Arial" charset="0"/>
              </a:rPr>
              <a:t>Step 2</a:t>
            </a:r>
            <a:r>
              <a:rPr lang="en-US" sz="1400" b="1">
                <a:latin typeface="Arial" charset="0"/>
              </a:rPr>
              <a:t>: Specify data file name</a:t>
            </a:r>
            <a:endParaRPr lang="en-US" sz="14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5562600" y="4876800"/>
            <a:ext cx="2889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u="sng">
                <a:latin typeface="Arial" charset="0"/>
              </a:rPr>
              <a:t>Step 3</a:t>
            </a:r>
            <a:r>
              <a:rPr lang="en-US" sz="1400" b="1">
                <a:latin typeface="Arial" charset="0"/>
              </a:rPr>
              <a:t>: Move to sample position</a:t>
            </a:r>
            <a:endParaRPr lang="en-US" sz="14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5562600" y="5257800"/>
            <a:ext cx="233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u="sng">
                <a:latin typeface="Arial" charset="0"/>
              </a:rPr>
              <a:t>Step 4</a:t>
            </a:r>
            <a:r>
              <a:rPr lang="en-US" sz="1400" b="1">
                <a:latin typeface="Arial" charset="0"/>
              </a:rPr>
              <a:t>: Acquire/view data</a:t>
            </a:r>
            <a:endParaRPr lang="en-US" sz="14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34856" name="Rectangle 8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486400" cy="534988"/>
          </a:xfrm>
        </p:spPr>
        <p:txBody>
          <a:bodyPr/>
          <a:lstStyle/>
          <a:p>
            <a:r>
              <a:rPr lang="en-US" b="1">
                <a:solidFill>
                  <a:srgbClr val="003399"/>
                </a:solidFill>
              </a:rPr>
              <a:t>Simple Acquisition</a:t>
            </a:r>
          </a:p>
        </p:txBody>
      </p:sp>
      <p:pic>
        <p:nvPicPr>
          <p:cNvPr id="3348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73380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4858" name="Line 10"/>
          <p:cNvSpPr>
            <a:spLocks noChangeShapeType="1"/>
          </p:cNvSpPr>
          <p:nvPr/>
        </p:nvSpPr>
        <p:spPr bwMode="auto">
          <a:xfrm flipH="1" flipV="1">
            <a:off x="457200" y="838200"/>
            <a:ext cx="51816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 flipH="1" flipV="1">
            <a:off x="1600200" y="1600200"/>
            <a:ext cx="4038600" cy="3048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 flipH="1" flipV="1">
            <a:off x="1066800" y="4800600"/>
            <a:ext cx="45720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 flipH="1">
            <a:off x="5562600" y="1752600"/>
            <a:ext cx="762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H="1">
            <a:off x="4419600" y="5410200"/>
            <a:ext cx="1219200" cy="76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C:\WINNT\Profiles\mkelley\Personal\Voyager NT SVC Training\NT Training\Snap shots of 5.0\method BIC 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8101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75" name="Picture 3" descr="C:\WINNT\Profiles\mkelley\Personal\Voyager NT SVC Training\NT Training\Snap shots of 5.0\open instrument set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573338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295400"/>
          </a:xfrm>
        </p:spPr>
        <p:txBody>
          <a:bodyPr/>
          <a:lstStyle/>
          <a:p>
            <a:r>
              <a:rPr lang="en-US" sz="4000" b="1">
                <a:solidFill>
                  <a:srgbClr val="003399"/>
                </a:solidFill>
              </a:rPr>
              <a:t>Opening Instrument Setting </a:t>
            </a:r>
            <a:br>
              <a:rPr lang="en-US" sz="4000" b="1">
                <a:solidFill>
                  <a:srgbClr val="003399"/>
                </a:solidFill>
              </a:rPr>
            </a:br>
            <a:r>
              <a:rPr lang="en-US" sz="4000" b="1">
                <a:solidFill>
                  <a:srgbClr val="003399"/>
                </a:solidFill>
              </a:rPr>
              <a:t>                         (Method Files)*.BIC</a:t>
            </a:r>
          </a:p>
        </p:txBody>
      </p:sp>
      <p:sp>
        <p:nvSpPr>
          <p:cNvPr id="335877" name="Line 5"/>
          <p:cNvSpPr>
            <a:spLocks noChangeShapeType="1"/>
          </p:cNvSpPr>
          <p:nvPr/>
        </p:nvSpPr>
        <p:spPr bwMode="auto">
          <a:xfrm>
            <a:off x="2362200" y="1371600"/>
            <a:ext cx="1676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8" name="Picture 6" descr="D:\Voyager NT SVC Training\NT Training\Snap shots of 5.0\method file direc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70375"/>
            <a:ext cx="304800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9" name="Line 7"/>
          <p:cNvSpPr>
            <a:spLocks noChangeShapeType="1"/>
          </p:cNvSpPr>
          <p:nvPr/>
        </p:nvSpPr>
        <p:spPr bwMode="auto">
          <a:xfrm flipV="1">
            <a:off x="1981200" y="2438400"/>
            <a:ext cx="5105400" cy="297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3399"/>
                </a:solidFill>
              </a:rPr>
              <a:t>Standard Linear Methods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34290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2800"/>
              <a:t>Angiotensin_linear.bic			  500-2500</a:t>
            </a:r>
          </a:p>
          <a:p>
            <a:pPr>
              <a:buFontTx/>
              <a:buNone/>
            </a:pPr>
            <a:r>
              <a:rPr lang="en-US" sz="2800"/>
              <a:t>ACTH_linear.bic				  500-5,000</a:t>
            </a:r>
          </a:p>
          <a:p>
            <a:pPr>
              <a:buFontTx/>
              <a:buNone/>
            </a:pPr>
            <a:r>
              <a:rPr lang="en-US" sz="2800"/>
              <a:t>Insulin_linear.bic				  1000-10,000</a:t>
            </a:r>
          </a:p>
          <a:p>
            <a:pPr>
              <a:buFontTx/>
              <a:buNone/>
            </a:pPr>
            <a:r>
              <a:rPr lang="en-US" sz="2800"/>
              <a:t>Myoglobin_linear.bic			  1,000-25,000</a:t>
            </a:r>
          </a:p>
          <a:p>
            <a:pPr>
              <a:buFontTx/>
              <a:buNone/>
            </a:pPr>
            <a:r>
              <a:rPr lang="en-US" sz="2800"/>
              <a:t>BSA_linear.bic				2,000-100,000</a:t>
            </a:r>
          </a:p>
          <a:p>
            <a:pPr>
              <a:buFontTx/>
              <a:buNone/>
            </a:pPr>
            <a:r>
              <a:rPr lang="en-US" sz="2800"/>
              <a:t>IgG_linear.bic				10,000-200,000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3399"/>
                </a:solidFill>
              </a:rPr>
              <a:t>Standard Reflector Methods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3886200"/>
          </a:xfrm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Angiotensin_reflector.bic	  	  500-2,500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ACTH _reflector.bic 			  1,000-4,000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Insulin _reflector.bic 			  2,500-7,000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Thioredoxin _reflector.bic 	 	 1,000-15,000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psd_precursor.bic			     variable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Angiotensin_psd.bic			      1,296.7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Angiotensin_auto psd.bic		      1,296.7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2" r="32813" b="31454"/>
          <a:stretch>
            <a:fillRect/>
          </a:stretch>
        </p:blipFill>
        <p:spPr bwMode="auto">
          <a:xfrm>
            <a:off x="152400" y="1066800"/>
            <a:ext cx="89916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1524000" y="1524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99"/>
                </a:solidFill>
                <a:latin typeface="Arial" charset="0"/>
              </a:rPr>
              <a:t>Data storage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2971800" y="2057400"/>
            <a:ext cx="1295400" cy="527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Enter a Root filename</a:t>
            </a: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3124200" y="3352800"/>
            <a:ext cx="1600200" cy="527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Enter a sample description</a:t>
            </a: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 flipH="1" flipV="1">
            <a:off x="2057400" y="1828800"/>
            <a:ext cx="914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 flipH="1" flipV="1">
            <a:off x="1905000" y="3200400"/>
            <a:ext cx="1219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4953000" y="838200"/>
            <a:ext cx="2819400" cy="7397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Specify data directory here or create a new directory under the File menu</a:t>
            </a: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 flipH="1">
            <a:off x="3810000" y="1219200"/>
            <a:ext cx="1143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3810000" y="1600200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3043" name="Line 3"/>
          <p:cNvSpPr>
            <a:spLocks noChangeShapeType="1"/>
          </p:cNvSpPr>
          <p:nvPr/>
        </p:nvSpPr>
        <p:spPr bwMode="auto">
          <a:xfrm flipH="1" flipV="1">
            <a:off x="2362200" y="1447800"/>
            <a:ext cx="18288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 flipV="1">
            <a:off x="5029200" y="609600"/>
            <a:ext cx="60960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4114800" y="2009775"/>
            <a:ext cx="20066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latin typeface="Arial" charset="0"/>
              </a:rPr>
              <a:t>To save Data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00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4067" name="Line 3"/>
          <p:cNvSpPr>
            <a:spLocks noChangeShapeType="1"/>
          </p:cNvSpPr>
          <p:nvPr/>
        </p:nvSpPr>
        <p:spPr bwMode="auto">
          <a:xfrm flipH="1" flipV="1">
            <a:off x="3657600" y="914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44068" name="Line 4"/>
          <p:cNvSpPr>
            <a:spLocks noChangeShapeType="1"/>
          </p:cNvSpPr>
          <p:nvPr/>
        </p:nvSpPr>
        <p:spPr bwMode="auto">
          <a:xfrm flipH="1" flipV="1">
            <a:off x="1905000" y="990600"/>
            <a:ext cx="17526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2133600" y="2917825"/>
            <a:ext cx="3657600" cy="711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To go to Data Explorer and open the Saved Data File</a:t>
            </a:r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090" name="Group 2"/>
          <p:cNvGrpSpPr>
            <a:grpSpLocks/>
          </p:cNvGrpSpPr>
          <p:nvPr/>
        </p:nvGrpSpPr>
        <p:grpSpPr bwMode="auto">
          <a:xfrm>
            <a:off x="457200" y="1447800"/>
            <a:ext cx="1573213" cy="517525"/>
            <a:chOff x="17" y="672"/>
            <a:chExt cx="991" cy="326"/>
          </a:xfrm>
        </p:grpSpPr>
        <p:sp>
          <p:nvSpPr>
            <p:cNvPr id="345091" name="Line 3"/>
            <p:cNvSpPr>
              <a:spLocks noChangeShapeType="1"/>
            </p:cNvSpPr>
            <p:nvPr/>
          </p:nvSpPr>
          <p:spPr bwMode="auto">
            <a:xfrm>
              <a:off x="720" y="816"/>
              <a:ext cx="288" cy="4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2" name="Text Box 4"/>
            <p:cNvSpPr txBox="1">
              <a:spLocks noChangeArrowheads="1"/>
            </p:cNvSpPr>
            <p:nvPr/>
          </p:nvSpPr>
          <p:spPr bwMode="auto">
            <a:xfrm>
              <a:off x="17" y="672"/>
              <a:ext cx="701" cy="32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/>
                <a:t>Laser power </a:t>
              </a:r>
            </a:p>
            <a:p>
              <a:pPr algn="ctr" eaLnBrk="1" hangingPunct="1"/>
              <a:r>
                <a:rPr lang="en-US" sz="1400"/>
                <a:t>setting</a:t>
              </a:r>
              <a:endParaRPr lang="en-US" sz="1400">
                <a:solidFill>
                  <a:srgbClr val="CC0000"/>
                </a:solidFill>
              </a:endParaRPr>
            </a:p>
          </p:txBody>
        </p:sp>
      </p:grpSp>
      <p:sp>
        <p:nvSpPr>
          <p:cNvPr id="3450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067800" cy="381000"/>
          </a:xfrm>
        </p:spPr>
        <p:txBody>
          <a:bodyPr/>
          <a:lstStyle/>
          <a:p>
            <a:r>
              <a:rPr lang="en-US" sz="4000" b="1">
                <a:solidFill>
                  <a:srgbClr val="003399"/>
                </a:solidFill>
              </a:rPr>
              <a:t>Sample position control</a:t>
            </a:r>
          </a:p>
        </p:txBody>
      </p:sp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7941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50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0" r="78447" b="27284"/>
          <a:stretch>
            <a:fillRect/>
          </a:stretch>
        </p:blipFill>
        <p:spPr bwMode="auto">
          <a:xfrm>
            <a:off x="4800600" y="990600"/>
            <a:ext cx="37020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3352800" y="2971800"/>
            <a:ext cx="1981200" cy="10699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Right mouse click toggles between normal and expanded views</a:t>
            </a:r>
            <a:endParaRPr lang="en-US" sz="1600" b="1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 flipH="1">
            <a:off x="2209800" y="35052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098" name="Line 10"/>
          <p:cNvSpPr>
            <a:spLocks noChangeShapeType="1"/>
          </p:cNvSpPr>
          <p:nvPr/>
        </p:nvSpPr>
        <p:spPr bwMode="auto">
          <a:xfrm>
            <a:off x="5257800" y="35814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0" r="67188" b="11130"/>
          <a:stretch>
            <a:fillRect/>
          </a:stretch>
        </p:blipFill>
        <p:spPr bwMode="auto">
          <a:xfrm>
            <a:off x="2971800" y="990600"/>
            <a:ext cx="4699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99"/>
                </a:solidFill>
                <a:latin typeface="Arial" charset="0"/>
              </a:rPr>
              <a:t>Sample View (con</a:t>
            </a:r>
            <a:r>
              <a:rPr lang="ja-JP" altLang="en-US" sz="3600" b="1">
                <a:solidFill>
                  <a:srgbClr val="003399"/>
                </a:solidFill>
                <a:latin typeface="Arial"/>
              </a:rPr>
              <a:t>’</a:t>
            </a:r>
            <a:r>
              <a:rPr lang="en-US" sz="3600" b="1">
                <a:solidFill>
                  <a:srgbClr val="003399"/>
                </a:solidFill>
                <a:latin typeface="Arial" charset="0"/>
              </a:rPr>
              <a:t>t)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190500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Laser Intensity Controls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5562600" y="5181600"/>
            <a:ext cx="3352800" cy="9255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Point and Click with the mouse to move to new x,y coordinates or use Joystick</a:t>
            </a:r>
            <a:endParaRPr lang="en-US" sz="1800" b="1"/>
          </a:p>
        </p:txBody>
      </p:sp>
      <p:sp>
        <p:nvSpPr>
          <p:cNvPr id="346118" name="Line 6"/>
          <p:cNvSpPr>
            <a:spLocks noChangeShapeType="1"/>
          </p:cNvSpPr>
          <p:nvPr/>
        </p:nvSpPr>
        <p:spPr bwMode="auto">
          <a:xfrm flipH="1" flipV="1">
            <a:off x="5105400" y="4495800"/>
            <a:ext cx="22098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6553200" y="2362200"/>
            <a:ext cx="2438400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Coarse laser control</a:t>
            </a:r>
            <a:endParaRPr lang="en-US" sz="1600" b="1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6705600" y="1143000"/>
            <a:ext cx="2286000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Slider laser control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6705600" y="3200400"/>
            <a:ext cx="2209800" cy="3794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Fine laser control</a:t>
            </a:r>
            <a:endParaRPr lang="en-US" sz="1600" b="1"/>
          </a:p>
        </p:txBody>
      </p:sp>
      <p:sp>
        <p:nvSpPr>
          <p:cNvPr id="346122" name="Line 10"/>
          <p:cNvSpPr>
            <a:spLocks noChangeShapeType="1"/>
          </p:cNvSpPr>
          <p:nvPr/>
        </p:nvSpPr>
        <p:spPr bwMode="auto">
          <a:xfrm>
            <a:off x="2362200" y="1447800"/>
            <a:ext cx="13716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 flipH="1">
            <a:off x="5334000" y="1371600"/>
            <a:ext cx="13716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4" name="Line 12"/>
          <p:cNvSpPr>
            <a:spLocks noChangeShapeType="1"/>
          </p:cNvSpPr>
          <p:nvPr/>
        </p:nvSpPr>
        <p:spPr bwMode="auto">
          <a:xfrm flipH="1" flipV="1">
            <a:off x="5181600" y="2057400"/>
            <a:ext cx="2133600" cy="1143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 flipH="1" flipV="1">
            <a:off x="5638800" y="1905000"/>
            <a:ext cx="18288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2133600" y="5791200"/>
            <a:ext cx="2895600" cy="9286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Fine and Coarse step sizes are set up in Hardware Config. / Laser</a:t>
            </a:r>
          </a:p>
        </p:txBody>
      </p:sp>
      <p:pic>
        <p:nvPicPr>
          <p:cNvPr id="346127" name="Picture 15" descr="D:\Voyager NT SVC Training\Voyager NT SVC Training\NT Training\screen shot\laser sm lg adju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135313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28" name="Line 16"/>
          <p:cNvSpPr>
            <a:spLocks noChangeShapeType="1"/>
          </p:cNvSpPr>
          <p:nvPr/>
        </p:nvSpPr>
        <p:spPr bwMode="auto">
          <a:xfrm flipH="1" flipV="1">
            <a:off x="2286000" y="4953000"/>
            <a:ext cx="685800" cy="838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 flipH="1" flipV="1">
            <a:off x="2362200" y="5410200"/>
            <a:ext cx="6096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0" name="Text Box 18"/>
          <p:cNvSpPr txBox="1">
            <a:spLocks noChangeArrowheads="1"/>
          </p:cNvSpPr>
          <p:nvPr/>
        </p:nvSpPr>
        <p:spPr bwMode="auto">
          <a:xfrm>
            <a:off x="228600" y="2057400"/>
            <a:ext cx="1219200" cy="3492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u="sng">
                <a:latin typeface="Arial" charset="0"/>
              </a:rPr>
              <a:t>I</a:t>
            </a:r>
            <a:r>
              <a:rPr lang="en-US" sz="1600">
                <a:latin typeface="Arial" charset="0"/>
              </a:rPr>
              <a:t>nstrument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D:\presentations\ASMS99\Sunday\man_accumu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90600"/>
            <a:ext cx="5419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5867400" y="1981200"/>
            <a:ext cx="3124200" cy="41148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FFFFCC">
                <a:gamma/>
                <a:shade val="60000"/>
                <a:invGamma/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0" y="3505200"/>
            <a:ext cx="272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u="sng">
                <a:latin typeface="Arial" charset="0"/>
              </a:rPr>
              <a:t>Step 1</a:t>
            </a:r>
            <a:r>
              <a:rPr lang="en-US" sz="1200" b="1">
                <a:latin typeface="Arial" charset="0"/>
              </a:rPr>
              <a:t>: Acquire </a:t>
            </a:r>
            <a:r>
              <a:rPr lang="ja-JP" altLang="en-US" sz="1200" b="1">
                <a:latin typeface="Arial"/>
              </a:rPr>
              <a:t>“</a:t>
            </a:r>
            <a:r>
              <a:rPr lang="en-US" sz="1200" b="1">
                <a:latin typeface="Arial" charset="0"/>
              </a:rPr>
              <a:t>a few</a:t>
            </a:r>
            <a:r>
              <a:rPr lang="ja-JP" altLang="en-US" sz="1200" b="1">
                <a:latin typeface="Arial"/>
              </a:rPr>
              <a:t>”</a:t>
            </a:r>
            <a:r>
              <a:rPr lang="en-US" sz="1200" b="1">
                <a:latin typeface="Arial" charset="0"/>
              </a:rPr>
              <a:t> laser shots</a:t>
            </a: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6096000" y="4038600"/>
            <a:ext cx="2605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u="sng">
                <a:latin typeface="Arial" charset="0"/>
              </a:rPr>
              <a:t>Step 2</a:t>
            </a:r>
            <a:r>
              <a:rPr lang="en-US" sz="1200" b="1">
                <a:latin typeface="Arial" charset="0"/>
              </a:rPr>
              <a:t>: Inspect Current Spectrum</a:t>
            </a: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6096000" y="4648200"/>
            <a:ext cx="2905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u="sng">
                <a:latin typeface="Arial" charset="0"/>
              </a:rPr>
              <a:t>Step 3</a:t>
            </a:r>
            <a:r>
              <a:rPr lang="en-US" sz="1200" b="1">
                <a:latin typeface="Arial" charset="0"/>
              </a:rPr>
              <a:t>: Optionally use the calculators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6096000" y="5181600"/>
            <a:ext cx="2663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u="sng">
                <a:latin typeface="Arial" charset="0"/>
              </a:rPr>
              <a:t>Step 4</a:t>
            </a:r>
            <a:r>
              <a:rPr lang="en-US" sz="1200" b="1">
                <a:latin typeface="Arial" charset="0"/>
              </a:rPr>
              <a:t>: If spectrum is satisfactory 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add to the accumulation</a:t>
            </a:r>
          </a:p>
          <a:p>
            <a:pPr eaLnBrk="1" hangingPunct="1"/>
            <a:r>
              <a:rPr lang="en-US" sz="1200" b="1">
                <a:latin typeface="Arial" charset="0"/>
              </a:rPr>
              <a:t>            buffer.</a:t>
            </a: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6172200" y="2362200"/>
            <a:ext cx="2438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Q: When to use?</a:t>
            </a:r>
          </a:p>
          <a:p>
            <a:pPr eaLnBrk="1" hangingPunct="1"/>
            <a:r>
              <a:rPr lang="en-US" sz="1200" b="1">
                <a:latin typeface="Arial" charset="0"/>
              </a:rPr>
              <a:t>A: When the user cannot afford </a:t>
            </a:r>
            <a:r>
              <a:rPr lang="ja-JP" altLang="en-US" sz="1200" b="1">
                <a:latin typeface="Arial"/>
              </a:rPr>
              <a:t>“</a:t>
            </a:r>
            <a:r>
              <a:rPr lang="en-US" sz="1200" b="1">
                <a:latin typeface="Arial" charset="0"/>
              </a:rPr>
              <a:t>bad</a:t>
            </a:r>
            <a:r>
              <a:rPr lang="ja-JP" altLang="en-US" sz="1200" b="1">
                <a:latin typeface="Arial"/>
              </a:rPr>
              <a:t>”</a:t>
            </a:r>
            <a:r>
              <a:rPr lang="en-US" sz="1200" b="1">
                <a:latin typeface="Arial" charset="0"/>
              </a:rPr>
              <a:t> scans</a:t>
            </a:r>
          </a:p>
        </p:txBody>
      </p:sp>
      <p:sp>
        <p:nvSpPr>
          <p:cNvPr id="348169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</a:rPr>
              <a:t>Spectrum Accumulation in Manual Mode</a:t>
            </a:r>
          </a:p>
        </p:txBody>
      </p:sp>
      <p:pic>
        <p:nvPicPr>
          <p:cNvPr id="3481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19812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Laser Power </a:t>
            </a:r>
            <a:endParaRPr lang="en-US" sz="4400" b="1">
              <a:solidFill>
                <a:srgbClr val="003399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762000" y="1371600"/>
            <a:ext cx="77724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Affects S/N and Resolution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A</a:t>
            </a:r>
            <a:r>
              <a:rPr lang="en-US" sz="2800">
                <a:solidFill>
                  <a:srgbClr val="FF5050"/>
                </a:solidFill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different power setting will be needed for 3 vs 20 Hz acquisition rate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A</a:t>
            </a:r>
            <a:r>
              <a:rPr lang="en-US" sz="2800">
                <a:solidFill>
                  <a:srgbClr val="FF5050"/>
                </a:solidFill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different setting is needed for different matrices and sample types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Excessive laser power will result in saturated peaks with poor resolution and high sample consumption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043113" y="88900"/>
            <a:ext cx="4997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C479D"/>
                </a:solidFill>
                <a:latin typeface="Arial" charset="0"/>
              </a:rPr>
              <a:t>Resolution and Signal to Noise Calculators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D:\presentations\ASMS99\Sunday\icp_tool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9342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35" name="Picture 3" descr="D:\presentations\ASMS99\Sunday\icp_tool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81200"/>
            <a:ext cx="322421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36" name="Picture 4" descr="D:\presentations\ASMS99\Sunday\icp_tool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905000"/>
            <a:ext cx="322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3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219200"/>
          </a:xfrm>
        </p:spPr>
        <p:txBody>
          <a:bodyPr/>
          <a:lstStyle/>
          <a:p>
            <a:r>
              <a:rPr lang="en-US" sz="4000" b="1">
                <a:solidFill>
                  <a:srgbClr val="003399"/>
                </a:solidFill>
              </a:rPr>
              <a:t>Resolution and S/N calculators during acquisition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3429000" y="2286000"/>
            <a:ext cx="21336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FFFFCC">
                <a:gamma/>
                <a:shade val="60000"/>
                <a:invGamma/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2466.2 (R8566, S146.3)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4114800" y="15240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609600" cy="2809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sz="1200" u="sng">
                <a:latin typeface="Arial" charset="0"/>
              </a:rPr>
              <a:t>T</a:t>
            </a:r>
            <a:r>
              <a:rPr lang="en-US" sz="1200">
                <a:latin typeface="Arial" charset="0"/>
              </a:rPr>
              <a:t>ools</a:t>
            </a: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5486400" y="1524000"/>
            <a:ext cx="609600" cy="2809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sz="1200" u="sng">
                <a:latin typeface="Arial" charset="0"/>
              </a:rPr>
              <a:t>T</a:t>
            </a:r>
            <a:r>
              <a:rPr lang="en-US" sz="1200">
                <a:latin typeface="Arial" charset="0"/>
              </a:rPr>
              <a:t>ools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438400"/>
            <a:ext cx="3422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2259" name="Picture 3" descr="D:\presentations\ASMS99\Sunday\UI_element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34099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2260" name="Group 4"/>
          <p:cNvGrpSpPr>
            <a:grpSpLocks/>
          </p:cNvGrpSpPr>
          <p:nvPr/>
        </p:nvGrpSpPr>
        <p:grpSpPr bwMode="auto">
          <a:xfrm>
            <a:off x="5326063" y="1752600"/>
            <a:ext cx="971550" cy="569913"/>
            <a:chOff x="561" y="851"/>
            <a:chExt cx="612" cy="359"/>
          </a:xfrm>
        </p:grpSpPr>
        <p:sp>
          <p:nvSpPr>
            <p:cNvPr id="352261" name="Rectangle 5"/>
            <p:cNvSpPr>
              <a:spLocks noChangeArrowheads="1"/>
            </p:cNvSpPr>
            <p:nvPr/>
          </p:nvSpPr>
          <p:spPr bwMode="auto">
            <a:xfrm>
              <a:off x="566" y="851"/>
              <a:ext cx="598" cy="35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2" name="Text Box 6"/>
            <p:cNvSpPr txBox="1">
              <a:spLocks noChangeArrowheads="1"/>
            </p:cNvSpPr>
            <p:nvPr/>
          </p:nvSpPr>
          <p:spPr bwMode="auto">
            <a:xfrm>
              <a:off x="561" y="885"/>
              <a:ext cx="612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</a:rPr>
                <a:t>Instrument</a:t>
              </a:r>
            </a:p>
            <a:p>
              <a:pPr algn="ctr" eaLnBrk="1" hangingPunct="1"/>
              <a:r>
                <a:rPr lang="en-US" sz="1200" b="1">
                  <a:latin typeface="Arial" charset="0"/>
                </a:rPr>
                <a:t>mode tab</a:t>
              </a:r>
            </a:p>
          </p:txBody>
        </p:sp>
      </p:grpSp>
      <p:grpSp>
        <p:nvGrpSpPr>
          <p:cNvPr id="352263" name="Group 7"/>
          <p:cNvGrpSpPr>
            <a:grpSpLocks/>
          </p:cNvGrpSpPr>
          <p:nvPr/>
        </p:nvGrpSpPr>
        <p:grpSpPr bwMode="auto">
          <a:xfrm>
            <a:off x="6553200" y="1752600"/>
            <a:ext cx="844550" cy="533400"/>
            <a:chOff x="1248" y="864"/>
            <a:chExt cx="531" cy="336"/>
          </a:xfrm>
        </p:grpSpPr>
        <p:sp>
          <p:nvSpPr>
            <p:cNvPr id="352264" name="Rectangle 8"/>
            <p:cNvSpPr>
              <a:spLocks noChangeArrowheads="1"/>
            </p:cNvSpPr>
            <p:nvPr/>
          </p:nvSpPr>
          <p:spPr bwMode="auto">
            <a:xfrm>
              <a:off x="1248" y="864"/>
              <a:ext cx="528" cy="33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5" name="Text Box 9"/>
            <p:cNvSpPr txBox="1">
              <a:spLocks noChangeArrowheads="1"/>
            </p:cNvSpPr>
            <p:nvPr/>
          </p:nvSpPr>
          <p:spPr bwMode="auto">
            <a:xfrm>
              <a:off x="1258" y="878"/>
              <a:ext cx="521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</a:rPr>
                <a:t>Digitizer </a:t>
              </a:r>
            </a:p>
            <a:p>
              <a:pPr algn="ctr" eaLnBrk="1" hangingPunct="1"/>
              <a:r>
                <a:rPr lang="en-US" sz="1200" b="1">
                  <a:latin typeface="Arial" charset="0"/>
                </a:rPr>
                <a:t>tabs</a:t>
              </a:r>
            </a:p>
          </p:txBody>
        </p:sp>
      </p:grpSp>
      <p:grpSp>
        <p:nvGrpSpPr>
          <p:cNvPr id="352266" name="Group 10"/>
          <p:cNvGrpSpPr>
            <a:grpSpLocks/>
          </p:cNvGrpSpPr>
          <p:nvPr/>
        </p:nvGrpSpPr>
        <p:grpSpPr bwMode="auto">
          <a:xfrm>
            <a:off x="7696200" y="1752600"/>
            <a:ext cx="1254125" cy="533400"/>
            <a:chOff x="1641" y="960"/>
            <a:chExt cx="914" cy="336"/>
          </a:xfrm>
        </p:grpSpPr>
        <p:sp>
          <p:nvSpPr>
            <p:cNvPr id="352267" name="Rectangle 11"/>
            <p:cNvSpPr>
              <a:spLocks noChangeArrowheads="1"/>
            </p:cNvSpPr>
            <p:nvPr/>
          </p:nvSpPr>
          <p:spPr bwMode="auto">
            <a:xfrm>
              <a:off x="1824" y="960"/>
              <a:ext cx="528" cy="33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2268" name="Text Box 12"/>
            <p:cNvSpPr txBox="1">
              <a:spLocks noChangeArrowheads="1"/>
            </p:cNvSpPr>
            <p:nvPr/>
          </p:nvSpPr>
          <p:spPr bwMode="auto">
            <a:xfrm>
              <a:off x="1641" y="960"/>
              <a:ext cx="914" cy="30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latin typeface="Arial" charset="0"/>
                </a:rPr>
                <a:t>TIS</a:t>
              </a:r>
              <a:r>
                <a:rPr lang="en-US" sz="1400">
                  <a:solidFill>
                    <a:srgbClr val="CC0000"/>
                  </a:solidFill>
                </a:rPr>
                <a:t> </a:t>
              </a:r>
              <a:r>
                <a:rPr lang="en-US" sz="1200" b="1">
                  <a:latin typeface="Arial" charset="0"/>
                </a:rPr>
                <a:t>/ Reflector </a:t>
              </a:r>
            </a:p>
            <a:p>
              <a:pPr algn="ctr" eaLnBrk="1" hangingPunct="1"/>
              <a:r>
                <a:rPr lang="en-US" sz="1200" b="1">
                  <a:latin typeface="Arial" charset="0"/>
                </a:rPr>
                <a:t>Tune Ratio</a:t>
              </a:r>
            </a:p>
          </p:txBody>
        </p:sp>
      </p:grpSp>
      <p:sp>
        <p:nvSpPr>
          <p:cNvPr id="352269" name="Line 13"/>
          <p:cNvSpPr>
            <a:spLocks noChangeShapeType="1"/>
          </p:cNvSpPr>
          <p:nvPr/>
        </p:nvSpPr>
        <p:spPr bwMode="auto">
          <a:xfrm flipH="1">
            <a:off x="6858000" y="2286000"/>
            <a:ext cx="76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0" name="Line 14"/>
          <p:cNvSpPr>
            <a:spLocks noChangeShapeType="1"/>
          </p:cNvSpPr>
          <p:nvPr/>
        </p:nvSpPr>
        <p:spPr bwMode="auto">
          <a:xfrm>
            <a:off x="6934200" y="2286000"/>
            <a:ext cx="5334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 flipH="1">
            <a:off x="8001000" y="2286000"/>
            <a:ext cx="2286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272" name="Group 16"/>
          <p:cNvGrpSpPr>
            <a:grpSpLocks/>
          </p:cNvGrpSpPr>
          <p:nvPr/>
        </p:nvGrpSpPr>
        <p:grpSpPr bwMode="auto">
          <a:xfrm>
            <a:off x="304800" y="1143000"/>
            <a:ext cx="1497013" cy="319088"/>
            <a:chOff x="4403" y="768"/>
            <a:chExt cx="943" cy="201"/>
          </a:xfrm>
        </p:grpSpPr>
        <p:sp>
          <p:nvSpPr>
            <p:cNvPr id="352273" name="Rectangle 17"/>
            <p:cNvSpPr>
              <a:spLocks noChangeArrowheads="1"/>
            </p:cNvSpPr>
            <p:nvPr/>
          </p:nvSpPr>
          <p:spPr bwMode="auto">
            <a:xfrm>
              <a:off x="4403" y="768"/>
              <a:ext cx="925" cy="2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4" name="Text Box 18"/>
            <p:cNvSpPr txBox="1">
              <a:spLocks noChangeArrowheads="1"/>
            </p:cNvSpPr>
            <p:nvPr/>
          </p:nvSpPr>
          <p:spPr bwMode="auto">
            <a:xfrm>
              <a:off x="4403" y="782"/>
              <a:ext cx="943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Instrument Modes</a:t>
              </a:r>
            </a:p>
          </p:txBody>
        </p:sp>
      </p:grpSp>
      <p:grpSp>
        <p:nvGrpSpPr>
          <p:cNvPr id="352275" name="Group 19"/>
          <p:cNvGrpSpPr>
            <a:grpSpLocks/>
          </p:cNvGrpSpPr>
          <p:nvPr/>
        </p:nvGrpSpPr>
        <p:grpSpPr bwMode="auto">
          <a:xfrm>
            <a:off x="381000" y="2743200"/>
            <a:ext cx="1392238" cy="304800"/>
            <a:chOff x="4403" y="1776"/>
            <a:chExt cx="877" cy="192"/>
          </a:xfrm>
        </p:grpSpPr>
        <p:sp>
          <p:nvSpPr>
            <p:cNvPr id="352276" name="Rectangle 20"/>
            <p:cNvSpPr>
              <a:spLocks noChangeArrowheads="1"/>
            </p:cNvSpPr>
            <p:nvPr/>
          </p:nvSpPr>
          <p:spPr bwMode="auto">
            <a:xfrm>
              <a:off x="4416" y="1776"/>
              <a:ext cx="864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7" name="Text Box 21"/>
            <p:cNvSpPr txBox="1">
              <a:spLocks noChangeArrowheads="1"/>
            </p:cNvSpPr>
            <p:nvPr/>
          </p:nvSpPr>
          <p:spPr bwMode="auto">
            <a:xfrm>
              <a:off x="4403" y="1790"/>
              <a:ext cx="858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Voltage settings</a:t>
              </a:r>
            </a:p>
          </p:txBody>
        </p:sp>
      </p:grpSp>
      <p:grpSp>
        <p:nvGrpSpPr>
          <p:cNvPr id="352278" name="Group 22"/>
          <p:cNvGrpSpPr>
            <a:grpSpLocks/>
          </p:cNvGrpSpPr>
          <p:nvPr/>
        </p:nvGrpSpPr>
        <p:grpSpPr bwMode="auto">
          <a:xfrm>
            <a:off x="0" y="1752600"/>
            <a:ext cx="2025650" cy="304800"/>
            <a:chOff x="4403" y="1200"/>
            <a:chExt cx="1276" cy="192"/>
          </a:xfrm>
        </p:grpSpPr>
        <p:sp>
          <p:nvSpPr>
            <p:cNvPr id="352279" name="Rectangle 23"/>
            <p:cNvSpPr>
              <a:spLocks noChangeArrowheads="1"/>
            </p:cNvSpPr>
            <p:nvPr/>
          </p:nvSpPr>
          <p:spPr bwMode="auto">
            <a:xfrm>
              <a:off x="4416" y="1200"/>
              <a:ext cx="1248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0" name="Text Box 24"/>
            <p:cNvSpPr txBox="1">
              <a:spLocks noChangeArrowheads="1"/>
            </p:cNvSpPr>
            <p:nvPr/>
          </p:nvSpPr>
          <p:spPr bwMode="auto">
            <a:xfrm>
              <a:off x="4403" y="1214"/>
              <a:ext cx="1276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Acquisition control mode</a:t>
              </a:r>
            </a:p>
          </p:txBody>
        </p:sp>
      </p:grpSp>
      <p:grpSp>
        <p:nvGrpSpPr>
          <p:cNvPr id="352281" name="Group 25"/>
          <p:cNvGrpSpPr>
            <a:grpSpLocks/>
          </p:cNvGrpSpPr>
          <p:nvPr/>
        </p:nvGrpSpPr>
        <p:grpSpPr bwMode="auto">
          <a:xfrm>
            <a:off x="228600" y="4114800"/>
            <a:ext cx="1647825" cy="304800"/>
            <a:chOff x="4403" y="2544"/>
            <a:chExt cx="1037" cy="192"/>
          </a:xfrm>
        </p:grpSpPr>
        <p:sp>
          <p:nvSpPr>
            <p:cNvPr id="352282" name="Rectangle 26"/>
            <p:cNvSpPr>
              <a:spLocks noChangeArrowheads="1"/>
            </p:cNvSpPr>
            <p:nvPr/>
          </p:nvSpPr>
          <p:spPr bwMode="auto">
            <a:xfrm>
              <a:off x="4416" y="2544"/>
              <a:ext cx="960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3" name="Text Box 27"/>
            <p:cNvSpPr txBox="1">
              <a:spLocks noChangeArrowheads="1"/>
            </p:cNvSpPr>
            <p:nvPr/>
          </p:nvSpPr>
          <p:spPr bwMode="auto">
            <a:xfrm>
              <a:off x="4403" y="2558"/>
              <a:ext cx="1037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Mass range settings</a:t>
              </a:r>
            </a:p>
          </p:txBody>
        </p:sp>
      </p:grpSp>
      <p:grpSp>
        <p:nvGrpSpPr>
          <p:cNvPr id="352284" name="Group 28"/>
          <p:cNvGrpSpPr>
            <a:grpSpLocks/>
          </p:cNvGrpSpPr>
          <p:nvPr/>
        </p:nvGrpSpPr>
        <p:grpSpPr bwMode="auto">
          <a:xfrm>
            <a:off x="304800" y="5334000"/>
            <a:ext cx="1468438" cy="304800"/>
            <a:chOff x="4403" y="3216"/>
            <a:chExt cx="925" cy="192"/>
          </a:xfrm>
        </p:grpSpPr>
        <p:sp>
          <p:nvSpPr>
            <p:cNvPr id="352285" name="Rectangle 29"/>
            <p:cNvSpPr>
              <a:spLocks noChangeArrowheads="1"/>
            </p:cNvSpPr>
            <p:nvPr/>
          </p:nvSpPr>
          <p:spPr bwMode="auto">
            <a:xfrm>
              <a:off x="4403" y="3216"/>
              <a:ext cx="925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FFFFCC">
                  <a:gamma/>
                  <a:shade val="60000"/>
                  <a:invGamma/>
                  <a:alpha val="74998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6" name="Text Box 30"/>
            <p:cNvSpPr txBox="1">
              <a:spLocks noChangeArrowheads="1"/>
            </p:cNvSpPr>
            <p:nvPr/>
          </p:nvSpPr>
          <p:spPr bwMode="auto">
            <a:xfrm>
              <a:off x="4416" y="3230"/>
              <a:ext cx="901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Calibration mode</a:t>
              </a:r>
            </a:p>
          </p:txBody>
        </p:sp>
      </p:grpSp>
      <p:sp>
        <p:nvSpPr>
          <p:cNvPr id="352287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763000" cy="533400"/>
          </a:xfrm>
        </p:spPr>
        <p:txBody>
          <a:bodyPr/>
          <a:lstStyle/>
          <a:p>
            <a:r>
              <a:rPr lang="en-US" sz="4000" b="1">
                <a:solidFill>
                  <a:srgbClr val="003399"/>
                </a:solidFill>
              </a:rPr>
              <a:t>Instrument Settings / Mode</a:t>
            </a:r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5562600" y="2286000"/>
            <a:ext cx="3048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4267200" y="1447800"/>
            <a:ext cx="11430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Arial" charset="0"/>
              </a:rPr>
              <a:t>Mode / Digitizer Setup</a:t>
            </a:r>
          </a:p>
        </p:txBody>
      </p:sp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4587875" y="1295400"/>
          <a:ext cx="43767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09" name="Bitmap Image" r:id="rId3" imgW="3277057" imgH="3648584" progId="Paint.Picture">
                  <p:embed/>
                </p:oleObj>
              </mc:Choice>
              <mc:Fallback>
                <p:oleObj name="Bitmap Image" r:id="rId3" imgW="3277057" imgH="364858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1295400"/>
                        <a:ext cx="43767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43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95400"/>
            <a:ext cx="43783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C:\WINNT\Profiles\mkelley\Personal\Voyager NT SVC Training\NT Training\Snap shots of 5.0\30kv inst 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7913"/>
            <a:ext cx="5638800" cy="55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1" name="Picture 3" descr="C:\WINNT\Profiles\mkelley\Personal\Voyager NT SVC Training\NT Training\Snap shots of 5.0\mirror ratio 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87688"/>
            <a:ext cx="61722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99"/>
                </a:solidFill>
                <a:latin typeface="Arial" charset="0"/>
              </a:rPr>
              <a:t>Advanced Tab from Instrument Setting</a:t>
            </a:r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>
            <a:off x="4038600" y="2286000"/>
            <a:ext cx="1295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609600" y="457200"/>
            <a:ext cx="8153400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3399"/>
                </a:solidFill>
                <a:latin typeface="Arial" charset="0"/>
                <a:cs typeface="Times New Roman" charset="0"/>
              </a:rPr>
              <a:t>Standard Voyager Acquisition Methods</a:t>
            </a:r>
          </a:p>
          <a:p>
            <a:r>
              <a:rPr lang="en-US" sz="2200" b="1">
                <a:latin typeface="Arial" charset="0"/>
                <a:cs typeface="Times New Roman" charset="0"/>
              </a:rPr>
              <a:t> </a:t>
            </a:r>
          </a:p>
          <a:p>
            <a:endParaRPr lang="en-US" sz="1000">
              <a:latin typeface="Arial" charset="0"/>
              <a:cs typeface="Times New Roman" charset="0"/>
            </a:endParaRPr>
          </a:p>
          <a:p>
            <a:endParaRPr lang="en-US" sz="1000">
              <a:latin typeface="Arial" charset="0"/>
              <a:cs typeface="Times New Roman" charset="0"/>
            </a:endParaRPr>
          </a:p>
          <a:p>
            <a:r>
              <a:rPr lang="en-US" sz="1800">
                <a:latin typeface="Arial" charset="0"/>
                <a:cs typeface="Times New Roman" charset="0"/>
              </a:rPr>
              <a:t>The following pages contain details of the standard methods (*.bic files) for Voyager DE, DE-PRO and DE-STR.  These files are usually found in the C drive of the Voyager computer in Voyager/Data/Installation.  The instrument settings shown in these tables are only starting points and may be different than the actual settings required to achieve a given specification.  The Grid</a:t>
            </a:r>
          </a:p>
          <a:p>
            <a:r>
              <a:rPr lang="en-US" sz="1800">
                <a:latin typeface="Arial" charset="0"/>
                <a:cs typeface="Times New Roman" charset="0"/>
              </a:rPr>
              <a:t>Voltage % and Guide Wire % settings are the most critical for method optimization.  </a:t>
            </a:r>
          </a:p>
          <a:p>
            <a:r>
              <a:rPr lang="en-US" sz="1800">
                <a:latin typeface="Arial" charset="0"/>
                <a:cs typeface="Times New Roman" charset="0"/>
              </a:rPr>
              <a:t> </a:t>
            </a:r>
          </a:p>
          <a:p>
            <a:r>
              <a:rPr lang="en-US" sz="1800">
                <a:latin typeface="Arial" charset="0"/>
                <a:cs typeface="Times New Roman" charset="0"/>
              </a:rPr>
              <a:t>The settings required to optimize any method varies from one instrument to the next, thus a .bic file copied from another instrument will not necessarily work well on yours without additional fine-tuning.  </a:t>
            </a:r>
          </a:p>
          <a:p>
            <a:r>
              <a:rPr lang="en-US" sz="1800">
                <a:latin typeface="Arial" charset="0"/>
                <a:cs typeface="Times New Roman" charset="0"/>
              </a:rPr>
              <a:t> </a:t>
            </a:r>
          </a:p>
          <a:p>
            <a:r>
              <a:rPr lang="en-US" sz="1800">
                <a:latin typeface="Arial" charset="0"/>
                <a:cs typeface="Times New Roman" charset="0"/>
              </a:rPr>
              <a:t>Keep at least one copy of your optimized .bic files in a write-protected folder.  Create a working copy of these files for daily use.  </a:t>
            </a:r>
          </a:p>
          <a:p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C:\SnagIt32\splash 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6096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Arial" charset="0"/>
              </a:rPr>
              <a:t>Bin Size</a:t>
            </a:r>
          </a:p>
          <a:p>
            <a:pPr algn="ctr"/>
            <a:r>
              <a:rPr lang="en-US" b="1">
                <a:solidFill>
                  <a:srgbClr val="003399"/>
                </a:solidFill>
                <a:latin typeface="Arial" charset="0"/>
              </a:rPr>
              <a:t>(Data Collection Interval)</a:t>
            </a:r>
            <a:r>
              <a:rPr lang="en-US">
                <a:solidFill>
                  <a:srgbClr val="003399"/>
                </a:solidFill>
                <a:latin typeface="Arial" charset="0"/>
              </a:rPr>
              <a:t> </a:t>
            </a:r>
          </a:p>
        </p:txBody>
      </p:sp>
      <p:grpSp>
        <p:nvGrpSpPr>
          <p:cNvPr id="245763" name="Group 3"/>
          <p:cNvGrpSpPr>
            <a:grpSpLocks/>
          </p:cNvGrpSpPr>
          <p:nvPr/>
        </p:nvGrpSpPr>
        <p:grpSpPr bwMode="auto">
          <a:xfrm>
            <a:off x="762000" y="3048000"/>
            <a:ext cx="6858000" cy="3200400"/>
            <a:chOff x="576" y="1104"/>
            <a:chExt cx="4320" cy="2016"/>
          </a:xfrm>
        </p:grpSpPr>
        <p:sp>
          <p:nvSpPr>
            <p:cNvPr id="245764" name="Text Box 4"/>
            <p:cNvSpPr txBox="1">
              <a:spLocks noChangeArrowheads="1"/>
            </p:cNvSpPr>
            <p:nvPr/>
          </p:nvSpPr>
          <p:spPr bwMode="auto">
            <a:xfrm>
              <a:off x="576" y="1344"/>
              <a:ext cx="11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  <a:latin typeface="Arial" charset="0"/>
                </a:rPr>
                <a:t>Data collected at  1 ns intervals</a:t>
              </a:r>
            </a:p>
          </p:txBody>
        </p:sp>
        <p:grpSp>
          <p:nvGrpSpPr>
            <p:cNvPr id="245765" name="Group 5"/>
            <p:cNvGrpSpPr>
              <a:grpSpLocks/>
            </p:cNvGrpSpPr>
            <p:nvPr/>
          </p:nvGrpSpPr>
          <p:grpSpPr bwMode="auto">
            <a:xfrm>
              <a:off x="1728" y="1104"/>
              <a:ext cx="3168" cy="2016"/>
              <a:chOff x="1248" y="816"/>
              <a:chExt cx="3504" cy="2256"/>
            </a:xfrm>
          </p:grpSpPr>
          <p:sp>
            <p:nvSpPr>
              <p:cNvPr id="245766" name="Rectangle 6"/>
              <p:cNvSpPr>
                <a:spLocks noChangeArrowheads="1"/>
              </p:cNvSpPr>
              <p:nvPr/>
            </p:nvSpPr>
            <p:spPr bwMode="auto">
              <a:xfrm>
                <a:off x="1248" y="816"/>
                <a:ext cx="3408" cy="2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67" name="Line 7"/>
              <p:cNvSpPr>
                <a:spLocks noChangeShapeType="1"/>
              </p:cNvSpPr>
              <p:nvPr/>
            </p:nvSpPr>
            <p:spPr bwMode="auto">
              <a:xfrm>
                <a:off x="1248" y="1968"/>
                <a:ext cx="3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68" name="Freeform 8"/>
              <p:cNvSpPr>
                <a:spLocks/>
              </p:cNvSpPr>
              <p:nvPr/>
            </p:nvSpPr>
            <p:spPr bwMode="auto">
              <a:xfrm>
                <a:off x="1296" y="912"/>
                <a:ext cx="3286" cy="962"/>
              </a:xfrm>
              <a:custGeom>
                <a:avLst/>
                <a:gdLst>
                  <a:gd name="T0" fmla="*/ 0 w 3286"/>
                  <a:gd name="T1" fmla="*/ 960 h 962"/>
                  <a:gd name="T2" fmla="*/ 983 w 3286"/>
                  <a:gd name="T3" fmla="*/ 960 h 962"/>
                  <a:gd name="T4" fmla="*/ 1290 w 3286"/>
                  <a:gd name="T5" fmla="*/ 0 h 962"/>
                  <a:gd name="T6" fmla="*/ 1658 w 3286"/>
                  <a:gd name="T7" fmla="*/ 960 h 962"/>
                  <a:gd name="T8" fmla="*/ 1904 w 3286"/>
                  <a:gd name="T9" fmla="*/ 336 h 962"/>
                  <a:gd name="T10" fmla="*/ 2149 w 3286"/>
                  <a:gd name="T11" fmla="*/ 960 h 962"/>
                  <a:gd name="T12" fmla="*/ 3286 w 3286"/>
                  <a:gd name="T13" fmla="*/ 96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6" h="962">
                    <a:moveTo>
                      <a:pt x="0" y="960"/>
                    </a:moveTo>
                    <a:lnTo>
                      <a:pt x="983" y="960"/>
                    </a:lnTo>
                    <a:lnTo>
                      <a:pt x="1290" y="0"/>
                    </a:lnTo>
                    <a:lnTo>
                      <a:pt x="1658" y="960"/>
                    </a:lnTo>
                    <a:lnTo>
                      <a:pt x="1904" y="336"/>
                    </a:lnTo>
                    <a:lnTo>
                      <a:pt x="2149" y="960"/>
                    </a:lnTo>
                    <a:lnTo>
                      <a:pt x="3286" y="9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69" name="Oval 9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0" name="Oval 10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1" name="Oval 11"/>
              <p:cNvSpPr>
                <a:spLocks noChangeArrowheads="1"/>
              </p:cNvSpPr>
              <p:nvPr/>
            </p:nvSpPr>
            <p:spPr bwMode="auto">
              <a:xfrm>
                <a:off x="163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2" name="Oval 12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3" name="Oval 13"/>
              <p:cNvSpPr>
                <a:spLocks noChangeArrowheads="1"/>
              </p:cNvSpPr>
              <p:nvPr/>
            </p:nvSpPr>
            <p:spPr bwMode="auto">
              <a:xfrm>
                <a:off x="1920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4" name="Oval 14"/>
              <p:cNvSpPr>
                <a:spLocks noChangeArrowheads="1"/>
              </p:cNvSpPr>
              <p:nvPr/>
            </p:nvSpPr>
            <p:spPr bwMode="auto">
              <a:xfrm>
                <a:off x="20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5" name="Oval 15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6" name="Oval 16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7" name="Oval 17"/>
              <p:cNvSpPr>
                <a:spLocks noChangeArrowheads="1"/>
              </p:cNvSpPr>
              <p:nvPr/>
            </p:nvSpPr>
            <p:spPr bwMode="auto">
              <a:xfrm>
                <a:off x="2400" y="13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8" name="Oval 18"/>
              <p:cNvSpPr>
                <a:spLocks noChangeArrowheads="1"/>
              </p:cNvSpPr>
              <p:nvPr/>
            </p:nvSpPr>
            <p:spPr bwMode="auto">
              <a:xfrm>
                <a:off x="2448" y="110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9" name="Oval 19"/>
              <p:cNvSpPr>
                <a:spLocks noChangeArrowheads="1"/>
              </p:cNvSpPr>
              <p:nvPr/>
            </p:nvSpPr>
            <p:spPr bwMode="auto">
              <a:xfrm>
                <a:off x="2544" y="8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0" name="Oval 20"/>
              <p:cNvSpPr>
                <a:spLocks noChangeArrowheads="1"/>
              </p:cNvSpPr>
              <p:nvPr/>
            </p:nvSpPr>
            <p:spPr bwMode="auto">
              <a:xfrm>
                <a:off x="2640" y="110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1" name="Oval 21"/>
              <p:cNvSpPr>
                <a:spLocks noChangeArrowheads="1"/>
              </p:cNvSpPr>
              <p:nvPr/>
            </p:nvSpPr>
            <p:spPr bwMode="auto">
              <a:xfrm>
                <a:off x="2736" y="13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2" name="Oval 22"/>
              <p:cNvSpPr>
                <a:spLocks noChangeArrowheads="1"/>
              </p:cNvSpPr>
              <p:nvPr/>
            </p:nvSpPr>
            <p:spPr bwMode="auto">
              <a:xfrm>
                <a:off x="2832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3" name="Oval 23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4" name="Oval 24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5" name="Oval 25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6" name="Oval 26"/>
              <p:cNvSpPr>
                <a:spLocks noChangeArrowheads="1"/>
              </p:cNvSpPr>
              <p:nvPr/>
            </p:nvSpPr>
            <p:spPr bwMode="auto">
              <a:xfrm>
                <a:off x="3168" y="120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7" name="Oval 27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8" name="Oval 28"/>
              <p:cNvSpPr>
                <a:spLocks noChangeArrowheads="1"/>
              </p:cNvSpPr>
              <p:nvPr/>
            </p:nvSpPr>
            <p:spPr bwMode="auto">
              <a:xfrm>
                <a:off x="3312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9" name="Oval 29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0" name="Oval 30"/>
              <p:cNvSpPr>
                <a:spLocks noChangeArrowheads="1"/>
              </p:cNvSpPr>
              <p:nvPr/>
            </p:nvSpPr>
            <p:spPr bwMode="auto">
              <a:xfrm>
                <a:off x="355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1" name="Oval 31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2" name="Oval 32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3" name="Oval 33"/>
              <p:cNvSpPr>
                <a:spLocks noChangeArrowheads="1"/>
              </p:cNvSpPr>
              <p:nvPr/>
            </p:nvSpPr>
            <p:spPr bwMode="auto">
              <a:xfrm>
                <a:off x="398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4" name="Oval 34"/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5" name="Oval 35"/>
              <p:cNvSpPr>
                <a:spLocks noChangeArrowheads="1"/>
              </p:cNvSpPr>
              <p:nvPr/>
            </p:nvSpPr>
            <p:spPr bwMode="auto">
              <a:xfrm>
                <a:off x="4272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6" name="Oval 36"/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7" name="Text Box 37"/>
              <p:cNvSpPr txBox="1">
                <a:spLocks noChangeArrowheads="1"/>
              </p:cNvSpPr>
              <p:nvPr/>
            </p:nvSpPr>
            <p:spPr bwMode="auto">
              <a:xfrm>
                <a:off x="3359" y="912"/>
                <a:ext cx="1393" cy="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1588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Arial" charset="0"/>
                  </a:rPr>
                  <a:t>Baseline resolution between adjacent peaks.</a:t>
                </a:r>
              </a:p>
            </p:txBody>
          </p:sp>
          <p:grpSp>
            <p:nvGrpSpPr>
              <p:cNvPr id="245798" name="Group 38"/>
              <p:cNvGrpSpPr>
                <a:grpSpLocks/>
              </p:cNvGrpSpPr>
              <p:nvPr/>
            </p:nvGrpSpPr>
            <p:grpSpPr bwMode="auto">
              <a:xfrm>
                <a:off x="1440" y="2448"/>
                <a:ext cx="2928" cy="480"/>
                <a:chOff x="1824" y="2928"/>
                <a:chExt cx="2928" cy="480"/>
              </a:xfrm>
            </p:grpSpPr>
            <p:sp>
              <p:nvSpPr>
                <p:cNvPr id="245799" name="Freeform 39"/>
                <p:cNvSpPr>
                  <a:spLocks/>
                </p:cNvSpPr>
                <p:nvPr/>
              </p:nvSpPr>
              <p:spPr bwMode="auto">
                <a:xfrm>
                  <a:off x="1824" y="2976"/>
                  <a:ext cx="1008" cy="432"/>
                </a:xfrm>
                <a:custGeom>
                  <a:avLst/>
                  <a:gdLst>
                    <a:gd name="T0" fmla="*/ 1008 w 1008"/>
                    <a:gd name="T1" fmla="*/ 0 h 432"/>
                    <a:gd name="T2" fmla="*/ 672 w 1008"/>
                    <a:gd name="T3" fmla="*/ 432 h 432"/>
                    <a:gd name="T4" fmla="*/ 0 w 1008"/>
                    <a:gd name="T5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08" h="432">
                      <a:moveTo>
                        <a:pt x="1008" y="0"/>
                      </a:moveTo>
                      <a:lnTo>
                        <a:pt x="672" y="432"/>
                      </a:lnTo>
                      <a:lnTo>
                        <a:pt x="0" y="43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800" name="Freeform 40"/>
                <p:cNvSpPr>
                  <a:spLocks/>
                </p:cNvSpPr>
                <p:nvPr/>
              </p:nvSpPr>
              <p:spPr bwMode="auto">
                <a:xfrm>
                  <a:off x="2832" y="2928"/>
                  <a:ext cx="1920" cy="480"/>
                </a:xfrm>
                <a:custGeom>
                  <a:avLst/>
                  <a:gdLst>
                    <a:gd name="T0" fmla="*/ 0 w 1920"/>
                    <a:gd name="T1" fmla="*/ 48 h 480"/>
                    <a:gd name="T2" fmla="*/ 384 w 1920"/>
                    <a:gd name="T3" fmla="*/ 240 h 480"/>
                    <a:gd name="T4" fmla="*/ 672 w 1920"/>
                    <a:gd name="T5" fmla="*/ 0 h 480"/>
                    <a:gd name="T6" fmla="*/ 960 w 1920"/>
                    <a:gd name="T7" fmla="*/ 480 h 480"/>
                    <a:gd name="T8" fmla="*/ 1920 w 1920"/>
                    <a:gd name="T9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0" h="480">
                      <a:moveTo>
                        <a:pt x="0" y="48"/>
                      </a:moveTo>
                      <a:lnTo>
                        <a:pt x="384" y="240"/>
                      </a:lnTo>
                      <a:lnTo>
                        <a:pt x="672" y="0"/>
                      </a:lnTo>
                      <a:lnTo>
                        <a:pt x="960" y="480"/>
                      </a:lnTo>
                      <a:lnTo>
                        <a:pt x="1920" y="48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5801" name="Line 41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0" cy="1056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02" name="Oval 42"/>
              <p:cNvSpPr>
                <a:spLocks noChangeArrowheads="1"/>
              </p:cNvSpPr>
              <p:nvPr/>
            </p:nvSpPr>
            <p:spPr bwMode="auto">
              <a:xfrm>
                <a:off x="3072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03" name="Line 43"/>
              <p:cNvSpPr>
                <a:spLocks noChangeShapeType="1"/>
              </p:cNvSpPr>
              <p:nvPr/>
            </p:nvSpPr>
            <p:spPr bwMode="auto">
              <a:xfrm>
                <a:off x="3456" y="1872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04" name="Oval 44"/>
              <p:cNvSpPr>
                <a:spLocks noChangeArrowheads="1"/>
              </p:cNvSpPr>
              <p:nvPr/>
            </p:nvSpPr>
            <p:spPr bwMode="auto">
              <a:xfrm>
                <a:off x="3408" y="28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05" name="Line 45"/>
              <p:cNvSpPr>
                <a:spLocks noChangeShapeType="1"/>
              </p:cNvSpPr>
              <p:nvPr/>
            </p:nvSpPr>
            <p:spPr bwMode="auto">
              <a:xfrm>
                <a:off x="4032" y="192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06" name="Oval 46"/>
              <p:cNvSpPr>
                <a:spLocks noChangeArrowheads="1"/>
              </p:cNvSpPr>
              <p:nvPr/>
            </p:nvSpPr>
            <p:spPr bwMode="auto">
              <a:xfrm>
                <a:off x="3984" y="28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07" name="Line 47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08" name="Oval 48"/>
              <p:cNvSpPr>
                <a:spLocks noChangeArrowheads="1"/>
              </p:cNvSpPr>
              <p:nvPr/>
            </p:nvSpPr>
            <p:spPr bwMode="auto">
              <a:xfrm>
                <a:off x="2736" y="26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09" name="Line 49"/>
              <p:cNvSpPr>
                <a:spLocks noChangeShapeType="1"/>
              </p:cNvSpPr>
              <p:nvPr/>
            </p:nvSpPr>
            <p:spPr bwMode="auto">
              <a:xfrm>
                <a:off x="2448" y="1392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10" name="Oval 5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11" name="Oval 51"/>
              <p:cNvSpPr>
                <a:spLocks noChangeArrowheads="1"/>
              </p:cNvSpPr>
              <p:nvPr/>
            </p:nvSpPr>
            <p:spPr bwMode="auto">
              <a:xfrm>
                <a:off x="2064" y="28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12" name="Text Box 52"/>
              <p:cNvSpPr txBox="1">
                <a:spLocks noChangeArrowheads="1"/>
              </p:cNvSpPr>
              <p:nvPr/>
            </p:nvSpPr>
            <p:spPr bwMode="auto">
              <a:xfrm>
                <a:off x="3216" y="2064"/>
                <a:ext cx="1536" cy="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88925" indent="-2889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Arial" charset="0"/>
                  </a:rPr>
                  <a:t>     Incomplete                 resolution between same peaks</a:t>
                </a:r>
              </a:p>
            </p:txBody>
          </p:sp>
        </p:grpSp>
        <p:sp>
          <p:nvSpPr>
            <p:cNvPr id="245813" name="Text Box 53"/>
            <p:cNvSpPr txBox="1">
              <a:spLocks noChangeArrowheads="1"/>
            </p:cNvSpPr>
            <p:nvPr/>
          </p:nvSpPr>
          <p:spPr bwMode="auto">
            <a:xfrm>
              <a:off x="576" y="2448"/>
              <a:ext cx="108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  <a:latin typeface="Arial" charset="0"/>
                </a:rPr>
                <a:t>Data collected at 4 ns intervals</a:t>
              </a:r>
            </a:p>
          </p:txBody>
        </p:sp>
      </p:grp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228600" y="1371600"/>
            <a:ext cx="868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Determines the time interval between subsequent acquired data points.  Increasing the number of data points by sampling more frequently can increase resolution for a given mass range but also increases the size of the data file. </a:t>
            </a:r>
          </a:p>
        </p:txBody>
      </p:sp>
      <p:sp>
        <p:nvSpPr>
          <p:cNvPr id="245815" name="Text Box 55"/>
          <p:cNvSpPr txBox="1">
            <a:spLocks noChangeArrowheads="1"/>
          </p:cNvSpPr>
          <p:nvPr/>
        </p:nvSpPr>
        <p:spPr bwMode="auto">
          <a:xfrm>
            <a:off x="152400" y="7620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501650" y="2378075"/>
            <a:ext cx="123825" cy="36290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504825" y="2386013"/>
            <a:ext cx="115888" cy="361156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625475" y="2686050"/>
            <a:ext cx="1463675" cy="920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630238" y="2690813"/>
            <a:ext cx="1454150" cy="84137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2017713" y="3775075"/>
            <a:ext cx="3497262" cy="90488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2025650" y="3779838"/>
            <a:ext cx="3486150" cy="7620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2005013" y="4495800"/>
            <a:ext cx="3497262" cy="93663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2008188" y="4505325"/>
            <a:ext cx="3490912" cy="793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2017713" y="2400300"/>
            <a:ext cx="128587" cy="7778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2025650" y="2405063"/>
            <a:ext cx="114300" cy="7683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1992313" y="5224463"/>
            <a:ext cx="123825" cy="54451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1993900" y="5233988"/>
            <a:ext cx="119063" cy="5302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1992313" y="4789488"/>
            <a:ext cx="123825" cy="45561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1993900" y="4797425"/>
            <a:ext cx="119063" cy="4381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611188" y="5675313"/>
            <a:ext cx="349250" cy="9366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19125" y="5684838"/>
            <a:ext cx="336550" cy="793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1838325" y="5751513"/>
            <a:ext cx="277813" cy="147637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1841500" y="5759450"/>
            <a:ext cx="271463" cy="1301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1639888" y="5659438"/>
            <a:ext cx="352425" cy="920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1647825" y="5662613"/>
            <a:ext cx="336550" cy="84137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931863" y="5675313"/>
            <a:ext cx="69850" cy="568325"/>
          </a:xfrm>
          <a:prstGeom prst="rect">
            <a:avLst/>
          </a:prstGeom>
          <a:solidFill>
            <a:srgbClr val="FFFFFF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935038" y="5684838"/>
            <a:ext cx="61912" cy="5492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1600200" y="5659438"/>
            <a:ext cx="71438" cy="565150"/>
          </a:xfrm>
          <a:prstGeom prst="rect">
            <a:avLst/>
          </a:prstGeom>
          <a:solidFill>
            <a:srgbClr val="FFFFFF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9" name="Rectangle 25"/>
          <p:cNvSpPr>
            <a:spLocks noChangeArrowheads="1"/>
          </p:cNvSpPr>
          <p:nvPr/>
        </p:nvSpPr>
        <p:spPr bwMode="auto">
          <a:xfrm>
            <a:off x="1608138" y="5662613"/>
            <a:ext cx="58737" cy="554037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0" name="Rectangle 26"/>
          <p:cNvSpPr>
            <a:spLocks noChangeArrowheads="1"/>
          </p:cNvSpPr>
          <p:nvPr/>
        </p:nvSpPr>
        <p:spPr bwMode="auto">
          <a:xfrm>
            <a:off x="836613" y="6092825"/>
            <a:ext cx="95250" cy="150813"/>
          </a:xfrm>
          <a:prstGeom prst="rect">
            <a:avLst/>
          </a:prstGeom>
          <a:solidFill>
            <a:srgbClr val="FFFFFF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1" name="Rectangle 27"/>
          <p:cNvSpPr>
            <a:spLocks noChangeArrowheads="1"/>
          </p:cNvSpPr>
          <p:nvPr/>
        </p:nvSpPr>
        <p:spPr bwMode="auto">
          <a:xfrm>
            <a:off x="838200" y="6097588"/>
            <a:ext cx="90488" cy="1365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2" name="Rectangle 28"/>
          <p:cNvSpPr>
            <a:spLocks noChangeArrowheads="1"/>
          </p:cNvSpPr>
          <p:nvPr/>
        </p:nvSpPr>
        <p:spPr bwMode="auto">
          <a:xfrm>
            <a:off x="1671638" y="6076950"/>
            <a:ext cx="95250" cy="147638"/>
          </a:xfrm>
          <a:prstGeom prst="rect">
            <a:avLst/>
          </a:prstGeom>
          <a:solidFill>
            <a:srgbClr val="FFFFFF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3" name="Rectangle 29"/>
          <p:cNvSpPr>
            <a:spLocks noChangeArrowheads="1"/>
          </p:cNvSpPr>
          <p:nvPr/>
        </p:nvSpPr>
        <p:spPr bwMode="auto">
          <a:xfrm>
            <a:off x="1673225" y="6086475"/>
            <a:ext cx="92075" cy="1301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4" name="Rectangle 30"/>
          <p:cNvSpPr>
            <a:spLocks noChangeArrowheads="1"/>
          </p:cNvSpPr>
          <p:nvPr/>
        </p:nvSpPr>
        <p:spPr bwMode="auto">
          <a:xfrm>
            <a:off x="838200" y="3657600"/>
            <a:ext cx="95250" cy="10858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5" name="Rectangle 31"/>
          <p:cNvSpPr>
            <a:spLocks noChangeArrowheads="1"/>
          </p:cNvSpPr>
          <p:nvPr/>
        </p:nvSpPr>
        <p:spPr bwMode="auto">
          <a:xfrm>
            <a:off x="838200" y="3657600"/>
            <a:ext cx="87313" cy="1073150"/>
          </a:xfrm>
          <a:prstGeom prst="rect">
            <a:avLst/>
          </a:prstGeom>
          <a:solidFill>
            <a:srgbClr val="FF505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6" name="Line 32"/>
          <p:cNvSpPr>
            <a:spLocks noChangeShapeType="1"/>
          </p:cNvSpPr>
          <p:nvPr/>
        </p:nvSpPr>
        <p:spPr bwMode="auto">
          <a:xfrm>
            <a:off x="1255713" y="3248025"/>
            <a:ext cx="1587" cy="31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7" name="Line 33"/>
          <p:cNvSpPr>
            <a:spLocks noChangeShapeType="1"/>
          </p:cNvSpPr>
          <p:nvPr/>
        </p:nvSpPr>
        <p:spPr bwMode="auto">
          <a:xfrm>
            <a:off x="1604963" y="3248025"/>
            <a:ext cx="1587" cy="31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>
            <a:off x="1265238" y="3262313"/>
            <a:ext cx="84137" cy="490537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9" name="Rectangle 35"/>
          <p:cNvSpPr>
            <a:spLocks noChangeArrowheads="1"/>
          </p:cNvSpPr>
          <p:nvPr/>
        </p:nvSpPr>
        <p:spPr bwMode="auto">
          <a:xfrm>
            <a:off x="1270000" y="3263900"/>
            <a:ext cx="76200" cy="479425"/>
          </a:xfrm>
          <a:prstGeom prst="rect">
            <a:avLst/>
          </a:prstGeom>
          <a:solidFill>
            <a:srgbClr val="FF505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0" name="Rectangle 36"/>
          <p:cNvSpPr>
            <a:spLocks noChangeArrowheads="1"/>
          </p:cNvSpPr>
          <p:nvPr/>
        </p:nvSpPr>
        <p:spPr bwMode="auto">
          <a:xfrm>
            <a:off x="1265238" y="4605338"/>
            <a:ext cx="84137" cy="4921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1" name="Rectangle 37"/>
          <p:cNvSpPr>
            <a:spLocks noChangeArrowheads="1"/>
          </p:cNvSpPr>
          <p:nvPr/>
        </p:nvSpPr>
        <p:spPr bwMode="auto">
          <a:xfrm>
            <a:off x="1270000" y="4614863"/>
            <a:ext cx="76200" cy="473075"/>
          </a:xfrm>
          <a:prstGeom prst="rect">
            <a:avLst/>
          </a:prstGeom>
          <a:solidFill>
            <a:srgbClr val="FF505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2" name="Rectangle 38"/>
          <p:cNvSpPr>
            <a:spLocks noChangeArrowheads="1"/>
          </p:cNvSpPr>
          <p:nvPr/>
        </p:nvSpPr>
        <p:spPr bwMode="auto">
          <a:xfrm>
            <a:off x="1614488" y="3248025"/>
            <a:ext cx="84137" cy="2349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3" name="Rectangle 39"/>
          <p:cNvSpPr>
            <a:spLocks noChangeArrowheads="1"/>
          </p:cNvSpPr>
          <p:nvPr/>
        </p:nvSpPr>
        <p:spPr bwMode="auto">
          <a:xfrm>
            <a:off x="1620838" y="3252788"/>
            <a:ext cx="74612" cy="2254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4" name="Rectangle 40"/>
          <p:cNvSpPr>
            <a:spLocks noChangeArrowheads="1"/>
          </p:cNvSpPr>
          <p:nvPr/>
        </p:nvSpPr>
        <p:spPr bwMode="auto">
          <a:xfrm>
            <a:off x="1614488" y="4864100"/>
            <a:ext cx="84137" cy="233363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5" name="Rectangle 41"/>
          <p:cNvSpPr>
            <a:spLocks noChangeArrowheads="1"/>
          </p:cNvSpPr>
          <p:nvPr/>
        </p:nvSpPr>
        <p:spPr bwMode="auto">
          <a:xfrm>
            <a:off x="1620838" y="4865688"/>
            <a:ext cx="74612" cy="22701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1992313" y="4495800"/>
            <a:ext cx="123825" cy="3111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1993900" y="4505325"/>
            <a:ext cx="119063" cy="296863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2017713" y="3500438"/>
            <a:ext cx="128587" cy="29210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2025650" y="3509963"/>
            <a:ext cx="114300" cy="27781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0" name="Rectangle 46"/>
          <p:cNvSpPr>
            <a:spLocks noChangeArrowheads="1"/>
          </p:cNvSpPr>
          <p:nvPr/>
        </p:nvSpPr>
        <p:spPr bwMode="auto">
          <a:xfrm>
            <a:off x="2017713" y="3178175"/>
            <a:ext cx="128587" cy="449263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1" name="Rectangle 47"/>
          <p:cNvSpPr>
            <a:spLocks noChangeArrowheads="1"/>
          </p:cNvSpPr>
          <p:nvPr/>
        </p:nvSpPr>
        <p:spPr bwMode="auto">
          <a:xfrm>
            <a:off x="2025650" y="3182938"/>
            <a:ext cx="114300" cy="439737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2" name="Rectangle 48"/>
          <p:cNvSpPr>
            <a:spLocks noChangeArrowheads="1"/>
          </p:cNvSpPr>
          <p:nvPr/>
        </p:nvSpPr>
        <p:spPr bwMode="auto">
          <a:xfrm>
            <a:off x="1865313" y="2400300"/>
            <a:ext cx="280987" cy="1428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3" name="Rectangle 49"/>
          <p:cNvSpPr>
            <a:spLocks noChangeArrowheads="1"/>
          </p:cNvSpPr>
          <p:nvPr/>
        </p:nvSpPr>
        <p:spPr bwMode="auto">
          <a:xfrm>
            <a:off x="1871663" y="2405063"/>
            <a:ext cx="268287" cy="1333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4" name="Rectangle 50"/>
          <p:cNvSpPr>
            <a:spLocks noChangeArrowheads="1"/>
          </p:cNvSpPr>
          <p:nvPr/>
        </p:nvSpPr>
        <p:spPr bwMode="auto">
          <a:xfrm>
            <a:off x="3422650" y="2998788"/>
            <a:ext cx="881063" cy="48736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5" name="Rectangle 51"/>
          <p:cNvSpPr>
            <a:spLocks noChangeArrowheads="1"/>
          </p:cNvSpPr>
          <p:nvPr/>
        </p:nvSpPr>
        <p:spPr bwMode="auto">
          <a:xfrm>
            <a:off x="3427413" y="3003550"/>
            <a:ext cx="868362" cy="4794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6" name="Rectangle 52"/>
          <p:cNvSpPr>
            <a:spLocks noChangeArrowheads="1"/>
          </p:cNvSpPr>
          <p:nvPr/>
        </p:nvSpPr>
        <p:spPr bwMode="auto">
          <a:xfrm>
            <a:off x="3427413" y="3003550"/>
            <a:ext cx="868362" cy="4794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7" name="Rectangle 53"/>
          <p:cNvSpPr>
            <a:spLocks noChangeArrowheads="1"/>
          </p:cNvSpPr>
          <p:nvPr/>
        </p:nvSpPr>
        <p:spPr bwMode="auto">
          <a:xfrm>
            <a:off x="3363913" y="3160713"/>
            <a:ext cx="73025" cy="20161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8" name="Rectangle 54"/>
          <p:cNvSpPr>
            <a:spLocks noChangeArrowheads="1"/>
          </p:cNvSpPr>
          <p:nvPr/>
        </p:nvSpPr>
        <p:spPr bwMode="auto">
          <a:xfrm>
            <a:off x="3371850" y="3163888"/>
            <a:ext cx="61913" cy="18891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9" name="Rectangle 55"/>
          <p:cNvSpPr>
            <a:spLocks noChangeArrowheads="1"/>
          </p:cNvSpPr>
          <p:nvPr/>
        </p:nvSpPr>
        <p:spPr bwMode="auto">
          <a:xfrm>
            <a:off x="3371850" y="3163888"/>
            <a:ext cx="61913" cy="18891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0" name="Freeform 56"/>
          <p:cNvSpPr>
            <a:spLocks/>
          </p:cNvSpPr>
          <p:nvPr/>
        </p:nvSpPr>
        <p:spPr bwMode="auto">
          <a:xfrm>
            <a:off x="1624013" y="4267200"/>
            <a:ext cx="444500" cy="233363"/>
          </a:xfrm>
          <a:custGeom>
            <a:avLst/>
            <a:gdLst>
              <a:gd name="T0" fmla="*/ 256 w 256"/>
              <a:gd name="T1" fmla="*/ 96 h 103"/>
              <a:gd name="T2" fmla="*/ 0 w 256"/>
              <a:gd name="T3" fmla="*/ 0 h 103"/>
              <a:gd name="T4" fmla="*/ 217 w 256"/>
              <a:gd name="T5" fmla="*/ 103 h 103"/>
              <a:gd name="T6" fmla="*/ 256 w 256"/>
              <a:gd name="T7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103">
                <a:moveTo>
                  <a:pt x="256" y="96"/>
                </a:moveTo>
                <a:lnTo>
                  <a:pt x="0" y="0"/>
                </a:lnTo>
                <a:lnTo>
                  <a:pt x="217" y="103"/>
                </a:lnTo>
                <a:lnTo>
                  <a:pt x="256" y="96"/>
                </a:lnTo>
                <a:close/>
              </a:path>
            </a:pathLst>
          </a:custGeom>
          <a:solidFill>
            <a:srgbClr val="000080"/>
          </a:solidFill>
          <a:ln w="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1" name="Line 57"/>
          <p:cNvSpPr>
            <a:spLocks noChangeShapeType="1"/>
          </p:cNvSpPr>
          <p:nvPr/>
        </p:nvSpPr>
        <p:spPr bwMode="auto">
          <a:xfrm>
            <a:off x="1639888" y="4271963"/>
            <a:ext cx="1587" cy="1587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2" name="Freeform 58"/>
          <p:cNvSpPr>
            <a:spLocks/>
          </p:cNvSpPr>
          <p:nvPr/>
        </p:nvSpPr>
        <p:spPr bwMode="auto">
          <a:xfrm>
            <a:off x="1624013" y="3856038"/>
            <a:ext cx="444500" cy="241300"/>
          </a:xfrm>
          <a:custGeom>
            <a:avLst/>
            <a:gdLst>
              <a:gd name="T0" fmla="*/ 256 w 256"/>
              <a:gd name="T1" fmla="*/ 10 h 106"/>
              <a:gd name="T2" fmla="*/ 0 w 256"/>
              <a:gd name="T3" fmla="*/ 106 h 106"/>
              <a:gd name="T4" fmla="*/ 217 w 256"/>
              <a:gd name="T5" fmla="*/ 0 h 106"/>
              <a:gd name="T6" fmla="*/ 256 w 256"/>
              <a:gd name="T7" fmla="*/ 1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106">
                <a:moveTo>
                  <a:pt x="256" y="10"/>
                </a:moveTo>
                <a:lnTo>
                  <a:pt x="0" y="106"/>
                </a:lnTo>
                <a:lnTo>
                  <a:pt x="217" y="0"/>
                </a:lnTo>
                <a:lnTo>
                  <a:pt x="256" y="10"/>
                </a:lnTo>
                <a:close/>
              </a:path>
            </a:pathLst>
          </a:custGeom>
          <a:solidFill>
            <a:srgbClr val="000080"/>
          </a:solidFill>
          <a:ln w="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3" name="Line 59"/>
          <p:cNvSpPr>
            <a:spLocks noChangeShapeType="1"/>
          </p:cNvSpPr>
          <p:nvPr/>
        </p:nvSpPr>
        <p:spPr bwMode="auto">
          <a:xfrm>
            <a:off x="1639888" y="4102100"/>
            <a:ext cx="1587" cy="1588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4" name="Rectangle 60"/>
          <p:cNvSpPr>
            <a:spLocks noChangeArrowheads="1"/>
          </p:cNvSpPr>
          <p:nvPr/>
        </p:nvSpPr>
        <p:spPr bwMode="auto">
          <a:xfrm>
            <a:off x="5375275" y="2887663"/>
            <a:ext cx="180975" cy="97790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5" name="Rectangle 61"/>
          <p:cNvSpPr>
            <a:spLocks noChangeArrowheads="1"/>
          </p:cNvSpPr>
          <p:nvPr/>
        </p:nvSpPr>
        <p:spPr bwMode="auto">
          <a:xfrm>
            <a:off x="5383213" y="2890838"/>
            <a:ext cx="168275" cy="96520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6" name="Rectangle 62"/>
          <p:cNvSpPr>
            <a:spLocks noChangeArrowheads="1"/>
          </p:cNvSpPr>
          <p:nvPr/>
        </p:nvSpPr>
        <p:spPr bwMode="auto">
          <a:xfrm>
            <a:off x="5375275" y="2651125"/>
            <a:ext cx="434975" cy="236538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7" name="Rectangle 63"/>
          <p:cNvSpPr>
            <a:spLocks noChangeArrowheads="1"/>
          </p:cNvSpPr>
          <p:nvPr/>
        </p:nvSpPr>
        <p:spPr bwMode="auto">
          <a:xfrm>
            <a:off x="5383213" y="2655888"/>
            <a:ext cx="419100" cy="22701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8" name="Rectangle 64"/>
          <p:cNvSpPr>
            <a:spLocks noChangeArrowheads="1"/>
          </p:cNvSpPr>
          <p:nvPr/>
        </p:nvSpPr>
        <p:spPr bwMode="auto">
          <a:xfrm>
            <a:off x="5386388" y="4495800"/>
            <a:ext cx="187325" cy="985838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49" name="Rectangle 65"/>
          <p:cNvSpPr>
            <a:spLocks noChangeArrowheads="1"/>
          </p:cNvSpPr>
          <p:nvPr/>
        </p:nvSpPr>
        <p:spPr bwMode="auto">
          <a:xfrm>
            <a:off x="5394325" y="4505325"/>
            <a:ext cx="171450" cy="966788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0" name="Rectangle 66"/>
          <p:cNvSpPr>
            <a:spLocks noChangeArrowheads="1"/>
          </p:cNvSpPr>
          <p:nvPr/>
        </p:nvSpPr>
        <p:spPr bwMode="auto">
          <a:xfrm>
            <a:off x="5386388" y="5457825"/>
            <a:ext cx="438150" cy="24130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1" name="Rectangle 67"/>
          <p:cNvSpPr>
            <a:spLocks noChangeArrowheads="1"/>
          </p:cNvSpPr>
          <p:nvPr/>
        </p:nvSpPr>
        <p:spPr bwMode="auto">
          <a:xfrm>
            <a:off x="5394325" y="5467350"/>
            <a:ext cx="422275" cy="2222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2" name="Rectangle 68"/>
          <p:cNvSpPr>
            <a:spLocks noChangeArrowheads="1"/>
          </p:cNvSpPr>
          <p:nvPr/>
        </p:nvSpPr>
        <p:spPr bwMode="auto">
          <a:xfrm>
            <a:off x="5556250" y="2870200"/>
            <a:ext cx="3082925" cy="90488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3" name="Rectangle 69"/>
          <p:cNvSpPr>
            <a:spLocks noChangeArrowheads="1"/>
          </p:cNvSpPr>
          <p:nvPr/>
        </p:nvSpPr>
        <p:spPr bwMode="auto">
          <a:xfrm>
            <a:off x="5561013" y="2874963"/>
            <a:ext cx="3073400" cy="7620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639175" y="2870200"/>
            <a:ext cx="179388" cy="9747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>
            <a:off x="8645525" y="2874963"/>
            <a:ext cx="169863" cy="96520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6" name="Rectangle 72"/>
          <p:cNvSpPr>
            <a:spLocks noChangeArrowheads="1"/>
          </p:cNvSpPr>
          <p:nvPr/>
        </p:nvSpPr>
        <p:spPr bwMode="auto">
          <a:xfrm>
            <a:off x="8386763" y="2633663"/>
            <a:ext cx="431800" cy="236537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7" name="Rectangle 73"/>
          <p:cNvSpPr>
            <a:spLocks noChangeArrowheads="1"/>
          </p:cNvSpPr>
          <p:nvPr/>
        </p:nvSpPr>
        <p:spPr bwMode="auto">
          <a:xfrm>
            <a:off x="8391525" y="2638425"/>
            <a:ext cx="423863" cy="2222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8" name="Rectangle 74"/>
          <p:cNvSpPr>
            <a:spLocks noChangeArrowheads="1"/>
          </p:cNvSpPr>
          <p:nvPr/>
        </p:nvSpPr>
        <p:spPr bwMode="auto">
          <a:xfrm>
            <a:off x="8639175" y="3827463"/>
            <a:ext cx="179388" cy="163036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59" name="Rectangle 75"/>
          <p:cNvSpPr>
            <a:spLocks noChangeArrowheads="1"/>
          </p:cNvSpPr>
          <p:nvPr/>
        </p:nvSpPr>
        <p:spPr bwMode="auto">
          <a:xfrm>
            <a:off x="8645525" y="3835400"/>
            <a:ext cx="169863" cy="1617663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0" name="Rectangle 76"/>
          <p:cNvSpPr>
            <a:spLocks noChangeArrowheads="1"/>
          </p:cNvSpPr>
          <p:nvPr/>
        </p:nvSpPr>
        <p:spPr bwMode="auto">
          <a:xfrm>
            <a:off x="8386763" y="5457825"/>
            <a:ext cx="431800" cy="24130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1" name="Rectangle 77"/>
          <p:cNvSpPr>
            <a:spLocks noChangeArrowheads="1"/>
          </p:cNvSpPr>
          <p:nvPr/>
        </p:nvSpPr>
        <p:spPr bwMode="auto">
          <a:xfrm>
            <a:off x="8391525" y="5467350"/>
            <a:ext cx="423863" cy="2222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2" name="Rectangle 78"/>
          <p:cNvSpPr>
            <a:spLocks noChangeArrowheads="1"/>
          </p:cNvSpPr>
          <p:nvPr/>
        </p:nvSpPr>
        <p:spPr bwMode="auto">
          <a:xfrm>
            <a:off x="5573713" y="5372100"/>
            <a:ext cx="1181100" cy="109538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3" name="Rectangle 79"/>
          <p:cNvSpPr>
            <a:spLocks noChangeArrowheads="1"/>
          </p:cNvSpPr>
          <p:nvPr/>
        </p:nvSpPr>
        <p:spPr bwMode="auto">
          <a:xfrm>
            <a:off x="5575300" y="5376863"/>
            <a:ext cx="1176338" cy="952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4" name="Rectangle 80"/>
          <p:cNvSpPr>
            <a:spLocks noChangeArrowheads="1"/>
          </p:cNvSpPr>
          <p:nvPr/>
        </p:nvSpPr>
        <p:spPr bwMode="auto">
          <a:xfrm>
            <a:off x="7566025" y="5372100"/>
            <a:ext cx="1084263" cy="109538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5" name="Rectangle 81"/>
          <p:cNvSpPr>
            <a:spLocks noChangeArrowheads="1"/>
          </p:cNvSpPr>
          <p:nvPr/>
        </p:nvSpPr>
        <p:spPr bwMode="auto">
          <a:xfrm>
            <a:off x="7567613" y="5376863"/>
            <a:ext cx="1077912" cy="952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6" name="Rectangle 82"/>
          <p:cNvSpPr>
            <a:spLocks noChangeArrowheads="1"/>
          </p:cNvSpPr>
          <p:nvPr/>
        </p:nvSpPr>
        <p:spPr bwMode="auto">
          <a:xfrm>
            <a:off x="6715125" y="5372100"/>
            <a:ext cx="66675" cy="6540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7" name="Rectangle 83"/>
          <p:cNvSpPr>
            <a:spLocks noChangeArrowheads="1"/>
          </p:cNvSpPr>
          <p:nvPr/>
        </p:nvSpPr>
        <p:spPr bwMode="auto">
          <a:xfrm>
            <a:off x="6719888" y="5376863"/>
            <a:ext cx="60325" cy="6445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8" name="Rectangle 84"/>
          <p:cNvSpPr>
            <a:spLocks noChangeArrowheads="1"/>
          </p:cNvSpPr>
          <p:nvPr/>
        </p:nvSpPr>
        <p:spPr bwMode="auto">
          <a:xfrm>
            <a:off x="7521575" y="5372100"/>
            <a:ext cx="69850" cy="6540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69" name="Rectangle 85"/>
          <p:cNvSpPr>
            <a:spLocks noChangeArrowheads="1"/>
          </p:cNvSpPr>
          <p:nvPr/>
        </p:nvSpPr>
        <p:spPr bwMode="auto">
          <a:xfrm>
            <a:off x="7529513" y="5376863"/>
            <a:ext cx="58737" cy="64452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70" name="Rectangle 86"/>
          <p:cNvSpPr>
            <a:spLocks noChangeArrowheads="1"/>
          </p:cNvSpPr>
          <p:nvPr/>
        </p:nvSpPr>
        <p:spPr bwMode="auto">
          <a:xfrm>
            <a:off x="6545263" y="5842000"/>
            <a:ext cx="169862" cy="1841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71" name="Rectangle 87"/>
          <p:cNvSpPr>
            <a:spLocks noChangeArrowheads="1"/>
          </p:cNvSpPr>
          <p:nvPr/>
        </p:nvSpPr>
        <p:spPr bwMode="auto">
          <a:xfrm>
            <a:off x="6551613" y="5846763"/>
            <a:ext cx="157162" cy="16986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72" name="Rectangle 88"/>
          <p:cNvSpPr>
            <a:spLocks noChangeArrowheads="1"/>
          </p:cNvSpPr>
          <p:nvPr/>
        </p:nvSpPr>
        <p:spPr bwMode="auto">
          <a:xfrm>
            <a:off x="7591425" y="5842000"/>
            <a:ext cx="166688" cy="1841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73" name="Rectangle 89"/>
          <p:cNvSpPr>
            <a:spLocks noChangeArrowheads="1"/>
          </p:cNvSpPr>
          <p:nvPr/>
        </p:nvSpPr>
        <p:spPr bwMode="auto">
          <a:xfrm>
            <a:off x="7596188" y="5846763"/>
            <a:ext cx="158750" cy="169862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874" name="Group 90"/>
          <p:cNvGrpSpPr>
            <a:grpSpLocks/>
          </p:cNvGrpSpPr>
          <p:nvPr/>
        </p:nvGrpSpPr>
        <p:grpSpPr bwMode="auto">
          <a:xfrm>
            <a:off x="5683250" y="3282950"/>
            <a:ext cx="179388" cy="454025"/>
            <a:chOff x="3547" y="2167"/>
            <a:chExt cx="92" cy="200"/>
          </a:xfrm>
        </p:grpSpPr>
        <p:sp>
          <p:nvSpPr>
            <p:cNvPr id="246875" name="Rectangle 91"/>
            <p:cNvSpPr>
              <a:spLocks noChangeArrowheads="1"/>
            </p:cNvSpPr>
            <p:nvPr/>
          </p:nvSpPr>
          <p:spPr bwMode="auto">
            <a:xfrm>
              <a:off x="3547" y="2167"/>
              <a:ext cx="27" cy="200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6" name="Rectangle 92"/>
            <p:cNvSpPr>
              <a:spLocks noChangeArrowheads="1"/>
            </p:cNvSpPr>
            <p:nvPr/>
          </p:nvSpPr>
          <p:spPr bwMode="auto">
            <a:xfrm>
              <a:off x="3551" y="2171"/>
              <a:ext cx="20" cy="19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7" name="Rectangle 93"/>
            <p:cNvSpPr>
              <a:spLocks noChangeArrowheads="1"/>
            </p:cNvSpPr>
            <p:nvPr/>
          </p:nvSpPr>
          <p:spPr bwMode="auto">
            <a:xfrm>
              <a:off x="3597" y="2184"/>
              <a:ext cx="35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8" name="Freeform 94"/>
            <p:cNvSpPr>
              <a:spLocks/>
            </p:cNvSpPr>
            <p:nvPr/>
          </p:nvSpPr>
          <p:spPr bwMode="auto">
            <a:xfrm>
              <a:off x="3597" y="2328"/>
              <a:ext cx="42" cy="16"/>
            </a:xfrm>
            <a:custGeom>
              <a:avLst/>
              <a:gdLst>
                <a:gd name="T0" fmla="*/ 33 w 48"/>
                <a:gd name="T1" fmla="*/ 8 h 16"/>
                <a:gd name="T2" fmla="*/ 40 w 48"/>
                <a:gd name="T3" fmla="*/ 0 h 16"/>
                <a:gd name="T4" fmla="*/ 0 w 48"/>
                <a:gd name="T5" fmla="*/ 0 h 16"/>
                <a:gd name="T6" fmla="*/ 0 w 48"/>
                <a:gd name="T7" fmla="*/ 16 h 16"/>
                <a:gd name="T8" fmla="*/ 40 w 48"/>
                <a:gd name="T9" fmla="*/ 16 h 16"/>
                <a:gd name="T10" fmla="*/ 48 w 48"/>
                <a:gd name="T11" fmla="*/ 8 h 16"/>
                <a:gd name="T12" fmla="*/ 40 w 48"/>
                <a:gd name="T13" fmla="*/ 16 h 16"/>
                <a:gd name="T14" fmla="*/ 48 w 48"/>
                <a:gd name="T15" fmla="*/ 16 h 16"/>
                <a:gd name="T16" fmla="*/ 48 w 48"/>
                <a:gd name="T17" fmla="*/ 8 h 16"/>
                <a:gd name="T18" fmla="*/ 33 w 48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6">
                  <a:moveTo>
                    <a:pt x="33" y="8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9" name="Freeform 95"/>
            <p:cNvSpPr>
              <a:spLocks/>
            </p:cNvSpPr>
            <p:nvPr/>
          </p:nvSpPr>
          <p:spPr bwMode="auto">
            <a:xfrm>
              <a:off x="3626" y="2175"/>
              <a:ext cx="13" cy="161"/>
            </a:xfrm>
            <a:custGeom>
              <a:avLst/>
              <a:gdLst>
                <a:gd name="T0" fmla="*/ 7 w 15"/>
                <a:gd name="T1" fmla="*/ 17 h 161"/>
                <a:gd name="T2" fmla="*/ 0 w 15"/>
                <a:gd name="T3" fmla="*/ 9 h 161"/>
                <a:gd name="T4" fmla="*/ 0 w 15"/>
                <a:gd name="T5" fmla="*/ 161 h 161"/>
                <a:gd name="T6" fmla="*/ 15 w 15"/>
                <a:gd name="T7" fmla="*/ 161 h 161"/>
                <a:gd name="T8" fmla="*/ 15 w 15"/>
                <a:gd name="T9" fmla="*/ 9 h 161"/>
                <a:gd name="T10" fmla="*/ 7 w 15"/>
                <a:gd name="T11" fmla="*/ 0 h 161"/>
                <a:gd name="T12" fmla="*/ 15 w 15"/>
                <a:gd name="T13" fmla="*/ 9 h 161"/>
                <a:gd name="T14" fmla="*/ 15 w 15"/>
                <a:gd name="T15" fmla="*/ 0 h 161"/>
                <a:gd name="T16" fmla="*/ 7 w 15"/>
                <a:gd name="T17" fmla="*/ 0 h 161"/>
                <a:gd name="T18" fmla="*/ 7 w 15"/>
                <a:gd name="T19" fmla="*/ 1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7" y="17"/>
                  </a:moveTo>
                  <a:lnTo>
                    <a:pt x="0" y="9"/>
                  </a:lnTo>
                  <a:lnTo>
                    <a:pt x="0" y="161"/>
                  </a:lnTo>
                  <a:lnTo>
                    <a:pt x="15" y="161"/>
                  </a:lnTo>
                  <a:lnTo>
                    <a:pt x="15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0" name="Freeform 96"/>
            <p:cNvSpPr>
              <a:spLocks/>
            </p:cNvSpPr>
            <p:nvPr/>
          </p:nvSpPr>
          <p:spPr bwMode="auto">
            <a:xfrm>
              <a:off x="3589" y="2175"/>
              <a:ext cx="43" cy="17"/>
            </a:xfrm>
            <a:custGeom>
              <a:avLst/>
              <a:gdLst>
                <a:gd name="T0" fmla="*/ 16 w 48"/>
                <a:gd name="T1" fmla="*/ 9 h 17"/>
                <a:gd name="T2" fmla="*/ 8 w 48"/>
                <a:gd name="T3" fmla="*/ 17 h 17"/>
                <a:gd name="T4" fmla="*/ 48 w 48"/>
                <a:gd name="T5" fmla="*/ 17 h 17"/>
                <a:gd name="T6" fmla="*/ 48 w 48"/>
                <a:gd name="T7" fmla="*/ 0 h 17"/>
                <a:gd name="T8" fmla="*/ 8 w 48"/>
                <a:gd name="T9" fmla="*/ 0 h 17"/>
                <a:gd name="T10" fmla="*/ 0 w 48"/>
                <a:gd name="T11" fmla="*/ 9 h 17"/>
                <a:gd name="T12" fmla="*/ 8 w 48"/>
                <a:gd name="T13" fmla="*/ 0 h 17"/>
                <a:gd name="T14" fmla="*/ 0 w 48"/>
                <a:gd name="T15" fmla="*/ 0 h 17"/>
                <a:gd name="T16" fmla="*/ 0 w 48"/>
                <a:gd name="T17" fmla="*/ 9 h 17"/>
                <a:gd name="T18" fmla="*/ 16 w 48"/>
                <a:gd name="T1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16" y="9"/>
                  </a:moveTo>
                  <a:lnTo>
                    <a:pt x="8" y="17"/>
                  </a:lnTo>
                  <a:lnTo>
                    <a:pt x="48" y="17"/>
                  </a:lnTo>
                  <a:lnTo>
                    <a:pt x="48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1" name="Freeform 97"/>
            <p:cNvSpPr>
              <a:spLocks/>
            </p:cNvSpPr>
            <p:nvPr/>
          </p:nvSpPr>
          <p:spPr bwMode="auto">
            <a:xfrm>
              <a:off x="3589" y="2184"/>
              <a:ext cx="15" cy="160"/>
            </a:xfrm>
            <a:custGeom>
              <a:avLst/>
              <a:gdLst>
                <a:gd name="T0" fmla="*/ 8 w 16"/>
                <a:gd name="T1" fmla="*/ 144 h 160"/>
                <a:gd name="T2" fmla="*/ 16 w 16"/>
                <a:gd name="T3" fmla="*/ 152 h 160"/>
                <a:gd name="T4" fmla="*/ 16 w 16"/>
                <a:gd name="T5" fmla="*/ 0 h 160"/>
                <a:gd name="T6" fmla="*/ 0 w 16"/>
                <a:gd name="T7" fmla="*/ 0 h 160"/>
                <a:gd name="T8" fmla="*/ 0 w 16"/>
                <a:gd name="T9" fmla="*/ 152 h 160"/>
                <a:gd name="T10" fmla="*/ 8 w 16"/>
                <a:gd name="T11" fmla="*/ 160 h 160"/>
                <a:gd name="T12" fmla="*/ 0 w 16"/>
                <a:gd name="T13" fmla="*/ 152 h 160"/>
                <a:gd name="T14" fmla="*/ 0 w 16"/>
                <a:gd name="T15" fmla="*/ 160 h 160"/>
                <a:gd name="T16" fmla="*/ 8 w 16"/>
                <a:gd name="T17" fmla="*/ 160 h 160"/>
                <a:gd name="T18" fmla="*/ 8 w 16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0">
                  <a:moveTo>
                    <a:pt x="8" y="144"/>
                  </a:moveTo>
                  <a:lnTo>
                    <a:pt x="16" y="1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0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882" name="Group 98"/>
          <p:cNvGrpSpPr>
            <a:grpSpLocks/>
          </p:cNvGrpSpPr>
          <p:nvPr/>
        </p:nvGrpSpPr>
        <p:grpSpPr bwMode="auto">
          <a:xfrm>
            <a:off x="6342063" y="3163888"/>
            <a:ext cx="1584325" cy="1892300"/>
            <a:chOff x="3883" y="2115"/>
            <a:chExt cx="809" cy="834"/>
          </a:xfrm>
        </p:grpSpPr>
        <p:sp>
          <p:nvSpPr>
            <p:cNvPr id="246883" name="Rectangle 99"/>
            <p:cNvSpPr>
              <a:spLocks noChangeArrowheads="1"/>
            </p:cNvSpPr>
            <p:nvPr/>
          </p:nvSpPr>
          <p:spPr bwMode="auto">
            <a:xfrm rot="130168">
              <a:off x="3915" y="2122"/>
              <a:ext cx="35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4" name="Freeform 100"/>
            <p:cNvSpPr>
              <a:spLocks/>
            </p:cNvSpPr>
            <p:nvPr/>
          </p:nvSpPr>
          <p:spPr bwMode="auto">
            <a:xfrm rot="130168">
              <a:off x="3910" y="2266"/>
              <a:ext cx="45" cy="16"/>
            </a:xfrm>
            <a:custGeom>
              <a:avLst/>
              <a:gdLst>
                <a:gd name="T0" fmla="*/ 33 w 50"/>
                <a:gd name="T1" fmla="*/ 8 h 16"/>
                <a:gd name="T2" fmla="*/ 41 w 50"/>
                <a:gd name="T3" fmla="*/ 0 h 16"/>
                <a:gd name="T4" fmla="*/ 0 w 50"/>
                <a:gd name="T5" fmla="*/ 0 h 16"/>
                <a:gd name="T6" fmla="*/ 0 w 50"/>
                <a:gd name="T7" fmla="*/ 16 h 16"/>
                <a:gd name="T8" fmla="*/ 41 w 50"/>
                <a:gd name="T9" fmla="*/ 16 h 16"/>
                <a:gd name="T10" fmla="*/ 50 w 50"/>
                <a:gd name="T11" fmla="*/ 8 h 16"/>
                <a:gd name="T12" fmla="*/ 41 w 50"/>
                <a:gd name="T13" fmla="*/ 16 h 16"/>
                <a:gd name="T14" fmla="*/ 50 w 50"/>
                <a:gd name="T15" fmla="*/ 16 h 16"/>
                <a:gd name="T16" fmla="*/ 50 w 50"/>
                <a:gd name="T17" fmla="*/ 8 h 16"/>
                <a:gd name="T18" fmla="*/ 33 w 50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6">
                  <a:moveTo>
                    <a:pt x="33" y="8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1" y="16"/>
                  </a:lnTo>
                  <a:lnTo>
                    <a:pt x="50" y="8"/>
                  </a:lnTo>
                  <a:lnTo>
                    <a:pt x="41" y="16"/>
                  </a:lnTo>
                  <a:lnTo>
                    <a:pt x="50" y="16"/>
                  </a:lnTo>
                  <a:lnTo>
                    <a:pt x="50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5" name="Freeform 101"/>
            <p:cNvSpPr>
              <a:spLocks/>
            </p:cNvSpPr>
            <p:nvPr/>
          </p:nvSpPr>
          <p:spPr bwMode="auto">
            <a:xfrm rot="130168">
              <a:off x="3943" y="2116"/>
              <a:ext cx="15" cy="159"/>
            </a:xfrm>
            <a:custGeom>
              <a:avLst/>
              <a:gdLst>
                <a:gd name="T0" fmla="*/ 8 w 17"/>
                <a:gd name="T1" fmla="*/ 15 h 159"/>
                <a:gd name="T2" fmla="*/ 0 w 17"/>
                <a:gd name="T3" fmla="*/ 7 h 159"/>
                <a:gd name="T4" fmla="*/ 0 w 17"/>
                <a:gd name="T5" fmla="*/ 159 h 159"/>
                <a:gd name="T6" fmla="*/ 17 w 17"/>
                <a:gd name="T7" fmla="*/ 159 h 159"/>
                <a:gd name="T8" fmla="*/ 17 w 17"/>
                <a:gd name="T9" fmla="*/ 7 h 159"/>
                <a:gd name="T10" fmla="*/ 8 w 17"/>
                <a:gd name="T11" fmla="*/ 0 h 159"/>
                <a:gd name="T12" fmla="*/ 17 w 17"/>
                <a:gd name="T13" fmla="*/ 7 h 159"/>
                <a:gd name="T14" fmla="*/ 17 w 17"/>
                <a:gd name="T15" fmla="*/ 0 h 159"/>
                <a:gd name="T16" fmla="*/ 8 w 17"/>
                <a:gd name="T17" fmla="*/ 0 h 159"/>
                <a:gd name="T18" fmla="*/ 8 w 17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9">
                  <a:moveTo>
                    <a:pt x="8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7" y="159"/>
                  </a:lnTo>
                  <a:lnTo>
                    <a:pt x="17" y="7"/>
                  </a:lnTo>
                  <a:lnTo>
                    <a:pt x="8" y="0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6" name="Freeform 102"/>
            <p:cNvSpPr>
              <a:spLocks/>
            </p:cNvSpPr>
            <p:nvPr/>
          </p:nvSpPr>
          <p:spPr bwMode="auto">
            <a:xfrm rot="130168">
              <a:off x="3910" y="2115"/>
              <a:ext cx="43" cy="15"/>
            </a:xfrm>
            <a:custGeom>
              <a:avLst/>
              <a:gdLst>
                <a:gd name="T0" fmla="*/ 17 w 48"/>
                <a:gd name="T1" fmla="*/ 7 h 15"/>
                <a:gd name="T2" fmla="*/ 7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7 w 48"/>
                <a:gd name="T9" fmla="*/ 0 h 15"/>
                <a:gd name="T10" fmla="*/ 0 w 48"/>
                <a:gd name="T11" fmla="*/ 7 h 15"/>
                <a:gd name="T12" fmla="*/ 7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7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7" y="7"/>
                  </a:moveTo>
                  <a:lnTo>
                    <a:pt x="7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7" name="Freeform 103"/>
            <p:cNvSpPr>
              <a:spLocks/>
            </p:cNvSpPr>
            <p:nvPr/>
          </p:nvSpPr>
          <p:spPr bwMode="auto">
            <a:xfrm rot="130168">
              <a:off x="3907" y="2121"/>
              <a:ext cx="15" cy="160"/>
            </a:xfrm>
            <a:custGeom>
              <a:avLst/>
              <a:gdLst>
                <a:gd name="T0" fmla="*/ 7 w 17"/>
                <a:gd name="T1" fmla="*/ 144 h 160"/>
                <a:gd name="T2" fmla="*/ 17 w 17"/>
                <a:gd name="T3" fmla="*/ 152 h 160"/>
                <a:gd name="T4" fmla="*/ 17 w 17"/>
                <a:gd name="T5" fmla="*/ 0 h 160"/>
                <a:gd name="T6" fmla="*/ 0 w 17"/>
                <a:gd name="T7" fmla="*/ 0 h 160"/>
                <a:gd name="T8" fmla="*/ 0 w 17"/>
                <a:gd name="T9" fmla="*/ 152 h 160"/>
                <a:gd name="T10" fmla="*/ 7 w 17"/>
                <a:gd name="T11" fmla="*/ 160 h 160"/>
                <a:gd name="T12" fmla="*/ 0 w 17"/>
                <a:gd name="T13" fmla="*/ 152 h 160"/>
                <a:gd name="T14" fmla="*/ 0 w 17"/>
                <a:gd name="T15" fmla="*/ 160 h 160"/>
                <a:gd name="T16" fmla="*/ 7 w 17"/>
                <a:gd name="T17" fmla="*/ 160 h 160"/>
                <a:gd name="T18" fmla="*/ 7 w 17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0">
                  <a:moveTo>
                    <a:pt x="7" y="144"/>
                  </a:moveTo>
                  <a:lnTo>
                    <a:pt x="17" y="15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7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7" y="160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8" name="Rectangle 104"/>
            <p:cNvSpPr>
              <a:spLocks noChangeArrowheads="1"/>
            </p:cNvSpPr>
            <p:nvPr/>
          </p:nvSpPr>
          <p:spPr bwMode="auto">
            <a:xfrm rot="130168">
              <a:off x="3992" y="2125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9" name="Freeform 105"/>
            <p:cNvSpPr>
              <a:spLocks/>
            </p:cNvSpPr>
            <p:nvPr/>
          </p:nvSpPr>
          <p:spPr bwMode="auto">
            <a:xfrm rot="130168">
              <a:off x="3989" y="2269"/>
              <a:ext cx="45" cy="16"/>
            </a:xfrm>
            <a:custGeom>
              <a:avLst/>
              <a:gdLst>
                <a:gd name="T0" fmla="*/ 32 w 50"/>
                <a:gd name="T1" fmla="*/ 8 h 16"/>
                <a:gd name="T2" fmla="*/ 42 w 50"/>
                <a:gd name="T3" fmla="*/ 0 h 16"/>
                <a:gd name="T4" fmla="*/ 0 w 50"/>
                <a:gd name="T5" fmla="*/ 0 h 16"/>
                <a:gd name="T6" fmla="*/ 0 w 50"/>
                <a:gd name="T7" fmla="*/ 16 h 16"/>
                <a:gd name="T8" fmla="*/ 42 w 50"/>
                <a:gd name="T9" fmla="*/ 16 h 16"/>
                <a:gd name="T10" fmla="*/ 50 w 50"/>
                <a:gd name="T11" fmla="*/ 8 h 16"/>
                <a:gd name="T12" fmla="*/ 42 w 50"/>
                <a:gd name="T13" fmla="*/ 16 h 16"/>
                <a:gd name="T14" fmla="*/ 50 w 50"/>
                <a:gd name="T15" fmla="*/ 16 h 16"/>
                <a:gd name="T16" fmla="*/ 50 w 50"/>
                <a:gd name="T17" fmla="*/ 8 h 16"/>
                <a:gd name="T18" fmla="*/ 32 w 50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6">
                  <a:moveTo>
                    <a:pt x="32" y="8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2" y="16"/>
                  </a:lnTo>
                  <a:lnTo>
                    <a:pt x="50" y="8"/>
                  </a:lnTo>
                  <a:lnTo>
                    <a:pt x="42" y="16"/>
                  </a:lnTo>
                  <a:lnTo>
                    <a:pt x="50" y="16"/>
                  </a:lnTo>
                  <a:lnTo>
                    <a:pt x="50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0" name="Freeform 106"/>
            <p:cNvSpPr>
              <a:spLocks/>
            </p:cNvSpPr>
            <p:nvPr/>
          </p:nvSpPr>
          <p:spPr bwMode="auto">
            <a:xfrm rot="130168">
              <a:off x="4021" y="2119"/>
              <a:ext cx="16" cy="159"/>
            </a:xfrm>
            <a:custGeom>
              <a:avLst/>
              <a:gdLst>
                <a:gd name="T0" fmla="*/ 10 w 18"/>
                <a:gd name="T1" fmla="*/ 15 h 159"/>
                <a:gd name="T2" fmla="*/ 0 w 18"/>
                <a:gd name="T3" fmla="*/ 7 h 159"/>
                <a:gd name="T4" fmla="*/ 0 w 18"/>
                <a:gd name="T5" fmla="*/ 159 h 159"/>
                <a:gd name="T6" fmla="*/ 18 w 18"/>
                <a:gd name="T7" fmla="*/ 159 h 159"/>
                <a:gd name="T8" fmla="*/ 18 w 18"/>
                <a:gd name="T9" fmla="*/ 7 h 159"/>
                <a:gd name="T10" fmla="*/ 10 w 18"/>
                <a:gd name="T11" fmla="*/ 0 h 159"/>
                <a:gd name="T12" fmla="*/ 18 w 18"/>
                <a:gd name="T13" fmla="*/ 7 h 159"/>
                <a:gd name="T14" fmla="*/ 18 w 18"/>
                <a:gd name="T15" fmla="*/ 0 h 159"/>
                <a:gd name="T16" fmla="*/ 10 w 18"/>
                <a:gd name="T17" fmla="*/ 0 h 159"/>
                <a:gd name="T18" fmla="*/ 10 w 18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9">
                  <a:moveTo>
                    <a:pt x="10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8" y="159"/>
                  </a:lnTo>
                  <a:lnTo>
                    <a:pt x="18" y="7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1" name="Freeform 107"/>
            <p:cNvSpPr>
              <a:spLocks/>
            </p:cNvSpPr>
            <p:nvPr/>
          </p:nvSpPr>
          <p:spPr bwMode="auto">
            <a:xfrm rot="130168">
              <a:off x="3988" y="2118"/>
              <a:ext cx="45" cy="15"/>
            </a:xfrm>
            <a:custGeom>
              <a:avLst/>
              <a:gdLst>
                <a:gd name="T0" fmla="*/ 15 w 50"/>
                <a:gd name="T1" fmla="*/ 7 h 15"/>
                <a:gd name="T2" fmla="*/ 8 w 50"/>
                <a:gd name="T3" fmla="*/ 15 h 15"/>
                <a:gd name="T4" fmla="*/ 50 w 50"/>
                <a:gd name="T5" fmla="*/ 15 h 15"/>
                <a:gd name="T6" fmla="*/ 50 w 50"/>
                <a:gd name="T7" fmla="*/ 0 h 15"/>
                <a:gd name="T8" fmla="*/ 8 w 50"/>
                <a:gd name="T9" fmla="*/ 0 h 15"/>
                <a:gd name="T10" fmla="*/ 0 w 50"/>
                <a:gd name="T11" fmla="*/ 7 h 15"/>
                <a:gd name="T12" fmla="*/ 8 w 50"/>
                <a:gd name="T13" fmla="*/ 0 h 15"/>
                <a:gd name="T14" fmla="*/ 0 w 50"/>
                <a:gd name="T15" fmla="*/ 0 h 15"/>
                <a:gd name="T16" fmla="*/ 0 w 50"/>
                <a:gd name="T17" fmla="*/ 7 h 15"/>
                <a:gd name="T18" fmla="*/ 15 w 5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5">
                  <a:moveTo>
                    <a:pt x="15" y="7"/>
                  </a:moveTo>
                  <a:lnTo>
                    <a:pt x="8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2" name="Freeform 108"/>
            <p:cNvSpPr>
              <a:spLocks/>
            </p:cNvSpPr>
            <p:nvPr/>
          </p:nvSpPr>
          <p:spPr bwMode="auto">
            <a:xfrm rot="130168">
              <a:off x="3985" y="2124"/>
              <a:ext cx="14" cy="160"/>
            </a:xfrm>
            <a:custGeom>
              <a:avLst/>
              <a:gdLst>
                <a:gd name="T0" fmla="*/ 8 w 15"/>
                <a:gd name="T1" fmla="*/ 144 h 160"/>
                <a:gd name="T2" fmla="*/ 15 w 15"/>
                <a:gd name="T3" fmla="*/ 152 h 160"/>
                <a:gd name="T4" fmla="*/ 15 w 15"/>
                <a:gd name="T5" fmla="*/ 0 h 160"/>
                <a:gd name="T6" fmla="*/ 0 w 15"/>
                <a:gd name="T7" fmla="*/ 0 h 160"/>
                <a:gd name="T8" fmla="*/ 0 w 15"/>
                <a:gd name="T9" fmla="*/ 152 h 160"/>
                <a:gd name="T10" fmla="*/ 8 w 15"/>
                <a:gd name="T11" fmla="*/ 160 h 160"/>
                <a:gd name="T12" fmla="*/ 0 w 15"/>
                <a:gd name="T13" fmla="*/ 152 h 160"/>
                <a:gd name="T14" fmla="*/ 0 w 15"/>
                <a:gd name="T15" fmla="*/ 160 h 160"/>
                <a:gd name="T16" fmla="*/ 8 w 15"/>
                <a:gd name="T17" fmla="*/ 160 h 160"/>
                <a:gd name="T18" fmla="*/ 8 w 15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0">
                  <a:moveTo>
                    <a:pt x="8" y="144"/>
                  </a:moveTo>
                  <a:lnTo>
                    <a:pt x="15" y="15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0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3" name="Rectangle 109"/>
            <p:cNvSpPr>
              <a:spLocks noChangeArrowheads="1"/>
            </p:cNvSpPr>
            <p:nvPr/>
          </p:nvSpPr>
          <p:spPr bwMode="auto">
            <a:xfrm rot="130168">
              <a:off x="4071" y="2128"/>
              <a:ext cx="35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4" name="Freeform 110"/>
            <p:cNvSpPr>
              <a:spLocks/>
            </p:cNvSpPr>
            <p:nvPr/>
          </p:nvSpPr>
          <p:spPr bwMode="auto">
            <a:xfrm rot="130168">
              <a:off x="4068" y="2272"/>
              <a:ext cx="42" cy="16"/>
            </a:xfrm>
            <a:custGeom>
              <a:avLst/>
              <a:gdLst>
                <a:gd name="T0" fmla="*/ 33 w 48"/>
                <a:gd name="T1" fmla="*/ 8 h 16"/>
                <a:gd name="T2" fmla="*/ 40 w 48"/>
                <a:gd name="T3" fmla="*/ 0 h 16"/>
                <a:gd name="T4" fmla="*/ 0 w 48"/>
                <a:gd name="T5" fmla="*/ 0 h 16"/>
                <a:gd name="T6" fmla="*/ 0 w 48"/>
                <a:gd name="T7" fmla="*/ 16 h 16"/>
                <a:gd name="T8" fmla="*/ 40 w 48"/>
                <a:gd name="T9" fmla="*/ 16 h 16"/>
                <a:gd name="T10" fmla="*/ 48 w 48"/>
                <a:gd name="T11" fmla="*/ 8 h 16"/>
                <a:gd name="T12" fmla="*/ 40 w 48"/>
                <a:gd name="T13" fmla="*/ 16 h 16"/>
                <a:gd name="T14" fmla="*/ 48 w 48"/>
                <a:gd name="T15" fmla="*/ 16 h 16"/>
                <a:gd name="T16" fmla="*/ 48 w 48"/>
                <a:gd name="T17" fmla="*/ 8 h 16"/>
                <a:gd name="T18" fmla="*/ 33 w 48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6">
                  <a:moveTo>
                    <a:pt x="33" y="8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5" name="Freeform 111"/>
            <p:cNvSpPr>
              <a:spLocks/>
            </p:cNvSpPr>
            <p:nvPr/>
          </p:nvSpPr>
          <p:spPr bwMode="auto">
            <a:xfrm rot="130168">
              <a:off x="4100" y="2121"/>
              <a:ext cx="13" cy="159"/>
            </a:xfrm>
            <a:custGeom>
              <a:avLst/>
              <a:gdLst>
                <a:gd name="T0" fmla="*/ 7 w 15"/>
                <a:gd name="T1" fmla="*/ 15 h 159"/>
                <a:gd name="T2" fmla="*/ 0 w 15"/>
                <a:gd name="T3" fmla="*/ 7 h 159"/>
                <a:gd name="T4" fmla="*/ 0 w 15"/>
                <a:gd name="T5" fmla="*/ 159 h 159"/>
                <a:gd name="T6" fmla="*/ 15 w 15"/>
                <a:gd name="T7" fmla="*/ 159 h 159"/>
                <a:gd name="T8" fmla="*/ 15 w 15"/>
                <a:gd name="T9" fmla="*/ 7 h 159"/>
                <a:gd name="T10" fmla="*/ 7 w 15"/>
                <a:gd name="T11" fmla="*/ 0 h 159"/>
                <a:gd name="T12" fmla="*/ 15 w 15"/>
                <a:gd name="T13" fmla="*/ 7 h 159"/>
                <a:gd name="T14" fmla="*/ 15 w 15"/>
                <a:gd name="T15" fmla="*/ 0 h 159"/>
                <a:gd name="T16" fmla="*/ 7 w 15"/>
                <a:gd name="T17" fmla="*/ 0 h 159"/>
                <a:gd name="T18" fmla="*/ 7 w 15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9">
                  <a:moveTo>
                    <a:pt x="7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5" y="159"/>
                  </a:lnTo>
                  <a:lnTo>
                    <a:pt x="15" y="7"/>
                  </a:lnTo>
                  <a:lnTo>
                    <a:pt x="7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6" name="Freeform 112"/>
            <p:cNvSpPr>
              <a:spLocks/>
            </p:cNvSpPr>
            <p:nvPr/>
          </p:nvSpPr>
          <p:spPr bwMode="auto">
            <a:xfrm rot="130168">
              <a:off x="4066" y="2121"/>
              <a:ext cx="43" cy="15"/>
            </a:xfrm>
            <a:custGeom>
              <a:avLst/>
              <a:gdLst>
                <a:gd name="T0" fmla="*/ 16 w 48"/>
                <a:gd name="T1" fmla="*/ 7 h 15"/>
                <a:gd name="T2" fmla="*/ 8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8 w 48"/>
                <a:gd name="T9" fmla="*/ 0 h 15"/>
                <a:gd name="T10" fmla="*/ 0 w 48"/>
                <a:gd name="T11" fmla="*/ 7 h 15"/>
                <a:gd name="T12" fmla="*/ 8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6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6" y="7"/>
                  </a:moveTo>
                  <a:lnTo>
                    <a:pt x="8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7" name="Freeform 113"/>
            <p:cNvSpPr>
              <a:spLocks/>
            </p:cNvSpPr>
            <p:nvPr/>
          </p:nvSpPr>
          <p:spPr bwMode="auto">
            <a:xfrm rot="130168">
              <a:off x="4063" y="2127"/>
              <a:ext cx="15" cy="160"/>
            </a:xfrm>
            <a:custGeom>
              <a:avLst/>
              <a:gdLst>
                <a:gd name="T0" fmla="*/ 8 w 16"/>
                <a:gd name="T1" fmla="*/ 144 h 160"/>
                <a:gd name="T2" fmla="*/ 16 w 16"/>
                <a:gd name="T3" fmla="*/ 152 h 160"/>
                <a:gd name="T4" fmla="*/ 16 w 16"/>
                <a:gd name="T5" fmla="*/ 0 h 160"/>
                <a:gd name="T6" fmla="*/ 0 w 16"/>
                <a:gd name="T7" fmla="*/ 0 h 160"/>
                <a:gd name="T8" fmla="*/ 0 w 16"/>
                <a:gd name="T9" fmla="*/ 152 h 160"/>
                <a:gd name="T10" fmla="*/ 8 w 16"/>
                <a:gd name="T11" fmla="*/ 160 h 160"/>
                <a:gd name="T12" fmla="*/ 0 w 16"/>
                <a:gd name="T13" fmla="*/ 152 h 160"/>
                <a:gd name="T14" fmla="*/ 0 w 16"/>
                <a:gd name="T15" fmla="*/ 160 h 160"/>
                <a:gd name="T16" fmla="*/ 8 w 16"/>
                <a:gd name="T17" fmla="*/ 160 h 160"/>
                <a:gd name="T18" fmla="*/ 8 w 16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0">
                  <a:moveTo>
                    <a:pt x="8" y="144"/>
                  </a:moveTo>
                  <a:lnTo>
                    <a:pt x="16" y="1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0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8" name="Rectangle 114"/>
            <p:cNvSpPr>
              <a:spLocks noChangeArrowheads="1"/>
            </p:cNvSpPr>
            <p:nvPr/>
          </p:nvSpPr>
          <p:spPr bwMode="auto">
            <a:xfrm rot="130168">
              <a:off x="4149" y="2131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9" name="Freeform 115"/>
            <p:cNvSpPr>
              <a:spLocks/>
            </p:cNvSpPr>
            <p:nvPr/>
          </p:nvSpPr>
          <p:spPr bwMode="auto">
            <a:xfrm rot="130168">
              <a:off x="4146" y="2275"/>
              <a:ext cx="42" cy="16"/>
            </a:xfrm>
            <a:custGeom>
              <a:avLst/>
              <a:gdLst>
                <a:gd name="T0" fmla="*/ 33 w 48"/>
                <a:gd name="T1" fmla="*/ 8 h 16"/>
                <a:gd name="T2" fmla="*/ 41 w 48"/>
                <a:gd name="T3" fmla="*/ 0 h 16"/>
                <a:gd name="T4" fmla="*/ 0 w 48"/>
                <a:gd name="T5" fmla="*/ 0 h 16"/>
                <a:gd name="T6" fmla="*/ 0 w 48"/>
                <a:gd name="T7" fmla="*/ 16 h 16"/>
                <a:gd name="T8" fmla="*/ 41 w 48"/>
                <a:gd name="T9" fmla="*/ 16 h 16"/>
                <a:gd name="T10" fmla="*/ 48 w 48"/>
                <a:gd name="T11" fmla="*/ 8 h 16"/>
                <a:gd name="T12" fmla="*/ 41 w 48"/>
                <a:gd name="T13" fmla="*/ 16 h 16"/>
                <a:gd name="T14" fmla="*/ 48 w 48"/>
                <a:gd name="T15" fmla="*/ 16 h 16"/>
                <a:gd name="T16" fmla="*/ 48 w 48"/>
                <a:gd name="T17" fmla="*/ 8 h 16"/>
                <a:gd name="T18" fmla="*/ 33 w 48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6">
                  <a:moveTo>
                    <a:pt x="33" y="8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1" y="16"/>
                  </a:lnTo>
                  <a:lnTo>
                    <a:pt x="48" y="8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0" name="Freeform 116"/>
            <p:cNvSpPr>
              <a:spLocks/>
            </p:cNvSpPr>
            <p:nvPr/>
          </p:nvSpPr>
          <p:spPr bwMode="auto">
            <a:xfrm rot="130168">
              <a:off x="4178" y="2124"/>
              <a:ext cx="13" cy="159"/>
            </a:xfrm>
            <a:custGeom>
              <a:avLst/>
              <a:gdLst>
                <a:gd name="T0" fmla="*/ 8 w 15"/>
                <a:gd name="T1" fmla="*/ 15 h 159"/>
                <a:gd name="T2" fmla="*/ 0 w 15"/>
                <a:gd name="T3" fmla="*/ 7 h 159"/>
                <a:gd name="T4" fmla="*/ 0 w 15"/>
                <a:gd name="T5" fmla="*/ 159 h 159"/>
                <a:gd name="T6" fmla="*/ 15 w 15"/>
                <a:gd name="T7" fmla="*/ 159 h 159"/>
                <a:gd name="T8" fmla="*/ 15 w 15"/>
                <a:gd name="T9" fmla="*/ 7 h 159"/>
                <a:gd name="T10" fmla="*/ 8 w 15"/>
                <a:gd name="T11" fmla="*/ 0 h 159"/>
                <a:gd name="T12" fmla="*/ 15 w 15"/>
                <a:gd name="T13" fmla="*/ 7 h 159"/>
                <a:gd name="T14" fmla="*/ 15 w 15"/>
                <a:gd name="T15" fmla="*/ 0 h 159"/>
                <a:gd name="T16" fmla="*/ 8 w 15"/>
                <a:gd name="T17" fmla="*/ 0 h 159"/>
                <a:gd name="T18" fmla="*/ 8 w 15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9">
                  <a:moveTo>
                    <a:pt x="8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5" y="159"/>
                  </a:lnTo>
                  <a:lnTo>
                    <a:pt x="15" y="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1" name="Freeform 117"/>
            <p:cNvSpPr>
              <a:spLocks/>
            </p:cNvSpPr>
            <p:nvPr/>
          </p:nvSpPr>
          <p:spPr bwMode="auto">
            <a:xfrm rot="130168">
              <a:off x="4146" y="2124"/>
              <a:ext cx="42" cy="15"/>
            </a:xfrm>
            <a:custGeom>
              <a:avLst/>
              <a:gdLst>
                <a:gd name="T0" fmla="*/ 15 w 48"/>
                <a:gd name="T1" fmla="*/ 7 h 15"/>
                <a:gd name="T2" fmla="*/ 7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7 w 48"/>
                <a:gd name="T9" fmla="*/ 0 h 15"/>
                <a:gd name="T10" fmla="*/ 0 w 48"/>
                <a:gd name="T11" fmla="*/ 7 h 15"/>
                <a:gd name="T12" fmla="*/ 7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5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5" y="7"/>
                  </a:moveTo>
                  <a:lnTo>
                    <a:pt x="7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2" name="Freeform 118"/>
            <p:cNvSpPr>
              <a:spLocks/>
            </p:cNvSpPr>
            <p:nvPr/>
          </p:nvSpPr>
          <p:spPr bwMode="auto">
            <a:xfrm rot="130168">
              <a:off x="4143" y="2130"/>
              <a:ext cx="13" cy="160"/>
            </a:xfrm>
            <a:custGeom>
              <a:avLst/>
              <a:gdLst>
                <a:gd name="T0" fmla="*/ 7 w 15"/>
                <a:gd name="T1" fmla="*/ 144 h 160"/>
                <a:gd name="T2" fmla="*/ 15 w 15"/>
                <a:gd name="T3" fmla="*/ 152 h 160"/>
                <a:gd name="T4" fmla="*/ 15 w 15"/>
                <a:gd name="T5" fmla="*/ 0 h 160"/>
                <a:gd name="T6" fmla="*/ 0 w 15"/>
                <a:gd name="T7" fmla="*/ 0 h 160"/>
                <a:gd name="T8" fmla="*/ 0 w 15"/>
                <a:gd name="T9" fmla="*/ 152 h 160"/>
                <a:gd name="T10" fmla="*/ 7 w 15"/>
                <a:gd name="T11" fmla="*/ 160 h 160"/>
                <a:gd name="T12" fmla="*/ 0 w 15"/>
                <a:gd name="T13" fmla="*/ 152 h 160"/>
                <a:gd name="T14" fmla="*/ 0 w 15"/>
                <a:gd name="T15" fmla="*/ 160 h 160"/>
                <a:gd name="T16" fmla="*/ 7 w 15"/>
                <a:gd name="T17" fmla="*/ 160 h 160"/>
                <a:gd name="T18" fmla="*/ 7 w 15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0">
                  <a:moveTo>
                    <a:pt x="7" y="144"/>
                  </a:moveTo>
                  <a:lnTo>
                    <a:pt x="15" y="15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7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7" y="160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3" name="Rectangle 119"/>
            <p:cNvSpPr>
              <a:spLocks noChangeArrowheads="1"/>
            </p:cNvSpPr>
            <p:nvPr/>
          </p:nvSpPr>
          <p:spPr bwMode="auto">
            <a:xfrm rot="130168">
              <a:off x="4234" y="2134"/>
              <a:ext cx="37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4" name="Freeform 120"/>
            <p:cNvSpPr>
              <a:spLocks/>
            </p:cNvSpPr>
            <p:nvPr/>
          </p:nvSpPr>
          <p:spPr bwMode="auto">
            <a:xfrm rot="130168">
              <a:off x="4231" y="2278"/>
              <a:ext cx="43" cy="16"/>
            </a:xfrm>
            <a:custGeom>
              <a:avLst/>
              <a:gdLst>
                <a:gd name="T0" fmla="*/ 33 w 48"/>
                <a:gd name="T1" fmla="*/ 8 h 16"/>
                <a:gd name="T2" fmla="*/ 41 w 48"/>
                <a:gd name="T3" fmla="*/ 0 h 16"/>
                <a:gd name="T4" fmla="*/ 0 w 48"/>
                <a:gd name="T5" fmla="*/ 0 h 16"/>
                <a:gd name="T6" fmla="*/ 0 w 48"/>
                <a:gd name="T7" fmla="*/ 16 h 16"/>
                <a:gd name="T8" fmla="*/ 41 w 48"/>
                <a:gd name="T9" fmla="*/ 16 h 16"/>
                <a:gd name="T10" fmla="*/ 48 w 48"/>
                <a:gd name="T11" fmla="*/ 8 h 16"/>
                <a:gd name="T12" fmla="*/ 41 w 48"/>
                <a:gd name="T13" fmla="*/ 16 h 16"/>
                <a:gd name="T14" fmla="*/ 48 w 48"/>
                <a:gd name="T15" fmla="*/ 16 h 16"/>
                <a:gd name="T16" fmla="*/ 48 w 48"/>
                <a:gd name="T17" fmla="*/ 8 h 16"/>
                <a:gd name="T18" fmla="*/ 33 w 48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6">
                  <a:moveTo>
                    <a:pt x="33" y="8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1" y="16"/>
                  </a:lnTo>
                  <a:lnTo>
                    <a:pt x="48" y="8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5" name="Freeform 121"/>
            <p:cNvSpPr>
              <a:spLocks/>
            </p:cNvSpPr>
            <p:nvPr/>
          </p:nvSpPr>
          <p:spPr bwMode="auto">
            <a:xfrm rot="130168">
              <a:off x="4263" y="2128"/>
              <a:ext cx="14" cy="159"/>
            </a:xfrm>
            <a:custGeom>
              <a:avLst/>
              <a:gdLst>
                <a:gd name="T0" fmla="*/ 8 w 15"/>
                <a:gd name="T1" fmla="*/ 15 h 159"/>
                <a:gd name="T2" fmla="*/ 0 w 15"/>
                <a:gd name="T3" fmla="*/ 7 h 159"/>
                <a:gd name="T4" fmla="*/ 0 w 15"/>
                <a:gd name="T5" fmla="*/ 159 h 159"/>
                <a:gd name="T6" fmla="*/ 15 w 15"/>
                <a:gd name="T7" fmla="*/ 159 h 159"/>
                <a:gd name="T8" fmla="*/ 15 w 15"/>
                <a:gd name="T9" fmla="*/ 7 h 159"/>
                <a:gd name="T10" fmla="*/ 8 w 15"/>
                <a:gd name="T11" fmla="*/ 0 h 159"/>
                <a:gd name="T12" fmla="*/ 15 w 15"/>
                <a:gd name="T13" fmla="*/ 7 h 159"/>
                <a:gd name="T14" fmla="*/ 15 w 15"/>
                <a:gd name="T15" fmla="*/ 0 h 159"/>
                <a:gd name="T16" fmla="*/ 8 w 15"/>
                <a:gd name="T17" fmla="*/ 0 h 159"/>
                <a:gd name="T18" fmla="*/ 8 w 15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9">
                  <a:moveTo>
                    <a:pt x="8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5" y="159"/>
                  </a:lnTo>
                  <a:lnTo>
                    <a:pt x="15" y="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6" name="Freeform 122"/>
            <p:cNvSpPr>
              <a:spLocks/>
            </p:cNvSpPr>
            <p:nvPr/>
          </p:nvSpPr>
          <p:spPr bwMode="auto">
            <a:xfrm rot="130168">
              <a:off x="4231" y="2127"/>
              <a:ext cx="43" cy="15"/>
            </a:xfrm>
            <a:custGeom>
              <a:avLst/>
              <a:gdLst>
                <a:gd name="T0" fmla="*/ 15 w 48"/>
                <a:gd name="T1" fmla="*/ 7 h 15"/>
                <a:gd name="T2" fmla="*/ 7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7 w 48"/>
                <a:gd name="T9" fmla="*/ 0 h 15"/>
                <a:gd name="T10" fmla="*/ 0 w 48"/>
                <a:gd name="T11" fmla="*/ 7 h 15"/>
                <a:gd name="T12" fmla="*/ 7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5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5" y="7"/>
                  </a:moveTo>
                  <a:lnTo>
                    <a:pt x="7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7" name="Freeform 123"/>
            <p:cNvSpPr>
              <a:spLocks/>
            </p:cNvSpPr>
            <p:nvPr/>
          </p:nvSpPr>
          <p:spPr bwMode="auto">
            <a:xfrm rot="130168">
              <a:off x="4228" y="2133"/>
              <a:ext cx="13" cy="160"/>
            </a:xfrm>
            <a:custGeom>
              <a:avLst/>
              <a:gdLst>
                <a:gd name="T0" fmla="*/ 7 w 15"/>
                <a:gd name="T1" fmla="*/ 144 h 160"/>
                <a:gd name="T2" fmla="*/ 15 w 15"/>
                <a:gd name="T3" fmla="*/ 152 h 160"/>
                <a:gd name="T4" fmla="*/ 15 w 15"/>
                <a:gd name="T5" fmla="*/ 0 h 160"/>
                <a:gd name="T6" fmla="*/ 0 w 15"/>
                <a:gd name="T7" fmla="*/ 0 h 160"/>
                <a:gd name="T8" fmla="*/ 0 w 15"/>
                <a:gd name="T9" fmla="*/ 152 h 160"/>
                <a:gd name="T10" fmla="*/ 7 w 15"/>
                <a:gd name="T11" fmla="*/ 160 h 160"/>
                <a:gd name="T12" fmla="*/ 0 w 15"/>
                <a:gd name="T13" fmla="*/ 152 h 160"/>
                <a:gd name="T14" fmla="*/ 0 w 15"/>
                <a:gd name="T15" fmla="*/ 160 h 160"/>
                <a:gd name="T16" fmla="*/ 7 w 15"/>
                <a:gd name="T17" fmla="*/ 160 h 160"/>
                <a:gd name="T18" fmla="*/ 7 w 15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0">
                  <a:moveTo>
                    <a:pt x="7" y="144"/>
                  </a:moveTo>
                  <a:lnTo>
                    <a:pt x="15" y="15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7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7" y="160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8" name="Rectangle 124"/>
            <p:cNvSpPr>
              <a:spLocks noChangeArrowheads="1"/>
            </p:cNvSpPr>
            <p:nvPr/>
          </p:nvSpPr>
          <p:spPr bwMode="auto">
            <a:xfrm rot="130168">
              <a:off x="4312" y="2137"/>
              <a:ext cx="37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9" name="Freeform 125"/>
            <p:cNvSpPr>
              <a:spLocks/>
            </p:cNvSpPr>
            <p:nvPr/>
          </p:nvSpPr>
          <p:spPr bwMode="auto">
            <a:xfrm rot="130168">
              <a:off x="4309" y="2281"/>
              <a:ext cx="43" cy="16"/>
            </a:xfrm>
            <a:custGeom>
              <a:avLst/>
              <a:gdLst>
                <a:gd name="T0" fmla="*/ 33 w 48"/>
                <a:gd name="T1" fmla="*/ 8 h 16"/>
                <a:gd name="T2" fmla="*/ 41 w 48"/>
                <a:gd name="T3" fmla="*/ 0 h 16"/>
                <a:gd name="T4" fmla="*/ 0 w 48"/>
                <a:gd name="T5" fmla="*/ 0 h 16"/>
                <a:gd name="T6" fmla="*/ 0 w 48"/>
                <a:gd name="T7" fmla="*/ 16 h 16"/>
                <a:gd name="T8" fmla="*/ 41 w 48"/>
                <a:gd name="T9" fmla="*/ 16 h 16"/>
                <a:gd name="T10" fmla="*/ 48 w 48"/>
                <a:gd name="T11" fmla="*/ 8 h 16"/>
                <a:gd name="T12" fmla="*/ 41 w 48"/>
                <a:gd name="T13" fmla="*/ 16 h 16"/>
                <a:gd name="T14" fmla="*/ 48 w 48"/>
                <a:gd name="T15" fmla="*/ 16 h 16"/>
                <a:gd name="T16" fmla="*/ 48 w 48"/>
                <a:gd name="T17" fmla="*/ 8 h 16"/>
                <a:gd name="T18" fmla="*/ 33 w 48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6">
                  <a:moveTo>
                    <a:pt x="33" y="8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1" y="16"/>
                  </a:lnTo>
                  <a:lnTo>
                    <a:pt x="48" y="8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0" name="Freeform 126"/>
            <p:cNvSpPr>
              <a:spLocks/>
            </p:cNvSpPr>
            <p:nvPr/>
          </p:nvSpPr>
          <p:spPr bwMode="auto">
            <a:xfrm rot="130168">
              <a:off x="4342" y="2131"/>
              <a:ext cx="13" cy="159"/>
            </a:xfrm>
            <a:custGeom>
              <a:avLst/>
              <a:gdLst>
                <a:gd name="T0" fmla="*/ 8 w 15"/>
                <a:gd name="T1" fmla="*/ 15 h 159"/>
                <a:gd name="T2" fmla="*/ 0 w 15"/>
                <a:gd name="T3" fmla="*/ 7 h 159"/>
                <a:gd name="T4" fmla="*/ 0 w 15"/>
                <a:gd name="T5" fmla="*/ 159 h 159"/>
                <a:gd name="T6" fmla="*/ 15 w 15"/>
                <a:gd name="T7" fmla="*/ 159 h 159"/>
                <a:gd name="T8" fmla="*/ 15 w 15"/>
                <a:gd name="T9" fmla="*/ 7 h 159"/>
                <a:gd name="T10" fmla="*/ 8 w 15"/>
                <a:gd name="T11" fmla="*/ 0 h 159"/>
                <a:gd name="T12" fmla="*/ 15 w 15"/>
                <a:gd name="T13" fmla="*/ 7 h 159"/>
                <a:gd name="T14" fmla="*/ 15 w 15"/>
                <a:gd name="T15" fmla="*/ 0 h 159"/>
                <a:gd name="T16" fmla="*/ 8 w 15"/>
                <a:gd name="T17" fmla="*/ 0 h 159"/>
                <a:gd name="T18" fmla="*/ 8 w 15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9">
                  <a:moveTo>
                    <a:pt x="8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5" y="159"/>
                  </a:lnTo>
                  <a:lnTo>
                    <a:pt x="15" y="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1" name="Freeform 127"/>
            <p:cNvSpPr>
              <a:spLocks/>
            </p:cNvSpPr>
            <p:nvPr/>
          </p:nvSpPr>
          <p:spPr bwMode="auto">
            <a:xfrm rot="130168">
              <a:off x="4308" y="2130"/>
              <a:ext cx="43" cy="15"/>
            </a:xfrm>
            <a:custGeom>
              <a:avLst/>
              <a:gdLst>
                <a:gd name="T0" fmla="*/ 15 w 48"/>
                <a:gd name="T1" fmla="*/ 7 h 15"/>
                <a:gd name="T2" fmla="*/ 7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7 w 48"/>
                <a:gd name="T9" fmla="*/ 0 h 15"/>
                <a:gd name="T10" fmla="*/ 0 w 48"/>
                <a:gd name="T11" fmla="*/ 7 h 15"/>
                <a:gd name="T12" fmla="*/ 7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5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5" y="7"/>
                  </a:moveTo>
                  <a:lnTo>
                    <a:pt x="7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2" name="Freeform 128"/>
            <p:cNvSpPr>
              <a:spLocks/>
            </p:cNvSpPr>
            <p:nvPr/>
          </p:nvSpPr>
          <p:spPr bwMode="auto">
            <a:xfrm rot="130168">
              <a:off x="4305" y="2136"/>
              <a:ext cx="13" cy="160"/>
            </a:xfrm>
            <a:custGeom>
              <a:avLst/>
              <a:gdLst>
                <a:gd name="T0" fmla="*/ 7 w 15"/>
                <a:gd name="T1" fmla="*/ 144 h 160"/>
                <a:gd name="T2" fmla="*/ 15 w 15"/>
                <a:gd name="T3" fmla="*/ 152 h 160"/>
                <a:gd name="T4" fmla="*/ 15 w 15"/>
                <a:gd name="T5" fmla="*/ 0 h 160"/>
                <a:gd name="T6" fmla="*/ 0 w 15"/>
                <a:gd name="T7" fmla="*/ 0 h 160"/>
                <a:gd name="T8" fmla="*/ 0 w 15"/>
                <a:gd name="T9" fmla="*/ 152 h 160"/>
                <a:gd name="T10" fmla="*/ 7 w 15"/>
                <a:gd name="T11" fmla="*/ 160 h 160"/>
                <a:gd name="T12" fmla="*/ 0 w 15"/>
                <a:gd name="T13" fmla="*/ 152 h 160"/>
                <a:gd name="T14" fmla="*/ 0 w 15"/>
                <a:gd name="T15" fmla="*/ 160 h 160"/>
                <a:gd name="T16" fmla="*/ 7 w 15"/>
                <a:gd name="T17" fmla="*/ 160 h 160"/>
                <a:gd name="T18" fmla="*/ 7 w 15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0">
                  <a:moveTo>
                    <a:pt x="7" y="144"/>
                  </a:moveTo>
                  <a:lnTo>
                    <a:pt x="15" y="15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7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7" y="160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3" name="Rectangle 129"/>
            <p:cNvSpPr>
              <a:spLocks noChangeArrowheads="1"/>
            </p:cNvSpPr>
            <p:nvPr/>
          </p:nvSpPr>
          <p:spPr bwMode="auto">
            <a:xfrm rot="130168">
              <a:off x="4391" y="2140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4" name="Freeform 130"/>
            <p:cNvSpPr>
              <a:spLocks/>
            </p:cNvSpPr>
            <p:nvPr/>
          </p:nvSpPr>
          <p:spPr bwMode="auto">
            <a:xfrm rot="130168">
              <a:off x="4387" y="2284"/>
              <a:ext cx="44" cy="16"/>
            </a:xfrm>
            <a:custGeom>
              <a:avLst/>
              <a:gdLst>
                <a:gd name="T0" fmla="*/ 32 w 50"/>
                <a:gd name="T1" fmla="*/ 8 h 16"/>
                <a:gd name="T2" fmla="*/ 42 w 50"/>
                <a:gd name="T3" fmla="*/ 0 h 16"/>
                <a:gd name="T4" fmla="*/ 0 w 50"/>
                <a:gd name="T5" fmla="*/ 0 h 16"/>
                <a:gd name="T6" fmla="*/ 0 w 50"/>
                <a:gd name="T7" fmla="*/ 16 h 16"/>
                <a:gd name="T8" fmla="*/ 42 w 50"/>
                <a:gd name="T9" fmla="*/ 16 h 16"/>
                <a:gd name="T10" fmla="*/ 50 w 50"/>
                <a:gd name="T11" fmla="*/ 8 h 16"/>
                <a:gd name="T12" fmla="*/ 42 w 50"/>
                <a:gd name="T13" fmla="*/ 16 h 16"/>
                <a:gd name="T14" fmla="*/ 50 w 50"/>
                <a:gd name="T15" fmla="*/ 16 h 16"/>
                <a:gd name="T16" fmla="*/ 50 w 50"/>
                <a:gd name="T17" fmla="*/ 8 h 16"/>
                <a:gd name="T18" fmla="*/ 32 w 50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6">
                  <a:moveTo>
                    <a:pt x="32" y="8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2" y="16"/>
                  </a:lnTo>
                  <a:lnTo>
                    <a:pt x="50" y="8"/>
                  </a:lnTo>
                  <a:lnTo>
                    <a:pt x="42" y="16"/>
                  </a:lnTo>
                  <a:lnTo>
                    <a:pt x="50" y="16"/>
                  </a:lnTo>
                  <a:lnTo>
                    <a:pt x="50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5" name="Freeform 131"/>
            <p:cNvSpPr>
              <a:spLocks/>
            </p:cNvSpPr>
            <p:nvPr/>
          </p:nvSpPr>
          <p:spPr bwMode="auto">
            <a:xfrm rot="130168">
              <a:off x="4418" y="2134"/>
              <a:ext cx="16" cy="159"/>
            </a:xfrm>
            <a:custGeom>
              <a:avLst/>
              <a:gdLst>
                <a:gd name="T0" fmla="*/ 10 w 18"/>
                <a:gd name="T1" fmla="*/ 15 h 159"/>
                <a:gd name="T2" fmla="*/ 0 w 18"/>
                <a:gd name="T3" fmla="*/ 7 h 159"/>
                <a:gd name="T4" fmla="*/ 0 w 18"/>
                <a:gd name="T5" fmla="*/ 159 h 159"/>
                <a:gd name="T6" fmla="*/ 18 w 18"/>
                <a:gd name="T7" fmla="*/ 159 h 159"/>
                <a:gd name="T8" fmla="*/ 18 w 18"/>
                <a:gd name="T9" fmla="*/ 7 h 159"/>
                <a:gd name="T10" fmla="*/ 10 w 18"/>
                <a:gd name="T11" fmla="*/ 0 h 159"/>
                <a:gd name="T12" fmla="*/ 18 w 18"/>
                <a:gd name="T13" fmla="*/ 7 h 159"/>
                <a:gd name="T14" fmla="*/ 18 w 18"/>
                <a:gd name="T15" fmla="*/ 0 h 159"/>
                <a:gd name="T16" fmla="*/ 10 w 18"/>
                <a:gd name="T17" fmla="*/ 0 h 159"/>
                <a:gd name="T18" fmla="*/ 10 w 18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9">
                  <a:moveTo>
                    <a:pt x="10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8" y="159"/>
                  </a:lnTo>
                  <a:lnTo>
                    <a:pt x="18" y="7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6" name="Freeform 132"/>
            <p:cNvSpPr>
              <a:spLocks/>
            </p:cNvSpPr>
            <p:nvPr/>
          </p:nvSpPr>
          <p:spPr bwMode="auto">
            <a:xfrm rot="130168">
              <a:off x="4385" y="2133"/>
              <a:ext cx="44" cy="15"/>
            </a:xfrm>
            <a:custGeom>
              <a:avLst/>
              <a:gdLst>
                <a:gd name="T0" fmla="*/ 17 w 50"/>
                <a:gd name="T1" fmla="*/ 7 h 15"/>
                <a:gd name="T2" fmla="*/ 8 w 50"/>
                <a:gd name="T3" fmla="*/ 15 h 15"/>
                <a:gd name="T4" fmla="*/ 50 w 50"/>
                <a:gd name="T5" fmla="*/ 15 h 15"/>
                <a:gd name="T6" fmla="*/ 50 w 50"/>
                <a:gd name="T7" fmla="*/ 0 h 15"/>
                <a:gd name="T8" fmla="*/ 8 w 50"/>
                <a:gd name="T9" fmla="*/ 0 h 15"/>
                <a:gd name="T10" fmla="*/ 0 w 50"/>
                <a:gd name="T11" fmla="*/ 7 h 15"/>
                <a:gd name="T12" fmla="*/ 8 w 50"/>
                <a:gd name="T13" fmla="*/ 0 h 15"/>
                <a:gd name="T14" fmla="*/ 0 w 50"/>
                <a:gd name="T15" fmla="*/ 0 h 15"/>
                <a:gd name="T16" fmla="*/ 0 w 50"/>
                <a:gd name="T17" fmla="*/ 7 h 15"/>
                <a:gd name="T18" fmla="*/ 17 w 5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5">
                  <a:moveTo>
                    <a:pt x="17" y="7"/>
                  </a:moveTo>
                  <a:lnTo>
                    <a:pt x="8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7" name="Freeform 133"/>
            <p:cNvSpPr>
              <a:spLocks/>
            </p:cNvSpPr>
            <p:nvPr/>
          </p:nvSpPr>
          <p:spPr bwMode="auto">
            <a:xfrm rot="130168">
              <a:off x="4382" y="2139"/>
              <a:ext cx="15" cy="160"/>
            </a:xfrm>
            <a:custGeom>
              <a:avLst/>
              <a:gdLst>
                <a:gd name="T0" fmla="*/ 8 w 17"/>
                <a:gd name="T1" fmla="*/ 144 h 160"/>
                <a:gd name="T2" fmla="*/ 17 w 17"/>
                <a:gd name="T3" fmla="*/ 152 h 160"/>
                <a:gd name="T4" fmla="*/ 17 w 17"/>
                <a:gd name="T5" fmla="*/ 0 h 160"/>
                <a:gd name="T6" fmla="*/ 0 w 17"/>
                <a:gd name="T7" fmla="*/ 0 h 160"/>
                <a:gd name="T8" fmla="*/ 0 w 17"/>
                <a:gd name="T9" fmla="*/ 152 h 160"/>
                <a:gd name="T10" fmla="*/ 8 w 17"/>
                <a:gd name="T11" fmla="*/ 160 h 160"/>
                <a:gd name="T12" fmla="*/ 0 w 17"/>
                <a:gd name="T13" fmla="*/ 152 h 160"/>
                <a:gd name="T14" fmla="*/ 0 w 17"/>
                <a:gd name="T15" fmla="*/ 160 h 160"/>
                <a:gd name="T16" fmla="*/ 8 w 17"/>
                <a:gd name="T17" fmla="*/ 160 h 160"/>
                <a:gd name="T18" fmla="*/ 8 w 17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0">
                  <a:moveTo>
                    <a:pt x="8" y="144"/>
                  </a:moveTo>
                  <a:lnTo>
                    <a:pt x="17" y="15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0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8" name="Rectangle 134"/>
            <p:cNvSpPr>
              <a:spLocks noChangeArrowheads="1"/>
            </p:cNvSpPr>
            <p:nvPr/>
          </p:nvSpPr>
          <p:spPr bwMode="auto">
            <a:xfrm rot="130168">
              <a:off x="4470" y="2143"/>
              <a:ext cx="33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9" name="Freeform 135"/>
            <p:cNvSpPr>
              <a:spLocks/>
            </p:cNvSpPr>
            <p:nvPr/>
          </p:nvSpPr>
          <p:spPr bwMode="auto">
            <a:xfrm rot="130168">
              <a:off x="4465" y="2287"/>
              <a:ext cx="44" cy="16"/>
            </a:xfrm>
            <a:custGeom>
              <a:avLst/>
              <a:gdLst>
                <a:gd name="T0" fmla="*/ 33 w 50"/>
                <a:gd name="T1" fmla="*/ 8 h 16"/>
                <a:gd name="T2" fmla="*/ 40 w 50"/>
                <a:gd name="T3" fmla="*/ 0 h 16"/>
                <a:gd name="T4" fmla="*/ 0 w 50"/>
                <a:gd name="T5" fmla="*/ 0 h 16"/>
                <a:gd name="T6" fmla="*/ 0 w 50"/>
                <a:gd name="T7" fmla="*/ 16 h 16"/>
                <a:gd name="T8" fmla="*/ 40 w 50"/>
                <a:gd name="T9" fmla="*/ 16 h 16"/>
                <a:gd name="T10" fmla="*/ 50 w 50"/>
                <a:gd name="T11" fmla="*/ 8 h 16"/>
                <a:gd name="T12" fmla="*/ 40 w 50"/>
                <a:gd name="T13" fmla="*/ 16 h 16"/>
                <a:gd name="T14" fmla="*/ 50 w 50"/>
                <a:gd name="T15" fmla="*/ 16 h 16"/>
                <a:gd name="T16" fmla="*/ 50 w 50"/>
                <a:gd name="T17" fmla="*/ 8 h 16"/>
                <a:gd name="T18" fmla="*/ 33 w 50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6">
                  <a:moveTo>
                    <a:pt x="33" y="8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0" name="Freeform 136"/>
            <p:cNvSpPr>
              <a:spLocks/>
            </p:cNvSpPr>
            <p:nvPr/>
          </p:nvSpPr>
          <p:spPr bwMode="auto">
            <a:xfrm rot="130168">
              <a:off x="4497" y="2137"/>
              <a:ext cx="15" cy="159"/>
            </a:xfrm>
            <a:custGeom>
              <a:avLst/>
              <a:gdLst>
                <a:gd name="T0" fmla="*/ 7 w 17"/>
                <a:gd name="T1" fmla="*/ 15 h 159"/>
                <a:gd name="T2" fmla="*/ 0 w 17"/>
                <a:gd name="T3" fmla="*/ 7 h 159"/>
                <a:gd name="T4" fmla="*/ 0 w 17"/>
                <a:gd name="T5" fmla="*/ 159 h 159"/>
                <a:gd name="T6" fmla="*/ 17 w 17"/>
                <a:gd name="T7" fmla="*/ 159 h 159"/>
                <a:gd name="T8" fmla="*/ 17 w 17"/>
                <a:gd name="T9" fmla="*/ 7 h 159"/>
                <a:gd name="T10" fmla="*/ 7 w 17"/>
                <a:gd name="T11" fmla="*/ 0 h 159"/>
                <a:gd name="T12" fmla="*/ 17 w 17"/>
                <a:gd name="T13" fmla="*/ 7 h 159"/>
                <a:gd name="T14" fmla="*/ 17 w 17"/>
                <a:gd name="T15" fmla="*/ 0 h 159"/>
                <a:gd name="T16" fmla="*/ 7 w 17"/>
                <a:gd name="T17" fmla="*/ 0 h 159"/>
                <a:gd name="T18" fmla="*/ 7 w 17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9">
                  <a:moveTo>
                    <a:pt x="7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7" y="159"/>
                  </a:lnTo>
                  <a:lnTo>
                    <a:pt x="17" y="7"/>
                  </a:lnTo>
                  <a:lnTo>
                    <a:pt x="7" y="0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7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1" name="Freeform 137"/>
            <p:cNvSpPr>
              <a:spLocks/>
            </p:cNvSpPr>
            <p:nvPr/>
          </p:nvSpPr>
          <p:spPr bwMode="auto">
            <a:xfrm rot="130168">
              <a:off x="4463" y="2136"/>
              <a:ext cx="42" cy="15"/>
            </a:xfrm>
            <a:custGeom>
              <a:avLst/>
              <a:gdLst>
                <a:gd name="T0" fmla="*/ 18 w 48"/>
                <a:gd name="T1" fmla="*/ 7 h 15"/>
                <a:gd name="T2" fmla="*/ 8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8 w 48"/>
                <a:gd name="T9" fmla="*/ 0 h 15"/>
                <a:gd name="T10" fmla="*/ 0 w 48"/>
                <a:gd name="T11" fmla="*/ 7 h 15"/>
                <a:gd name="T12" fmla="*/ 8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8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8" y="7"/>
                  </a:moveTo>
                  <a:lnTo>
                    <a:pt x="8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2" name="Freeform 138"/>
            <p:cNvSpPr>
              <a:spLocks/>
            </p:cNvSpPr>
            <p:nvPr/>
          </p:nvSpPr>
          <p:spPr bwMode="auto">
            <a:xfrm rot="130168">
              <a:off x="4460" y="2142"/>
              <a:ext cx="16" cy="160"/>
            </a:xfrm>
            <a:custGeom>
              <a:avLst/>
              <a:gdLst>
                <a:gd name="T0" fmla="*/ 8 w 18"/>
                <a:gd name="T1" fmla="*/ 144 h 160"/>
                <a:gd name="T2" fmla="*/ 18 w 18"/>
                <a:gd name="T3" fmla="*/ 152 h 160"/>
                <a:gd name="T4" fmla="*/ 18 w 18"/>
                <a:gd name="T5" fmla="*/ 0 h 160"/>
                <a:gd name="T6" fmla="*/ 0 w 18"/>
                <a:gd name="T7" fmla="*/ 0 h 160"/>
                <a:gd name="T8" fmla="*/ 0 w 18"/>
                <a:gd name="T9" fmla="*/ 152 h 160"/>
                <a:gd name="T10" fmla="*/ 8 w 18"/>
                <a:gd name="T11" fmla="*/ 160 h 160"/>
                <a:gd name="T12" fmla="*/ 0 w 18"/>
                <a:gd name="T13" fmla="*/ 152 h 160"/>
                <a:gd name="T14" fmla="*/ 0 w 18"/>
                <a:gd name="T15" fmla="*/ 160 h 160"/>
                <a:gd name="T16" fmla="*/ 8 w 18"/>
                <a:gd name="T17" fmla="*/ 160 h 160"/>
                <a:gd name="T18" fmla="*/ 8 w 18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0">
                  <a:moveTo>
                    <a:pt x="8" y="144"/>
                  </a:moveTo>
                  <a:lnTo>
                    <a:pt x="18" y="15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0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3" name="Rectangle 139"/>
            <p:cNvSpPr>
              <a:spLocks noChangeArrowheads="1"/>
            </p:cNvSpPr>
            <p:nvPr/>
          </p:nvSpPr>
          <p:spPr bwMode="auto">
            <a:xfrm rot="130168">
              <a:off x="4554" y="2146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4" name="Freeform 140"/>
            <p:cNvSpPr>
              <a:spLocks/>
            </p:cNvSpPr>
            <p:nvPr/>
          </p:nvSpPr>
          <p:spPr bwMode="auto">
            <a:xfrm rot="130168">
              <a:off x="4552" y="2290"/>
              <a:ext cx="43" cy="16"/>
            </a:xfrm>
            <a:custGeom>
              <a:avLst/>
              <a:gdLst>
                <a:gd name="T0" fmla="*/ 31 w 48"/>
                <a:gd name="T1" fmla="*/ 8 h 16"/>
                <a:gd name="T2" fmla="*/ 40 w 48"/>
                <a:gd name="T3" fmla="*/ 0 h 16"/>
                <a:gd name="T4" fmla="*/ 0 w 48"/>
                <a:gd name="T5" fmla="*/ 0 h 16"/>
                <a:gd name="T6" fmla="*/ 0 w 48"/>
                <a:gd name="T7" fmla="*/ 16 h 16"/>
                <a:gd name="T8" fmla="*/ 40 w 48"/>
                <a:gd name="T9" fmla="*/ 16 h 16"/>
                <a:gd name="T10" fmla="*/ 48 w 48"/>
                <a:gd name="T11" fmla="*/ 8 h 16"/>
                <a:gd name="T12" fmla="*/ 40 w 48"/>
                <a:gd name="T13" fmla="*/ 16 h 16"/>
                <a:gd name="T14" fmla="*/ 48 w 48"/>
                <a:gd name="T15" fmla="*/ 16 h 16"/>
                <a:gd name="T16" fmla="*/ 48 w 48"/>
                <a:gd name="T17" fmla="*/ 8 h 16"/>
                <a:gd name="T18" fmla="*/ 31 w 48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6">
                  <a:moveTo>
                    <a:pt x="31" y="8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5" name="Freeform 141"/>
            <p:cNvSpPr>
              <a:spLocks/>
            </p:cNvSpPr>
            <p:nvPr/>
          </p:nvSpPr>
          <p:spPr bwMode="auto">
            <a:xfrm rot="130168">
              <a:off x="4583" y="2140"/>
              <a:ext cx="15" cy="159"/>
            </a:xfrm>
            <a:custGeom>
              <a:avLst/>
              <a:gdLst>
                <a:gd name="T0" fmla="*/ 9 w 17"/>
                <a:gd name="T1" fmla="*/ 15 h 159"/>
                <a:gd name="T2" fmla="*/ 0 w 17"/>
                <a:gd name="T3" fmla="*/ 7 h 159"/>
                <a:gd name="T4" fmla="*/ 0 w 17"/>
                <a:gd name="T5" fmla="*/ 159 h 159"/>
                <a:gd name="T6" fmla="*/ 17 w 17"/>
                <a:gd name="T7" fmla="*/ 159 h 159"/>
                <a:gd name="T8" fmla="*/ 17 w 17"/>
                <a:gd name="T9" fmla="*/ 7 h 159"/>
                <a:gd name="T10" fmla="*/ 9 w 17"/>
                <a:gd name="T11" fmla="*/ 0 h 159"/>
                <a:gd name="T12" fmla="*/ 17 w 17"/>
                <a:gd name="T13" fmla="*/ 7 h 159"/>
                <a:gd name="T14" fmla="*/ 17 w 17"/>
                <a:gd name="T15" fmla="*/ 0 h 159"/>
                <a:gd name="T16" fmla="*/ 9 w 17"/>
                <a:gd name="T17" fmla="*/ 0 h 159"/>
                <a:gd name="T18" fmla="*/ 9 w 17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9">
                  <a:moveTo>
                    <a:pt x="9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7" y="159"/>
                  </a:lnTo>
                  <a:lnTo>
                    <a:pt x="17" y="7"/>
                  </a:lnTo>
                  <a:lnTo>
                    <a:pt x="9" y="0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9" y="0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6" name="Freeform 142"/>
            <p:cNvSpPr>
              <a:spLocks/>
            </p:cNvSpPr>
            <p:nvPr/>
          </p:nvSpPr>
          <p:spPr bwMode="auto">
            <a:xfrm rot="130168">
              <a:off x="4548" y="2139"/>
              <a:ext cx="45" cy="15"/>
            </a:xfrm>
            <a:custGeom>
              <a:avLst/>
              <a:gdLst>
                <a:gd name="T0" fmla="*/ 18 w 50"/>
                <a:gd name="T1" fmla="*/ 7 h 15"/>
                <a:gd name="T2" fmla="*/ 10 w 50"/>
                <a:gd name="T3" fmla="*/ 15 h 15"/>
                <a:gd name="T4" fmla="*/ 50 w 50"/>
                <a:gd name="T5" fmla="*/ 15 h 15"/>
                <a:gd name="T6" fmla="*/ 50 w 50"/>
                <a:gd name="T7" fmla="*/ 0 h 15"/>
                <a:gd name="T8" fmla="*/ 10 w 50"/>
                <a:gd name="T9" fmla="*/ 0 h 15"/>
                <a:gd name="T10" fmla="*/ 0 w 50"/>
                <a:gd name="T11" fmla="*/ 7 h 15"/>
                <a:gd name="T12" fmla="*/ 10 w 50"/>
                <a:gd name="T13" fmla="*/ 0 h 15"/>
                <a:gd name="T14" fmla="*/ 0 w 50"/>
                <a:gd name="T15" fmla="*/ 0 h 15"/>
                <a:gd name="T16" fmla="*/ 0 w 50"/>
                <a:gd name="T17" fmla="*/ 7 h 15"/>
                <a:gd name="T18" fmla="*/ 18 w 5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5">
                  <a:moveTo>
                    <a:pt x="18" y="7"/>
                  </a:moveTo>
                  <a:lnTo>
                    <a:pt x="10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7" name="Freeform 143"/>
            <p:cNvSpPr>
              <a:spLocks/>
            </p:cNvSpPr>
            <p:nvPr/>
          </p:nvSpPr>
          <p:spPr bwMode="auto">
            <a:xfrm rot="130168">
              <a:off x="4545" y="2145"/>
              <a:ext cx="16" cy="160"/>
            </a:xfrm>
            <a:custGeom>
              <a:avLst/>
              <a:gdLst>
                <a:gd name="T0" fmla="*/ 10 w 18"/>
                <a:gd name="T1" fmla="*/ 144 h 160"/>
                <a:gd name="T2" fmla="*/ 18 w 18"/>
                <a:gd name="T3" fmla="*/ 152 h 160"/>
                <a:gd name="T4" fmla="*/ 18 w 18"/>
                <a:gd name="T5" fmla="*/ 0 h 160"/>
                <a:gd name="T6" fmla="*/ 0 w 18"/>
                <a:gd name="T7" fmla="*/ 0 h 160"/>
                <a:gd name="T8" fmla="*/ 0 w 18"/>
                <a:gd name="T9" fmla="*/ 152 h 160"/>
                <a:gd name="T10" fmla="*/ 10 w 18"/>
                <a:gd name="T11" fmla="*/ 160 h 160"/>
                <a:gd name="T12" fmla="*/ 0 w 18"/>
                <a:gd name="T13" fmla="*/ 152 h 160"/>
                <a:gd name="T14" fmla="*/ 0 w 18"/>
                <a:gd name="T15" fmla="*/ 160 h 160"/>
                <a:gd name="T16" fmla="*/ 10 w 18"/>
                <a:gd name="T17" fmla="*/ 160 h 160"/>
                <a:gd name="T18" fmla="*/ 10 w 18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0">
                  <a:moveTo>
                    <a:pt x="10" y="144"/>
                  </a:moveTo>
                  <a:lnTo>
                    <a:pt x="18" y="15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0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10" y="160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8" name="Rectangle 144"/>
            <p:cNvSpPr>
              <a:spLocks noChangeArrowheads="1"/>
            </p:cNvSpPr>
            <p:nvPr/>
          </p:nvSpPr>
          <p:spPr bwMode="auto">
            <a:xfrm rot="130168">
              <a:off x="4639" y="2149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9" name="Freeform 145"/>
            <p:cNvSpPr>
              <a:spLocks/>
            </p:cNvSpPr>
            <p:nvPr/>
          </p:nvSpPr>
          <p:spPr bwMode="auto">
            <a:xfrm rot="130168">
              <a:off x="4637" y="2293"/>
              <a:ext cx="43" cy="16"/>
            </a:xfrm>
            <a:custGeom>
              <a:avLst/>
              <a:gdLst>
                <a:gd name="T0" fmla="*/ 33 w 48"/>
                <a:gd name="T1" fmla="*/ 8 h 16"/>
                <a:gd name="T2" fmla="*/ 40 w 48"/>
                <a:gd name="T3" fmla="*/ 0 h 16"/>
                <a:gd name="T4" fmla="*/ 0 w 48"/>
                <a:gd name="T5" fmla="*/ 0 h 16"/>
                <a:gd name="T6" fmla="*/ 0 w 48"/>
                <a:gd name="T7" fmla="*/ 16 h 16"/>
                <a:gd name="T8" fmla="*/ 40 w 48"/>
                <a:gd name="T9" fmla="*/ 16 h 16"/>
                <a:gd name="T10" fmla="*/ 48 w 48"/>
                <a:gd name="T11" fmla="*/ 8 h 16"/>
                <a:gd name="T12" fmla="*/ 40 w 48"/>
                <a:gd name="T13" fmla="*/ 16 h 16"/>
                <a:gd name="T14" fmla="*/ 48 w 48"/>
                <a:gd name="T15" fmla="*/ 16 h 16"/>
                <a:gd name="T16" fmla="*/ 48 w 48"/>
                <a:gd name="T17" fmla="*/ 8 h 16"/>
                <a:gd name="T18" fmla="*/ 33 w 48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6">
                  <a:moveTo>
                    <a:pt x="33" y="8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0" name="Freeform 146"/>
            <p:cNvSpPr>
              <a:spLocks/>
            </p:cNvSpPr>
            <p:nvPr/>
          </p:nvSpPr>
          <p:spPr bwMode="auto">
            <a:xfrm rot="130168">
              <a:off x="4669" y="2143"/>
              <a:ext cx="13" cy="159"/>
            </a:xfrm>
            <a:custGeom>
              <a:avLst/>
              <a:gdLst>
                <a:gd name="T0" fmla="*/ 7 w 15"/>
                <a:gd name="T1" fmla="*/ 15 h 159"/>
                <a:gd name="T2" fmla="*/ 0 w 15"/>
                <a:gd name="T3" fmla="*/ 7 h 159"/>
                <a:gd name="T4" fmla="*/ 0 w 15"/>
                <a:gd name="T5" fmla="*/ 159 h 159"/>
                <a:gd name="T6" fmla="*/ 15 w 15"/>
                <a:gd name="T7" fmla="*/ 159 h 159"/>
                <a:gd name="T8" fmla="*/ 15 w 15"/>
                <a:gd name="T9" fmla="*/ 7 h 159"/>
                <a:gd name="T10" fmla="*/ 7 w 15"/>
                <a:gd name="T11" fmla="*/ 0 h 159"/>
                <a:gd name="T12" fmla="*/ 15 w 15"/>
                <a:gd name="T13" fmla="*/ 7 h 159"/>
                <a:gd name="T14" fmla="*/ 15 w 15"/>
                <a:gd name="T15" fmla="*/ 0 h 159"/>
                <a:gd name="T16" fmla="*/ 7 w 15"/>
                <a:gd name="T17" fmla="*/ 0 h 159"/>
                <a:gd name="T18" fmla="*/ 7 w 15"/>
                <a:gd name="T19" fmla="*/ 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9">
                  <a:moveTo>
                    <a:pt x="7" y="15"/>
                  </a:moveTo>
                  <a:lnTo>
                    <a:pt x="0" y="7"/>
                  </a:lnTo>
                  <a:lnTo>
                    <a:pt x="0" y="159"/>
                  </a:lnTo>
                  <a:lnTo>
                    <a:pt x="15" y="159"/>
                  </a:lnTo>
                  <a:lnTo>
                    <a:pt x="15" y="7"/>
                  </a:lnTo>
                  <a:lnTo>
                    <a:pt x="7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1" name="Freeform 147"/>
            <p:cNvSpPr>
              <a:spLocks/>
            </p:cNvSpPr>
            <p:nvPr/>
          </p:nvSpPr>
          <p:spPr bwMode="auto">
            <a:xfrm rot="130168">
              <a:off x="4633" y="2142"/>
              <a:ext cx="45" cy="15"/>
            </a:xfrm>
            <a:custGeom>
              <a:avLst/>
              <a:gdLst>
                <a:gd name="T0" fmla="*/ 18 w 50"/>
                <a:gd name="T1" fmla="*/ 7 h 15"/>
                <a:gd name="T2" fmla="*/ 10 w 50"/>
                <a:gd name="T3" fmla="*/ 15 h 15"/>
                <a:gd name="T4" fmla="*/ 50 w 50"/>
                <a:gd name="T5" fmla="*/ 15 h 15"/>
                <a:gd name="T6" fmla="*/ 50 w 50"/>
                <a:gd name="T7" fmla="*/ 0 h 15"/>
                <a:gd name="T8" fmla="*/ 10 w 50"/>
                <a:gd name="T9" fmla="*/ 0 h 15"/>
                <a:gd name="T10" fmla="*/ 0 w 50"/>
                <a:gd name="T11" fmla="*/ 7 h 15"/>
                <a:gd name="T12" fmla="*/ 10 w 50"/>
                <a:gd name="T13" fmla="*/ 0 h 15"/>
                <a:gd name="T14" fmla="*/ 0 w 50"/>
                <a:gd name="T15" fmla="*/ 0 h 15"/>
                <a:gd name="T16" fmla="*/ 0 w 50"/>
                <a:gd name="T17" fmla="*/ 7 h 15"/>
                <a:gd name="T18" fmla="*/ 18 w 5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5">
                  <a:moveTo>
                    <a:pt x="18" y="7"/>
                  </a:moveTo>
                  <a:lnTo>
                    <a:pt x="10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2" name="Freeform 148"/>
            <p:cNvSpPr>
              <a:spLocks/>
            </p:cNvSpPr>
            <p:nvPr/>
          </p:nvSpPr>
          <p:spPr bwMode="auto">
            <a:xfrm rot="130168">
              <a:off x="4630" y="2149"/>
              <a:ext cx="16" cy="160"/>
            </a:xfrm>
            <a:custGeom>
              <a:avLst/>
              <a:gdLst>
                <a:gd name="T0" fmla="*/ 10 w 18"/>
                <a:gd name="T1" fmla="*/ 144 h 160"/>
                <a:gd name="T2" fmla="*/ 18 w 18"/>
                <a:gd name="T3" fmla="*/ 152 h 160"/>
                <a:gd name="T4" fmla="*/ 18 w 18"/>
                <a:gd name="T5" fmla="*/ 0 h 160"/>
                <a:gd name="T6" fmla="*/ 0 w 18"/>
                <a:gd name="T7" fmla="*/ 0 h 160"/>
                <a:gd name="T8" fmla="*/ 0 w 18"/>
                <a:gd name="T9" fmla="*/ 152 h 160"/>
                <a:gd name="T10" fmla="*/ 10 w 18"/>
                <a:gd name="T11" fmla="*/ 160 h 160"/>
                <a:gd name="T12" fmla="*/ 0 w 18"/>
                <a:gd name="T13" fmla="*/ 152 h 160"/>
                <a:gd name="T14" fmla="*/ 0 w 18"/>
                <a:gd name="T15" fmla="*/ 160 h 160"/>
                <a:gd name="T16" fmla="*/ 10 w 18"/>
                <a:gd name="T17" fmla="*/ 160 h 160"/>
                <a:gd name="T18" fmla="*/ 10 w 18"/>
                <a:gd name="T1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0">
                  <a:moveTo>
                    <a:pt x="10" y="144"/>
                  </a:moveTo>
                  <a:lnTo>
                    <a:pt x="18" y="15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0" y="160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10" y="160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3" name="Rectangle 149"/>
            <p:cNvSpPr>
              <a:spLocks noChangeArrowheads="1"/>
            </p:cNvSpPr>
            <p:nvPr/>
          </p:nvSpPr>
          <p:spPr bwMode="auto">
            <a:xfrm rot="130168">
              <a:off x="3891" y="2760"/>
              <a:ext cx="35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4" name="Freeform 150"/>
            <p:cNvSpPr>
              <a:spLocks/>
            </p:cNvSpPr>
            <p:nvPr/>
          </p:nvSpPr>
          <p:spPr bwMode="auto">
            <a:xfrm rot="130168">
              <a:off x="3886" y="2904"/>
              <a:ext cx="45" cy="17"/>
            </a:xfrm>
            <a:custGeom>
              <a:avLst/>
              <a:gdLst>
                <a:gd name="T0" fmla="*/ 33 w 50"/>
                <a:gd name="T1" fmla="*/ 10 h 17"/>
                <a:gd name="T2" fmla="*/ 41 w 50"/>
                <a:gd name="T3" fmla="*/ 0 h 17"/>
                <a:gd name="T4" fmla="*/ 0 w 50"/>
                <a:gd name="T5" fmla="*/ 0 h 17"/>
                <a:gd name="T6" fmla="*/ 0 w 50"/>
                <a:gd name="T7" fmla="*/ 17 h 17"/>
                <a:gd name="T8" fmla="*/ 41 w 50"/>
                <a:gd name="T9" fmla="*/ 17 h 17"/>
                <a:gd name="T10" fmla="*/ 50 w 50"/>
                <a:gd name="T11" fmla="*/ 10 h 17"/>
                <a:gd name="T12" fmla="*/ 41 w 50"/>
                <a:gd name="T13" fmla="*/ 17 h 17"/>
                <a:gd name="T14" fmla="*/ 50 w 50"/>
                <a:gd name="T15" fmla="*/ 17 h 17"/>
                <a:gd name="T16" fmla="*/ 50 w 50"/>
                <a:gd name="T17" fmla="*/ 10 h 17"/>
                <a:gd name="T18" fmla="*/ 33 w 50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33" y="1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1" y="17"/>
                  </a:lnTo>
                  <a:lnTo>
                    <a:pt x="50" y="10"/>
                  </a:lnTo>
                  <a:lnTo>
                    <a:pt x="41" y="17"/>
                  </a:lnTo>
                  <a:lnTo>
                    <a:pt x="50" y="17"/>
                  </a:lnTo>
                  <a:lnTo>
                    <a:pt x="50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5" name="Freeform 151"/>
            <p:cNvSpPr>
              <a:spLocks/>
            </p:cNvSpPr>
            <p:nvPr/>
          </p:nvSpPr>
          <p:spPr bwMode="auto">
            <a:xfrm rot="130168">
              <a:off x="3919" y="2754"/>
              <a:ext cx="15" cy="161"/>
            </a:xfrm>
            <a:custGeom>
              <a:avLst/>
              <a:gdLst>
                <a:gd name="T0" fmla="*/ 8 w 17"/>
                <a:gd name="T1" fmla="*/ 15 h 161"/>
                <a:gd name="T2" fmla="*/ 0 w 17"/>
                <a:gd name="T3" fmla="*/ 7 h 161"/>
                <a:gd name="T4" fmla="*/ 0 w 17"/>
                <a:gd name="T5" fmla="*/ 161 h 161"/>
                <a:gd name="T6" fmla="*/ 17 w 17"/>
                <a:gd name="T7" fmla="*/ 161 h 161"/>
                <a:gd name="T8" fmla="*/ 17 w 17"/>
                <a:gd name="T9" fmla="*/ 7 h 161"/>
                <a:gd name="T10" fmla="*/ 8 w 17"/>
                <a:gd name="T11" fmla="*/ 0 h 161"/>
                <a:gd name="T12" fmla="*/ 17 w 17"/>
                <a:gd name="T13" fmla="*/ 7 h 161"/>
                <a:gd name="T14" fmla="*/ 17 w 17"/>
                <a:gd name="T15" fmla="*/ 0 h 161"/>
                <a:gd name="T16" fmla="*/ 8 w 17"/>
                <a:gd name="T17" fmla="*/ 0 h 161"/>
                <a:gd name="T18" fmla="*/ 8 w 17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1">
                  <a:moveTo>
                    <a:pt x="8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7" y="161"/>
                  </a:lnTo>
                  <a:lnTo>
                    <a:pt x="17" y="7"/>
                  </a:lnTo>
                  <a:lnTo>
                    <a:pt x="8" y="0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6" name="Freeform 152"/>
            <p:cNvSpPr>
              <a:spLocks/>
            </p:cNvSpPr>
            <p:nvPr/>
          </p:nvSpPr>
          <p:spPr bwMode="auto">
            <a:xfrm rot="130168">
              <a:off x="3886" y="2753"/>
              <a:ext cx="43" cy="15"/>
            </a:xfrm>
            <a:custGeom>
              <a:avLst/>
              <a:gdLst>
                <a:gd name="T0" fmla="*/ 17 w 48"/>
                <a:gd name="T1" fmla="*/ 7 h 15"/>
                <a:gd name="T2" fmla="*/ 7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7 w 48"/>
                <a:gd name="T9" fmla="*/ 0 h 15"/>
                <a:gd name="T10" fmla="*/ 0 w 48"/>
                <a:gd name="T11" fmla="*/ 7 h 15"/>
                <a:gd name="T12" fmla="*/ 7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7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7" y="7"/>
                  </a:moveTo>
                  <a:lnTo>
                    <a:pt x="7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7" name="Freeform 153"/>
            <p:cNvSpPr>
              <a:spLocks/>
            </p:cNvSpPr>
            <p:nvPr/>
          </p:nvSpPr>
          <p:spPr bwMode="auto">
            <a:xfrm rot="130168">
              <a:off x="3883" y="2760"/>
              <a:ext cx="15" cy="161"/>
            </a:xfrm>
            <a:custGeom>
              <a:avLst/>
              <a:gdLst>
                <a:gd name="T0" fmla="*/ 7 w 17"/>
                <a:gd name="T1" fmla="*/ 144 h 161"/>
                <a:gd name="T2" fmla="*/ 17 w 17"/>
                <a:gd name="T3" fmla="*/ 154 h 161"/>
                <a:gd name="T4" fmla="*/ 17 w 17"/>
                <a:gd name="T5" fmla="*/ 0 h 161"/>
                <a:gd name="T6" fmla="*/ 0 w 17"/>
                <a:gd name="T7" fmla="*/ 0 h 161"/>
                <a:gd name="T8" fmla="*/ 0 w 17"/>
                <a:gd name="T9" fmla="*/ 154 h 161"/>
                <a:gd name="T10" fmla="*/ 7 w 17"/>
                <a:gd name="T11" fmla="*/ 161 h 161"/>
                <a:gd name="T12" fmla="*/ 0 w 17"/>
                <a:gd name="T13" fmla="*/ 154 h 161"/>
                <a:gd name="T14" fmla="*/ 0 w 17"/>
                <a:gd name="T15" fmla="*/ 161 h 161"/>
                <a:gd name="T16" fmla="*/ 7 w 17"/>
                <a:gd name="T17" fmla="*/ 161 h 161"/>
                <a:gd name="T18" fmla="*/ 7 w 17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1">
                  <a:moveTo>
                    <a:pt x="7" y="144"/>
                  </a:moveTo>
                  <a:lnTo>
                    <a:pt x="17" y="1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7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7" y="161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8" name="Rectangle 154"/>
            <p:cNvSpPr>
              <a:spLocks noChangeArrowheads="1"/>
            </p:cNvSpPr>
            <p:nvPr/>
          </p:nvSpPr>
          <p:spPr bwMode="auto">
            <a:xfrm rot="130168">
              <a:off x="3968" y="2763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9" name="Freeform 155"/>
            <p:cNvSpPr>
              <a:spLocks/>
            </p:cNvSpPr>
            <p:nvPr/>
          </p:nvSpPr>
          <p:spPr bwMode="auto">
            <a:xfrm rot="130168">
              <a:off x="3965" y="2907"/>
              <a:ext cx="45" cy="17"/>
            </a:xfrm>
            <a:custGeom>
              <a:avLst/>
              <a:gdLst>
                <a:gd name="T0" fmla="*/ 32 w 50"/>
                <a:gd name="T1" fmla="*/ 10 h 17"/>
                <a:gd name="T2" fmla="*/ 42 w 50"/>
                <a:gd name="T3" fmla="*/ 0 h 17"/>
                <a:gd name="T4" fmla="*/ 0 w 50"/>
                <a:gd name="T5" fmla="*/ 0 h 17"/>
                <a:gd name="T6" fmla="*/ 0 w 50"/>
                <a:gd name="T7" fmla="*/ 17 h 17"/>
                <a:gd name="T8" fmla="*/ 42 w 50"/>
                <a:gd name="T9" fmla="*/ 17 h 17"/>
                <a:gd name="T10" fmla="*/ 50 w 50"/>
                <a:gd name="T11" fmla="*/ 10 h 17"/>
                <a:gd name="T12" fmla="*/ 42 w 50"/>
                <a:gd name="T13" fmla="*/ 17 h 17"/>
                <a:gd name="T14" fmla="*/ 50 w 50"/>
                <a:gd name="T15" fmla="*/ 17 h 17"/>
                <a:gd name="T16" fmla="*/ 50 w 50"/>
                <a:gd name="T17" fmla="*/ 10 h 17"/>
                <a:gd name="T18" fmla="*/ 32 w 50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32" y="1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17"/>
                  </a:lnTo>
                  <a:lnTo>
                    <a:pt x="50" y="10"/>
                  </a:lnTo>
                  <a:lnTo>
                    <a:pt x="42" y="17"/>
                  </a:lnTo>
                  <a:lnTo>
                    <a:pt x="50" y="17"/>
                  </a:lnTo>
                  <a:lnTo>
                    <a:pt x="50" y="1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0" name="Freeform 156"/>
            <p:cNvSpPr>
              <a:spLocks/>
            </p:cNvSpPr>
            <p:nvPr/>
          </p:nvSpPr>
          <p:spPr bwMode="auto">
            <a:xfrm rot="130168">
              <a:off x="3997" y="2757"/>
              <a:ext cx="16" cy="161"/>
            </a:xfrm>
            <a:custGeom>
              <a:avLst/>
              <a:gdLst>
                <a:gd name="T0" fmla="*/ 10 w 18"/>
                <a:gd name="T1" fmla="*/ 15 h 161"/>
                <a:gd name="T2" fmla="*/ 0 w 18"/>
                <a:gd name="T3" fmla="*/ 7 h 161"/>
                <a:gd name="T4" fmla="*/ 0 w 18"/>
                <a:gd name="T5" fmla="*/ 161 h 161"/>
                <a:gd name="T6" fmla="*/ 18 w 18"/>
                <a:gd name="T7" fmla="*/ 161 h 161"/>
                <a:gd name="T8" fmla="*/ 18 w 18"/>
                <a:gd name="T9" fmla="*/ 7 h 161"/>
                <a:gd name="T10" fmla="*/ 10 w 18"/>
                <a:gd name="T11" fmla="*/ 0 h 161"/>
                <a:gd name="T12" fmla="*/ 18 w 18"/>
                <a:gd name="T13" fmla="*/ 7 h 161"/>
                <a:gd name="T14" fmla="*/ 18 w 18"/>
                <a:gd name="T15" fmla="*/ 0 h 161"/>
                <a:gd name="T16" fmla="*/ 10 w 18"/>
                <a:gd name="T17" fmla="*/ 0 h 161"/>
                <a:gd name="T18" fmla="*/ 10 w 18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1">
                  <a:moveTo>
                    <a:pt x="10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8" y="161"/>
                  </a:lnTo>
                  <a:lnTo>
                    <a:pt x="18" y="7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1" name="Freeform 157"/>
            <p:cNvSpPr>
              <a:spLocks/>
            </p:cNvSpPr>
            <p:nvPr/>
          </p:nvSpPr>
          <p:spPr bwMode="auto">
            <a:xfrm rot="130168">
              <a:off x="3964" y="2756"/>
              <a:ext cx="45" cy="15"/>
            </a:xfrm>
            <a:custGeom>
              <a:avLst/>
              <a:gdLst>
                <a:gd name="T0" fmla="*/ 15 w 50"/>
                <a:gd name="T1" fmla="*/ 7 h 15"/>
                <a:gd name="T2" fmla="*/ 8 w 50"/>
                <a:gd name="T3" fmla="*/ 15 h 15"/>
                <a:gd name="T4" fmla="*/ 50 w 50"/>
                <a:gd name="T5" fmla="*/ 15 h 15"/>
                <a:gd name="T6" fmla="*/ 50 w 50"/>
                <a:gd name="T7" fmla="*/ 0 h 15"/>
                <a:gd name="T8" fmla="*/ 8 w 50"/>
                <a:gd name="T9" fmla="*/ 0 h 15"/>
                <a:gd name="T10" fmla="*/ 0 w 50"/>
                <a:gd name="T11" fmla="*/ 7 h 15"/>
                <a:gd name="T12" fmla="*/ 8 w 50"/>
                <a:gd name="T13" fmla="*/ 0 h 15"/>
                <a:gd name="T14" fmla="*/ 0 w 50"/>
                <a:gd name="T15" fmla="*/ 0 h 15"/>
                <a:gd name="T16" fmla="*/ 0 w 50"/>
                <a:gd name="T17" fmla="*/ 7 h 15"/>
                <a:gd name="T18" fmla="*/ 15 w 5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5">
                  <a:moveTo>
                    <a:pt x="15" y="7"/>
                  </a:moveTo>
                  <a:lnTo>
                    <a:pt x="8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2" name="Freeform 158"/>
            <p:cNvSpPr>
              <a:spLocks/>
            </p:cNvSpPr>
            <p:nvPr/>
          </p:nvSpPr>
          <p:spPr bwMode="auto">
            <a:xfrm rot="130168">
              <a:off x="3960" y="2763"/>
              <a:ext cx="14" cy="161"/>
            </a:xfrm>
            <a:custGeom>
              <a:avLst/>
              <a:gdLst>
                <a:gd name="T0" fmla="*/ 8 w 15"/>
                <a:gd name="T1" fmla="*/ 144 h 161"/>
                <a:gd name="T2" fmla="*/ 15 w 15"/>
                <a:gd name="T3" fmla="*/ 154 h 161"/>
                <a:gd name="T4" fmla="*/ 15 w 15"/>
                <a:gd name="T5" fmla="*/ 0 h 161"/>
                <a:gd name="T6" fmla="*/ 0 w 15"/>
                <a:gd name="T7" fmla="*/ 0 h 161"/>
                <a:gd name="T8" fmla="*/ 0 w 15"/>
                <a:gd name="T9" fmla="*/ 154 h 161"/>
                <a:gd name="T10" fmla="*/ 8 w 15"/>
                <a:gd name="T11" fmla="*/ 161 h 161"/>
                <a:gd name="T12" fmla="*/ 0 w 15"/>
                <a:gd name="T13" fmla="*/ 154 h 161"/>
                <a:gd name="T14" fmla="*/ 0 w 15"/>
                <a:gd name="T15" fmla="*/ 161 h 161"/>
                <a:gd name="T16" fmla="*/ 8 w 15"/>
                <a:gd name="T17" fmla="*/ 161 h 161"/>
                <a:gd name="T18" fmla="*/ 8 w 15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8" y="144"/>
                  </a:moveTo>
                  <a:lnTo>
                    <a:pt x="15" y="15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8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8" y="161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3" name="Rectangle 159"/>
            <p:cNvSpPr>
              <a:spLocks noChangeArrowheads="1"/>
            </p:cNvSpPr>
            <p:nvPr/>
          </p:nvSpPr>
          <p:spPr bwMode="auto">
            <a:xfrm rot="130168">
              <a:off x="4047" y="2766"/>
              <a:ext cx="35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4" name="Freeform 160"/>
            <p:cNvSpPr>
              <a:spLocks/>
            </p:cNvSpPr>
            <p:nvPr/>
          </p:nvSpPr>
          <p:spPr bwMode="auto">
            <a:xfrm rot="130168">
              <a:off x="4044" y="2910"/>
              <a:ext cx="42" cy="17"/>
            </a:xfrm>
            <a:custGeom>
              <a:avLst/>
              <a:gdLst>
                <a:gd name="T0" fmla="*/ 33 w 48"/>
                <a:gd name="T1" fmla="*/ 10 h 17"/>
                <a:gd name="T2" fmla="*/ 40 w 48"/>
                <a:gd name="T3" fmla="*/ 0 h 17"/>
                <a:gd name="T4" fmla="*/ 0 w 48"/>
                <a:gd name="T5" fmla="*/ 0 h 17"/>
                <a:gd name="T6" fmla="*/ 0 w 48"/>
                <a:gd name="T7" fmla="*/ 17 h 17"/>
                <a:gd name="T8" fmla="*/ 40 w 48"/>
                <a:gd name="T9" fmla="*/ 17 h 17"/>
                <a:gd name="T10" fmla="*/ 48 w 48"/>
                <a:gd name="T11" fmla="*/ 10 h 17"/>
                <a:gd name="T12" fmla="*/ 40 w 48"/>
                <a:gd name="T13" fmla="*/ 17 h 17"/>
                <a:gd name="T14" fmla="*/ 48 w 48"/>
                <a:gd name="T15" fmla="*/ 17 h 17"/>
                <a:gd name="T16" fmla="*/ 48 w 48"/>
                <a:gd name="T17" fmla="*/ 10 h 17"/>
                <a:gd name="T18" fmla="*/ 33 w 48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33" y="1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0" y="17"/>
                  </a:lnTo>
                  <a:lnTo>
                    <a:pt x="48" y="10"/>
                  </a:lnTo>
                  <a:lnTo>
                    <a:pt x="40" y="17"/>
                  </a:lnTo>
                  <a:lnTo>
                    <a:pt x="48" y="17"/>
                  </a:lnTo>
                  <a:lnTo>
                    <a:pt x="48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5" name="Freeform 161"/>
            <p:cNvSpPr>
              <a:spLocks/>
            </p:cNvSpPr>
            <p:nvPr/>
          </p:nvSpPr>
          <p:spPr bwMode="auto">
            <a:xfrm rot="130168">
              <a:off x="4076" y="2760"/>
              <a:ext cx="13" cy="161"/>
            </a:xfrm>
            <a:custGeom>
              <a:avLst/>
              <a:gdLst>
                <a:gd name="T0" fmla="*/ 7 w 15"/>
                <a:gd name="T1" fmla="*/ 15 h 161"/>
                <a:gd name="T2" fmla="*/ 0 w 15"/>
                <a:gd name="T3" fmla="*/ 7 h 161"/>
                <a:gd name="T4" fmla="*/ 0 w 15"/>
                <a:gd name="T5" fmla="*/ 161 h 161"/>
                <a:gd name="T6" fmla="*/ 15 w 15"/>
                <a:gd name="T7" fmla="*/ 161 h 161"/>
                <a:gd name="T8" fmla="*/ 15 w 15"/>
                <a:gd name="T9" fmla="*/ 7 h 161"/>
                <a:gd name="T10" fmla="*/ 7 w 15"/>
                <a:gd name="T11" fmla="*/ 0 h 161"/>
                <a:gd name="T12" fmla="*/ 15 w 15"/>
                <a:gd name="T13" fmla="*/ 7 h 161"/>
                <a:gd name="T14" fmla="*/ 15 w 15"/>
                <a:gd name="T15" fmla="*/ 0 h 161"/>
                <a:gd name="T16" fmla="*/ 7 w 15"/>
                <a:gd name="T17" fmla="*/ 0 h 161"/>
                <a:gd name="T18" fmla="*/ 7 w 15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7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5" y="16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6" name="Freeform 162"/>
            <p:cNvSpPr>
              <a:spLocks/>
            </p:cNvSpPr>
            <p:nvPr/>
          </p:nvSpPr>
          <p:spPr bwMode="auto">
            <a:xfrm rot="130168">
              <a:off x="4041" y="2759"/>
              <a:ext cx="43" cy="15"/>
            </a:xfrm>
            <a:custGeom>
              <a:avLst/>
              <a:gdLst>
                <a:gd name="T0" fmla="*/ 16 w 48"/>
                <a:gd name="T1" fmla="*/ 7 h 15"/>
                <a:gd name="T2" fmla="*/ 8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8 w 48"/>
                <a:gd name="T9" fmla="*/ 0 h 15"/>
                <a:gd name="T10" fmla="*/ 0 w 48"/>
                <a:gd name="T11" fmla="*/ 7 h 15"/>
                <a:gd name="T12" fmla="*/ 8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6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6" y="7"/>
                  </a:moveTo>
                  <a:lnTo>
                    <a:pt x="8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7" name="Freeform 163"/>
            <p:cNvSpPr>
              <a:spLocks/>
            </p:cNvSpPr>
            <p:nvPr/>
          </p:nvSpPr>
          <p:spPr bwMode="auto">
            <a:xfrm rot="130168">
              <a:off x="4038" y="2766"/>
              <a:ext cx="15" cy="161"/>
            </a:xfrm>
            <a:custGeom>
              <a:avLst/>
              <a:gdLst>
                <a:gd name="T0" fmla="*/ 8 w 16"/>
                <a:gd name="T1" fmla="*/ 144 h 161"/>
                <a:gd name="T2" fmla="*/ 16 w 16"/>
                <a:gd name="T3" fmla="*/ 154 h 161"/>
                <a:gd name="T4" fmla="*/ 16 w 16"/>
                <a:gd name="T5" fmla="*/ 0 h 161"/>
                <a:gd name="T6" fmla="*/ 0 w 16"/>
                <a:gd name="T7" fmla="*/ 0 h 161"/>
                <a:gd name="T8" fmla="*/ 0 w 16"/>
                <a:gd name="T9" fmla="*/ 154 h 161"/>
                <a:gd name="T10" fmla="*/ 8 w 16"/>
                <a:gd name="T11" fmla="*/ 161 h 161"/>
                <a:gd name="T12" fmla="*/ 0 w 16"/>
                <a:gd name="T13" fmla="*/ 154 h 161"/>
                <a:gd name="T14" fmla="*/ 0 w 16"/>
                <a:gd name="T15" fmla="*/ 161 h 161"/>
                <a:gd name="T16" fmla="*/ 8 w 16"/>
                <a:gd name="T17" fmla="*/ 161 h 161"/>
                <a:gd name="T18" fmla="*/ 8 w 16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1">
                  <a:moveTo>
                    <a:pt x="8" y="144"/>
                  </a:moveTo>
                  <a:lnTo>
                    <a:pt x="16" y="15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8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8" y="161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8" name="Rectangle 164"/>
            <p:cNvSpPr>
              <a:spLocks noChangeArrowheads="1"/>
            </p:cNvSpPr>
            <p:nvPr/>
          </p:nvSpPr>
          <p:spPr bwMode="auto">
            <a:xfrm rot="130168">
              <a:off x="4125" y="2769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9" name="Freeform 165"/>
            <p:cNvSpPr>
              <a:spLocks/>
            </p:cNvSpPr>
            <p:nvPr/>
          </p:nvSpPr>
          <p:spPr bwMode="auto">
            <a:xfrm rot="130168">
              <a:off x="4122" y="2913"/>
              <a:ext cx="42" cy="17"/>
            </a:xfrm>
            <a:custGeom>
              <a:avLst/>
              <a:gdLst>
                <a:gd name="T0" fmla="*/ 33 w 48"/>
                <a:gd name="T1" fmla="*/ 10 h 17"/>
                <a:gd name="T2" fmla="*/ 41 w 48"/>
                <a:gd name="T3" fmla="*/ 0 h 17"/>
                <a:gd name="T4" fmla="*/ 0 w 48"/>
                <a:gd name="T5" fmla="*/ 0 h 17"/>
                <a:gd name="T6" fmla="*/ 0 w 48"/>
                <a:gd name="T7" fmla="*/ 17 h 17"/>
                <a:gd name="T8" fmla="*/ 41 w 48"/>
                <a:gd name="T9" fmla="*/ 17 h 17"/>
                <a:gd name="T10" fmla="*/ 48 w 48"/>
                <a:gd name="T11" fmla="*/ 10 h 17"/>
                <a:gd name="T12" fmla="*/ 41 w 48"/>
                <a:gd name="T13" fmla="*/ 17 h 17"/>
                <a:gd name="T14" fmla="*/ 48 w 48"/>
                <a:gd name="T15" fmla="*/ 17 h 17"/>
                <a:gd name="T16" fmla="*/ 48 w 48"/>
                <a:gd name="T17" fmla="*/ 10 h 17"/>
                <a:gd name="T18" fmla="*/ 33 w 48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33" y="1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1" y="17"/>
                  </a:lnTo>
                  <a:lnTo>
                    <a:pt x="48" y="10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0" name="Freeform 166"/>
            <p:cNvSpPr>
              <a:spLocks/>
            </p:cNvSpPr>
            <p:nvPr/>
          </p:nvSpPr>
          <p:spPr bwMode="auto">
            <a:xfrm rot="130168">
              <a:off x="4154" y="2763"/>
              <a:ext cx="13" cy="161"/>
            </a:xfrm>
            <a:custGeom>
              <a:avLst/>
              <a:gdLst>
                <a:gd name="T0" fmla="*/ 8 w 15"/>
                <a:gd name="T1" fmla="*/ 15 h 161"/>
                <a:gd name="T2" fmla="*/ 0 w 15"/>
                <a:gd name="T3" fmla="*/ 7 h 161"/>
                <a:gd name="T4" fmla="*/ 0 w 15"/>
                <a:gd name="T5" fmla="*/ 161 h 161"/>
                <a:gd name="T6" fmla="*/ 15 w 15"/>
                <a:gd name="T7" fmla="*/ 161 h 161"/>
                <a:gd name="T8" fmla="*/ 15 w 15"/>
                <a:gd name="T9" fmla="*/ 7 h 161"/>
                <a:gd name="T10" fmla="*/ 8 w 15"/>
                <a:gd name="T11" fmla="*/ 0 h 161"/>
                <a:gd name="T12" fmla="*/ 15 w 15"/>
                <a:gd name="T13" fmla="*/ 7 h 161"/>
                <a:gd name="T14" fmla="*/ 15 w 15"/>
                <a:gd name="T15" fmla="*/ 0 h 161"/>
                <a:gd name="T16" fmla="*/ 8 w 15"/>
                <a:gd name="T17" fmla="*/ 0 h 161"/>
                <a:gd name="T18" fmla="*/ 8 w 15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8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5" y="161"/>
                  </a:lnTo>
                  <a:lnTo>
                    <a:pt x="15" y="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1" name="Freeform 167"/>
            <p:cNvSpPr>
              <a:spLocks/>
            </p:cNvSpPr>
            <p:nvPr/>
          </p:nvSpPr>
          <p:spPr bwMode="auto">
            <a:xfrm rot="130168">
              <a:off x="4121" y="2762"/>
              <a:ext cx="42" cy="15"/>
            </a:xfrm>
            <a:custGeom>
              <a:avLst/>
              <a:gdLst>
                <a:gd name="T0" fmla="*/ 15 w 48"/>
                <a:gd name="T1" fmla="*/ 7 h 15"/>
                <a:gd name="T2" fmla="*/ 7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7 w 48"/>
                <a:gd name="T9" fmla="*/ 0 h 15"/>
                <a:gd name="T10" fmla="*/ 0 w 48"/>
                <a:gd name="T11" fmla="*/ 7 h 15"/>
                <a:gd name="T12" fmla="*/ 7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5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5" y="7"/>
                  </a:moveTo>
                  <a:lnTo>
                    <a:pt x="7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2" name="Freeform 168"/>
            <p:cNvSpPr>
              <a:spLocks/>
            </p:cNvSpPr>
            <p:nvPr/>
          </p:nvSpPr>
          <p:spPr bwMode="auto">
            <a:xfrm rot="130168">
              <a:off x="4118" y="2769"/>
              <a:ext cx="13" cy="161"/>
            </a:xfrm>
            <a:custGeom>
              <a:avLst/>
              <a:gdLst>
                <a:gd name="T0" fmla="*/ 7 w 15"/>
                <a:gd name="T1" fmla="*/ 144 h 161"/>
                <a:gd name="T2" fmla="*/ 15 w 15"/>
                <a:gd name="T3" fmla="*/ 154 h 161"/>
                <a:gd name="T4" fmla="*/ 15 w 15"/>
                <a:gd name="T5" fmla="*/ 0 h 161"/>
                <a:gd name="T6" fmla="*/ 0 w 15"/>
                <a:gd name="T7" fmla="*/ 0 h 161"/>
                <a:gd name="T8" fmla="*/ 0 w 15"/>
                <a:gd name="T9" fmla="*/ 154 h 161"/>
                <a:gd name="T10" fmla="*/ 7 w 15"/>
                <a:gd name="T11" fmla="*/ 161 h 161"/>
                <a:gd name="T12" fmla="*/ 0 w 15"/>
                <a:gd name="T13" fmla="*/ 154 h 161"/>
                <a:gd name="T14" fmla="*/ 0 w 15"/>
                <a:gd name="T15" fmla="*/ 161 h 161"/>
                <a:gd name="T16" fmla="*/ 7 w 15"/>
                <a:gd name="T17" fmla="*/ 161 h 161"/>
                <a:gd name="T18" fmla="*/ 7 w 15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7" y="144"/>
                  </a:moveTo>
                  <a:lnTo>
                    <a:pt x="15" y="15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7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7" y="161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3" name="Rectangle 169"/>
            <p:cNvSpPr>
              <a:spLocks noChangeArrowheads="1"/>
            </p:cNvSpPr>
            <p:nvPr/>
          </p:nvSpPr>
          <p:spPr bwMode="auto">
            <a:xfrm rot="130168">
              <a:off x="4209" y="2773"/>
              <a:ext cx="37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4" name="Freeform 170"/>
            <p:cNvSpPr>
              <a:spLocks/>
            </p:cNvSpPr>
            <p:nvPr/>
          </p:nvSpPr>
          <p:spPr bwMode="auto">
            <a:xfrm rot="130168">
              <a:off x="4207" y="2917"/>
              <a:ext cx="43" cy="17"/>
            </a:xfrm>
            <a:custGeom>
              <a:avLst/>
              <a:gdLst>
                <a:gd name="T0" fmla="*/ 33 w 48"/>
                <a:gd name="T1" fmla="*/ 10 h 17"/>
                <a:gd name="T2" fmla="*/ 41 w 48"/>
                <a:gd name="T3" fmla="*/ 0 h 17"/>
                <a:gd name="T4" fmla="*/ 0 w 48"/>
                <a:gd name="T5" fmla="*/ 0 h 17"/>
                <a:gd name="T6" fmla="*/ 0 w 48"/>
                <a:gd name="T7" fmla="*/ 17 h 17"/>
                <a:gd name="T8" fmla="*/ 41 w 48"/>
                <a:gd name="T9" fmla="*/ 17 h 17"/>
                <a:gd name="T10" fmla="*/ 48 w 48"/>
                <a:gd name="T11" fmla="*/ 10 h 17"/>
                <a:gd name="T12" fmla="*/ 41 w 48"/>
                <a:gd name="T13" fmla="*/ 17 h 17"/>
                <a:gd name="T14" fmla="*/ 48 w 48"/>
                <a:gd name="T15" fmla="*/ 17 h 17"/>
                <a:gd name="T16" fmla="*/ 48 w 48"/>
                <a:gd name="T17" fmla="*/ 10 h 17"/>
                <a:gd name="T18" fmla="*/ 33 w 48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33" y="1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1" y="17"/>
                  </a:lnTo>
                  <a:lnTo>
                    <a:pt x="48" y="10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5" name="Freeform 171"/>
            <p:cNvSpPr>
              <a:spLocks/>
            </p:cNvSpPr>
            <p:nvPr/>
          </p:nvSpPr>
          <p:spPr bwMode="auto">
            <a:xfrm rot="130168">
              <a:off x="4239" y="2766"/>
              <a:ext cx="14" cy="161"/>
            </a:xfrm>
            <a:custGeom>
              <a:avLst/>
              <a:gdLst>
                <a:gd name="T0" fmla="*/ 8 w 15"/>
                <a:gd name="T1" fmla="*/ 15 h 161"/>
                <a:gd name="T2" fmla="*/ 0 w 15"/>
                <a:gd name="T3" fmla="*/ 7 h 161"/>
                <a:gd name="T4" fmla="*/ 0 w 15"/>
                <a:gd name="T5" fmla="*/ 161 h 161"/>
                <a:gd name="T6" fmla="*/ 15 w 15"/>
                <a:gd name="T7" fmla="*/ 161 h 161"/>
                <a:gd name="T8" fmla="*/ 15 w 15"/>
                <a:gd name="T9" fmla="*/ 7 h 161"/>
                <a:gd name="T10" fmla="*/ 8 w 15"/>
                <a:gd name="T11" fmla="*/ 0 h 161"/>
                <a:gd name="T12" fmla="*/ 15 w 15"/>
                <a:gd name="T13" fmla="*/ 7 h 161"/>
                <a:gd name="T14" fmla="*/ 15 w 15"/>
                <a:gd name="T15" fmla="*/ 0 h 161"/>
                <a:gd name="T16" fmla="*/ 8 w 15"/>
                <a:gd name="T17" fmla="*/ 0 h 161"/>
                <a:gd name="T18" fmla="*/ 8 w 15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8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5" y="161"/>
                  </a:lnTo>
                  <a:lnTo>
                    <a:pt x="15" y="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6" name="Freeform 172"/>
            <p:cNvSpPr>
              <a:spLocks/>
            </p:cNvSpPr>
            <p:nvPr/>
          </p:nvSpPr>
          <p:spPr bwMode="auto">
            <a:xfrm rot="130168">
              <a:off x="4206" y="2765"/>
              <a:ext cx="43" cy="15"/>
            </a:xfrm>
            <a:custGeom>
              <a:avLst/>
              <a:gdLst>
                <a:gd name="T0" fmla="*/ 15 w 48"/>
                <a:gd name="T1" fmla="*/ 7 h 15"/>
                <a:gd name="T2" fmla="*/ 7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7 w 48"/>
                <a:gd name="T9" fmla="*/ 0 h 15"/>
                <a:gd name="T10" fmla="*/ 0 w 48"/>
                <a:gd name="T11" fmla="*/ 7 h 15"/>
                <a:gd name="T12" fmla="*/ 7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5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5" y="7"/>
                  </a:moveTo>
                  <a:lnTo>
                    <a:pt x="7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7" name="Freeform 173"/>
            <p:cNvSpPr>
              <a:spLocks/>
            </p:cNvSpPr>
            <p:nvPr/>
          </p:nvSpPr>
          <p:spPr bwMode="auto">
            <a:xfrm rot="130168">
              <a:off x="4203" y="2772"/>
              <a:ext cx="13" cy="161"/>
            </a:xfrm>
            <a:custGeom>
              <a:avLst/>
              <a:gdLst>
                <a:gd name="T0" fmla="*/ 7 w 15"/>
                <a:gd name="T1" fmla="*/ 144 h 161"/>
                <a:gd name="T2" fmla="*/ 15 w 15"/>
                <a:gd name="T3" fmla="*/ 154 h 161"/>
                <a:gd name="T4" fmla="*/ 15 w 15"/>
                <a:gd name="T5" fmla="*/ 0 h 161"/>
                <a:gd name="T6" fmla="*/ 0 w 15"/>
                <a:gd name="T7" fmla="*/ 0 h 161"/>
                <a:gd name="T8" fmla="*/ 0 w 15"/>
                <a:gd name="T9" fmla="*/ 154 h 161"/>
                <a:gd name="T10" fmla="*/ 7 w 15"/>
                <a:gd name="T11" fmla="*/ 161 h 161"/>
                <a:gd name="T12" fmla="*/ 0 w 15"/>
                <a:gd name="T13" fmla="*/ 154 h 161"/>
                <a:gd name="T14" fmla="*/ 0 w 15"/>
                <a:gd name="T15" fmla="*/ 161 h 161"/>
                <a:gd name="T16" fmla="*/ 7 w 15"/>
                <a:gd name="T17" fmla="*/ 161 h 161"/>
                <a:gd name="T18" fmla="*/ 7 w 15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7" y="144"/>
                  </a:moveTo>
                  <a:lnTo>
                    <a:pt x="15" y="15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7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7" y="161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8" name="Rectangle 174"/>
            <p:cNvSpPr>
              <a:spLocks noChangeArrowheads="1"/>
            </p:cNvSpPr>
            <p:nvPr/>
          </p:nvSpPr>
          <p:spPr bwMode="auto">
            <a:xfrm rot="130168">
              <a:off x="4287" y="2775"/>
              <a:ext cx="37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9" name="Freeform 175"/>
            <p:cNvSpPr>
              <a:spLocks/>
            </p:cNvSpPr>
            <p:nvPr/>
          </p:nvSpPr>
          <p:spPr bwMode="auto">
            <a:xfrm rot="130168">
              <a:off x="4285" y="2920"/>
              <a:ext cx="43" cy="17"/>
            </a:xfrm>
            <a:custGeom>
              <a:avLst/>
              <a:gdLst>
                <a:gd name="T0" fmla="*/ 33 w 48"/>
                <a:gd name="T1" fmla="*/ 10 h 17"/>
                <a:gd name="T2" fmla="*/ 41 w 48"/>
                <a:gd name="T3" fmla="*/ 0 h 17"/>
                <a:gd name="T4" fmla="*/ 0 w 48"/>
                <a:gd name="T5" fmla="*/ 0 h 17"/>
                <a:gd name="T6" fmla="*/ 0 w 48"/>
                <a:gd name="T7" fmla="*/ 17 h 17"/>
                <a:gd name="T8" fmla="*/ 41 w 48"/>
                <a:gd name="T9" fmla="*/ 17 h 17"/>
                <a:gd name="T10" fmla="*/ 48 w 48"/>
                <a:gd name="T11" fmla="*/ 10 h 17"/>
                <a:gd name="T12" fmla="*/ 41 w 48"/>
                <a:gd name="T13" fmla="*/ 17 h 17"/>
                <a:gd name="T14" fmla="*/ 48 w 48"/>
                <a:gd name="T15" fmla="*/ 17 h 17"/>
                <a:gd name="T16" fmla="*/ 48 w 48"/>
                <a:gd name="T17" fmla="*/ 10 h 17"/>
                <a:gd name="T18" fmla="*/ 33 w 48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33" y="1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1" y="17"/>
                  </a:lnTo>
                  <a:lnTo>
                    <a:pt x="48" y="10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0" name="Freeform 176"/>
            <p:cNvSpPr>
              <a:spLocks/>
            </p:cNvSpPr>
            <p:nvPr/>
          </p:nvSpPr>
          <p:spPr bwMode="auto">
            <a:xfrm rot="130168">
              <a:off x="4318" y="2769"/>
              <a:ext cx="13" cy="161"/>
            </a:xfrm>
            <a:custGeom>
              <a:avLst/>
              <a:gdLst>
                <a:gd name="T0" fmla="*/ 8 w 15"/>
                <a:gd name="T1" fmla="*/ 15 h 161"/>
                <a:gd name="T2" fmla="*/ 0 w 15"/>
                <a:gd name="T3" fmla="*/ 7 h 161"/>
                <a:gd name="T4" fmla="*/ 0 w 15"/>
                <a:gd name="T5" fmla="*/ 161 h 161"/>
                <a:gd name="T6" fmla="*/ 15 w 15"/>
                <a:gd name="T7" fmla="*/ 161 h 161"/>
                <a:gd name="T8" fmla="*/ 15 w 15"/>
                <a:gd name="T9" fmla="*/ 7 h 161"/>
                <a:gd name="T10" fmla="*/ 8 w 15"/>
                <a:gd name="T11" fmla="*/ 0 h 161"/>
                <a:gd name="T12" fmla="*/ 15 w 15"/>
                <a:gd name="T13" fmla="*/ 7 h 161"/>
                <a:gd name="T14" fmla="*/ 15 w 15"/>
                <a:gd name="T15" fmla="*/ 0 h 161"/>
                <a:gd name="T16" fmla="*/ 8 w 15"/>
                <a:gd name="T17" fmla="*/ 0 h 161"/>
                <a:gd name="T18" fmla="*/ 8 w 15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8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5" y="161"/>
                  </a:lnTo>
                  <a:lnTo>
                    <a:pt x="15" y="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1" name="Freeform 177"/>
            <p:cNvSpPr>
              <a:spLocks/>
            </p:cNvSpPr>
            <p:nvPr/>
          </p:nvSpPr>
          <p:spPr bwMode="auto">
            <a:xfrm rot="130168">
              <a:off x="4284" y="2768"/>
              <a:ext cx="43" cy="15"/>
            </a:xfrm>
            <a:custGeom>
              <a:avLst/>
              <a:gdLst>
                <a:gd name="T0" fmla="*/ 15 w 48"/>
                <a:gd name="T1" fmla="*/ 7 h 15"/>
                <a:gd name="T2" fmla="*/ 7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7 w 48"/>
                <a:gd name="T9" fmla="*/ 0 h 15"/>
                <a:gd name="T10" fmla="*/ 0 w 48"/>
                <a:gd name="T11" fmla="*/ 7 h 15"/>
                <a:gd name="T12" fmla="*/ 7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5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5" y="7"/>
                  </a:moveTo>
                  <a:lnTo>
                    <a:pt x="7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2" name="Freeform 178"/>
            <p:cNvSpPr>
              <a:spLocks/>
            </p:cNvSpPr>
            <p:nvPr/>
          </p:nvSpPr>
          <p:spPr bwMode="auto">
            <a:xfrm rot="130168">
              <a:off x="4281" y="2775"/>
              <a:ext cx="13" cy="161"/>
            </a:xfrm>
            <a:custGeom>
              <a:avLst/>
              <a:gdLst>
                <a:gd name="T0" fmla="*/ 7 w 15"/>
                <a:gd name="T1" fmla="*/ 144 h 161"/>
                <a:gd name="T2" fmla="*/ 15 w 15"/>
                <a:gd name="T3" fmla="*/ 154 h 161"/>
                <a:gd name="T4" fmla="*/ 15 w 15"/>
                <a:gd name="T5" fmla="*/ 0 h 161"/>
                <a:gd name="T6" fmla="*/ 0 w 15"/>
                <a:gd name="T7" fmla="*/ 0 h 161"/>
                <a:gd name="T8" fmla="*/ 0 w 15"/>
                <a:gd name="T9" fmla="*/ 154 h 161"/>
                <a:gd name="T10" fmla="*/ 7 w 15"/>
                <a:gd name="T11" fmla="*/ 161 h 161"/>
                <a:gd name="T12" fmla="*/ 0 w 15"/>
                <a:gd name="T13" fmla="*/ 154 h 161"/>
                <a:gd name="T14" fmla="*/ 0 w 15"/>
                <a:gd name="T15" fmla="*/ 161 h 161"/>
                <a:gd name="T16" fmla="*/ 7 w 15"/>
                <a:gd name="T17" fmla="*/ 161 h 161"/>
                <a:gd name="T18" fmla="*/ 7 w 15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7" y="144"/>
                  </a:moveTo>
                  <a:lnTo>
                    <a:pt x="15" y="15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7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7" y="161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3" name="Rectangle 179"/>
            <p:cNvSpPr>
              <a:spLocks noChangeArrowheads="1"/>
            </p:cNvSpPr>
            <p:nvPr/>
          </p:nvSpPr>
          <p:spPr bwMode="auto">
            <a:xfrm rot="130168">
              <a:off x="4366" y="2778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4" name="Freeform 180"/>
            <p:cNvSpPr>
              <a:spLocks/>
            </p:cNvSpPr>
            <p:nvPr/>
          </p:nvSpPr>
          <p:spPr bwMode="auto">
            <a:xfrm rot="130168">
              <a:off x="4362" y="2922"/>
              <a:ext cx="44" cy="17"/>
            </a:xfrm>
            <a:custGeom>
              <a:avLst/>
              <a:gdLst>
                <a:gd name="T0" fmla="*/ 32 w 50"/>
                <a:gd name="T1" fmla="*/ 10 h 17"/>
                <a:gd name="T2" fmla="*/ 42 w 50"/>
                <a:gd name="T3" fmla="*/ 0 h 17"/>
                <a:gd name="T4" fmla="*/ 0 w 50"/>
                <a:gd name="T5" fmla="*/ 0 h 17"/>
                <a:gd name="T6" fmla="*/ 0 w 50"/>
                <a:gd name="T7" fmla="*/ 17 h 17"/>
                <a:gd name="T8" fmla="*/ 42 w 50"/>
                <a:gd name="T9" fmla="*/ 17 h 17"/>
                <a:gd name="T10" fmla="*/ 50 w 50"/>
                <a:gd name="T11" fmla="*/ 10 h 17"/>
                <a:gd name="T12" fmla="*/ 42 w 50"/>
                <a:gd name="T13" fmla="*/ 17 h 17"/>
                <a:gd name="T14" fmla="*/ 50 w 50"/>
                <a:gd name="T15" fmla="*/ 17 h 17"/>
                <a:gd name="T16" fmla="*/ 50 w 50"/>
                <a:gd name="T17" fmla="*/ 10 h 17"/>
                <a:gd name="T18" fmla="*/ 32 w 50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32" y="1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17"/>
                  </a:lnTo>
                  <a:lnTo>
                    <a:pt x="50" y="10"/>
                  </a:lnTo>
                  <a:lnTo>
                    <a:pt x="42" y="17"/>
                  </a:lnTo>
                  <a:lnTo>
                    <a:pt x="50" y="17"/>
                  </a:lnTo>
                  <a:lnTo>
                    <a:pt x="50" y="1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5" name="Freeform 181"/>
            <p:cNvSpPr>
              <a:spLocks/>
            </p:cNvSpPr>
            <p:nvPr/>
          </p:nvSpPr>
          <p:spPr bwMode="auto">
            <a:xfrm rot="130168">
              <a:off x="4393" y="2772"/>
              <a:ext cx="16" cy="161"/>
            </a:xfrm>
            <a:custGeom>
              <a:avLst/>
              <a:gdLst>
                <a:gd name="T0" fmla="*/ 10 w 18"/>
                <a:gd name="T1" fmla="*/ 15 h 161"/>
                <a:gd name="T2" fmla="*/ 0 w 18"/>
                <a:gd name="T3" fmla="*/ 7 h 161"/>
                <a:gd name="T4" fmla="*/ 0 w 18"/>
                <a:gd name="T5" fmla="*/ 161 h 161"/>
                <a:gd name="T6" fmla="*/ 18 w 18"/>
                <a:gd name="T7" fmla="*/ 161 h 161"/>
                <a:gd name="T8" fmla="*/ 18 w 18"/>
                <a:gd name="T9" fmla="*/ 7 h 161"/>
                <a:gd name="T10" fmla="*/ 10 w 18"/>
                <a:gd name="T11" fmla="*/ 0 h 161"/>
                <a:gd name="T12" fmla="*/ 18 w 18"/>
                <a:gd name="T13" fmla="*/ 7 h 161"/>
                <a:gd name="T14" fmla="*/ 18 w 18"/>
                <a:gd name="T15" fmla="*/ 0 h 161"/>
                <a:gd name="T16" fmla="*/ 10 w 18"/>
                <a:gd name="T17" fmla="*/ 0 h 161"/>
                <a:gd name="T18" fmla="*/ 10 w 18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1">
                  <a:moveTo>
                    <a:pt x="10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8" y="161"/>
                  </a:lnTo>
                  <a:lnTo>
                    <a:pt x="18" y="7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6" name="Freeform 182"/>
            <p:cNvSpPr>
              <a:spLocks/>
            </p:cNvSpPr>
            <p:nvPr/>
          </p:nvSpPr>
          <p:spPr bwMode="auto">
            <a:xfrm rot="130168">
              <a:off x="4361" y="2771"/>
              <a:ext cx="44" cy="15"/>
            </a:xfrm>
            <a:custGeom>
              <a:avLst/>
              <a:gdLst>
                <a:gd name="T0" fmla="*/ 17 w 50"/>
                <a:gd name="T1" fmla="*/ 7 h 15"/>
                <a:gd name="T2" fmla="*/ 8 w 50"/>
                <a:gd name="T3" fmla="*/ 15 h 15"/>
                <a:gd name="T4" fmla="*/ 50 w 50"/>
                <a:gd name="T5" fmla="*/ 15 h 15"/>
                <a:gd name="T6" fmla="*/ 50 w 50"/>
                <a:gd name="T7" fmla="*/ 0 h 15"/>
                <a:gd name="T8" fmla="*/ 8 w 50"/>
                <a:gd name="T9" fmla="*/ 0 h 15"/>
                <a:gd name="T10" fmla="*/ 0 w 50"/>
                <a:gd name="T11" fmla="*/ 7 h 15"/>
                <a:gd name="T12" fmla="*/ 8 w 50"/>
                <a:gd name="T13" fmla="*/ 0 h 15"/>
                <a:gd name="T14" fmla="*/ 0 w 50"/>
                <a:gd name="T15" fmla="*/ 0 h 15"/>
                <a:gd name="T16" fmla="*/ 0 w 50"/>
                <a:gd name="T17" fmla="*/ 7 h 15"/>
                <a:gd name="T18" fmla="*/ 17 w 5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5">
                  <a:moveTo>
                    <a:pt x="17" y="7"/>
                  </a:moveTo>
                  <a:lnTo>
                    <a:pt x="8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7" name="Freeform 183"/>
            <p:cNvSpPr>
              <a:spLocks/>
            </p:cNvSpPr>
            <p:nvPr/>
          </p:nvSpPr>
          <p:spPr bwMode="auto">
            <a:xfrm rot="130168">
              <a:off x="4358" y="2778"/>
              <a:ext cx="15" cy="161"/>
            </a:xfrm>
            <a:custGeom>
              <a:avLst/>
              <a:gdLst>
                <a:gd name="T0" fmla="*/ 8 w 17"/>
                <a:gd name="T1" fmla="*/ 144 h 161"/>
                <a:gd name="T2" fmla="*/ 17 w 17"/>
                <a:gd name="T3" fmla="*/ 154 h 161"/>
                <a:gd name="T4" fmla="*/ 17 w 17"/>
                <a:gd name="T5" fmla="*/ 0 h 161"/>
                <a:gd name="T6" fmla="*/ 0 w 17"/>
                <a:gd name="T7" fmla="*/ 0 h 161"/>
                <a:gd name="T8" fmla="*/ 0 w 17"/>
                <a:gd name="T9" fmla="*/ 154 h 161"/>
                <a:gd name="T10" fmla="*/ 8 w 17"/>
                <a:gd name="T11" fmla="*/ 161 h 161"/>
                <a:gd name="T12" fmla="*/ 0 w 17"/>
                <a:gd name="T13" fmla="*/ 154 h 161"/>
                <a:gd name="T14" fmla="*/ 0 w 17"/>
                <a:gd name="T15" fmla="*/ 161 h 161"/>
                <a:gd name="T16" fmla="*/ 8 w 17"/>
                <a:gd name="T17" fmla="*/ 161 h 161"/>
                <a:gd name="T18" fmla="*/ 8 w 17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1">
                  <a:moveTo>
                    <a:pt x="8" y="144"/>
                  </a:moveTo>
                  <a:lnTo>
                    <a:pt x="17" y="1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8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8" y="161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8" name="Rectangle 184"/>
            <p:cNvSpPr>
              <a:spLocks noChangeArrowheads="1"/>
            </p:cNvSpPr>
            <p:nvPr/>
          </p:nvSpPr>
          <p:spPr bwMode="auto">
            <a:xfrm rot="130168">
              <a:off x="4445" y="2781"/>
              <a:ext cx="33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9" name="Freeform 185"/>
            <p:cNvSpPr>
              <a:spLocks/>
            </p:cNvSpPr>
            <p:nvPr/>
          </p:nvSpPr>
          <p:spPr bwMode="auto">
            <a:xfrm rot="130168">
              <a:off x="4440" y="2925"/>
              <a:ext cx="44" cy="17"/>
            </a:xfrm>
            <a:custGeom>
              <a:avLst/>
              <a:gdLst>
                <a:gd name="T0" fmla="*/ 33 w 50"/>
                <a:gd name="T1" fmla="*/ 10 h 17"/>
                <a:gd name="T2" fmla="*/ 40 w 50"/>
                <a:gd name="T3" fmla="*/ 0 h 17"/>
                <a:gd name="T4" fmla="*/ 0 w 50"/>
                <a:gd name="T5" fmla="*/ 0 h 17"/>
                <a:gd name="T6" fmla="*/ 0 w 50"/>
                <a:gd name="T7" fmla="*/ 17 h 17"/>
                <a:gd name="T8" fmla="*/ 40 w 50"/>
                <a:gd name="T9" fmla="*/ 17 h 17"/>
                <a:gd name="T10" fmla="*/ 50 w 50"/>
                <a:gd name="T11" fmla="*/ 10 h 17"/>
                <a:gd name="T12" fmla="*/ 40 w 50"/>
                <a:gd name="T13" fmla="*/ 17 h 17"/>
                <a:gd name="T14" fmla="*/ 50 w 50"/>
                <a:gd name="T15" fmla="*/ 17 h 17"/>
                <a:gd name="T16" fmla="*/ 50 w 50"/>
                <a:gd name="T17" fmla="*/ 10 h 17"/>
                <a:gd name="T18" fmla="*/ 33 w 50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33" y="1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0" y="17"/>
                  </a:lnTo>
                  <a:lnTo>
                    <a:pt x="50" y="10"/>
                  </a:lnTo>
                  <a:lnTo>
                    <a:pt x="40" y="17"/>
                  </a:lnTo>
                  <a:lnTo>
                    <a:pt x="50" y="17"/>
                  </a:lnTo>
                  <a:lnTo>
                    <a:pt x="50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0" name="Freeform 186"/>
            <p:cNvSpPr>
              <a:spLocks/>
            </p:cNvSpPr>
            <p:nvPr/>
          </p:nvSpPr>
          <p:spPr bwMode="auto">
            <a:xfrm rot="130168">
              <a:off x="4472" y="2775"/>
              <a:ext cx="15" cy="161"/>
            </a:xfrm>
            <a:custGeom>
              <a:avLst/>
              <a:gdLst>
                <a:gd name="T0" fmla="*/ 7 w 17"/>
                <a:gd name="T1" fmla="*/ 15 h 161"/>
                <a:gd name="T2" fmla="*/ 0 w 17"/>
                <a:gd name="T3" fmla="*/ 7 h 161"/>
                <a:gd name="T4" fmla="*/ 0 w 17"/>
                <a:gd name="T5" fmla="*/ 161 h 161"/>
                <a:gd name="T6" fmla="*/ 17 w 17"/>
                <a:gd name="T7" fmla="*/ 161 h 161"/>
                <a:gd name="T8" fmla="*/ 17 w 17"/>
                <a:gd name="T9" fmla="*/ 7 h 161"/>
                <a:gd name="T10" fmla="*/ 7 w 17"/>
                <a:gd name="T11" fmla="*/ 0 h 161"/>
                <a:gd name="T12" fmla="*/ 17 w 17"/>
                <a:gd name="T13" fmla="*/ 7 h 161"/>
                <a:gd name="T14" fmla="*/ 17 w 17"/>
                <a:gd name="T15" fmla="*/ 0 h 161"/>
                <a:gd name="T16" fmla="*/ 7 w 17"/>
                <a:gd name="T17" fmla="*/ 0 h 161"/>
                <a:gd name="T18" fmla="*/ 7 w 17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1">
                  <a:moveTo>
                    <a:pt x="7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7" y="161"/>
                  </a:lnTo>
                  <a:lnTo>
                    <a:pt x="17" y="7"/>
                  </a:lnTo>
                  <a:lnTo>
                    <a:pt x="7" y="0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7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1" name="Freeform 187"/>
            <p:cNvSpPr>
              <a:spLocks/>
            </p:cNvSpPr>
            <p:nvPr/>
          </p:nvSpPr>
          <p:spPr bwMode="auto">
            <a:xfrm rot="130168">
              <a:off x="4439" y="2774"/>
              <a:ext cx="42" cy="15"/>
            </a:xfrm>
            <a:custGeom>
              <a:avLst/>
              <a:gdLst>
                <a:gd name="T0" fmla="*/ 18 w 48"/>
                <a:gd name="T1" fmla="*/ 7 h 15"/>
                <a:gd name="T2" fmla="*/ 8 w 48"/>
                <a:gd name="T3" fmla="*/ 15 h 15"/>
                <a:gd name="T4" fmla="*/ 48 w 48"/>
                <a:gd name="T5" fmla="*/ 15 h 15"/>
                <a:gd name="T6" fmla="*/ 48 w 48"/>
                <a:gd name="T7" fmla="*/ 0 h 15"/>
                <a:gd name="T8" fmla="*/ 8 w 48"/>
                <a:gd name="T9" fmla="*/ 0 h 15"/>
                <a:gd name="T10" fmla="*/ 0 w 48"/>
                <a:gd name="T11" fmla="*/ 7 h 15"/>
                <a:gd name="T12" fmla="*/ 8 w 48"/>
                <a:gd name="T13" fmla="*/ 0 h 15"/>
                <a:gd name="T14" fmla="*/ 0 w 48"/>
                <a:gd name="T15" fmla="*/ 0 h 15"/>
                <a:gd name="T16" fmla="*/ 0 w 48"/>
                <a:gd name="T17" fmla="*/ 7 h 15"/>
                <a:gd name="T18" fmla="*/ 18 w 48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5">
                  <a:moveTo>
                    <a:pt x="18" y="7"/>
                  </a:moveTo>
                  <a:lnTo>
                    <a:pt x="8" y="15"/>
                  </a:lnTo>
                  <a:lnTo>
                    <a:pt x="48" y="15"/>
                  </a:lnTo>
                  <a:lnTo>
                    <a:pt x="48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2" name="Freeform 188"/>
            <p:cNvSpPr>
              <a:spLocks/>
            </p:cNvSpPr>
            <p:nvPr/>
          </p:nvSpPr>
          <p:spPr bwMode="auto">
            <a:xfrm rot="130168">
              <a:off x="4436" y="2781"/>
              <a:ext cx="16" cy="161"/>
            </a:xfrm>
            <a:custGeom>
              <a:avLst/>
              <a:gdLst>
                <a:gd name="T0" fmla="*/ 8 w 18"/>
                <a:gd name="T1" fmla="*/ 144 h 161"/>
                <a:gd name="T2" fmla="*/ 18 w 18"/>
                <a:gd name="T3" fmla="*/ 154 h 161"/>
                <a:gd name="T4" fmla="*/ 18 w 18"/>
                <a:gd name="T5" fmla="*/ 0 h 161"/>
                <a:gd name="T6" fmla="*/ 0 w 18"/>
                <a:gd name="T7" fmla="*/ 0 h 161"/>
                <a:gd name="T8" fmla="*/ 0 w 18"/>
                <a:gd name="T9" fmla="*/ 154 h 161"/>
                <a:gd name="T10" fmla="*/ 8 w 18"/>
                <a:gd name="T11" fmla="*/ 161 h 161"/>
                <a:gd name="T12" fmla="*/ 0 w 18"/>
                <a:gd name="T13" fmla="*/ 154 h 161"/>
                <a:gd name="T14" fmla="*/ 0 w 18"/>
                <a:gd name="T15" fmla="*/ 161 h 161"/>
                <a:gd name="T16" fmla="*/ 8 w 18"/>
                <a:gd name="T17" fmla="*/ 161 h 161"/>
                <a:gd name="T18" fmla="*/ 8 w 18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1">
                  <a:moveTo>
                    <a:pt x="8" y="144"/>
                  </a:moveTo>
                  <a:lnTo>
                    <a:pt x="18" y="15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8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8" y="161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3" name="Rectangle 189"/>
            <p:cNvSpPr>
              <a:spLocks noChangeArrowheads="1"/>
            </p:cNvSpPr>
            <p:nvPr/>
          </p:nvSpPr>
          <p:spPr bwMode="auto">
            <a:xfrm rot="130168">
              <a:off x="4530" y="2785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4" name="Freeform 190"/>
            <p:cNvSpPr>
              <a:spLocks/>
            </p:cNvSpPr>
            <p:nvPr/>
          </p:nvSpPr>
          <p:spPr bwMode="auto">
            <a:xfrm rot="130168">
              <a:off x="4527" y="2929"/>
              <a:ext cx="43" cy="17"/>
            </a:xfrm>
            <a:custGeom>
              <a:avLst/>
              <a:gdLst>
                <a:gd name="T0" fmla="*/ 31 w 48"/>
                <a:gd name="T1" fmla="*/ 10 h 17"/>
                <a:gd name="T2" fmla="*/ 40 w 48"/>
                <a:gd name="T3" fmla="*/ 0 h 17"/>
                <a:gd name="T4" fmla="*/ 0 w 48"/>
                <a:gd name="T5" fmla="*/ 0 h 17"/>
                <a:gd name="T6" fmla="*/ 0 w 48"/>
                <a:gd name="T7" fmla="*/ 17 h 17"/>
                <a:gd name="T8" fmla="*/ 40 w 48"/>
                <a:gd name="T9" fmla="*/ 17 h 17"/>
                <a:gd name="T10" fmla="*/ 48 w 48"/>
                <a:gd name="T11" fmla="*/ 10 h 17"/>
                <a:gd name="T12" fmla="*/ 40 w 48"/>
                <a:gd name="T13" fmla="*/ 17 h 17"/>
                <a:gd name="T14" fmla="*/ 48 w 48"/>
                <a:gd name="T15" fmla="*/ 17 h 17"/>
                <a:gd name="T16" fmla="*/ 48 w 48"/>
                <a:gd name="T17" fmla="*/ 10 h 17"/>
                <a:gd name="T18" fmla="*/ 31 w 48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31" y="1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0" y="17"/>
                  </a:lnTo>
                  <a:lnTo>
                    <a:pt x="48" y="10"/>
                  </a:lnTo>
                  <a:lnTo>
                    <a:pt x="40" y="17"/>
                  </a:lnTo>
                  <a:lnTo>
                    <a:pt x="48" y="17"/>
                  </a:lnTo>
                  <a:lnTo>
                    <a:pt x="48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5" name="Freeform 191"/>
            <p:cNvSpPr>
              <a:spLocks/>
            </p:cNvSpPr>
            <p:nvPr/>
          </p:nvSpPr>
          <p:spPr bwMode="auto">
            <a:xfrm rot="130168">
              <a:off x="4558" y="2778"/>
              <a:ext cx="15" cy="161"/>
            </a:xfrm>
            <a:custGeom>
              <a:avLst/>
              <a:gdLst>
                <a:gd name="T0" fmla="*/ 9 w 17"/>
                <a:gd name="T1" fmla="*/ 15 h 161"/>
                <a:gd name="T2" fmla="*/ 0 w 17"/>
                <a:gd name="T3" fmla="*/ 7 h 161"/>
                <a:gd name="T4" fmla="*/ 0 w 17"/>
                <a:gd name="T5" fmla="*/ 161 h 161"/>
                <a:gd name="T6" fmla="*/ 17 w 17"/>
                <a:gd name="T7" fmla="*/ 161 h 161"/>
                <a:gd name="T8" fmla="*/ 17 w 17"/>
                <a:gd name="T9" fmla="*/ 7 h 161"/>
                <a:gd name="T10" fmla="*/ 9 w 17"/>
                <a:gd name="T11" fmla="*/ 0 h 161"/>
                <a:gd name="T12" fmla="*/ 17 w 17"/>
                <a:gd name="T13" fmla="*/ 7 h 161"/>
                <a:gd name="T14" fmla="*/ 17 w 17"/>
                <a:gd name="T15" fmla="*/ 0 h 161"/>
                <a:gd name="T16" fmla="*/ 9 w 17"/>
                <a:gd name="T17" fmla="*/ 0 h 161"/>
                <a:gd name="T18" fmla="*/ 9 w 17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1">
                  <a:moveTo>
                    <a:pt x="9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7" y="161"/>
                  </a:lnTo>
                  <a:lnTo>
                    <a:pt x="17" y="7"/>
                  </a:lnTo>
                  <a:lnTo>
                    <a:pt x="9" y="0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9" y="0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6" name="Freeform 192"/>
            <p:cNvSpPr>
              <a:spLocks/>
            </p:cNvSpPr>
            <p:nvPr/>
          </p:nvSpPr>
          <p:spPr bwMode="auto">
            <a:xfrm rot="130168">
              <a:off x="4524" y="2778"/>
              <a:ext cx="45" cy="15"/>
            </a:xfrm>
            <a:custGeom>
              <a:avLst/>
              <a:gdLst>
                <a:gd name="T0" fmla="*/ 18 w 50"/>
                <a:gd name="T1" fmla="*/ 7 h 15"/>
                <a:gd name="T2" fmla="*/ 10 w 50"/>
                <a:gd name="T3" fmla="*/ 15 h 15"/>
                <a:gd name="T4" fmla="*/ 50 w 50"/>
                <a:gd name="T5" fmla="*/ 15 h 15"/>
                <a:gd name="T6" fmla="*/ 50 w 50"/>
                <a:gd name="T7" fmla="*/ 0 h 15"/>
                <a:gd name="T8" fmla="*/ 10 w 50"/>
                <a:gd name="T9" fmla="*/ 0 h 15"/>
                <a:gd name="T10" fmla="*/ 0 w 50"/>
                <a:gd name="T11" fmla="*/ 7 h 15"/>
                <a:gd name="T12" fmla="*/ 10 w 50"/>
                <a:gd name="T13" fmla="*/ 0 h 15"/>
                <a:gd name="T14" fmla="*/ 0 w 50"/>
                <a:gd name="T15" fmla="*/ 0 h 15"/>
                <a:gd name="T16" fmla="*/ 0 w 50"/>
                <a:gd name="T17" fmla="*/ 7 h 15"/>
                <a:gd name="T18" fmla="*/ 18 w 5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5">
                  <a:moveTo>
                    <a:pt x="18" y="7"/>
                  </a:moveTo>
                  <a:lnTo>
                    <a:pt x="10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7" name="Freeform 193"/>
            <p:cNvSpPr>
              <a:spLocks/>
            </p:cNvSpPr>
            <p:nvPr/>
          </p:nvSpPr>
          <p:spPr bwMode="auto">
            <a:xfrm rot="130168">
              <a:off x="4521" y="2784"/>
              <a:ext cx="16" cy="161"/>
            </a:xfrm>
            <a:custGeom>
              <a:avLst/>
              <a:gdLst>
                <a:gd name="T0" fmla="*/ 10 w 18"/>
                <a:gd name="T1" fmla="*/ 144 h 161"/>
                <a:gd name="T2" fmla="*/ 18 w 18"/>
                <a:gd name="T3" fmla="*/ 154 h 161"/>
                <a:gd name="T4" fmla="*/ 18 w 18"/>
                <a:gd name="T5" fmla="*/ 0 h 161"/>
                <a:gd name="T6" fmla="*/ 0 w 18"/>
                <a:gd name="T7" fmla="*/ 0 h 161"/>
                <a:gd name="T8" fmla="*/ 0 w 18"/>
                <a:gd name="T9" fmla="*/ 154 h 161"/>
                <a:gd name="T10" fmla="*/ 10 w 18"/>
                <a:gd name="T11" fmla="*/ 161 h 161"/>
                <a:gd name="T12" fmla="*/ 0 w 18"/>
                <a:gd name="T13" fmla="*/ 154 h 161"/>
                <a:gd name="T14" fmla="*/ 0 w 18"/>
                <a:gd name="T15" fmla="*/ 161 h 161"/>
                <a:gd name="T16" fmla="*/ 10 w 18"/>
                <a:gd name="T17" fmla="*/ 161 h 161"/>
                <a:gd name="T18" fmla="*/ 10 w 18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1">
                  <a:moveTo>
                    <a:pt x="10" y="144"/>
                  </a:moveTo>
                  <a:lnTo>
                    <a:pt x="18" y="15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0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10" y="161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8" name="Rectangle 194"/>
            <p:cNvSpPr>
              <a:spLocks noChangeArrowheads="1"/>
            </p:cNvSpPr>
            <p:nvPr/>
          </p:nvSpPr>
          <p:spPr bwMode="auto">
            <a:xfrm rot="130168">
              <a:off x="4615" y="2788"/>
              <a:ext cx="36" cy="152"/>
            </a:xfrm>
            <a:prstGeom prst="rect">
              <a:avLst/>
            </a:prstGeom>
            <a:solidFill>
              <a:srgbClr val="000080"/>
            </a:solidFill>
            <a:ln w="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9" name="Freeform 195"/>
            <p:cNvSpPr>
              <a:spLocks/>
            </p:cNvSpPr>
            <p:nvPr/>
          </p:nvSpPr>
          <p:spPr bwMode="auto">
            <a:xfrm rot="130168">
              <a:off x="4612" y="2932"/>
              <a:ext cx="43" cy="17"/>
            </a:xfrm>
            <a:custGeom>
              <a:avLst/>
              <a:gdLst>
                <a:gd name="T0" fmla="*/ 33 w 48"/>
                <a:gd name="T1" fmla="*/ 10 h 17"/>
                <a:gd name="T2" fmla="*/ 40 w 48"/>
                <a:gd name="T3" fmla="*/ 0 h 17"/>
                <a:gd name="T4" fmla="*/ 0 w 48"/>
                <a:gd name="T5" fmla="*/ 0 h 17"/>
                <a:gd name="T6" fmla="*/ 0 w 48"/>
                <a:gd name="T7" fmla="*/ 17 h 17"/>
                <a:gd name="T8" fmla="*/ 40 w 48"/>
                <a:gd name="T9" fmla="*/ 17 h 17"/>
                <a:gd name="T10" fmla="*/ 48 w 48"/>
                <a:gd name="T11" fmla="*/ 10 h 17"/>
                <a:gd name="T12" fmla="*/ 40 w 48"/>
                <a:gd name="T13" fmla="*/ 17 h 17"/>
                <a:gd name="T14" fmla="*/ 48 w 48"/>
                <a:gd name="T15" fmla="*/ 17 h 17"/>
                <a:gd name="T16" fmla="*/ 48 w 48"/>
                <a:gd name="T17" fmla="*/ 10 h 17"/>
                <a:gd name="T18" fmla="*/ 33 w 48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33" y="1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0" y="17"/>
                  </a:lnTo>
                  <a:lnTo>
                    <a:pt x="48" y="10"/>
                  </a:lnTo>
                  <a:lnTo>
                    <a:pt x="40" y="17"/>
                  </a:lnTo>
                  <a:lnTo>
                    <a:pt x="48" y="17"/>
                  </a:lnTo>
                  <a:lnTo>
                    <a:pt x="48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0" name="Freeform 196"/>
            <p:cNvSpPr>
              <a:spLocks/>
            </p:cNvSpPr>
            <p:nvPr/>
          </p:nvSpPr>
          <p:spPr bwMode="auto">
            <a:xfrm rot="130168">
              <a:off x="4645" y="2782"/>
              <a:ext cx="13" cy="161"/>
            </a:xfrm>
            <a:custGeom>
              <a:avLst/>
              <a:gdLst>
                <a:gd name="T0" fmla="*/ 7 w 15"/>
                <a:gd name="T1" fmla="*/ 15 h 161"/>
                <a:gd name="T2" fmla="*/ 0 w 15"/>
                <a:gd name="T3" fmla="*/ 7 h 161"/>
                <a:gd name="T4" fmla="*/ 0 w 15"/>
                <a:gd name="T5" fmla="*/ 161 h 161"/>
                <a:gd name="T6" fmla="*/ 15 w 15"/>
                <a:gd name="T7" fmla="*/ 161 h 161"/>
                <a:gd name="T8" fmla="*/ 15 w 15"/>
                <a:gd name="T9" fmla="*/ 7 h 161"/>
                <a:gd name="T10" fmla="*/ 7 w 15"/>
                <a:gd name="T11" fmla="*/ 0 h 161"/>
                <a:gd name="T12" fmla="*/ 15 w 15"/>
                <a:gd name="T13" fmla="*/ 7 h 161"/>
                <a:gd name="T14" fmla="*/ 15 w 15"/>
                <a:gd name="T15" fmla="*/ 0 h 161"/>
                <a:gd name="T16" fmla="*/ 7 w 15"/>
                <a:gd name="T17" fmla="*/ 0 h 161"/>
                <a:gd name="T18" fmla="*/ 7 w 15"/>
                <a:gd name="T19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1">
                  <a:moveTo>
                    <a:pt x="7" y="15"/>
                  </a:moveTo>
                  <a:lnTo>
                    <a:pt x="0" y="7"/>
                  </a:lnTo>
                  <a:lnTo>
                    <a:pt x="0" y="161"/>
                  </a:lnTo>
                  <a:lnTo>
                    <a:pt x="15" y="16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1" name="Freeform 197"/>
            <p:cNvSpPr>
              <a:spLocks/>
            </p:cNvSpPr>
            <p:nvPr/>
          </p:nvSpPr>
          <p:spPr bwMode="auto">
            <a:xfrm rot="130168">
              <a:off x="4609" y="2781"/>
              <a:ext cx="45" cy="15"/>
            </a:xfrm>
            <a:custGeom>
              <a:avLst/>
              <a:gdLst>
                <a:gd name="T0" fmla="*/ 18 w 50"/>
                <a:gd name="T1" fmla="*/ 7 h 15"/>
                <a:gd name="T2" fmla="*/ 10 w 50"/>
                <a:gd name="T3" fmla="*/ 15 h 15"/>
                <a:gd name="T4" fmla="*/ 50 w 50"/>
                <a:gd name="T5" fmla="*/ 15 h 15"/>
                <a:gd name="T6" fmla="*/ 50 w 50"/>
                <a:gd name="T7" fmla="*/ 0 h 15"/>
                <a:gd name="T8" fmla="*/ 10 w 50"/>
                <a:gd name="T9" fmla="*/ 0 h 15"/>
                <a:gd name="T10" fmla="*/ 0 w 50"/>
                <a:gd name="T11" fmla="*/ 7 h 15"/>
                <a:gd name="T12" fmla="*/ 10 w 50"/>
                <a:gd name="T13" fmla="*/ 0 h 15"/>
                <a:gd name="T14" fmla="*/ 0 w 50"/>
                <a:gd name="T15" fmla="*/ 0 h 15"/>
                <a:gd name="T16" fmla="*/ 0 w 50"/>
                <a:gd name="T17" fmla="*/ 7 h 15"/>
                <a:gd name="T18" fmla="*/ 18 w 50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5">
                  <a:moveTo>
                    <a:pt x="18" y="7"/>
                  </a:moveTo>
                  <a:lnTo>
                    <a:pt x="10" y="15"/>
                  </a:lnTo>
                  <a:lnTo>
                    <a:pt x="50" y="15"/>
                  </a:lnTo>
                  <a:lnTo>
                    <a:pt x="50" y="0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2" name="Freeform 198"/>
            <p:cNvSpPr>
              <a:spLocks/>
            </p:cNvSpPr>
            <p:nvPr/>
          </p:nvSpPr>
          <p:spPr bwMode="auto">
            <a:xfrm rot="130168">
              <a:off x="4606" y="2787"/>
              <a:ext cx="16" cy="161"/>
            </a:xfrm>
            <a:custGeom>
              <a:avLst/>
              <a:gdLst>
                <a:gd name="T0" fmla="*/ 10 w 18"/>
                <a:gd name="T1" fmla="*/ 144 h 161"/>
                <a:gd name="T2" fmla="*/ 18 w 18"/>
                <a:gd name="T3" fmla="*/ 154 h 161"/>
                <a:gd name="T4" fmla="*/ 18 w 18"/>
                <a:gd name="T5" fmla="*/ 0 h 161"/>
                <a:gd name="T6" fmla="*/ 0 w 18"/>
                <a:gd name="T7" fmla="*/ 0 h 161"/>
                <a:gd name="T8" fmla="*/ 0 w 18"/>
                <a:gd name="T9" fmla="*/ 154 h 161"/>
                <a:gd name="T10" fmla="*/ 10 w 18"/>
                <a:gd name="T11" fmla="*/ 161 h 161"/>
                <a:gd name="T12" fmla="*/ 0 w 18"/>
                <a:gd name="T13" fmla="*/ 154 h 161"/>
                <a:gd name="T14" fmla="*/ 0 w 18"/>
                <a:gd name="T15" fmla="*/ 161 h 161"/>
                <a:gd name="T16" fmla="*/ 10 w 18"/>
                <a:gd name="T17" fmla="*/ 161 h 161"/>
                <a:gd name="T18" fmla="*/ 10 w 18"/>
                <a:gd name="T1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1">
                  <a:moveTo>
                    <a:pt x="10" y="144"/>
                  </a:moveTo>
                  <a:lnTo>
                    <a:pt x="18" y="15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0" y="161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10" y="161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3" name="Freeform 199"/>
            <p:cNvSpPr>
              <a:spLocks/>
            </p:cNvSpPr>
            <p:nvPr/>
          </p:nvSpPr>
          <p:spPr bwMode="auto">
            <a:xfrm rot="130168">
              <a:off x="4691" y="219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984" name="Rectangle 200"/>
          <p:cNvSpPr>
            <a:spLocks noChangeArrowheads="1"/>
          </p:cNvSpPr>
          <p:nvPr/>
        </p:nvSpPr>
        <p:spPr bwMode="auto">
          <a:xfrm>
            <a:off x="8382000" y="3429000"/>
            <a:ext cx="68263" cy="1289050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85" name="Rectangle 201"/>
          <p:cNvSpPr>
            <a:spLocks noChangeArrowheads="1"/>
          </p:cNvSpPr>
          <p:nvPr/>
        </p:nvSpPr>
        <p:spPr bwMode="auto">
          <a:xfrm>
            <a:off x="8458200" y="3429000"/>
            <a:ext cx="53975" cy="1271588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86" name="Freeform 202"/>
          <p:cNvSpPr>
            <a:spLocks/>
          </p:cNvSpPr>
          <p:nvPr/>
        </p:nvSpPr>
        <p:spPr bwMode="auto">
          <a:xfrm>
            <a:off x="7146925" y="5532438"/>
            <a:ext cx="158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87" name="Freeform 203"/>
          <p:cNvSpPr>
            <a:spLocks/>
          </p:cNvSpPr>
          <p:nvPr/>
        </p:nvSpPr>
        <p:spPr bwMode="auto">
          <a:xfrm>
            <a:off x="1219200" y="5791200"/>
            <a:ext cx="166688" cy="419100"/>
          </a:xfrm>
          <a:custGeom>
            <a:avLst/>
            <a:gdLst>
              <a:gd name="T0" fmla="*/ 48 w 96"/>
              <a:gd name="T1" fmla="*/ 185 h 185"/>
              <a:gd name="T2" fmla="*/ 0 w 96"/>
              <a:gd name="T3" fmla="*/ 0 h 185"/>
              <a:gd name="T4" fmla="*/ 48 w 96"/>
              <a:gd name="T5" fmla="*/ 0 h 185"/>
              <a:gd name="T6" fmla="*/ 96 w 96"/>
              <a:gd name="T7" fmla="*/ 0 h 185"/>
              <a:gd name="T8" fmla="*/ 48 w 96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185">
                <a:moveTo>
                  <a:pt x="48" y="185"/>
                </a:moveTo>
                <a:lnTo>
                  <a:pt x="0" y="0"/>
                </a:lnTo>
                <a:lnTo>
                  <a:pt x="48" y="0"/>
                </a:lnTo>
                <a:lnTo>
                  <a:pt x="96" y="0"/>
                </a:lnTo>
                <a:lnTo>
                  <a:pt x="48" y="185"/>
                </a:lnTo>
                <a:close/>
              </a:path>
            </a:pathLst>
          </a:custGeom>
          <a:solidFill>
            <a:srgbClr val="003399"/>
          </a:solidFill>
          <a:ln w="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88" name="Freeform 204"/>
          <p:cNvSpPr>
            <a:spLocks/>
          </p:cNvSpPr>
          <p:nvPr/>
        </p:nvSpPr>
        <p:spPr bwMode="auto">
          <a:xfrm>
            <a:off x="1279525" y="5716588"/>
            <a:ext cx="158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89" name="Rectangle 205"/>
          <p:cNvSpPr>
            <a:spLocks noChangeArrowheads="1"/>
          </p:cNvSpPr>
          <p:nvPr/>
        </p:nvSpPr>
        <p:spPr bwMode="auto">
          <a:xfrm>
            <a:off x="3371850" y="2420938"/>
            <a:ext cx="10223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800">
                <a:latin typeface="Arial" charset="0"/>
              </a:rPr>
              <a:t>Laser</a:t>
            </a:r>
            <a:endParaRPr lang="en-US" sz="1400">
              <a:latin typeface="Arial" charset="0"/>
            </a:endParaRPr>
          </a:p>
        </p:txBody>
      </p:sp>
      <p:sp>
        <p:nvSpPr>
          <p:cNvPr id="246990" name="Rectangle 206"/>
          <p:cNvSpPr>
            <a:spLocks noChangeArrowheads="1"/>
          </p:cNvSpPr>
          <p:nvPr/>
        </p:nvSpPr>
        <p:spPr bwMode="auto">
          <a:xfrm>
            <a:off x="152400" y="1089025"/>
            <a:ext cx="77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Sample</a:t>
            </a:r>
            <a:endParaRPr lang="en-US" sz="1400">
              <a:latin typeface="Arial" charset="0"/>
            </a:endParaRPr>
          </a:p>
        </p:txBody>
      </p:sp>
      <p:sp>
        <p:nvSpPr>
          <p:cNvPr id="246991" name="Rectangle 207"/>
          <p:cNvSpPr>
            <a:spLocks noChangeArrowheads="1"/>
          </p:cNvSpPr>
          <p:nvPr/>
        </p:nvSpPr>
        <p:spPr bwMode="auto">
          <a:xfrm>
            <a:off x="254000" y="1449388"/>
            <a:ext cx="55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 plate</a:t>
            </a:r>
            <a:endParaRPr lang="en-US" sz="1400">
              <a:latin typeface="Arial" charset="0"/>
            </a:endParaRPr>
          </a:p>
        </p:txBody>
      </p:sp>
      <p:sp>
        <p:nvSpPr>
          <p:cNvPr id="246992" name="Rectangle 208"/>
          <p:cNvSpPr>
            <a:spLocks noChangeArrowheads="1"/>
          </p:cNvSpPr>
          <p:nvPr/>
        </p:nvSpPr>
        <p:spPr bwMode="auto">
          <a:xfrm>
            <a:off x="2819400" y="4953000"/>
            <a:ext cx="19050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800">
                <a:latin typeface="Arial" charset="0"/>
              </a:rPr>
              <a:t>Beam guide wire</a:t>
            </a:r>
            <a:endParaRPr lang="en-US" sz="1400">
              <a:latin typeface="Arial" charset="0"/>
            </a:endParaRPr>
          </a:p>
        </p:txBody>
      </p:sp>
      <p:sp>
        <p:nvSpPr>
          <p:cNvPr id="246993" name="Rectangle 209"/>
          <p:cNvSpPr>
            <a:spLocks noChangeArrowheads="1"/>
          </p:cNvSpPr>
          <p:nvPr/>
        </p:nvSpPr>
        <p:spPr bwMode="auto">
          <a:xfrm>
            <a:off x="6696075" y="2093913"/>
            <a:ext cx="1527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800">
                <a:latin typeface="Arial" charset="0"/>
              </a:rPr>
              <a:t>Reflector</a:t>
            </a:r>
            <a:endParaRPr lang="en-US" sz="1400">
              <a:latin typeface="Arial" charset="0"/>
            </a:endParaRPr>
          </a:p>
        </p:txBody>
      </p:sp>
      <p:sp>
        <p:nvSpPr>
          <p:cNvPr id="246994" name="Rectangle 210"/>
          <p:cNvSpPr>
            <a:spLocks noChangeArrowheads="1"/>
          </p:cNvSpPr>
          <p:nvPr/>
        </p:nvSpPr>
        <p:spPr bwMode="auto">
          <a:xfrm>
            <a:off x="7924800" y="1447800"/>
            <a:ext cx="635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Linear</a:t>
            </a:r>
            <a:endParaRPr lang="en-US" sz="1400">
              <a:latin typeface="Arial" charset="0"/>
            </a:endParaRPr>
          </a:p>
        </p:txBody>
      </p:sp>
      <p:sp>
        <p:nvSpPr>
          <p:cNvPr id="246995" name="Rectangle 211"/>
          <p:cNvSpPr>
            <a:spLocks noChangeArrowheads="1"/>
          </p:cNvSpPr>
          <p:nvPr/>
        </p:nvSpPr>
        <p:spPr bwMode="auto">
          <a:xfrm>
            <a:off x="7848600" y="1752600"/>
            <a:ext cx="88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 detector</a:t>
            </a:r>
            <a:endParaRPr lang="en-US" sz="1400">
              <a:latin typeface="Arial" charset="0"/>
            </a:endParaRPr>
          </a:p>
        </p:txBody>
      </p:sp>
      <p:sp>
        <p:nvSpPr>
          <p:cNvPr id="246996" name="Line 212"/>
          <p:cNvSpPr>
            <a:spLocks noChangeShapeType="1"/>
          </p:cNvSpPr>
          <p:nvPr/>
        </p:nvSpPr>
        <p:spPr bwMode="auto">
          <a:xfrm>
            <a:off x="1265238" y="3743325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97" name="Line 213"/>
          <p:cNvSpPr>
            <a:spLocks noChangeShapeType="1"/>
          </p:cNvSpPr>
          <p:nvPr/>
        </p:nvSpPr>
        <p:spPr bwMode="auto">
          <a:xfrm>
            <a:off x="1265238" y="3808413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98" name="Line 214"/>
          <p:cNvSpPr>
            <a:spLocks noChangeShapeType="1"/>
          </p:cNvSpPr>
          <p:nvPr/>
        </p:nvSpPr>
        <p:spPr bwMode="auto">
          <a:xfrm>
            <a:off x="1265238" y="3875088"/>
            <a:ext cx="1587" cy="285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99" name="Line 215"/>
          <p:cNvSpPr>
            <a:spLocks noChangeShapeType="1"/>
          </p:cNvSpPr>
          <p:nvPr/>
        </p:nvSpPr>
        <p:spPr bwMode="auto">
          <a:xfrm>
            <a:off x="1265238" y="3940175"/>
            <a:ext cx="1587" cy="30163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0" name="Line 216"/>
          <p:cNvSpPr>
            <a:spLocks noChangeShapeType="1"/>
          </p:cNvSpPr>
          <p:nvPr/>
        </p:nvSpPr>
        <p:spPr bwMode="auto">
          <a:xfrm>
            <a:off x="1265238" y="4006850"/>
            <a:ext cx="1587" cy="285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1" name="Line 217"/>
          <p:cNvSpPr>
            <a:spLocks noChangeShapeType="1"/>
          </p:cNvSpPr>
          <p:nvPr/>
        </p:nvSpPr>
        <p:spPr bwMode="auto">
          <a:xfrm>
            <a:off x="1265238" y="4070350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2" name="Line 218"/>
          <p:cNvSpPr>
            <a:spLocks noChangeShapeType="1"/>
          </p:cNvSpPr>
          <p:nvPr/>
        </p:nvSpPr>
        <p:spPr bwMode="auto">
          <a:xfrm>
            <a:off x="1265238" y="4135438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3" name="Line 219"/>
          <p:cNvSpPr>
            <a:spLocks noChangeShapeType="1"/>
          </p:cNvSpPr>
          <p:nvPr/>
        </p:nvSpPr>
        <p:spPr bwMode="auto">
          <a:xfrm>
            <a:off x="1265238" y="4202113"/>
            <a:ext cx="1587" cy="285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4" name="Line 220"/>
          <p:cNvSpPr>
            <a:spLocks noChangeShapeType="1"/>
          </p:cNvSpPr>
          <p:nvPr/>
        </p:nvSpPr>
        <p:spPr bwMode="auto">
          <a:xfrm>
            <a:off x="1265238" y="4267200"/>
            <a:ext cx="1587" cy="30163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5" name="Line 221"/>
          <p:cNvSpPr>
            <a:spLocks noChangeShapeType="1"/>
          </p:cNvSpPr>
          <p:nvPr/>
        </p:nvSpPr>
        <p:spPr bwMode="auto">
          <a:xfrm>
            <a:off x="1265238" y="4330700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6" name="Line 222"/>
          <p:cNvSpPr>
            <a:spLocks noChangeShapeType="1"/>
          </p:cNvSpPr>
          <p:nvPr/>
        </p:nvSpPr>
        <p:spPr bwMode="auto">
          <a:xfrm>
            <a:off x="1265238" y="4395788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7" name="Line 223"/>
          <p:cNvSpPr>
            <a:spLocks noChangeShapeType="1"/>
          </p:cNvSpPr>
          <p:nvPr/>
        </p:nvSpPr>
        <p:spPr bwMode="auto">
          <a:xfrm>
            <a:off x="1265238" y="4462463"/>
            <a:ext cx="1587" cy="285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8" name="Line 224"/>
          <p:cNvSpPr>
            <a:spLocks noChangeShapeType="1"/>
          </p:cNvSpPr>
          <p:nvPr/>
        </p:nvSpPr>
        <p:spPr bwMode="auto">
          <a:xfrm>
            <a:off x="1265238" y="4527550"/>
            <a:ext cx="1587" cy="30163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09" name="Line 225"/>
          <p:cNvSpPr>
            <a:spLocks noChangeShapeType="1"/>
          </p:cNvSpPr>
          <p:nvPr/>
        </p:nvSpPr>
        <p:spPr bwMode="auto">
          <a:xfrm>
            <a:off x="1265238" y="4594225"/>
            <a:ext cx="1587" cy="11113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0" name="Line 226"/>
          <p:cNvSpPr>
            <a:spLocks noChangeShapeType="1"/>
          </p:cNvSpPr>
          <p:nvPr/>
        </p:nvSpPr>
        <p:spPr bwMode="auto">
          <a:xfrm flipV="1">
            <a:off x="1620838" y="4832350"/>
            <a:ext cx="1587" cy="33338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1" name="Line 227"/>
          <p:cNvSpPr>
            <a:spLocks noChangeShapeType="1"/>
          </p:cNvSpPr>
          <p:nvPr/>
        </p:nvSpPr>
        <p:spPr bwMode="auto">
          <a:xfrm flipV="1">
            <a:off x="1620838" y="4765675"/>
            <a:ext cx="1587" cy="36513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2" name="Line 228"/>
          <p:cNvSpPr>
            <a:spLocks noChangeShapeType="1"/>
          </p:cNvSpPr>
          <p:nvPr/>
        </p:nvSpPr>
        <p:spPr bwMode="auto">
          <a:xfrm flipV="1">
            <a:off x="1620838" y="4702175"/>
            <a:ext cx="1587" cy="3492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3" name="Line 229"/>
          <p:cNvSpPr>
            <a:spLocks noChangeShapeType="1"/>
          </p:cNvSpPr>
          <p:nvPr/>
        </p:nvSpPr>
        <p:spPr bwMode="auto">
          <a:xfrm flipV="1">
            <a:off x="1620838" y="4637088"/>
            <a:ext cx="1587" cy="33337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4" name="Line 230"/>
          <p:cNvSpPr>
            <a:spLocks noChangeShapeType="1"/>
          </p:cNvSpPr>
          <p:nvPr/>
        </p:nvSpPr>
        <p:spPr bwMode="auto">
          <a:xfrm flipV="1">
            <a:off x="1620838" y="4570413"/>
            <a:ext cx="1587" cy="30162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5" name="Line 231"/>
          <p:cNvSpPr>
            <a:spLocks noChangeShapeType="1"/>
          </p:cNvSpPr>
          <p:nvPr/>
        </p:nvSpPr>
        <p:spPr bwMode="auto">
          <a:xfrm flipV="1">
            <a:off x="1620838" y="4505325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6" name="Line 232"/>
          <p:cNvSpPr>
            <a:spLocks noChangeShapeType="1"/>
          </p:cNvSpPr>
          <p:nvPr/>
        </p:nvSpPr>
        <p:spPr bwMode="auto">
          <a:xfrm flipV="1">
            <a:off x="1620838" y="4440238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7" name="Line 233"/>
          <p:cNvSpPr>
            <a:spLocks noChangeShapeType="1"/>
          </p:cNvSpPr>
          <p:nvPr/>
        </p:nvSpPr>
        <p:spPr bwMode="auto">
          <a:xfrm flipV="1">
            <a:off x="1620838" y="4376738"/>
            <a:ext cx="1587" cy="285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8" name="Line 234"/>
          <p:cNvSpPr>
            <a:spLocks noChangeShapeType="1"/>
          </p:cNvSpPr>
          <p:nvPr/>
        </p:nvSpPr>
        <p:spPr bwMode="auto">
          <a:xfrm flipV="1">
            <a:off x="1620838" y="4310063"/>
            <a:ext cx="1587" cy="30162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19" name="Line 235"/>
          <p:cNvSpPr>
            <a:spLocks noChangeShapeType="1"/>
          </p:cNvSpPr>
          <p:nvPr/>
        </p:nvSpPr>
        <p:spPr bwMode="auto">
          <a:xfrm flipV="1">
            <a:off x="1620838" y="4244975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0" name="Line 236"/>
          <p:cNvSpPr>
            <a:spLocks noChangeShapeType="1"/>
          </p:cNvSpPr>
          <p:nvPr/>
        </p:nvSpPr>
        <p:spPr bwMode="auto">
          <a:xfrm flipV="1">
            <a:off x="1620838" y="4178300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1" name="Line 237"/>
          <p:cNvSpPr>
            <a:spLocks noChangeShapeType="1"/>
          </p:cNvSpPr>
          <p:nvPr/>
        </p:nvSpPr>
        <p:spPr bwMode="auto">
          <a:xfrm flipV="1">
            <a:off x="1620838" y="4114800"/>
            <a:ext cx="1587" cy="30163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2" name="Line 238"/>
          <p:cNvSpPr>
            <a:spLocks noChangeShapeType="1"/>
          </p:cNvSpPr>
          <p:nvPr/>
        </p:nvSpPr>
        <p:spPr bwMode="auto">
          <a:xfrm flipV="1">
            <a:off x="1620838" y="4049713"/>
            <a:ext cx="1587" cy="285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3" name="Line 239"/>
          <p:cNvSpPr>
            <a:spLocks noChangeShapeType="1"/>
          </p:cNvSpPr>
          <p:nvPr/>
        </p:nvSpPr>
        <p:spPr bwMode="auto">
          <a:xfrm flipV="1">
            <a:off x="1620838" y="3983038"/>
            <a:ext cx="1587" cy="30162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4" name="Line 240"/>
          <p:cNvSpPr>
            <a:spLocks noChangeShapeType="1"/>
          </p:cNvSpPr>
          <p:nvPr/>
        </p:nvSpPr>
        <p:spPr bwMode="auto">
          <a:xfrm flipV="1">
            <a:off x="1620838" y="3917950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5" name="Line 241"/>
          <p:cNvSpPr>
            <a:spLocks noChangeShapeType="1"/>
          </p:cNvSpPr>
          <p:nvPr/>
        </p:nvSpPr>
        <p:spPr bwMode="auto">
          <a:xfrm flipV="1">
            <a:off x="1620838" y="3851275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6" name="Line 242"/>
          <p:cNvSpPr>
            <a:spLocks noChangeShapeType="1"/>
          </p:cNvSpPr>
          <p:nvPr/>
        </p:nvSpPr>
        <p:spPr bwMode="auto">
          <a:xfrm flipV="1">
            <a:off x="1620838" y="3787775"/>
            <a:ext cx="1587" cy="30163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7" name="Line 243"/>
          <p:cNvSpPr>
            <a:spLocks noChangeShapeType="1"/>
          </p:cNvSpPr>
          <p:nvPr/>
        </p:nvSpPr>
        <p:spPr bwMode="auto">
          <a:xfrm flipV="1">
            <a:off x="1620838" y="3722688"/>
            <a:ext cx="1587" cy="30162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8" name="Line 244"/>
          <p:cNvSpPr>
            <a:spLocks noChangeShapeType="1"/>
          </p:cNvSpPr>
          <p:nvPr/>
        </p:nvSpPr>
        <p:spPr bwMode="auto">
          <a:xfrm flipV="1">
            <a:off x="1620838" y="3657600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29" name="Line 245"/>
          <p:cNvSpPr>
            <a:spLocks noChangeShapeType="1"/>
          </p:cNvSpPr>
          <p:nvPr/>
        </p:nvSpPr>
        <p:spPr bwMode="auto">
          <a:xfrm flipV="1">
            <a:off x="1620838" y="3590925"/>
            <a:ext cx="1587" cy="3175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0" name="Line 246"/>
          <p:cNvSpPr>
            <a:spLocks noChangeShapeType="1"/>
          </p:cNvSpPr>
          <p:nvPr/>
        </p:nvSpPr>
        <p:spPr bwMode="auto">
          <a:xfrm flipV="1">
            <a:off x="1620838" y="3527425"/>
            <a:ext cx="1587" cy="30163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1" name="Line 247"/>
          <p:cNvSpPr>
            <a:spLocks noChangeShapeType="1"/>
          </p:cNvSpPr>
          <p:nvPr/>
        </p:nvSpPr>
        <p:spPr bwMode="auto">
          <a:xfrm flipV="1">
            <a:off x="1620838" y="3475038"/>
            <a:ext cx="1587" cy="1587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2" name="Line 248"/>
          <p:cNvSpPr>
            <a:spLocks noChangeShapeType="1"/>
          </p:cNvSpPr>
          <p:nvPr/>
        </p:nvSpPr>
        <p:spPr bwMode="auto">
          <a:xfrm>
            <a:off x="2084388" y="4167188"/>
            <a:ext cx="3417887" cy="3175"/>
          </a:xfrm>
          <a:prstGeom prst="line">
            <a:avLst/>
          </a:prstGeom>
          <a:noFill/>
          <a:ln w="12700" cap="sq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3" name="Rectangle 249"/>
          <p:cNvSpPr>
            <a:spLocks noChangeArrowheads="1"/>
          </p:cNvSpPr>
          <p:nvPr/>
        </p:nvSpPr>
        <p:spPr bwMode="auto">
          <a:xfrm>
            <a:off x="1066800" y="1676400"/>
            <a:ext cx="901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Variable </a:t>
            </a:r>
          </a:p>
          <a:p>
            <a:r>
              <a:rPr lang="en-US" sz="1800">
                <a:latin typeface="Arial" charset="0"/>
              </a:rPr>
              <a:t>voltage</a:t>
            </a:r>
            <a:endParaRPr lang="en-US" sz="1400">
              <a:latin typeface="Arial" charset="0"/>
            </a:endParaRPr>
          </a:p>
        </p:txBody>
      </p:sp>
      <p:sp>
        <p:nvSpPr>
          <p:cNvPr id="247034" name="Rectangle 250"/>
          <p:cNvSpPr>
            <a:spLocks noChangeArrowheads="1"/>
          </p:cNvSpPr>
          <p:nvPr/>
        </p:nvSpPr>
        <p:spPr bwMode="auto">
          <a:xfrm>
            <a:off x="1219200" y="22098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grid</a:t>
            </a:r>
            <a:endParaRPr lang="en-US" sz="1400">
              <a:latin typeface="Arial" charset="0"/>
            </a:endParaRPr>
          </a:p>
        </p:txBody>
      </p:sp>
      <p:sp>
        <p:nvSpPr>
          <p:cNvPr id="247035" name="Line 251"/>
          <p:cNvSpPr>
            <a:spLocks noChangeShapeType="1"/>
          </p:cNvSpPr>
          <p:nvPr/>
        </p:nvSpPr>
        <p:spPr bwMode="auto">
          <a:xfrm>
            <a:off x="3546475" y="4252913"/>
            <a:ext cx="111125" cy="776287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6" name="Line 252"/>
          <p:cNvSpPr>
            <a:spLocks noChangeShapeType="1"/>
          </p:cNvSpPr>
          <p:nvPr/>
        </p:nvSpPr>
        <p:spPr bwMode="auto">
          <a:xfrm flipV="1">
            <a:off x="7146925" y="2690813"/>
            <a:ext cx="19050" cy="44450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7" name="Line 253"/>
          <p:cNvSpPr>
            <a:spLocks noChangeShapeType="1"/>
          </p:cNvSpPr>
          <p:nvPr/>
        </p:nvSpPr>
        <p:spPr bwMode="auto">
          <a:xfrm flipH="1" flipV="1">
            <a:off x="8153400" y="2057400"/>
            <a:ext cx="228600" cy="129540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8" name="Line 254"/>
          <p:cNvSpPr>
            <a:spLocks noChangeShapeType="1"/>
          </p:cNvSpPr>
          <p:nvPr/>
        </p:nvSpPr>
        <p:spPr bwMode="auto">
          <a:xfrm flipH="1" flipV="1">
            <a:off x="685800" y="1752600"/>
            <a:ext cx="228600" cy="182880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39" name="Rectangle 255"/>
          <p:cNvSpPr>
            <a:spLocks noChangeArrowheads="1"/>
          </p:cNvSpPr>
          <p:nvPr/>
        </p:nvSpPr>
        <p:spPr bwMode="auto">
          <a:xfrm>
            <a:off x="5641975" y="1471613"/>
            <a:ext cx="912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Reflector</a:t>
            </a:r>
            <a:endParaRPr lang="en-US" sz="1400">
              <a:latin typeface="Arial" charset="0"/>
            </a:endParaRPr>
          </a:p>
        </p:txBody>
      </p:sp>
      <p:sp>
        <p:nvSpPr>
          <p:cNvPr id="247040" name="Rectangle 256"/>
          <p:cNvSpPr>
            <a:spLocks noChangeArrowheads="1"/>
          </p:cNvSpPr>
          <p:nvPr/>
        </p:nvSpPr>
        <p:spPr bwMode="auto">
          <a:xfrm>
            <a:off x="5641975" y="1833563"/>
            <a:ext cx="825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detector</a:t>
            </a:r>
            <a:endParaRPr lang="en-US" sz="1400">
              <a:latin typeface="Arial" charset="0"/>
            </a:endParaRPr>
          </a:p>
        </p:txBody>
      </p:sp>
      <p:sp>
        <p:nvSpPr>
          <p:cNvPr id="247041" name="Line 257"/>
          <p:cNvSpPr>
            <a:spLocks noChangeShapeType="1"/>
          </p:cNvSpPr>
          <p:nvPr/>
        </p:nvSpPr>
        <p:spPr bwMode="auto">
          <a:xfrm flipH="1">
            <a:off x="5791200" y="2336800"/>
            <a:ext cx="119063" cy="884238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42" name="Freeform 258"/>
          <p:cNvSpPr>
            <a:spLocks/>
          </p:cNvSpPr>
          <p:nvPr/>
        </p:nvSpPr>
        <p:spPr bwMode="auto">
          <a:xfrm>
            <a:off x="2330450" y="3221038"/>
            <a:ext cx="184150" cy="157162"/>
          </a:xfrm>
          <a:custGeom>
            <a:avLst/>
            <a:gdLst>
              <a:gd name="T0" fmla="*/ 0 w 106"/>
              <a:gd name="T1" fmla="*/ 29 h 69"/>
              <a:gd name="T2" fmla="*/ 106 w 106"/>
              <a:gd name="T3" fmla="*/ 0 h 69"/>
              <a:gd name="T4" fmla="*/ 81 w 106"/>
              <a:gd name="T5" fmla="*/ 69 h 69"/>
              <a:gd name="T6" fmla="*/ 0 w 106"/>
              <a:gd name="T7" fmla="*/ 2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69">
                <a:moveTo>
                  <a:pt x="0" y="29"/>
                </a:moveTo>
                <a:lnTo>
                  <a:pt x="106" y="0"/>
                </a:lnTo>
                <a:lnTo>
                  <a:pt x="81" y="69"/>
                </a:lnTo>
                <a:lnTo>
                  <a:pt x="0" y="29"/>
                </a:lnTo>
                <a:close/>
              </a:path>
            </a:pathLst>
          </a:custGeom>
          <a:solidFill>
            <a:srgbClr val="000080"/>
          </a:solidFill>
          <a:ln w="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43" name="Freeform 259"/>
          <p:cNvSpPr>
            <a:spLocks/>
          </p:cNvSpPr>
          <p:nvPr/>
        </p:nvSpPr>
        <p:spPr bwMode="auto">
          <a:xfrm>
            <a:off x="2330450" y="3221038"/>
            <a:ext cx="184150" cy="157162"/>
          </a:xfrm>
          <a:custGeom>
            <a:avLst/>
            <a:gdLst>
              <a:gd name="T0" fmla="*/ 0 w 106"/>
              <a:gd name="T1" fmla="*/ 29 h 69"/>
              <a:gd name="T2" fmla="*/ 106 w 106"/>
              <a:gd name="T3" fmla="*/ 0 h 69"/>
              <a:gd name="T4" fmla="*/ 81 w 106"/>
              <a:gd name="T5" fmla="*/ 69 h 69"/>
              <a:gd name="T6" fmla="*/ 0 w 106"/>
              <a:gd name="T7" fmla="*/ 2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69">
                <a:moveTo>
                  <a:pt x="0" y="29"/>
                </a:moveTo>
                <a:lnTo>
                  <a:pt x="106" y="0"/>
                </a:lnTo>
                <a:lnTo>
                  <a:pt x="81" y="69"/>
                </a:lnTo>
                <a:lnTo>
                  <a:pt x="0" y="29"/>
                </a:lnTo>
              </a:path>
            </a:pathLst>
          </a:custGeom>
          <a:solidFill>
            <a:srgbClr val="000080"/>
          </a:solidFill>
          <a:ln w="0" cap="sq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44" name="Freeform 260"/>
          <p:cNvSpPr>
            <a:spLocks/>
          </p:cNvSpPr>
          <p:nvPr/>
        </p:nvSpPr>
        <p:spPr bwMode="auto">
          <a:xfrm>
            <a:off x="7086600" y="5562600"/>
            <a:ext cx="168275" cy="419100"/>
          </a:xfrm>
          <a:custGeom>
            <a:avLst/>
            <a:gdLst>
              <a:gd name="T0" fmla="*/ 48 w 96"/>
              <a:gd name="T1" fmla="*/ 185 h 185"/>
              <a:gd name="T2" fmla="*/ 0 w 96"/>
              <a:gd name="T3" fmla="*/ 0 h 185"/>
              <a:gd name="T4" fmla="*/ 48 w 96"/>
              <a:gd name="T5" fmla="*/ 0 h 185"/>
              <a:gd name="T6" fmla="*/ 96 w 96"/>
              <a:gd name="T7" fmla="*/ 0 h 185"/>
              <a:gd name="T8" fmla="*/ 48 w 96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185">
                <a:moveTo>
                  <a:pt x="48" y="185"/>
                </a:moveTo>
                <a:lnTo>
                  <a:pt x="0" y="0"/>
                </a:lnTo>
                <a:lnTo>
                  <a:pt x="48" y="0"/>
                </a:lnTo>
                <a:lnTo>
                  <a:pt x="96" y="0"/>
                </a:lnTo>
                <a:lnTo>
                  <a:pt x="48" y="185"/>
                </a:lnTo>
                <a:close/>
              </a:path>
            </a:pathLst>
          </a:custGeom>
          <a:solidFill>
            <a:srgbClr val="003399"/>
          </a:solidFill>
          <a:ln w="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45" name="Line 261"/>
          <p:cNvSpPr>
            <a:spLocks noChangeShapeType="1"/>
          </p:cNvSpPr>
          <p:nvPr/>
        </p:nvSpPr>
        <p:spPr bwMode="auto">
          <a:xfrm flipH="1" flipV="1">
            <a:off x="2438400" y="3276600"/>
            <a:ext cx="914400" cy="0"/>
          </a:xfrm>
          <a:prstGeom prst="line">
            <a:avLst/>
          </a:prstGeom>
          <a:noFill/>
          <a:ln w="0" cap="sq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46" name="Line 262"/>
          <p:cNvSpPr>
            <a:spLocks noChangeShapeType="1"/>
          </p:cNvSpPr>
          <p:nvPr/>
        </p:nvSpPr>
        <p:spPr bwMode="auto">
          <a:xfrm flipH="1">
            <a:off x="914400" y="3276600"/>
            <a:ext cx="1552575" cy="914400"/>
          </a:xfrm>
          <a:prstGeom prst="line">
            <a:avLst/>
          </a:prstGeom>
          <a:noFill/>
          <a:ln w="0" cap="sq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47" name="Rectangle 263"/>
          <p:cNvSpPr>
            <a:spLocks noChangeArrowheads="1"/>
          </p:cNvSpPr>
          <p:nvPr/>
        </p:nvSpPr>
        <p:spPr bwMode="auto">
          <a:xfrm>
            <a:off x="2590800" y="1600200"/>
            <a:ext cx="1054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Laser</a:t>
            </a:r>
          </a:p>
          <a:p>
            <a:r>
              <a:rPr lang="en-US" sz="1800">
                <a:latin typeface="Arial" charset="0"/>
              </a:rPr>
              <a:t>Attenuator</a:t>
            </a:r>
            <a:endParaRPr lang="en-US" sz="1400">
              <a:latin typeface="Arial" charset="0"/>
            </a:endParaRPr>
          </a:p>
        </p:txBody>
      </p:sp>
      <p:sp>
        <p:nvSpPr>
          <p:cNvPr id="247048" name="Line 264"/>
          <p:cNvSpPr>
            <a:spLocks noChangeShapeType="1"/>
          </p:cNvSpPr>
          <p:nvPr/>
        </p:nvSpPr>
        <p:spPr bwMode="auto">
          <a:xfrm flipH="1" flipV="1">
            <a:off x="3048000" y="2133600"/>
            <a:ext cx="104775" cy="479425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49" name="Rectangle 265"/>
          <p:cNvSpPr>
            <a:spLocks noChangeArrowheads="1"/>
          </p:cNvSpPr>
          <p:nvPr/>
        </p:nvSpPr>
        <p:spPr bwMode="auto">
          <a:xfrm>
            <a:off x="3152775" y="2722563"/>
            <a:ext cx="76200" cy="473075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50" name="Rectangle 266"/>
          <p:cNvSpPr>
            <a:spLocks noChangeArrowheads="1"/>
          </p:cNvSpPr>
          <p:nvPr/>
        </p:nvSpPr>
        <p:spPr bwMode="auto">
          <a:xfrm>
            <a:off x="3152775" y="3375025"/>
            <a:ext cx="76200" cy="474663"/>
          </a:xfrm>
          <a:prstGeom prst="rect">
            <a:avLst/>
          </a:prstGeom>
          <a:solidFill>
            <a:srgbClr val="000080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51" name="Line 267"/>
          <p:cNvSpPr>
            <a:spLocks noChangeShapeType="1"/>
          </p:cNvSpPr>
          <p:nvPr/>
        </p:nvSpPr>
        <p:spPr bwMode="auto">
          <a:xfrm flipV="1">
            <a:off x="1295400" y="2514600"/>
            <a:ext cx="76200" cy="609600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52" name="Rectangle 268"/>
          <p:cNvSpPr>
            <a:spLocks noChangeArrowheads="1"/>
          </p:cNvSpPr>
          <p:nvPr/>
        </p:nvSpPr>
        <p:spPr bwMode="auto">
          <a:xfrm>
            <a:off x="2286000" y="5791200"/>
            <a:ext cx="19050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800">
                <a:latin typeface="Arial" charset="0"/>
              </a:rPr>
              <a:t>Ground grid</a:t>
            </a:r>
            <a:endParaRPr lang="en-US" sz="1400">
              <a:latin typeface="Arial" charset="0"/>
            </a:endParaRPr>
          </a:p>
        </p:txBody>
      </p:sp>
      <p:sp>
        <p:nvSpPr>
          <p:cNvPr id="247053" name="Line 269"/>
          <p:cNvSpPr>
            <a:spLocks noChangeShapeType="1"/>
          </p:cNvSpPr>
          <p:nvPr/>
        </p:nvSpPr>
        <p:spPr bwMode="auto">
          <a:xfrm>
            <a:off x="1752600" y="5105400"/>
            <a:ext cx="720725" cy="700088"/>
          </a:xfrm>
          <a:prstGeom prst="line">
            <a:avLst/>
          </a:prstGeom>
          <a:noFill/>
          <a:ln w="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054" name="Rectangle 270"/>
          <p:cNvSpPr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Guide Wire and Accelerating voltages</a:t>
            </a:r>
            <a:endParaRPr lang="en-US" sz="4400" b="1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Accelerating Voltage</a:t>
            </a:r>
            <a:endParaRPr lang="en-US" sz="44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533400" y="1066800"/>
            <a:ext cx="8153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2940050" y="1066800"/>
            <a:ext cx="1588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688975" y="1406525"/>
            <a:ext cx="2206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Arial" charset="0"/>
              </a:rPr>
              <a:t>Accelerating Voltage</a:t>
            </a:r>
            <a:endParaRPr lang="en-US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4494213" y="1066800"/>
            <a:ext cx="1587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2940050" y="2428875"/>
            <a:ext cx="5746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3017838" y="1406525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Linear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3017838" y="282575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Reflector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4646613" y="1179513"/>
            <a:ext cx="4116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Increasing can improve sensitivity for higher mass compounds (&gt;25-20 kDa). Typical 20 or 25 kV.</a:t>
            </a:r>
            <a:endParaRPr lang="en-US" sz="2400">
              <a:latin typeface="Arial" charset="0"/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4573588" y="2486025"/>
            <a:ext cx="41132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Decreasing can improve resolution on compounds &lt;2 kDa. </a:t>
            </a:r>
          </a:p>
          <a:p>
            <a:pPr eaLnBrk="1" hangingPunct="1"/>
            <a:r>
              <a:rPr lang="en-US" sz="2000">
                <a:latin typeface="Arial" charset="0"/>
              </a:rPr>
              <a:t>Increasing can improve sensitivity</a:t>
            </a: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33400" y="3810000"/>
            <a:ext cx="8382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The accelerating voltage determines the kinetic energy of the ions when they reach the detector.  Efficiency of detection increases somewhat with higher ion energy.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A lower accelerating voltage provides more data points across a peak (ions move slower) for better resolution.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762000" y="26670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Arial" charset="0"/>
              </a:rPr>
              <a:t>Max: 25 kV</a:t>
            </a:r>
            <a:endParaRPr lang="en-US" sz="240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3399"/>
                </a:solidFill>
                <a:latin typeface="Arial" charset="0"/>
              </a:rPr>
              <a:t>Guide wire voltage</a:t>
            </a:r>
            <a:endParaRPr lang="en-US" sz="4400" b="1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249859" name="Group 3"/>
          <p:cNvGrpSpPr>
            <a:grpSpLocks/>
          </p:cNvGrpSpPr>
          <p:nvPr/>
        </p:nvGrpSpPr>
        <p:grpSpPr bwMode="auto">
          <a:xfrm>
            <a:off x="685800" y="1219200"/>
            <a:ext cx="7583488" cy="1828800"/>
            <a:chOff x="480" y="1104"/>
            <a:chExt cx="4777" cy="1152"/>
          </a:xfrm>
        </p:grpSpPr>
        <p:sp>
          <p:nvSpPr>
            <p:cNvPr id="249860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4777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1" name="Line 5"/>
            <p:cNvSpPr>
              <a:spLocks noChangeShapeType="1"/>
            </p:cNvSpPr>
            <p:nvPr/>
          </p:nvSpPr>
          <p:spPr bwMode="auto">
            <a:xfrm>
              <a:off x="1632" y="1104"/>
              <a:ext cx="1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2" name="Text Box 6"/>
            <p:cNvSpPr txBox="1">
              <a:spLocks noChangeArrowheads="1"/>
            </p:cNvSpPr>
            <p:nvPr/>
          </p:nvSpPr>
          <p:spPr bwMode="auto">
            <a:xfrm>
              <a:off x="528" y="1344"/>
              <a:ext cx="108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CC0000"/>
                  </a:solidFill>
                  <a:latin typeface="Arial" charset="0"/>
                </a:rPr>
                <a:t>Guide wire voltage %</a:t>
              </a:r>
            </a:p>
          </p:txBody>
        </p:sp>
        <p:sp>
          <p:nvSpPr>
            <p:cNvPr id="249863" name="Text Box 7"/>
            <p:cNvSpPr txBox="1">
              <a:spLocks noChangeArrowheads="1"/>
            </p:cNvSpPr>
            <p:nvPr/>
          </p:nvSpPr>
          <p:spPr bwMode="auto">
            <a:xfrm>
              <a:off x="1776" y="1200"/>
              <a:ext cx="34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Decreasing can improve resolution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Increasing can improve sensitivity for higher masses</a:t>
              </a:r>
            </a:p>
          </p:txBody>
        </p:sp>
      </p:grp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04800" y="3200400"/>
            <a:ext cx="84248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To obtain maximum resolution in </a:t>
            </a:r>
            <a:r>
              <a:rPr lang="en-US" sz="2400" b="1">
                <a:latin typeface="Arial" charset="0"/>
              </a:rPr>
              <a:t>reflector mode</a:t>
            </a:r>
            <a:r>
              <a:rPr lang="en-US" sz="2400">
                <a:latin typeface="Arial" charset="0"/>
              </a:rPr>
              <a:t>, set the guide wire to 0%.  This can then be adjusted up to 0.02%.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In </a:t>
            </a:r>
            <a:r>
              <a:rPr lang="en-US" sz="2400" b="1">
                <a:latin typeface="Arial" charset="0"/>
              </a:rPr>
              <a:t>linear mode</a:t>
            </a:r>
            <a:r>
              <a:rPr lang="en-US" sz="2400">
                <a:latin typeface="Arial" charset="0"/>
              </a:rPr>
              <a:t> &lt;2 kDa, a setting of 0.05-0.1% is adequate.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In </a:t>
            </a:r>
            <a:r>
              <a:rPr lang="en-US" sz="2400" b="1">
                <a:latin typeface="Arial" charset="0"/>
              </a:rPr>
              <a:t>linear mode</a:t>
            </a:r>
            <a:r>
              <a:rPr lang="en-US" sz="2400">
                <a:latin typeface="Arial" charset="0"/>
              </a:rPr>
              <a:t> &gt;20 kDa, start with 0.3% and decrease as needed.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228600" y="5638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381000" y="55626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Note: New DE STR instruments have a lens in place of the  guide wire, so no adjustment is necessary.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2380</Words>
  <Application>Microsoft Macintosh PowerPoint</Application>
  <PresentationFormat>On-screen Show (4:3)</PresentationFormat>
  <Paragraphs>581</Paragraphs>
  <Slides>56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Times New Roman</vt:lpstr>
      <vt:lpstr>Arial</vt:lpstr>
      <vt:lpstr>Arial MT</vt:lpstr>
      <vt:lpstr>Symbol</vt:lpstr>
      <vt:lpstr>Palatino</vt:lpstr>
      <vt:lpstr>Default Design</vt:lpstr>
      <vt:lpstr>Microsoft Word Picture</vt:lpstr>
      <vt:lpstr>Microsoft Word Document</vt:lpstr>
      <vt:lpstr>Microsoft Excel Worksheet</vt:lpstr>
      <vt:lpstr>Bitmap Image</vt:lpstr>
      <vt:lpstr>PowerPoint Presentation</vt:lpstr>
      <vt:lpstr>Method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Pulse Delay Time  with Delayed Extraction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Optimizing grid voltage % and delay time</vt:lpstr>
      <vt:lpstr>PowerPoint Presentation</vt:lpstr>
      <vt:lpstr>PowerPoint Presentation</vt:lpstr>
      <vt:lpstr>PowerPoint Presentation</vt:lpstr>
      <vt:lpstr>PowerPoint Presentation</vt:lpstr>
      <vt:lpstr> </vt:lpstr>
      <vt:lpstr>Calibration Equations</vt:lpstr>
      <vt:lpstr>Initial Velocity Correction</vt:lpstr>
      <vt:lpstr>Calibration Equations</vt:lpstr>
      <vt:lpstr>Calibration Equations</vt:lpstr>
      <vt:lpstr>Internal Calibration </vt:lpstr>
      <vt:lpstr>PowerPoint Presentation</vt:lpstr>
      <vt:lpstr>PowerPoint Presentation</vt:lpstr>
      <vt:lpstr>PowerPoint Presentation</vt:lpstr>
      <vt:lpstr>External Calibration</vt:lpstr>
      <vt:lpstr>Using an external calibration file in the ICP</vt:lpstr>
      <vt:lpstr>PowerPoint Presentation</vt:lpstr>
      <vt:lpstr>Elements of the Control Panel</vt:lpstr>
      <vt:lpstr>System Status Display</vt:lpstr>
      <vt:lpstr>PowerPoint Presentation</vt:lpstr>
      <vt:lpstr>PowerPoint Presentation</vt:lpstr>
      <vt:lpstr>PowerPoint Presentation</vt:lpstr>
      <vt:lpstr>Simple Acquisition</vt:lpstr>
      <vt:lpstr>Opening Instrument Setting                           (Method Files)*.BIC</vt:lpstr>
      <vt:lpstr>Standard Linear Methods</vt:lpstr>
      <vt:lpstr>Standard Reflector Methods</vt:lpstr>
      <vt:lpstr>PowerPoint Presentation</vt:lpstr>
      <vt:lpstr>PowerPoint Presentation</vt:lpstr>
      <vt:lpstr>PowerPoint Presentation</vt:lpstr>
      <vt:lpstr>Sample position control</vt:lpstr>
      <vt:lpstr>PowerPoint Presentation</vt:lpstr>
      <vt:lpstr>Spectrum Accumulation in Manual Mode</vt:lpstr>
      <vt:lpstr>PowerPoint Presentation</vt:lpstr>
      <vt:lpstr>Resolution and S/N calculators during acquisition</vt:lpstr>
      <vt:lpstr>Instrument Settings / Mode</vt:lpstr>
      <vt:lpstr>PowerPoint Presentation</vt:lpstr>
      <vt:lpstr>PowerPoint Presentation</vt:lpstr>
      <vt:lpstr>PowerPoint Presentation</vt:lpstr>
      <vt:lpstr>PowerPoint Presentation</vt:lpstr>
    </vt:vector>
  </TitlesOfParts>
  <Company>PerSeptive Biosystems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Information Technology</dc:creator>
  <cp:lastModifiedBy>Jason Hurlbert</cp:lastModifiedBy>
  <cp:revision>117</cp:revision>
  <cp:lastPrinted>2000-02-18T17:14:11Z</cp:lastPrinted>
  <dcterms:created xsi:type="dcterms:W3CDTF">1999-03-12T14:49:30Z</dcterms:created>
  <dcterms:modified xsi:type="dcterms:W3CDTF">2013-03-06T15:40:11Z</dcterms:modified>
</cp:coreProperties>
</file>