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0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BF3A5-D73A-B44C-A696-B0DFE8E6B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635952-F5DA-AC48-80FB-1FB4EDD06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6C60E-A140-3247-A31A-E1EC7FCBD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F025-DA16-4D4C-913A-01D6E443E0A7}" type="datetimeFigureOut">
              <a:rPr lang="en-US" smtClean="0"/>
              <a:t>6/10/20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D3178-3176-1143-A856-EC3A8690F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A3B46-5183-AA4F-8184-C27F536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12D9-0308-A346-BB99-3C022EA28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6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D6C05-574C-0B42-A371-DAB29E283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B03005-8D45-FD4E-920E-1D60473B5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EFAD9-6096-5B48-9DCF-0AE5AA84F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F025-DA16-4D4C-913A-01D6E443E0A7}" type="datetimeFigureOut">
              <a:rPr lang="en-US" smtClean="0"/>
              <a:t>6/10/20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CAE4C-445A-8E4D-A221-E80A78B07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5CFED-D21D-5441-B6BA-FB7F647C3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12D9-0308-A346-BB99-3C022EA28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8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495CA7-8A0E-7247-8B45-20C018FA0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A9BCAE-B083-A540-B541-AA6C353B5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05B8D-4F91-6A47-868D-85AD8D2D6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F025-DA16-4D4C-913A-01D6E443E0A7}" type="datetimeFigureOut">
              <a:rPr lang="en-US" smtClean="0"/>
              <a:t>6/10/20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4B38D-BAD9-CE4D-A798-473035835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DB0B7-D77C-4D43-889E-42AB8110F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12D9-0308-A346-BB99-3C022EA28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4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99E3D-1984-1D48-8822-7721B253A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BCFDB-2FFB-6A4F-8376-8054DAF61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D9672-58DC-6F42-833B-6111E0088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F025-DA16-4D4C-913A-01D6E443E0A7}" type="datetimeFigureOut">
              <a:rPr lang="en-US" smtClean="0"/>
              <a:t>6/10/20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C4E25-AE1D-2246-BCCD-F6E691488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4B5D8-5215-E546-8F7D-36C00DCE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12D9-0308-A346-BB99-3C022EA28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4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A83E5-4074-F841-A3B2-EA675B54D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77255-FD95-DC4A-9633-8D5D5B388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037AB-0EE7-914F-8677-767E7E044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F025-DA16-4D4C-913A-01D6E443E0A7}" type="datetimeFigureOut">
              <a:rPr lang="en-US" smtClean="0"/>
              <a:t>6/10/20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EAD64-F67F-4541-94B5-BDE8A056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A3C75-0F46-1546-A47C-8959DE2DF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12D9-0308-A346-BB99-3C022EA28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85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2840-8BCC-5F4D-944D-F32DF4171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D7F5C-B470-C644-951B-E5F002BDE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0117E-14FF-A648-A390-C96B636AA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694E6-096C-514E-B5F7-DA6F0217A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F025-DA16-4D4C-913A-01D6E443E0A7}" type="datetimeFigureOut">
              <a:rPr lang="en-US" smtClean="0"/>
              <a:t>6/10/20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B643B-D2B0-2944-982A-B41911DCB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72D5A-616C-C046-904C-62B357D14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12D9-0308-A346-BB99-3C022EA28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34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6698-03AE-0843-B0FC-5E06A96A5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87198-667B-DD45-94AF-37027CF36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A3B1C-4A8E-0C41-8AF2-E6977D10F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C843FF-0AE8-FF4B-95D1-1B6484C261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9E5ACE-86B7-5045-8D5A-FAD9BEDEC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519FF8-2482-4A49-83E1-271063052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F025-DA16-4D4C-913A-01D6E443E0A7}" type="datetimeFigureOut">
              <a:rPr lang="en-US" smtClean="0"/>
              <a:t>6/10/20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DF3338-9E8E-AE4C-AE62-D788FD00D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8C27B7-9B42-144C-8D28-521B73E28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12D9-0308-A346-BB99-3C022EA28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8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6391-A194-B54D-9033-4BC113308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440036-6549-0E40-ADAD-03FBDE408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F025-DA16-4D4C-913A-01D6E443E0A7}" type="datetimeFigureOut">
              <a:rPr lang="en-US" smtClean="0"/>
              <a:t>6/10/20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34C339-96F2-C442-96FB-56AC65279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584A2-92A8-8140-BF60-295674F25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12D9-0308-A346-BB99-3C022EA28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49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E95861-B06D-7B42-A115-50E767181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F025-DA16-4D4C-913A-01D6E443E0A7}" type="datetimeFigureOut">
              <a:rPr lang="en-US" smtClean="0"/>
              <a:t>6/10/20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E68FF2-2B82-F244-A245-25DD5A897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E996F-3D15-504E-876A-C729429A2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12D9-0308-A346-BB99-3C022EA28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6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902D7-FEEB-D241-9C41-746C53B9C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508F2-6B32-9840-92C8-F244176CF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0BD863-D37C-4949-9D59-0190E9A58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1EDBF-9D6D-0B42-B030-16D4C89F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F025-DA16-4D4C-913A-01D6E443E0A7}" type="datetimeFigureOut">
              <a:rPr lang="en-US" smtClean="0"/>
              <a:t>6/10/20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6BED2D-D7CD-7E41-86D0-9A51AB4DF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048C6D-B8A3-FA47-A912-F53BFD0B9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12D9-0308-A346-BB99-3C022EA28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5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CE931-8A6F-0447-82F5-C8CFCEEE7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E3988C-4450-2D4C-B46A-2493B4615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718ABE-5752-7546-AD07-B68359E69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0E6BCF-2DFB-A74B-956A-26BAA2E9F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F025-DA16-4D4C-913A-01D6E443E0A7}" type="datetimeFigureOut">
              <a:rPr lang="en-US" smtClean="0"/>
              <a:t>6/10/20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23D00-7ADC-7A49-B0CC-2E07CB38C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7F92D-2D5F-5B4B-9E3C-024FDC960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12D9-0308-A346-BB99-3C022EA28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09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D846F-49F2-DA4E-909D-FDE188C8F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F5134-6646-A841-9901-FB5984A46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CAD47-544A-6449-858F-2CDAA916AD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9F025-DA16-4D4C-913A-01D6E443E0A7}" type="datetimeFigureOut">
              <a:rPr lang="en-US" smtClean="0"/>
              <a:t>6/10/20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C40E1-6B98-CC42-B3B0-4001C49A8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95FA5-A53A-194A-9F3F-DFE1561A4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312D9-0308-A346-BB99-3C022EA28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4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winthrop.edu/cas/math/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nthrop.edu/cas/math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winthrop.edu/recandreg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winthrop.edu/cas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20082-BB93-DD4B-BC46-3630F8D1CB9C}"/>
              </a:ext>
            </a:extLst>
          </p:cNvPr>
          <p:cNvSpPr txBox="1"/>
          <p:nvPr/>
        </p:nvSpPr>
        <p:spPr>
          <a:xfrm>
            <a:off x="838199" y="544286"/>
            <a:ext cx="1067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Winthrop Chemistry Freshman Orientation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317171" y="1632857"/>
            <a:ext cx="93181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/>
              <a:t>Welcome to Winthrop!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Please have the survey that I emailed you completed and emailed back to me by the end of the day TODAY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This survey will be used to assign you an academic advisor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2"/>
            <a:endParaRPr lang="en-US" sz="2400" dirty="0"/>
          </a:p>
          <a:p>
            <a:pPr marL="342900" indent="-342900">
              <a:buAutoNum type="arabicParenR" startAt="2"/>
            </a:pPr>
            <a:r>
              <a:rPr lang="en-US" sz="2400" dirty="0"/>
              <a:t>Three rules: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Nothing is permanent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Stay calm, refer to Rule 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Your college career is YOUR college career.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Whatever you get out of the coming experience will depend upon what you put in</a:t>
            </a:r>
          </a:p>
        </p:txBody>
      </p:sp>
    </p:spTree>
    <p:extLst>
      <p:ext uri="{BB962C8B-B14F-4D97-AF65-F5344CB8AC3E}">
        <p14:creationId xmlns:p14="http://schemas.microsoft.com/office/powerpoint/2010/main" val="664757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20082-BB93-DD4B-BC46-3630F8D1CB9C}"/>
              </a:ext>
            </a:extLst>
          </p:cNvPr>
          <p:cNvSpPr txBox="1"/>
          <p:nvPr/>
        </p:nvSpPr>
        <p:spPr>
          <a:xfrm>
            <a:off x="838199" y="544286"/>
            <a:ext cx="1067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Winthrop University Important Websites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317171" y="1632857"/>
            <a:ext cx="931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12016-C9D5-7B4F-9D15-E592FBF3A5BB}"/>
              </a:ext>
            </a:extLst>
          </p:cNvPr>
          <p:cNvSpPr txBox="1"/>
          <p:nvPr/>
        </p:nvSpPr>
        <p:spPr>
          <a:xfrm>
            <a:off x="400635" y="2697921"/>
            <a:ext cx="3817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Let’s use the Biochemistry and Chemistry Degree tracks as a general 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0E6934-841B-1B48-86D7-D9EE45279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954" y="1100151"/>
            <a:ext cx="7666358" cy="521356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62C056-8A78-B94B-AEC0-7A3F1C972145}"/>
              </a:ext>
            </a:extLst>
          </p:cNvPr>
          <p:cNvCxnSpPr>
            <a:cxnSpLocks/>
          </p:cNvCxnSpPr>
          <p:nvPr/>
        </p:nvCxnSpPr>
        <p:spPr>
          <a:xfrm>
            <a:off x="4029075" y="3507277"/>
            <a:ext cx="3214688" cy="399310"/>
          </a:xfrm>
          <a:prstGeom prst="straightConnector1">
            <a:avLst/>
          </a:prstGeom>
          <a:ln w="63500">
            <a:solidFill>
              <a:srgbClr val="6A06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943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317171" y="1632857"/>
            <a:ext cx="931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16AADF-8AFE-BB49-8A8A-04B607379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70" t="19582" r="18359" b="10418"/>
          <a:stretch/>
        </p:blipFill>
        <p:spPr>
          <a:xfrm>
            <a:off x="3576638" y="198238"/>
            <a:ext cx="8615362" cy="64615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7C27DE-9B9A-D641-BF90-BA17074A09B6}"/>
              </a:ext>
            </a:extLst>
          </p:cNvPr>
          <p:cNvSpPr txBox="1"/>
          <p:nvPr/>
        </p:nvSpPr>
        <p:spPr>
          <a:xfrm>
            <a:off x="514350" y="1632857"/>
            <a:ext cx="26431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 the left side of the PDF sheet are your General Education classes</a:t>
            </a:r>
          </a:p>
          <a:p>
            <a:endParaRPr lang="en-US" sz="2400" dirty="0"/>
          </a:p>
          <a:p>
            <a:r>
              <a:rPr lang="en-US" sz="2400" dirty="0"/>
              <a:t>Everyone in every degree program at Winthrop has to take these courses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A62E9DF-2973-7143-8A52-361A9838AF26}"/>
              </a:ext>
            </a:extLst>
          </p:cNvPr>
          <p:cNvCxnSpPr>
            <a:cxnSpLocks/>
          </p:cNvCxnSpPr>
          <p:nvPr/>
        </p:nvCxnSpPr>
        <p:spPr>
          <a:xfrm flipV="1">
            <a:off x="1629456" y="3145265"/>
            <a:ext cx="1947182" cy="195752"/>
          </a:xfrm>
          <a:prstGeom prst="straightConnector1">
            <a:avLst/>
          </a:prstGeom>
          <a:ln w="63500">
            <a:solidFill>
              <a:srgbClr val="6A06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3D70745-97CC-7A4E-B1EB-CB6F88F68202}"/>
              </a:ext>
            </a:extLst>
          </p:cNvPr>
          <p:cNvSpPr/>
          <p:nvPr/>
        </p:nvSpPr>
        <p:spPr>
          <a:xfrm>
            <a:off x="3576638" y="642938"/>
            <a:ext cx="4067175" cy="4872037"/>
          </a:xfrm>
          <a:prstGeom prst="rect">
            <a:avLst/>
          </a:prstGeom>
          <a:noFill/>
          <a:ln w="63500">
            <a:solidFill>
              <a:srgbClr val="6A0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66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317171" y="1632857"/>
            <a:ext cx="931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16AADF-8AFE-BB49-8A8A-04B607379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70" t="19582" r="18359" b="10418"/>
          <a:stretch/>
        </p:blipFill>
        <p:spPr>
          <a:xfrm>
            <a:off x="3576638" y="198238"/>
            <a:ext cx="8615362" cy="64615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7C27DE-9B9A-D641-BF90-BA17074A09B6}"/>
              </a:ext>
            </a:extLst>
          </p:cNvPr>
          <p:cNvSpPr txBox="1"/>
          <p:nvPr/>
        </p:nvSpPr>
        <p:spPr>
          <a:xfrm>
            <a:off x="514350" y="1632857"/>
            <a:ext cx="26431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courses that can be taken to fill out each slot in the General Education section can be found in the Catalog link we looked at earlier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A62E9DF-2973-7143-8A52-361A9838AF26}"/>
              </a:ext>
            </a:extLst>
          </p:cNvPr>
          <p:cNvCxnSpPr>
            <a:cxnSpLocks/>
          </p:cNvCxnSpPr>
          <p:nvPr/>
        </p:nvCxnSpPr>
        <p:spPr>
          <a:xfrm>
            <a:off x="2771775" y="3145265"/>
            <a:ext cx="804863" cy="0"/>
          </a:xfrm>
          <a:prstGeom prst="straightConnector1">
            <a:avLst/>
          </a:prstGeom>
          <a:ln w="63500">
            <a:solidFill>
              <a:srgbClr val="6A06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3D70745-97CC-7A4E-B1EB-CB6F88F68202}"/>
              </a:ext>
            </a:extLst>
          </p:cNvPr>
          <p:cNvSpPr/>
          <p:nvPr/>
        </p:nvSpPr>
        <p:spPr>
          <a:xfrm>
            <a:off x="3576638" y="642938"/>
            <a:ext cx="4067175" cy="4872037"/>
          </a:xfrm>
          <a:prstGeom prst="rect">
            <a:avLst/>
          </a:prstGeom>
          <a:noFill/>
          <a:ln w="63500">
            <a:solidFill>
              <a:srgbClr val="6A0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62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317171" y="1632857"/>
            <a:ext cx="931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2A1A3B3-E20A-3F4B-91ED-6EF14960DF63}"/>
              </a:ext>
            </a:extLst>
          </p:cNvPr>
          <p:cNvGrpSpPr/>
          <p:nvPr/>
        </p:nvGrpSpPr>
        <p:grpSpPr>
          <a:xfrm>
            <a:off x="5072063" y="198238"/>
            <a:ext cx="6643687" cy="6461523"/>
            <a:chOff x="1000126" y="198238"/>
            <a:chExt cx="6643687" cy="64615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416AADF-8AFE-BB49-8A8A-04B607379B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170" t="19582" r="51867" b="10418"/>
            <a:stretch/>
          </p:blipFill>
          <p:spPr>
            <a:xfrm>
              <a:off x="3576638" y="198238"/>
              <a:ext cx="4067175" cy="6461523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A62E9DF-2973-7143-8A52-361A9838AF26}"/>
                </a:ext>
              </a:extLst>
            </p:cNvPr>
            <p:cNvCxnSpPr>
              <a:cxnSpLocks/>
            </p:cNvCxnSpPr>
            <p:nvPr/>
          </p:nvCxnSpPr>
          <p:spPr>
            <a:xfrm>
              <a:off x="1000126" y="3145265"/>
              <a:ext cx="2576512" cy="0"/>
            </a:xfrm>
            <a:prstGeom prst="straightConnector1">
              <a:avLst/>
            </a:prstGeom>
            <a:ln w="63500">
              <a:solidFill>
                <a:srgbClr val="6A060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D70745-97CC-7A4E-B1EB-CB6F88F68202}"/>
                </a:ext>
              </a:extLst>
            </p:cNvPr>
            <p:cNvSpPr/>
            <p:nvPr/>
          </p:nvSpPr>
          <p:spPr>
            <a:xfrm>
              <a:off x="3576638" y="642938"/>
              <a:ext cx="4067175" cy="4872037"/>
            </a:xfrm>
            <a:prstGeom prst="rect">
              <a:avLst/>
            </a:prstGeom>
            <a:noFill/>
            <a:ln w="63500">
              <a:solidFill>
                <a:srgbClr val="6A06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2F034AC-746C-C44C-AB67-0C58998F64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84" t="19583" r="28984" b="9375"/>
          <a:stretch/>
        </p:blipFill>
        <p:spPr>
          <a:xfrm>
            <a:off x="340517" y="371474"/>
            <a:ext cx="4872039" cy="5836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12A5B7-CC45-9242-8203-8767E3349697}"/>
              </a:ext>
            </a:extLst>
          </p:cNvPr>
          <p:cNvSpPr txBox="1"/>
          <p:nvPr/>
        </p:nvSpPr>
        <p:spPr>
          <a:xfrm>
            <a:off x="5212556" y="642938"/>
            <a:ext cx="21026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Courses from the list in the Undergraduate Catalog can be selected to complete the requirements on the right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DA3425-B6A6-C245-B7B7-E9E4913A1E94}"/>
              </a:ext>
            </a:extLst>
          </p:cNvPr>
          <p:cNvSpPr txBox="1"/>
          <p:nvPr/>
        </p:nvSpPr>
        <p:spPr>
          <a:xfrm>
            <a:off x="5308997" y="3464717"/>
            <a:ext cx="21026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Classes are broken down into “Designators” and “Numbers”</a:t>
            </a:r>
          </a:p>
          <a:p>
            <a:endParaRPr lang="en-US" dirty="0"/>
          </a:p>
          <a:p>
            <a:r>
              <a:rPr lang="en-US" dirty="0"/>
              <a:t>For example WRIT101 has a WRIT designator and a Course number of 101</a:t>
            </a:r>
          </a:p>
        </p:txBody>
      </p:sp>
    </p:spTree>
    <p:extLst>
      <p:ext uri="{BB962C8B-B14F-4D97-AF65-F5344CB8AC3E}">
        <p14:creationId xmlns:p14="http://schemas.microsoft.com/office/powerpoint/2010/main" val="2502439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317171" y="1632857"/>
            <a:ext cx="931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2A1A3B3-E20A-3F4B-91ED-6EF14960DF63}"/>
              </a:ext>
            </a:extLst>
          </p:cNvPr>
          <p:cNvGrpSpPr/>
          <p:nvPr/>
        </p:nvGrpSpPr>
        <p:grpSpPr>
          <a:xfrm>
            <a:off x="5072063" y="198238"/>
            <a:ext cx="6643687" cy="6461523"/>
            <a:chOff x="1000126" y="198238"/>
            <a:chExt cx="6643687" cy="64615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416AADF-8AFE-BB49-8A8A-04B607379B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170" t="19582" r="51867" b="10418"/>
            <a:stretch/>
          </p:blipFill>
          <p:spPr>
            <a:xfrm>
              <a:off x="3576638" y="198238"/>
              <a:ext cx="4067175" cy="6461523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A62E9DF-2973-7143-8A52-361A9838AF26}"/>
                </a:ext>
              </a:extLst>
            </p:cNvPr>
            <p:cNvCxnSpPr>
              <a:cxnSpLocks/>
            </p:cNvCxnSpPr>
            <p:nvPr/>
          </p:nvCxnSpPr>
          <p:spPr>
            <a:xfrm>
              <a:off x="1000126" y="3145265"/>
              <a:ext cx="2576512" cy="0"/>
            </a:xfrm>
            <a:prstGeom prst="straightConnector1">
              <a:avLst/>
            </a:prstGeom>
            <a:ln w="63500">
              <a:solidFill>
                <a:srgbClr val="6A060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D70745-97CC-7A4E-B1EB-CB6F88F68202}"/>
                </a:ext>
              </a:extLst>
            </p:cNvPr>
            <p:cNvSpPr/>
            <p:nvPr/>
          </p:nvSpPr>
          <p:spPr>
            <a:xfrm>
              <a:off x="3576638" y="642938"/>
              <a:ext cx="4067175" cy="4872037"/>
            </a:xfrm>
            <a:prstGeom prst="rect">
              <a:avLst/>
            </a:prstGeom>
            <a:noFill/>
            <a:ln w="63500">
              <a:solidFill>
                <a:srgbClr val="6A06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2F034AC-746C-C44C-AB67-0C58998F64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84" t="19583" r="28984" b="9375"/>
          <a:stretch/>
        </p:blipFill>
        <p:spPr>
          <a:xfrm>
            <a:off x="340517" y="371474"/>
            <a:ext cx="4872039" cy="5836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12A5B7-CC45-9242-8203-8767E3349697}"/>
              </a:ext>
            </a:extLst>
          </p:cNvPr>
          <p:cNvSpPr txBox="1"/>
          <p:nvPr/>
        </p:nvSpPr>
        <p:spPr>
          <a:xfrm>
            <a:off x="5212556" y="642938"/>
            <a:ext cx="21026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Courses from the list in the Undergraduate Catalog can be selected to complete the requirements on the right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DA3425-B6A6-C245-B7B7-E9E4913A1E94}"/>
              </a:ext>
            </a:extLst>
          </p:cNvPr>
          <p:cNvSpPr txBox="1"/>
          <p:nvPr/>
        </p:nvSpPr>
        <p:spPr>
          <a:xfrm>
            <a:off x="5308997" y="3243441"/>
            <a:ext cx="21026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Classes are broken down into “Designators” and “Numbers”</a:t>
            </a:r>
          </a:p>
          <a:p>
            <a:endParaRPr lang="en-US" dirty="0"/>
          </a:p>
          <a:p>
            <a:r>
              <a:rPr lang="en-US" dirty="0"/>
              <a:t>During a given semester there will be multiple sections of WRIT101, so each unique section has a specific CRN (course reference number)</a:t>
            </a:r>
          </a:p>
        </p:txBody>
      </p:sp>
    </p:spTree>
    <p:extLst>
      <p:ext uri="{BB962C8B-B14F-4D97-AF65-F5344CB8AC3E}">
        <p14:creationId xmlns:p14="http://schemas.microsoft.com/office/powerpoint/2010/main" val="2001262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317171" y="1632857"/>
            <a:ext cx="931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15D2AE-F5BC-0940-96FD-B3216A1A7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70" t="19582" r="18359" b="10418"/>
          <a:stretch/>
        </p:blipFill>
        <p:spPr>
          <a:xfrm>
            <a:off x="3176588" y="198238"/>
            <a:ext cx="8615362" cy="6461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8769E1-9AD3-464D-AABF-A20AA3707803}"/>
              </a:ext>
            </a:extLst>
          </p:cNvPr>
          <p:cNvSpPr txBox="1"/>
          <p:nvPr/>
        </p:nvSpPr>
        <p:spPr>
          <a:xfrm>
            <a:off x="334056" y="1528763"/>
            <a:ext cx="27574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will take </a:t>
            </a:r>
            <a:r>
              <a:rPr lang="en-US" sz="2400" dirty="0" err="1"/>
              <a:t>GenEd</a:t>
            </a:r>
            <a:r>
              <a:rPr lang="en-US" sz="2400" dirty="0"/>
              <a:t> courses nearly every semester of your undergraduate career, so find some you are interested in and SPEAK TO YOUR ADVISOR ABOUT YOUR PLANS</a:t>
            </a:r>
          </a:p>
        </p:txBody>
      </p:sp>
    </p:spTree>
    <p:extLst>
      <p:ext uri="{BB962C8B-B14F-4D97-AF65-F5344CB8AC3E}">
        <p14:creationId xmlns:p14="http://schemas.microsoft.com/office/powerpoint/2010/main" val="963485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317171" y="1632857"/>
            <a:ext cx="931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15D2AE-F5BC-0940-96FD-B3216A1A7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70" t="19582" r="18359" b="10418"/>
          <a:stretch/>
        </p:blipFill>
        <p:spPr>
          <a:xfrm>
            <a:off x="3176588" y="198238"/>
            <a:ext cx="8615362" cy="6461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8769E1-9AD3-464D-AABF-A20AA3707803}"/>
              </a:ext>
            </a:extLst>
          </p:cNvPr>
          <p:cNvSpPr txBox="1"/>
          <p:nvPr/>
        </p:nvSpPr>
        <p:spPr>
          <a:xfrm>
            <a:off x="334056" y="1528763"/>
            <a:ext cx="27574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 what about the courses on the right side of the checklist?</a:t>
            </a:r>
          </a:p>
          <a:p>
            <a:endParaRPr lang="en-US" sz="2400" dirty="0"/>
          </a:p>
          <a:p>
            <a:r>
              <a:rPr lang="en-US" sz="2400" dirty="0"/>
              <a:t>These are major and track specific and usually must be taken in a specific order.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9FEDFC-0329-6D4E-B206-25C30E76B38F}"/>
              </a:ext>
            </a:extLst>
          </p:cNvPr>
          <p:cNvSpPr/>
          <p:nvPr/>
        </p:nvSpPr>
        <p:spPr>
          <a:xfrm>
            <a:off x="7146471" y="353106"/>
            <a:ext cx="4645479" cy="5290457"/>
          </a:xfrm>
          <a:prstGeom prst="rect">
            <a:avLst/>
          </a:prstGeom>
          <a:noFill/>
          <a:ln w="63500">
            <a:solidFill>
              <a:srgbClr val="6A0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76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20082-BB93-DD4B-BC46-3630F8D1CB9C}"/>
              </a:ext>
            </a:extLst>
          </p:cNvPr>
          <p:cNvSpPr txBox="1"/>
          <p:nvPr/>
        </p:nvSpPr>
        <p:spPr>
          <a:xfrm>
            <a:off x="838199" y="544286"/>
            <a:ext cx="1067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Courses and Prerequisites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317171" y="1632857"/>
            <a:ext cx="93181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/>
              <a:t>Many courses in STEM fields build upon previous courses, so there is a progression to the courses you will take.</a:t>
            </a:r>
          </a:p>
          <a:p>
            <a:pPr marL="457200" indent="-457200">
              <a:buAutoNum type="arabicParenR"/>
            </a:pPr>
            <a:endParaRPr lang="en-US" sz="2400" dirty="0"/>
          </a:p>
          <a:p>
            <a:pPr marL="457200" indent="-457200">
              <a:buAutoNum type="arabicParenR"/>
            </a:pPr>
            <a:r>
              <a:rPr lang="en-US" sz="2400" dirty="0"/>
              <a:t>First thing about the chemistry degree:  IT IS MATH INTENSIVE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If you have struggled with math in the past, you may find many courses in the chemistry major challenging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YOU MUST HAVE COMPLETED CALCULUS 1 (MATH201) BY THE END OF SUMMER 2021 TO REMAIN ON A VIABLE 4 YEAR GRADUATION DATE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6078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20082-BB93-DD4B-BC46-3630F8D1CB9C}"/>
              </a:ext>
            </a:extLst>
          </p:cNvPr>
          <p:cNvSpPr txBox="1"/>
          <p:nvPr/>
        </p:nvSpPr>
        <p:spPr>
          <a:xfrm>
            <a:off x="838199" y="544286"/>
            <a:ext cx="1067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Courses and Prerequisites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317171" y="1632857"/>
            <a:ext cx="93181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 startAt="3"/>
            </a:pPr>
            <a:r>
              <a:rPr lang="en-US" sz="2400" dirty="0"/>
              <a:t>Some of you may have taken the Winthrop Math Placement exam and been assigned a MATH course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If you haven’t, go to:  </a:t>
            </a:r>
            <a:r>
              <a:rPr lang="en-US" sz="2400" dirty="0">
                <a:hlinkClick r:id="rId2"/>
              </a:rPr>
              <a:t>https://www.winthrop.edu/cas/math/</a:t>
            </a:r>
            <a:r>
              <a:rPr lang="en-US" sz="2400" dirty="0"/>
              <a:t> and scroll down the page until you see the link to the Math Placement Exam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9BBC3B-E72A-BE4C-B77B-8885D00AA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1" y="3081429"/>
            <a:ext cx="5494658" cy="373668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B14FF2-2270-A441-AFDB-C9C55C29AEAF}"/>
              </a:ext>
            </a:extLst>
          </p:cNvPr>
          <p:cNvCxnSpPr>
            <a:cxnSpLocks/>
          </p:cNvCxnSpPr>
          <p:nvPr/>
        </p:nvCxnSpPr>
        <p:spPr>
          <a:xfrm>
            <a:off x="3100388" y="3429000"/>
            <a:ext cx="4562474" cy="2602340"/>
          </a:xfrm>
          <a:prstGeom prst="straightConnector1">
            <a:avLst/>
          </a:prstGeom>
          <a:ln w="63500">
            <a:solidFill>
              <a:srgbClr val="6A06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877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20082-BB93-DD4B-BC46-3630F8D1CB9C}"/>
              </a:ext>
            </a:extLst>
          </p:cNvPr>
          <p:cNvSpPr txBox="1"/>
          <p:nvPr/>
        </p:nvSpPr>
        <p:spPr>
          <a:xfrm>
            <a:off x="838199" y="544286"/>
            <a:ext cx="1067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Courses and Prerequisites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317171" y="1632857"/>
            <a:ext cx="93181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 startAt="3"/>
            </a:pPr>
            <a:r>
              <a:rPr lang="en-US" sz="2400" dirty="0"/>
              <a:t>Some of you may have taken the Winthrop Math Placement exam and been assigned a MATH course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If you haven’t, go to:  </a:t>
            </a:r>
            <a:r>
              <a:rPr lang="en-US" sz="2400" dirty="0">
                <a:hlinkClick r:id="rId2"/>
              </a:rPr>
              <a:t>https://www.winthrop.edu/cas/math/</a:t>
            </a:r>
            <a:r>
              <a:rPr lang="en-US" sz="2400" dirty="0"/>
              <a:t> and scroll down the page until you see the link to the Math Placement Exam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If you have taken the AP exam or Dual enrollment credit, the scores may not have transferred yet, only the Registrar knows what has come in yet, so check with them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0245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20082-BB93-DD4B-BC46-3630F8D1CB9C}"/>
              </a:ext>
            </a:extLst>
          </p:cNvPr>
          <p:cNvSpPr txBox="1"/>
          <p:nvPr/>
        </p:nvSpPr>
        <p:spPr>
          <a:xfrm>
            <a:off x="838199" y="544286"/>
            <a:ext cx="1067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Winthrop Freshman Orientation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317171" y="1632857"/>
            <a:ext cx="93181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 startAt="3"/>
            </a:pPr>
            <a:r>
              <a:rPr lang="en-US" sz="2400" dirty="0"/>
              <a:t>The chemistry degree is the hardest degree to earn on campus, but all of the effort you put in will pay off with better opportunities at jobs, graduate/medical/pharmacy schools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You will have to work hard for this degree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You will fail some tests and quizzes, but remember the first to rules and everything will be OK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Failing is not bad if you take the opportunity to learn from the experience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AutoNum type="arabicParenR" startAt="4"/>
            </a:pPr>
            <a:r>
              <a:rPr lang="en-US" sz="2400" dirty="0"/>
              <a:t>Faculty are here to help, but we are not psychic.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If you have a problem, you must speak with us (see the third rule)</a:t>
            </a:r>
          </a:p>
        </p:txBody>
      </p:sp>
    </p:spTree>
    <p:extLst>
      <p:ext uri="{BB962C8B-B14F-4D97-AF65-F5344CB8AC3E}">
        <p14:creationId xmlns:p14="http://schemas.microsoft.com/office/powerpoint/2010/main" val="1883220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20082-BB93-DD4B-BC46-3630F8D1CB9C}"/>
              </a:ext>
            </a:extLst>
          </p:cNvPr>
          <p:cNvSpPr txBox="1"/>
          <p:nvPr/>
        </p:nvSpPr>
        <p:spPr>
          <a:xfrm>
            <a:off x="838199" y="544286"/>
            <a:ext cx="1067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Courses and Prerequisites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317171" y="1632857"/>
            <a:ext cx="9318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 startAt="4"/>
            </a:pPr>
            <a:r>
              <a:rPr lang="en-US" sz="2400" dirty="0"/>
              <a:t>Based upon your MATH scores in high school or on the standardized tests you may have taken, you have been assigned to a specific Chemistry and Math course combination: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EA74ED-688B-0A41-AD9B-D781623B911B}"/>
              </a:ext>
            </a:extLst>
          </p:cNvPr>
          <p:cNvSpPr txBox="1"/>
          <p:nvPr/>
        </p:nvSpPr>
        <p:spPr>
          <a:xfrm>
            <a:off x="671513" y="3286125"/>
            <a:ext cx="26003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1:  CHEM104</a:t>
            </a:r>
          </a:p>
          <a:p>
            <a:endParaRPr lang="en-US" dirty="0"/>
          </a:p>
          <a:p>
            <a:r>
              <a:rPr lang="en-US" dirty="0"/>
              <a:t>CHEM104 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MATH101 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ACAD101 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WRIT101 	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BIOL220	 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BIOL222 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PESH### 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	         15 </a:t>
            </a:r>
            <a:r>
              <a:rPr lang="en-US" dirty="0" err="1"/>
              <a:t>cr</a:t>
            </a:r>
            <a:r>
              <a:rPr lang="en-US" dirty="0"/>
              <a:t> total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4F287-843B-304A-BE37-4E54845949C2}"/>
              </a:ext>
            </a:extLst>
          </p:cNvPr>
          <p:cNvSpPr txBox="1"/>
          <p:nvPr/>
        </p:nvSpPr>
        <p:spPr>
          <a:xfrm>
            <a:off x="3752849" y="3290947"/>
            <a:ext cx="31337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2:  CHEM105</a:t>
            </a:r>
          </a:p>
          <a:p>
            <a:endParaRPr lang="en-US" dirty="0"/>
          </a:p>
          <a:p>
            <a:r>
              <a:rPr lang="en-US" dirty="0"/>
              <a:t>CHEM105 	(4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MATH101/201 	(3or4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ACAD101 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WRIT101 	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BIOL220	 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BIOL222 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	         15 or 16 </a:t>
            </a:r>
            <a:r>
              <a:rPr lang="en-US" dirty="0" err="1"/>
              <a:t>cr</a:t>
            </a:r>
            <a:r>
              <a:rPr lang="en-US" dirty="0"/>
              <a:t> total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378EAC-A08E-C647-AA35-86D311FC6B1A}"/>
              </a:ext>
            </a:extLst>
          </p:cNvPr>
          <p:cNvSpPr txBox="1"/>
          <p:nvPr/>
        </p:nvSpPr>
        <p:spPr>
          <a:xfrm>
            <a:off x="7724775" y="3286125"/>
            <a:ext cx="39766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3:  MATH151</a:t>
            </a:r>
          </a:p>
          <a:p>
            <a:endParaRPr lang="en-US" dirty="0"/>
          </a:p>
          <a:p>
            <a:r>
              <a:rPr lang="en-US" dirty="0"/>
              <a:t>MATH151 	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ACAD101 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WRIT101 		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BIOL220	 	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BIOL222 	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PESH### 	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CSCI101A             	 	(1.5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CSCI101B-N 	  (3 at 0.5 </a:t>
            </a:r>
            <a:r>
              <a:rPr lang="en-US" dirty="0" err="1"/>
              <a:t>cr</a:t>
            </a:r>
            <a:r>
              <a:rPr lang="en-US" dirty="0"/>
              <a:t> each)</a:t>
            </a:r>
          </a:p>
          <a:p>
            <a:r>
              <a:rPr lang="en-US" dirty="0"/>
              <a:t>	         	            15 </a:t>
            </a:r>
            <a:r>
              <a:rPr lang="en-US" dirty="0" err="1"/>
              <a:t>cr</a:t>
            </a:r>
            <a:r>
              <a:rPr lang="en-US" dirty="0"/>
              <a:t> total</a:t>
            </a:r>
          </a:p>
        </p:txBody>
      </p:sp>
    </p:spTree>
    <p:extLst>
      <p:ext uri="{BB962C8B-B14F-4D97-AF65-F5344CB8AC3E}">
        <p14:creationId xmlns:p14="http://schemas.microsoft.com/office/powerpoint/2010/main" val="2049264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20082-BB93-DD4B-BC46-3630F8D1CB9C}"/>
              </a:ext>
            </a:extLst>
          </p:cNvPr>
          <p:cNvSpPr txBox="1"/>
          <p:nvPr/>
        </p:nvSpPr>
        <p:spPr>
          <a:xfrm>
            <a:off x="838199" y="544286"/>
            <a:ext cx="1067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Courses and Prerequisites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436914" y="4700715"/>
            <a:ext cx="9318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These assignments are not punitive, one is not more important than the other nor are they in any way a negative reflection of your potential</a:t>
            </a:r>
          </a:p>
          <a:p>
            <a:r>
              <a:rPr lang="en-US" sz="2400" dirty="0"/>
              <a:t>You have been assigned to a group based upon your math and chemistry experiences in high school and are meant to help you maximize your success.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EA74ED-688B-0A41-AD9B-D781623B911B}"/>
              </a:ext>
            </a:extLst>
          </p:cNvPr>
          <p:cNvSpPr txBox="1"/>
          <p:nvPr/>
        </p:nvSpPr>
        <p:spPr>
          <a:xfrm>
            <a:off x="628651" y="1371600"/>
            <a:ext cx="26003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1:  CHEM104</a:t>
            </a:r>
          </a:p>
          <a:p>
            <a:endParaRPr lang="en-US" dirty="0"/>
          </a:p>
          <a:p>
            <a:r>
              <a:rPr lang="en-US" dirty="0"/>
              <a:t>CHEM104 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MATH101 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ACAD101 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WRIT101 	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BIOL220	 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BIOL222 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PESH### 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	         15 </a:t>
            </a:r>
            <a:r>
              <a:rPr lang="en-US" dirty="0" err="1"/>
              <a:t>cr</a:t>
            </a:r>
            <a:r>
              <a:rPr lang="en-US" dirty="0"/>
              <a:t> total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4F287-843B-304A-BE37-4E54845949C2}"/>
              </a:ext>
            </a:extLst>
          </p:cNvPr>
          <p:cNvSpPr txBox="1"/>
          <p:nvPr/>
        </p:nvSpPr>
        <p:spPr>
          <a:xfrm>
            <a:off x="3709987" y="1376422"/>
            <a:ext cx="31337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2:  CHEM105</a:t>
            </a:r>
          </a:p>
          <a:p>
            <a:endParaRPr lang="en-US" dirty="0"/>
          </a:p>
          <a:p>
            <a:r>
              <a:rPr lang="en-US" dirty="0"/>
              <a:t>CHEM105 	(4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MATH101/201 	(3or4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ACAD101 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WRIT101 	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BIOL220	 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BIOL222 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	         15 or 16 </a:t>
            </a:r>
            <a:r>
              <a:rPr lang="en-US" dirty="0" err="1"/>
              <a:t>cr</a:t>
            </a:r>
            <a:r>
              <a:rPr lang="en-US" dirty="0"/>
              <a:t> total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378EAC-A08E-C647-AA35-86D311FC6B1A}"/>
              </a:ext>
            </a:extLst>
          </p:cNvPr>
          <p:cNvSpPr txBox="1"/>
          <p:nvPr/>
        </p:nvSpPr>
        <p:spPr>
          <a:xfrm>
            <a:off x="7681913" y="1371600"/>
            <a:ext cx="39766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3:  MATH151</a:t>
            </a:r>
          </a:p>
          <a:p>
            <a:endParaRPr lang="en-US" dirty="0"/>
          </a:p>
          <a:p>
            <a:r>
              <a:rPr lang="en-US" dirty="0"/>
              <a:t>MATH151 	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ACAD101 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WRIT101 		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BIOL220	 	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BIOL222 	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PESH### 	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CSCI101A             	 	(1.5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CSCI101B-N 	  (3 at 0.5 </a:t>
            </a:r>
            <a:r>
              <a:rPr lang="en-US" dirty="0" err="1"/>
              <a:t>cr</a:t>
            </a:r>
            <a:r>
              <a:rPr lang="en-US" dirty="0"/>
              <a:t> each)</a:t>
            </a:r>
          </a:p>
          <a:p>
            <a:r>
              <a:rPr lang="en-US" dirty="0"/>
              <a:t>	         	            15 </a:t>
            </a:r>
            <a:r>
              <a:rPr lang="en-US" dirty="0" err="1"/>
              <a:t>cr</a:t>
            </a:r>
            <a:r>
              <a:rPr lang="en-US" dirty="0"/>
              <a:t> total</a:t>
            </a:r>
          </a:p>
        </p:txBody>
      </p:sp>
    </p:spTree>
    <p:extLst>
      <p:ext uri="{BB962C8B-B14F-4D97-AF65-F5344CB8AC3E}">
        <p14:creationId xmlns:p14="http://schemas.microsoft.com/office/powerpoint/2010/main" val="3720566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20082-BB93-DD4B-BC46-3630F8D1CB9C}"/>
              </a:ext>
            </a:extLst>
          </p:cNvPr>
          <p:cNvSpPr txBox="1"/>
          <p:nvPr/>
        </p:nvSpPr>
        <p:spPr>
          <a:xfrm>
            <a:off x="838199" y="544286"/>
            <a:ext cx="1067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Courses and Prerequisites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436914" y="4700715"/>
            <a:ext cx="9318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Groups 1 and 3:  You will likely have to take the equivalent of Calculus 1 (MATH201) at a technical school during the summer of 2021 to stay on track:</a:t>
            </a:r>
          </a:p>
          <a:p>
            <a:endParaRPr lang="en-US" sz="2400" dirty="0"/>
          </a:p>
          <a:p>
            <a:r>
              <a:rPr lang="en-US" sz="2400" dirty="0"/>
              <a:t>MATH151 -&gt; MATH101 -&gt; MATH201 -&gt; MATH202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EA74ED-688B-0A41-AD9B-D781623B911B}"/>
              </a:ext>
            </a:extLst>
          </p:cNvPr>
          <p:cNvSpPr txBox="1"/>
          <p:nvPr/>
        </p:nvSpPr>
        <p:spPr>
          <a:xfrm>
            <a:off x="628651" y="1371600"/>
            <a:ext cx="26003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1:  CHEM104</a:t>
            </a:r>
          </a:p>
          <a:p>
            <a:endParaRPr lang="en-US" dirty="0"/>
          </a:p>
          <a:p>
            <a:r>
              <a:rPr lang="en-US" dirty="0"/>
              <a:t>CHEM104 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MATH151/101 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ACAD101 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WRIT101 	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BIOL220	 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BIOL222 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PESH### 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	         15 </a:t>
            </a:r>
            <a:r>
              <a:rPr lang="en-US" dirty="0" err="1"/>
              <a:t>cr</a:t>
            </a:r>
            <a:r>
              <a:rPr lang="en-US" dirty="0"/>
              <a:t> total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4F287-843B-304A-BE37-4E54845949C2}"/>
              </a:ext>
            </a:extLst>
          </p:cNvPr>
          <p:cNvSpPr txBox="1"/>
          <p:nvPr/>
        </p:nvSpPr>
        <p:spPr>
          <a:xfrm>
            <a:off x="3709987" y="1376422"/>
            <a:ext cx="31337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2:  CHEM105</a:t>
            </a:r>
          </a:p>
          <a:p>
            <a:endParaRPr lang="en-US" dirty="0"/>
          </a:p>
          <a:p>
            <a:r>
              <a:rPr lang="en-US" dirty="0"/>
              <a:t>CHEM105 	(4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MATH101/201 	(3or4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ACAD101 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WRIT101 	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BIOL220	 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BIOL222 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	         15 or 16 </a:t>
            </a:r>
            <a:r>
              <a:rPr lang="en-US" dirty="0" err="1"/>
              <a:t>cr</a:t>
            </a:r>
            <a:r>
              <a:rPr lang="en-US" dirty="0"/>
              <a:t> total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378EAC-A08E-C647-AA35-86D311FC6B1A}"/>
              </a:ext>
            </a:extLst>
          </p:cNvPr>
          <p:cNvSpPr txBox="1"/>
          <p:nvPr/>
        </p:nvSpPr>
        <p:spPr>
          <a:xfrm>
            <a:off x="7681913" y="1371600"/>
            <a:ext cx="39766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3:  MATH151</a:t>
            </a:r>
          </a:p>
          <a:p>
            <a:endParaRPr lang="en-US" dirty="0"/>
          </a:p>
          <a:p>
            <a:r>
              <a:rPr lang="en-US" dirty="0"/>
              <a:t>MATH151 	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ACAD101 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WRIT101 		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BIOL220	 	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BIOL222 	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PESH### 	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CSCI101A             	 	(1.5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CSCI101B-N 	  (3 at 0.5 </a:t>
            </a:r>
            <a:r>
              <a:rPr lang="en-US" dirty="0" err="1"/>
              <a:t>cr</a:t>
            </a:r>
            <a:r>
              <a:rPr lang="en-US" dirty="0"/>
              <a:t> each)</a:t>
            </a:r>
          </a:p>
          <a:p>
            <a:r>
              <a:rPr lang="en-US" dirty="0"/>
              <a:t>	         	            15 </a:t>
            </a:r>
            <a:r>
              <a:rPr lang="en-US" dirty="0" err="1"/>
              <a:t>cr</a:t>
            </a:r>
            <a:r>
              <a:rPr lang="en-US" dirty="0"/>
              <a:t> total</a:t>
            </a:r>
          </a:p>
        </p:txBody>
      </p:sp>
    </p:spTree>
    <p:extLst>
      <p:ext uri="{BB962C8B-B14F-4D97-AF65-F5344CB8AC3E}">
        <p14:creationId xmlns:p14="http://schemas.microsoft.com/office/powerpoint/2010/main" val="1733723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20082-BB93-DD4B-BC46-3630F8D1CB9C}"/>
              </a:ext>
            </a:extLst>
          </p:cNvPr>
          <p:cNvSpPr txBox="1"/>
          <p:nvPr/>
        </p:nvSpPr>
        <p:spPr>
          <a:xfrm>
            <a:off x="838199" y="544286"/>
            <a:ext cx="1067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222601" y="1357440"/>
            <a:ext cx="93181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short answer:  </a:t>
            </a:r>
            <a:r>
              <a:rPr lang="en-US" sz="2400" b="1" u="sng" dirty="0"/>
              <a:t>Prerequisites</a:t>
            </a:r>
          </a:p>
          <a:p>
            <a:endParaRPr lang="en-US" sz="2400" dirty="0"/>
          </a:p>
          <a:p>
            <a:r>
              <a:rPr lang="en-US" sz="2400" dirty="0"/>
              <a:t>Winthrop only offers PHYS211 (Physics with Calculus 1) every fall semester NOT during the spring</a:t>
            </a:r>
          </a:p>
          <a:p>
            <a:endParaRPr lang="en-US" sz="2400" dirty="0"/>
          </a:p>
          <a:p>
            <a:r>
              <a:rPr lang="en-US" sz="2400" dirty="0"/>
              <a:t>A prerequisite for PHYS211 is a grade of “C” or higher in MATH201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Now see why completing MATH201 before fall 2021 is so important?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Completing PHYS211 is important because CHEM313 (Quantitative Analysis) is required for the Chemistry degree, but it is only offered during spring semesters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CHEM313 has prerequisites of a grade of “C” or higher in MATH201, PHYS211 and CHEM301 (Organic Chemistry 1)</a:t>
            </a:r>
          </a:p>
        </p:txBody>
      </p:sp>
    </p:spTree>
    <p:extLst>
      <p:ext uri="{BB962C8B-B14F-4D97-AF65-F5344CB8AC3E}">
        <p14:creationId xmlns:p14="http://schemas.microsoft.com/office/powerpoint/2010/main" val="566239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20082-BB93-DD4B-BC46-3630F8D1CB9C}"/>
              </a:ext>
            </a:extLst>
          </p:cNvPr>
          <p:cNvSpPr txBox="1"/>
          <p:nvPr/>
        </p:nvSpPr>
        <p:spPr>
          <a:xfrm>
            <a:off x="838199" y="544286"/>
            <a:ext cx="1067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It may seem confusing, but…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208313" y="1357440"/>
            <a:ext cx="9318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really is.  That’s why you have an academic advisor within the department.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That’s why completing AND returning the survey to me is so important!</a:t>
            </a:r>
          </a:p>
          <a:p>
            <a:r>
              <a:rPr lang="en-US" sz="2400" dirty="0"/>
              <a:t>Let’s look at a typical freshman year for a Group 1 student: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38A556-D1D6-8E45-938F-F41F7CFD68ED}"/>
              </a:ext>
            </a:extLst>
          </p:cNvPr>
          <p:cNvSpPr txBox="1"/>
          <p:nvPr/>
        </p:nvSpPr>
        <p:spPr>
          <a:xfrm>
            <a:off x="1428751" y="3429000"/>
            <a:ext cx="26003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Fall Freshman Year</a:t>
            </a:r>
          </a:p>
          <a:p>
            <a:endParaRPr lang="en-US" dirty="0"/>
          </a:p>
          <a:p>
            <a:r>
              <a:rPr lang="en-US" dirty="0"/>
              <a:t>CHEM104 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MATH151/101 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ACAD101 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WRIT101 	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BIOL220	 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BIOL222 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PESH### 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	         15 </a:t>
            </a:r>
            <a:r>
              <a:rPr lang="en-US" dirty="0" err="1"/>
              <a:t>cr</a:t>
            </a:r>
            <a:r>
              <a:rPr lang="en-US" dirty="0"/>
              <a:t> total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E99F86-0738-6946-8C43-A3B7C79FFE15}"/>
              </a:ext>
            </a:extLst>
          </p:cNvPr>
          <p:cNvSpPr txBox="1"/>
          <p:nvPr/>
        </p:nvSpPr>
        <p:spPr>
          <a:xfrm>
            <a:off x="4445794" y="3429000"/>
            <a:ext cx="38528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Spring Freshman Year</a:t>
            </a:r>
          </a:p>
          <a:p>
            <a:endParaRPr lang="en-US" dirty="0"/>
          </a:p>
          <a:p>
            <a:r>
              <a:rPr lang="en-US" dirty="0"/>
              <a:t>CHEM105 		(4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MATH101/201 		(3 or 4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HMXP102	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BIOL221	 	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BIOL223 	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Gen Ed Elective (If MATH101)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	         	15 or 17 </a:t>
            </a:r>
            <a:r>
              <a:rPr lang="en-US" dirty="0" err="1"/>
              <a:t>cr</a:t>
            </a:r>
            <a:r>
              <a:rPr lang="en-US" dirty="0"/>
              <a:t> total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833567-61EA-CC42-AA83-5F51B3F2BB66}"/>
              </a:ext>
            </a:extLst>
          </p:cNvPr>
          <p:cNvSpPr txBox="1"/>
          <p:nvPr/>
        </p:nvSpPr>
        <p:spPr>
          <a:xfrm>
            <a:off x="8401050" y="3429000"/>
            <a:ext cx="3686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Summer Freshman Year</a:t>
            </a:r>
          </a:p>
          <a:p>
            <a:endParaRPr lang="en-US" dirty="0"/>
          </a:p>
          <a:p>
            <a:r>
              <a:rPr lang="en-US" dirty="0"/>
              <a:t>MATH201 (if needed)	(4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4709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20082-BB93-DD4B-BC46-3630F8D1CB9C}"/>
              </a:ext>
            </a:extLst>
          </p:cNvPr>
          <p:cNvSpPr txBox="1"/>
          <p:nvPr/>
        </p:nvSpPr>
        <p:spPr>
          <a:xfrm>
            <a:off x="838199" y="544286"/>
            <a:ext cx="1067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 about (insert your specific exception here)?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208313" y="1357440"/>
            <a:ext cx="93181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Remember the rules?</a:t>
            </a:r>
          </a:p>
          <a:p>
            <a:endParaRPr lang="en-US" sz="2400" dirty="0"/>
          </a:p>
          <a:p>
            <a:r>
              <a:rPr lang="en-US" sz="2400" dirty="0"/>
              <a:t>If you have AP or Dual enrollment credit coming, Great!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But we don’t need to worry about that now</a:t>
            </a:r>
          </a:p>
          <a:p>
            <a:endParaRPr lang="en-US" sz="2400" dirty="0"/>
          </a:p>
          <a:p>
            <a:r>
              <a:rPr lang="en-US" sz="2400" dirty="0"/>
              <a:t>Everything will be fluid your first semester, we just want to get you registered and then you can meet with your advisor to hammer out a specific track.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Don’t worry!  We are here to help.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Once everyone completes freshman year and gets through MATH201, things stabilize a bit…</a:t>
            </a:r>
          </a:p>
        </p:txBody>
      </p:sp>
    </p:spTree>
    <p:extLst>
      <p:ext uri="{BB962C8B-B14F-4D97-AF65-F5344CB8AC3E}">
        <p14:creationId xmlns:p14="http://schemas.microsoft.com/office/powerpoint/2010/main" val="4039074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20082-BB93-DD4B-BC46-3630F8D1CB9C}"/>
              </a:ext>
            </a:extLst>
          </p:cNvPr>
          <p:cNvSpPr txBox="1"/>
          <p:nvPr/>
        </p:nvSpPr>
        <p:spPr>
          <a:xfrm>
            <a:off x="838199" y="544286"/>
            <a:ext cx="1067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Back to the ideal situation…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208313" y="1357440"/>
            <a:ext cx="931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Let’s look at the sophomore year for that same Group 1 student: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576318-1592-864E-A9E8-7FEF7A6956FD}"/>
              </a:ext>
            </a:extLst>
          </p:cNvPr>
          <p:cNvSpPr txBox="1"/>
          <p:nvPr/>
        </p:nvSpPr>
        <p:spPr>
          <a:xfrm>
            <a:off x="2779938" y="2638238"/>
            <a:ext cx="26003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Fall Sophomore Year</a:t>
            </a:r>
          </a:p>
          <a:p>
            <a:endParaRPr lang="en-US" dirty="0"/>
          </a:p>
          <a:p>
            <a:r>
              <a:rPr lang="en-US" dirty="0"/>
              <a:t>CHEM301 	(4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MATH202 	(4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MAED200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PHYS211		(4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Gen Ed Elective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	         16 </a:t>
            </a:r>
            <a:r>
              <a:rPr lang="en-US" dirty="0" err="1"/>
              <a:t>cr</a:t>
            </a:r>
            <a:r>
              <a:rPr lang="en-US" dirty="0"/>
              <a:t> total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6D629C-E8C6-6B4F-98CB-C036D335572B}"/>
              </a:ext>
            </a:extLst>
          </p:cNvPr>
          <p:cNvSpPr txBox="1"/>
          <p:nvPr/>
        </p:nvSpPr>
        <p:spPr>
          <a:xfrm>
            <a:off x="5796981" y="2638238"/>
            <a:ext cx="38528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Spring Sophomore Year</a:t>
            </a:r>
          </a:p>
          <a:p>
            <a:endParaRPr lang="en-US" dirty="0"/>
          </a:p>
          <a:p>
            <a:r>
              <a:rPr lang="en-US" dirty="0"/>
              <a:t>CHEM302 	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CHEM304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CHEM312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CHEM313		(3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CHEM314		(1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PHYS212			(4 </a:t>
            </a:r>
            <a:r>
              <a:rPr lang="en-US" dirty="0" err="1"/>
              <a:t>cr</a:t>
            </a:r>
            <a:r>
              <a:rPr lang="en-US" dirty="0"/>
              <a:t>)</a:t>
            </a:r>
          </a:p>
          <a:p>
            <a:r>
              <a:rPr lang="en-US" dirty="0"/>
              <a:t>Gen Ed Elective		(3 </a:t>
            </a:r>
            <a:r>
              <a:rPr lang="en-US" dirty="0" err="1"/>
              <a:t>cr</a:t>
            </a:r>
            <a:r>
              <a:rPr lang="en-US" dirty="0"/>
              <a:t>)	         		        16 </a:t>
            </a:r>
            <a:r>
              <a:rPr lang="en-US" dirty="0" err="1"/>
              <a:t>cr</a:t>
            </a:r>
            <a:r>
              <a:rPr lang="en-US" dirty="0"/>
              <a:t> total</a:t>
            </a:r>
          </a:p>
        </p:txBody>
      </p:sp>
    </p:spTree>
    <p:extLst>
      <p:ext uri="{BB962C8B-B14F-4D97-AF65-F5344CB8AC3E}">
        <p14:creationId xmlns:p14="http://schemas.microsoft.com/office/powerpoint/2010/main" val="752986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20082-BB93-DD4B-BC46-3630F8D1CB9C}"/>
              </a:ext>
            </a:extLst>
          </p:cNvPr>
          <p:cNvSpPr txBox="1"/>
          <p:nvPr/>
        </p:nvSpPr>
        <p:spPr>
          <a:xfrm>
            <a:off x="838199" y="544286"/>
            <a:ext cx="1067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That’s the first 2 years of being a Chemistry major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208313" y="1357440"/>
            <a:ext cx="93181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 this point, you have a good understanding of basic chemical concepts and are ready for Upper Division courses in Chemistry, Math or Biology</a:t>
            </a:r>
          </a:p>
          <a:p>
            <a:endParaRPr lang="en-US" sz="2400" dirty="0"/>
          </a:p>
          <a:p>
            <a:r>
              <a:rPr lang="en-US" sz="2400" dirty="0"/>
              <a:t>This is where communicating with your advisor really matters!</a:t>
            </a:r>
          </a:p>
          <a:p>
            <a:endParaRPr lang="en-US" sz="2400" dirty="0"/>
          </a:p>
          <a:p>
            <a:r>
              <a:rPr lang="en-US" sz="2400" dirty="0"/>
              <a:t>Research is something you may want to consider, ask a faculty member!</a:t>
            </a:r>
          </a:p>
          <a:p>
            <a:endParaRPr lang="en-US" sz="2400" dirty="0"/>
          </a:p>
          <a:p>
            <a:r>
              <a:rPr lang="en-US" sz="2400" dirty="0"/>
              <a:t>Internships are available, ask your advisor!</a:t>
            </a:r>
          </a:p>
          <a:p>
            <a:endParaRPr lang="en-US" sz="2400" dirty="0"/>
          </a:p>
          <a:p>
            <a:r>
              <a:rPr lang="en-US" sz="2400" dirty="0"/>
              <a:t>Summer research programs at Winthrop or universities across the country are available, ask your advisor!</a:t>
            </a:r>
          </a:p>
          <a:p>
            <a:endParaRPr lang="en-US" sz="2400" dirty="0"/>
          </a:p>
          <a:p>
            <a:r>
              <a:rPr lang="en-US" sz="2400" dirty="0"/>
              <a:t>Really, just </a:t>
            </a:r>
            <a:r>
              <a:rPr lang="en-US" sz="2400" b="1" u="sng" dirty="0"/>
              <a:t>ASK YOUR ADVISOR</a:t>
            </a:r>
            <a:r>
              <a:rPr lang="en-US" sz="2400" dirty="0"/>
              <a:t>!  </a:t>
            </a:r>
          </a:p>
        </p:txBody>
      </p:sp>
    </p:spTree>
    <p:extLst>
      <p:ext uri="{BB962C8B-B14F-4D97-AF65-F5344CB8AC3E}">
        <p14:creationId xmlns:p14="http://schemas.microsoft.com/office/powerpoint/2010/main" val="600341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20082-BB93-DD4B-BC46-3630F8D1CB9C}"/>
              </a:ext>
            </a:extLst>
          </p:cNvPr>
          <p:cNvSpPr txBox="1"/>
          <p:nvPr/>
        </p:nvSpPr>
        <p:spPr>
          <a:xfrm>
            <a:off x="838199" y="544286"/>
            <a:ext cx="1067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Winthrop University Important Websites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12016-C9D5-7B4F-9D15-E592FBF3A5BB}"/>
              </a:ext>
            </a:extLst>
          </p:cNvPr>
          <p:cNvSpPr txBox="1"/>
          <p:nvPr/>
        </p:nvSpPr>
        <p:spPr>
          <a:xfrm>
            <a:off x="619029" y="1905505"/>
            <a:ext cx="40556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First website you should know is the Office of Records and Registration website:</a:t>
            </a:r>
          </a:p>
          <a:p>
            <a:r>
              <a:rPr lang="en-US" sz="2400" dirty="0">
                <a:hlinkClick r:id="rId2"/>
              </a:rPr>
              <a:t>www.winthrop.edu/recandreg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This website has a lot of information you will refer to throughout your career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25DBA-A163-244D-BA1E-A6EE136FB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067" y="1222941"/>
            <a:ext cx="6878532" cy="467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16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20082-BB93-DD4B-BC46-3630F8D1CB9C}"/>
              </a:ext>
            </a:extLst>
          </p:cNvPr>
          <p:cNvSpPr txBox="1"/>
          <p:nvPr/>
        </p:nvSpPr>
        <p:spPr>
          <a:xfrm>
            <a:off x="838199" y="544286"/>
            <a:ext cx="1067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Winthrop University Important Websites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317171" y="1632857"/>
            <a:ext cx="931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12016-C9D5-7B4F-9D15-E592FBF3A5BB}"/>
              </a:ext>
            </a:extLst>
          </p:cNvPr>
          <p:cNvSpPr txBox="1"/>
          <p:nvPr/>
        </p:nvSpPr>
        <p:spPr>
          <a:xfrm>
            <a:off x="597257" y="2361510"/>
            <a:ext cx="4055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academic and final exam calendars are found on the “Calendars” link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F698BC-8AC9-A845-8604-372A617A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949" y="1290994"/>
            <a:ext cx="7683385" cy="522514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D063874-3A2B-7E4E-BBDE-0D98D5C63E59}"/>
              </a:ext>
            </a:extLst>
          </p:cNvPr>
          <p:cNvCxnSpPr>
            <a:cxnSpLocks/>
          </p:cNvCxnSpPr>
          <p:nvPr/>
        </p:nvCxnSpPr>
        <p:spPr>
          <a:xfrm>
            <a:off x="3143250" y="3785327"/>
            <a:ext cx="2314575" cy="629512"/>
          </a:xfrm>
          <a:prstGeom prst="straightConnector1">
            <a:avLst/>
          </a:prstGeom>
          <a:ln w="63500">
            <a:solidFill>
              <a:srgbClr val="6A06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552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20082-BB93-DD4B-BC46-3630F8D1CB9C}"/>
              </a:ext>
            </a:extLst>
          </p:cNvPr>
          <p:cNvSpPr txBox="1"/>
          <p:nvPr/>
        </p:nvSpPr>
        <p:spPr>
          <a:xfrm>
            <a:off x="838199" y="544286"/>
            <a:ext cx="1067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Winthrop University Important Websites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317171" y="1632857"/>
            <a:ext cx="931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12016-C9D5-7B4F-9D15-E592FBF3A5BB}"/>
              </a:ext>
            </a:extLst>
          </p:cNvPr>
          <p:cNvSpPr txBox="1"/>
          <p:nvPr/>
        </p:nvSpPr>
        <p:spPr>
          <a:xfrm>
            <a:off x="597257" y="2361510"/>
            <a:ext cx="40556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Online catalogs are in the “Catalogs” link</a:t>
            </a:r>
          </a:p>
          <a:p>
            <a:endParaRPr lang="en-US" sz="2400" dirty="0"/>
          </a:p>
          <a:p>
            <a:r>
              <a:rPr lang="en-US" sz="2400" dirty="0"/>
              <a:t>These are the rules you are bound by with respect to classes you need to take and the number of courses you must take to earn your degree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D01AA5-B62F-F045-80D4-341217378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394" y="1636759"/>
            <a:ext cx="6611927" cy="449649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D063874-3A2B-7E4E-BBDE-0D98D5C63E59}"/>
              </a:ext>
            </a:extLst>
          </p:cNvPr>
          <p:cNvCxnSpPr>
            <a:cxnSpLocks/>
          </p:cNvCxnSpPr>
          <p:nvPr/>
        </p:nvCxnSpPr>
        <p:spPr>
          <a:xfrm>
            <a:off x="4169106" y="3570248"/>
            <a:ext cx="2303132" cy="501690"/>
          </a:xfrm>
          <a:prstGeom prst="straightConnector1">
            <a:avLst/>
          </a:prstGeom>
          <a:ln w="63500">
            <a:solidFill>
              <a:srgbClr val="6A06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252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20082-BB93-DD4B-BC46-3630F8D1CB9C}"/>
              </a:ext>
            </a:extLst>
          </p:cNvPr>
          <p:cNvSpPr txBox="1"/>
          <p:nvPr/>
        </p:nvSpPr>
        <p:spPr>
          <a:xfrm>
            <a:off x="838199" y="544286"/>
            <a:ext cx="1067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Winthrop University Important Websites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317171" y="1632857"/>
            <a:ext cx="931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12016-C9D5-7B4F-9D15-E592FBF3A5BB}"/>
              </a:ext>
            </a:extLst>
          </p:cNvPr>
          <p:cNvSpPr txBox="1"/>
          <p:nvPr/>
        </p:nvSpPr>
        <p:spPr>
          <a:xfrm>
            <a:off x="525821" y="2361510"/>
            <a:ext cx="38175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Online catalogs are in the “Catalogs” link</a:t>
            </a:r>
          </a:p>
          <a:p>
            <a:endParaRPr lang="en-US" sz="2400" dirty="0"/>
          </a:p>
          <a:p>
            <a:r>
              <a:rPr lang="en-US" sz="2400" dirty="0"/>
              <a:t>Click on the 2020-21 Undergraduate Catalog Link</a:t>
            </a:r>
          </a:p>
          <a:p>
            <a:endParaRPr lang="en-US" sz="2400" dirty="0"/>
          </a:p>
          <a:p>
            <a:r>
              <a:rPr lang="en-US" sz="2400" dirty="0"/>
              <a:t>We want to bookmark the “Degree Requirements” link and will refer to it in a moment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6ECE18-DF60-204C-BC54-28C05EDA8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822" y="1080170"/>
            <a:ext cx="8235628" cy="56007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770EACC-6FBD-0741-81EF-3104B08C7AE6}"/>
              </a:ext>
            </a:extLst>
          </p:cNvPr>
          <p:cNvCxnSpPr>
            <a:cxnSpLocks/>
          </p:cNvCxnSpPr>
          <p:nvPr/>
        </p:nvCxnSpPr>
        <p:spPr>
          <a:xfrm flipV="1">
            <a:off x="4127822" y="4371975"/>
            <a:ext cx="2730178" cy="391504"/>
          </a:xfrm>
          <a:prstGeom prst="straightConnector1">
            <a:avLst/>
          </a:prstGeom>
          <a:ln w="63500">
            <a:solidFill>
              <a:srgbClr val="6A06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482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20082-BB93-DD4B-BC46-3630F8D1CB9C}"/>
              </a:ext>
            </a:extLst>
          </p:cNvPr>
          <p:cNvSpPr txBox="1"/>
          <p:nvPr/>
        </p:nvSpPr>
        <p:spPr>
          <a:xfrm>
            <a:off x="838199" y="544286"/>
            <a:ext cx="1067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Winthrop University Important Websites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317171" y="1632857"/>
            <a:ext cx="931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12016-C9D5-7B4F-9D15-E592FBF3A5BB}"/>
              </a:ext>
            </a:extLst>
          </p:cNvPr>
          <p:cNvSpPr txBox="1"/>
          <p:nvPr/>
        </p:nvSpPr>
        <p:spPr>
          <a:xfrm>
            <a:off x="525821" y="2361510"/>
            <a:ext cx="38175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next website is the website for the College of Arts and Sciences</a:t>
            </a:r>
          </a:p>
          <a:p>
            <a:endParaRPr lang="en-US" sz="2400" dirty="0"/>
          </a:p>
          <a:p>
            <a:r>
              <a:rPr lang="en-US" sz="2400" dirty="0">
                <a:hlinkClick r:id="rId2"/>
              </a:rPr>
              <a:t>www.winthrop.edu/cas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We want to look at the Degree Programs link, then look at the ”Degree Checklists”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9223A0-BC14-4347-BADF-0431C7477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479" y="1288949"/>
            <a:ext cx="7894958" cy="536902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62C056-8A78-B94B-AEC0-7A3F1C972145}"/>
              </a:ext>
            </a:extLst>
          </p:cNvPr>
          <p:cNvCxnSpPr>
            <a:cxnSpLocks/>
          </p:cNvCxnSpPr>
          <p:nvPr/>
        </p:nvCxnSpPr>
        <p:spPr>
          <a:xfrm flipV="1">
            <a:off x="3757612" y="4567727"/>
            <a:ext cx="1947182" cy="195752"/>
          </a:xfrm>
          <a:prstGeom prst="straightConnector1">
            <a:avLst/>
          </a:prstGeom>
          <a:ln w="63500">
            <a:solidFill>
              <a:srgbClr val="6A06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504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20082-BB93-DD4B-BC46-3630F8D1CB9C}"/>
              </a:ext>
            </a:extLst>
          </p:cNvPr>
          <p:cNvSpPr txBox="1"/>
          <p:nvPr/>
        </p:nvSpPr>
        <p:spPr>
          <a:xfrm>
            <a:off x="838199" y="544286"/>
            <a:ext cx="1067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Winthrop University Important Websites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A3D87-86DD-3044-B37F-19982E0074CA}"/>
              </a:ext>
            </a:extLst>
          </p:cNvPr>
          <p:cNvSpPr txBox="1"/>
          <p:nvPr/>
        </p:nvSpPr>
        <p:spPr>
          <a:xfrm>
            <a:off x="1317171" y="1632857"/>
            <a:ext cx="931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12016-C9D5-7B4F-9D15-E592FBF3A5BB}"/>
              </a:ext>
            </a:extLst>
          </p:cNvPr>
          <p:cNvSpPr txBox="1"/>
          <p:nvPr/>
        </p:nvSpPr>
        <p:spPr>
          <a:xfrm>
            <a:off x="514935" y="1829095"/>
            <a:ext cx="38175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Chemistry department has a lot of degree tracks, depending on your career goals.</a:t>
            </a:r>
          </a:p>
          <a:p>
            <a:endParaRPr lang="en-US" sz="2400" dirty="0"/>
          </a:p>
          <a:p>
            <a:r>
              <a:rPr lang="en-US" sz="2400" dirty="0"/>
              <a:t>The key differences between the tracks only really matter during your junior and senior years, all chemistry majors take the same initial set of classes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0E6934-841B-1B48-86D7-D9EE45279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954" y="1100151"/>
            <a:ext cx="7666358" cy="521356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62C056-8A78-B94B-AEC0-7A3F1C972145}"/>
              </a:ext>
            </a:extLst>
          </p:cNvPr>
          <p:cNvCxnSpPr>
            <a:cxnSpLocks/>
          </p:cNvCxnSpPr>
          <p:nvPr/>
        </p:nvCxnSpPr>
        <p:spPr>
          <a:xfrm>
            <a:off x="4029075" y="3507277"/>
            <a:ext cx="3214688" cy="399310"/>
          </a:xfrm>
          <a:prstGeom prst="straightConnector1">
            <a:avLst/>
          </a:prstGeom>
          <a:ln w="63500">
            <a:solidFill>
              <a:srgbClr val="6A06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715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20082-BB93-DD4B-BC46-3630F8D1CB9C}"/>
              </a:ext>
            </a:extLst>
          </p:cNvPr>
          <p:cNvSpPr txBox="1"/>
          <p:nvPr/>
        </p:nvSpPr>
        <p:spPr>
          <a:xfrm>
            <a:off x="838199" y="544286"/>
            <a:ext cx="1067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What’s the difference between degree tracks?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12016-C9D5-7B4F-9D15-E592FBF3A5BB}"/>
              </a:ext>
            </a:extLst>
          </p:cNvPr>
          <p:cNvSpPr txBox="1"/>
          <p:nvPr/>
        </p:nvSpPr>
        <p:spPr>
          <a:xfrm>
            <a:off x="384306" y="1275097"/>
            <a:ext cx="38175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ACS Approved and ASBMB-certified degrees are back by two leading professional societies:  American Chemical Society and the American Society of Biochemistry and Molecular Biology</a:t>
            </a:r>
          </a:p>
          <a:p>
            <a:endParaRPr lang="en-US" sz="2400" dirty="0"/>
          </a:p>
          <a:p>
            <a:r>
              <a:rPr lang="en-US" sz="2400" dirty="0"/>
              <a:t>This means that your degree was as rigorous as an ACS-certified or ASBMB-certified degree from Clemson or Harvard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0E6934-841B-1B48-86D7-D9EE45279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954" y="1100151"/>
            <a:ext cx="7666358" cy="521356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62C056-8A78-B94B-AEC0-7A3F1C972145}"/>
              </a:ext>
            </a:extLst>
          </p:cNvPr>
          <p:cNvCxnSpPr>
            <a:cxnSpLocks/>
          </p:cNvCxnSpPr>
          <p:nvPr/>
        </p:nvCxnSpPr>
        <p:spPr>
          <a:xfrm>
            <a:off x="4029075" y="3507277"/>
            <a:ext cx="3214688" cy="399310"/>
          </a:xfrm>
          <a:prstGeom prst="straightConnector1">
            <a:avLst/>
          </a:prstGeom>
          <a:ln w="63500">
            <a:solidFill>
              <a:srgbClr val="6A06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893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1849</TotalTime>
  <Words>2174</Words>
  <Application>Microsoft Macintosh PowerPoint</Application>
  <PresentationFormat>Widescreen</PresentationFormat>
  <Paragraphs>259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Hurlbert, Jason C.</dc:creator>
  <cp:lastModifiedBy>Hurlbert, Jason C.</cp:lastModifiedBy>
  <cp:revision>10</cp:revision>
  <dcterms:created xsi:type="dcterms:W3CDTF">2020-06-08T19:38:17Z</dcterms:created>
  <dcterms:modified xsi:type="dcterms:W3CDTF">2020-06-11T19:18:19Z</dcterms:modified>
</cp:coreProperties>
</file>