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6" r:id="rId2"/>
    <p:sldId id="309" r:id="rId3"/>
    <p:sldId id="257" r:id="rId4"/>
    <p:sldId id="267" r:id="rId5"/>
    <p:sldId id="266" r:id="rId6"/>
    <p:sldId id="258" r:id="rId7"/>
    <p:sldId id="285" r:id="rId8"/>
    <p:sldId id="262" r:id="rId9"/>
    <p:sldId id="324" r:id="rId10"/>
    <p:sldId id="284" r:id="rId11"/>
    <p:sldId id="286" r:id="rId12"/>
    <p:sldId id="288" r:id="rId13"/>
    <p:sldId id="314" r:id="rId14"/>
    <p:sldId id="277" r:id="rId15"/>
    <p:sldId id="311" r:id="rId16"/>
    <p:sldId id="328" r:id="rId17"/>
    <p:sldId id="263" r:id="rId18"/>
    <p:sldId id="280" r:id="rId19"/>
    <p:sldId id="281" r:id="rId20"/>
    <p:sldId id="303" r:id="rId21"/>
    <p:sldId id="272" r:id="rId22"/>
    <p:sldId id="282" r:id="rId23"/>
    <p:sldId id="305" r:id="rId24"/>
    <p:sldId id="306" r:id="rId25"/>
    <p:sldId id="283" r:id="rId26"/>
    <p:sldId id="312" r:id="rId27"/>
    <p:sldId id="268" r:id="rId28"/>
    <p:sldId id="269" r:id="rId29"/>
    <p:sldId id="270" r:id="rId30"/>
    <p:sldId id="291" r:id="rId31"/>
    <p:sldId id="295" r:id="rId32"/>
    <p:sldId id="293" r:id="rId33"/>
    <p:sldId id="298" r:id="rId34"/>
    <p:sldId id="292" r:id="rId35"/>
    <p:sldId id="294" r:id="rId36"/>
    <p:sldId id="329" r:id="rId37"/>
    <p:sldId id="313" r:id="rId38"/>
    <p:sldId id="326" r:id="rId39"/>
    <p:sldId id="330" r:id="rId40"/>
    <p:sldId id="301" r:id="rId41"/>
    <p:sldId id="290" r:id="rId42"/>
    <p:sldId id="315" r:id="rId43"/>
    <p:sldId id="275" r:id="rId44"/>
    <p:sldId id="316" r:id="rId45"/>
    <p:sldId id="320" r:id="rId46"/>
    <p:sldId id="321" r:id="rId47"/>
    <p:sldId id="318" r:id="rId48"/>
    <p:sldId id="319" r:id="rId49"/>
    <p:sldId id="317" r:id="rId50"/>
    <p:sldId id="322" r:id="rId51"/>
    <p:sldId id="325" r:id="rId52"/>
    <p:sldId id="327"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159BFF"/>
    <a:srgbClr val="FF6600"/>
    <a:srgbClr val="009900"/>
    <a:srgbClr val="66FF33"/>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24" autoAdjust="0"/>
    <p:restoredTop sz="90167" autoAdjust="0"/>
  </p:normalViewPr>
  <p:slideViewPr>
    <p:cSldViewPr>
      <p:cViewPr>
        <p:scale>
          <a:sx n="80" d="100"/>
          <a:sy n="80" d="100"/>
        </p:scale>
        <p:origin x="-864" y="18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image" Target="../media/image6.emf"/><Relationship Id="rId4"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0F717F-22A4-4076-8DF6-21668F839029}" type="datetimeFigureOut">
              <a:rPr lang="en-US" smtClean="0"/>
              <a:pPr/>
              <a:t>4/24/2011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10FA9A-BF1B-4D1F-B52B-59D03FC1F6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en.wikipedia.org/wiki/Hydrogen_bonds" TargetMode="External"/><Relationship Id="rId3" Type="http://schemas.openxmlformats.org/officeDocument/2006/relationships/hyperlink" Target="http://en.wikipedia.org/wiki/Histidine" TargetMode="External"/><Relationship Id="rId7" Type="http://schemas.openxmlformats.org/officeDocument/2006/relationships/hyperlink" Target="http://en.wikipedia.org/wiki/Aspartic_acid"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en.wikipedia.org/wiki/Carboxyl" TargetMode="External"/><Relationship Id="rId5" Type="http://schemas.openxmlformats.org/officeDocument/2006/relationships/hyperlink" Target="http://en.wikipedia.org/wiki/Peptide_bond" TargetMode="External"/><Relationship Id="rId4" Type="http://schemas.openxmlformats.org/officeDocument/2006/relationships/hyperlink" Target="http://en.wikipedia.org/wiki/Hydrogen"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Luciferase</a:t>
            </a:r>
            <a:r>
              <a:rPr lang="en-US" dirty="0" smtClean="0"/>
              <a:t> is part of the </a:t>
            </a:r>
            <a:r>
              <a:rPr lang="en-US" dirty="0" err="1" smtClean="0"/>
              <a:t>adenylate</a:t>
            </a:r>
            <a:r>
              <a:rPr lang="en-US" dirty="0" smtClean="0"/>
              <a:t> family.</a:t>
            </a:r>
            <a:r>
              <a:rPr lang="en-US" baseline="0" dirty="0" smtClean="0"/>
              <a:t> After </a:t>
            </a:r>
            <a:r>
              <a:rPr lang="en-US" baseline="0" dirty="0" err="1" smtClean="0"/>
              <a:t>adenylation</a:t>
            </a:r>
            <a:r>
              <a:rPr lang="en-US" baseline="0" dirty="0" smtClean="0"/>
              <a:t>, the enzyme performs an oxidative </a:t>
            </a:r>
            <a:r>
              <a:rPr lang="en-US" baseline="0" dirty="0" err="1" smtClean="0"/>
              <a:t>decarboxylation</a:t>
            </a:r>
            <a:r>
              <a:rPr lang="en-US" baseline="0" dirty="0" smtClean="0"/>
              <a:t> to yield an activated carbonyl that decomposes to emit light. </a:t>
            </a:r>
            <a:r>
              <a:rPr lang="en-US" dirty="0" smtClean="0"/>
              <a:t>Salmonella </a:t>
            </a:r>
            <a:r>
              <a:rPr lang="en-US" dirty="0" err="1" smtClean="0"/>
              <a:t>enterica</a:t>
            </a:r>
            <a:r>
              <a:rPr lang="en-US" baseline="0" dirty="0" smtClean="0"/>
              <a:t> is an aerobic, gram-negative bacterium that infects food. </a:t>
            </a:r>
            <a:r>
              <a:rPr lang="en-US" baseline="0" dirty="0" err="1" smtClean="0"/>
              <a:t>Klebsiella</a:t>
            </a:r>
            <a:r>
              <a:rPr lang="en-US" baseline="0" dirty="0" smtClean="0"/>
              <a:t> </a:t>
            </a:r>
            <a:r>
              <a:rPr lang="en-US" baseline="0" dirty="0" err="1" smtClean="0"/>
              <a:t>pneumoniae</a:t>
            </a:r>
            <a:r>
              <a:rPr lang="en-US" baseline="0" dirty="0" smtClean="0"/>
              <a:t>, Escherichia Coli, and </a:t>
            </a:r>
            <a:r>
              <a:rPr lang="en-US" baseline="0" dirty="0" err="1" smtClean="0"/>
              <a:t>Cronobacter</a:t>
            </a:r>
            <a:r>
              <a:rPr lang="en-US" baseline="0" dirty="0" smtClean="0"/>
              <a:t> are all gram-negative, anaerobic bacterium. Drosophila </a:t>
            </a:r>
            <a:r>
              <a:rPr lang="en-US" baseline="0" dirty="0" err="1" smtClean="0"/>
              <a:t>melanogaster</a:t>
            </a:r>
            <a:r>
              <a:rPr lang="en-US" baseline="0" dirty="0" smtClean="0"/>
              <a:t> is a fruit fly. </a:t>
            </a:r>
            <a:r>
              <a:rPr lang="en-US" baseline="0" dirty="0" err="1" smtClean="0"/>
              <a:t>Photinus</a:t>
            </a:r>
            <a:r>
              <a:rPr lang="en-US" baseline="0" dirty="0" smtClean="0"/>
              <a:t> </a:t>
            </a:r>
            <a:r>
              <a:rPr lang="en-US" baseline="0" dirty="0" err="1" smtClean="0"/>
              <a:t>pyralis</a:t>
            </a:r>
            <a:r>
              <a:rPr lang="en-US" baseline="0" dirty="0" smtClean="0"/>
              <a:t> is an eastern firefly. </a:t>
            </a:r>
            <a:r>
              <a:rPr lang="en-US" baseline="0" dirty="0" err="1" smtClean="0"/>
              <a:t>Diaphanes</a:t>
            </a:r>
            <a:r>
              <a:rPr lang="en-US" baseline="0" dirty="0" smtClean="0"/>
              <a:t> </a:t>
            </a:r>
            <a:r>
              <a:rPr lang="en-US" baseline="0" dirty="0" err="1" smtClean="0"/>
              <a:t>pectinealis</a:t>
            </a:r>
            <a:r>
              <a:rPr lang="en-US" baseline="0" dirty="0" smtClean="0"/>
              <a:t> is a firefly, and </a:t>
            </a:r>
            <a:r>
              <a:rPr lang="en-US" baseline="0" dirty="0" err="1" smtClean="0"/>
              <a:t>luciola</a:t>
            </a:r>
            <a:r>
              <a:rPr lang="en-US" baseline="0" dirty="0" smtClean="0"/>
              <a:t> </a:t>
            </a:r>
            <a:r>
              <a:rPr lang="en-US" baseline="0" dirty="0" err="1" smtClean="0"/>
              <a:t>cruciata</a:t>
            </a:r>
            <a:r>
              <a:rPr lang="en-US" baseline="0" dirty="0" smtClean="0"/>
              <a:t> is a </a:t>
            </a:r>
            <a:r>
              <a:rPr lang="en-US" baseline="0" dirty="0" err="1" smtClean="0"/>
              <a:t>Japenese</a:t>
            </a:r>
            <a:r>
              <a:rPr lang="en-US" baseline="0" dirty="0" smtClean="0"/>
              <a:t> aquatic firefly.  The top three are </a:t>
            </a:r>
            <a:r>
              <a:rPr lang="en-US" baseline="0" dirty="0" err="1" smtClean="0"/>
              <a:t>luciferase</a:t>
            </a:r>
            <a:r>
              <a:rPr lang="en-US" baseline="0" dirty="0" smtClean="0"/>
              <a:t> enzymes that produce, the middle four are </a:t>
            </a:r>
            <a:r>
              <a:rPr lang="en-US" baseline="0" dirty="0" err="1" smtClean="0"/>
              <a:t>gramnegative</a:t>
            </a:r>
            <a:r>
              <a:rPr lang="en-US" baseline="0" dirty="0" smtClean="0"/>
              <a:t>, anaerobic, and the bottom two are mammals. </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Thermotoga</a:t>
            </a:r>
            <a:r>
              <a:rPr lang="en-US" dirty="0" smtClean="0"/>
              <a:t> </a:t>
            </a:r>
            <a:r>
              <a:rPr lang="en-US" dirty="0" err="1" smtClean="0"/>
              <a:t>maritima</a:t>
            </a:r>
            <a:r>
              <a:rPr lang="en-US" dirty="0" smtClean="0"/>
              <a:t> grows at an optimal temperature around 80 degrees </a:t>
            </a:r>
            <a:r>
              <a:rPr lang="en-US" dirty="0" err="1" smtClean="0"/>
              <a:t>celcius</a:t>
            </a:r>
            <a:r>
              <a:rPr lang="en-US" dirty="0" smtClean="0"/>
              <a:t> so it is a </a:t>
            </a:r>
            <a:r>
              <a:rPr lang="en-US" dirty="0" err="1" smtClean="0"/>
              <a:t>thermophile</a:t>
            </a:r>
            <a:r>
              <a:rPr lang="en-US" dirty="0" smtClean="0"/>
              <a:t>. It lives</a:t>
            </a:r>
            <a:r>
              <a:rPr lang="en-US" baseline="0" dirty="0" smtClean="0"/>
              <a:t> in hot springs and in marine hydrothermal vents</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err="1" smtClean="0"/>
              <a:t>Thermotogoa</a:t>
            </a:r>
            <a:r>
              <a:rPr lang="en-US" baseline="0" dirty="0" smtClean="0"/>
              <a:t> </a:t>
            </a:r>
            <a:r>
              <a:rPr lang="en-US" baseline="0" dirty="0" err="1" smtClean="0"/>
              <a:t>maritimia</a:t>
            </a:r>
            <a:r>
              <a:rPr lang="en-US" baseline="0" dirty="0" smtClean="0"/>
              <a:t> is a bacterium that has an optimal growth temperature of 80 degrees Celsius. Glucose-6-Phosphate </a:t>
            </a:r>
            <a:r>
              <a:rPr lang="en-US" baseline="0" dirty="0" err="1" smtClean="0"/>
              <a:t>isomerase</a:t>
            </a:r>
            <a:r>
              <a:rPr lang="en-US" baseline="0" dirty="0" smtClean="0"/>
              <a:t>, also known as </a:t>
            </a:r>
            <a:r>
              <a:rPr lang="en-US" baseline="0" dirty="0" err="1" smtClean="0"/>
              <a:t>phosphoglucose</a:t>
            </a:r>
            <a:r>
              <a:rPr lang="en-US" baseline="0" dirty="0" smtClean="0"/>
              <a:t> </a:t>
            </a:r>
            <a:r>
              <a:rPr lang="en-US" baseline="0" dirty="0" err="1" smtClean="0"/>
              <a:t>isomerase</a:t>
            </a:r>
            <a:r>
              <a:rPr lang="en-US" baseline="0" dirty="0" smtClean="0"/>
              <a:t> abbreviated GP6, is another important enzyme in cellular metabolism. GP6 catalyzes the second step of </a:t>
            </a:r>
            <a:r>
              <a:rPr lang="en-US" baseline="0" dirty="0" err="1" smtClean="0"/>
              <a:t>glycolysis</a:t>
            </a:r>
            <a:r>
              <a:rPr lang="en-US" baseline="0" dirty="0" smtClean="0"/>
              <a:t>, the conversion of glucose-6-phosphate to fructose-6-phosphate. </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small domain contains a 5-stranded parallel b-sheet (marked 1-5) surrounded on both sides by a helices. The small domain also contains an “arm like” C terminal tail. The tail wraps around the other monomer increasing the stability of the enzyme. The large domain has a 5-stranded mixed parallel/</a:t>
            </a:r>
            <a:r>
              <a:rPr lang="en-US" sz="1200" kern="1200" baseline="0" dirty="0" err="1" smtClean="0">
                <a:solidFill>
                  <a:schemeClr val="tx1"/>
                </a:solidFill>
                <a:latin typeface="+mn-lt"/>
                <a:ea typeface="+mn-ea"/>
                <a:cs typeface="+mn-cs"/>
              </a:rPr>
              <a:t>antiparallel</a:t>
            </a:r>
            <a:r>
              <a:rPr lang="en-US" sz="1200" kern="1200" baseline="0" dirty="0" smtClean="0">
                <a:solidFill>
                  <a:schemeClr val="tx1"/>
                </a:solidFill>
                <a:latin typeface="+mn-lt"/>
                <a:ea typeface="+mn-ea"/>
                <a:cs typeface="+mn-cs"/>
              </a:rPr>
              <a:t> b-sheet (marked a-d) surrounded on both sides by </a:t>
            </a:r>
            <a:r>
              <a:rPr lang="en-US" sz="800" kern="1200" baseline="0" dirty="0" smtClean="0">
                <a:solidFill>
                  <a:schemeClr val="tx1"/>
                </a:solidFill>
                <a:latin typeface="+mn-lt"/>
                <a:ea typeface="+mn-ea"/>
                <a:cs typeface="+mn-cs"/>
              </a:rPr>
              <a:t>a-helices. </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scientific journal describing the mechanism of  PGI in </a:t>
            </a:r>
            <a:r>
              <a:rPr lang="en-US" sz="1200" i="1" kern="1200" baseline="0" dirty="0" err="1" smtClean="0">
                <a:solidFill>
                  <a:schemeClr val="tx1"/>
                </a:solidFill>
                <a:latin typeface="+mn-lt"/>
                <a:ea typeface="+mn-ea"/>
                <a:cs typeface="+mn-cs"/>
              </a:rPr>
              <a:t>Th</a:t>
            </a:r>
            <a:r>
              <a:rPr lang="en-US" sz="1200" i="1" kern="1200" dirty="0" err="1" smtClean="0">
                <a:solidFill>
                  <a:schemeClr val="tx1"/>
                </a:solidFill>
                <a:latin typeface="+mn-lt"/>
                <a:ea typeface="+mn-ea"/>
                <a:cs typeface="+mn-cs"/>
              </a:rPr>
              <a:t>ermotoga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maritima</a:t>
            </a:r>
            <a:r>
              <a:rPr lang="en-US" sz="1200" kern="12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PGI has yet to be published. Assuming the catalytic mechanism is conserved in all organisms, this is the proposed reaction mechanism for PGI. After glucose-6-phosphate binds to the enzyme, Lys </a:t>
            </a:r>
            <a:r>
              <a:rPr lang="en-US" sz="1200" kern="1200" baseline="0" dirty="0" err="1" smtClean="0">
                <a:solidFill>
                  <a:schemeClr val="tx1"/>
                </a:solidFill>
                <a:latin typeface="+mn-lt"/>
                <a:ea typeface="+mn-ea"/>
                <a:cs typeface="+mn-cs"/>
              </a:rPr>
              <a:t>protonates</a:t>
            </a:r>
            <a:r>
              <a:rPr lang="en-US" sz="1200" kern="1200" baseline="0" dirty="0" smtClean="0">
                <a:solidFill>
                  <a:schemeClr val="tx1"/>
                </a:solidFill>
                <a:latin typeface="+mn-lt"/>
                <a:ea typeface="+mn-ea"/>
                <a:cs typeface="+mn-cs"/>
              </a:rPr>
              <a:t> the ring oxygen, allowing the ring to open. This causes the C1 hydroxyl to form a carbonyl. The next step is </a:t>
            </a:r>
            <a:r>
              <a:rPr lang="en-US" sz="1200" kern="1200" baseline="0" dirty="0" err="1" smtClean="0">
                <a:solidFill>
                  <a:schemeClr val="tx1"/>
                </a:solidFill>
                <a:latin typeface="+mn-lt"/>
                <a:ea typeface="+mn-ea"/>
                <a:cs typeface="+mn-cs"/>
              </a:rPr>
              <a:t>enolization</a:t>
            </a:r>
            <a:r>
              <a:rPr lang="en-US" sz="1200" kern="1200" baseline="0" dirty="0" smtClean="0">
                <a:solidFill>
                  <a:schemeClr val="tx1"/>
                </a:solidFill>
                <a:latin typeface="+mn-lt"/>
                <a:ea typeface="+mn-ea"/>
                <a:cs typeface="+mn-cs"/>
              </a:rPr>
              <a:t> initiated by glutamate. Glutamate abstracts a proton from the C2 position of the sugar, allowing for the formation of a </a:t>
            </a:r>
            <a:r>
              <a:rPr lang="en-US" sz="1200" kern="1200" baseline="0" dirty="0" err="1" smtClean="0">
                <a:solidFill>
                  <a:schemeClr val="tx1"/>
                </a:solidFill>
                <a:latin typeface="+mn-lt"/>
                <a:ea typeface="+mn-ea"/>
                <a:cs typeface="+mn-cs"/>
              </a:rPr>
              <a:t>cis-enediol</a:t>
            </a:r>
            <a:r>
              <a:rPr lang="en-US" sz="1200" kern="1200" baseline="0" dirty="0" smtClean="0">
                <a:solidFill>
                  <a:schemeClr val="tx1"/>
                </a:solidFill>
                <a:latin typeface="+mn-lt"/>
                <a:ea typeface="+mn-ea"/>
                <a:cs typeface="+mn-cs"/>
              </a:rPr>
              <a:t> intermediate. In the final step, Lys </a:t>
            </a:r>
            <a:r>
              <a:rPr lang="en-US" sz="1200" kern="1200" baseline="0" dirty="0" err="1" smtClean="0">
                <a:solidFill>
                  <a:schemeClr val="tx1"/>
                </a:solidFill>
                <a:latin typeface="+mn-lt"/>
                <a:ea typeface="+mn-ea"/>
                <a:cs typeface="+mn-cs"/>
              </a:rPr>
              <a:t>deprotonates</a:t>
            </a:r>
            <a:r>
              <a:rPr lang="en-US" sz="1200" kern="1200" baseline="0" dirty="0" smtClean="0">
                <a:solidFill>
                  <a:schemeClr val="tx1"/>
                </a:solidFill>
                <a:latin typeface="+mn-lt"/>
                <a:ea typeface="+mn-ea"/>
                <a:cs typeface="+mn-cs"/>
              </a:rPr>
              <a:t> the sugar ring oxygen leading to ring closure and formation of fructose-6-phosphate. </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active site is located in the cleft between the large and small domain and is close to the subunit boundary. </a:t>
            </a:r>
            <a:r>
              <a:rPr lang="en-US" dirty="0" smtClean="0"/>
              <a:t>5-phosphoarabinonate</a:t>
            </a:r>
            <a:r>
              <a:rPr lang="en-US" baseline="0" dirty="0" smtClean="0"/>
              <a:t> looks similar to the non-cyclic form of glucose-6-phosphate, and even forms a </a:t>
            </a:r>
            <a:r>
              <a:rPr lang="en-US" baseline="0" dirty="0" err="1" smtClean="0"/>
              <a:t>cis-enediol</a:t>
            </a:r>
            <a:r>
              <a:rPr lang="en-US" baseline="0" dirty="0" smtClean="0"/>
              <a:t> intermediate. As a result, F-</a:t>
            </a:r>
            <a:r>
              <a:rPr lang="en-US" baseline="0" dirty="0" err="1" smtClean="0"/>
              <a:t>phosphoarabinate</a:t>
            </a:r>
            <a:r>
              <a:rPr lang="en-US" baseline="0" dirty="0" smtClean="0"/>
              <a:t> acts as a </a:t>
            </a:r>
            <a:r>
              <a:rPr lang="en-US" baseline="0" dirty="0" err="1" smtClean="0"/>
              <a:t>comepetive</a:t>
            </a:r>
            <a:r>
              <a:rPr lang="en-US" baseline="0" dirty="0" smtClean="0"/>
              <a:t> inhibitor.  </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Lys-518 is the residue responsible</a:t>
            </a:r>
            <a:r>
              <a:rPr lang="en-US" baseline="0" dirty="0" smtClean="0"/>
              <a:t> for the ring opening of glucose-6-phosphate by functioning as a base. </a:t>
            </a:r>
            <a:r>
              <a:rPr lang="en-US" baseline="0" dirty="0" err="1" smtClean="0"/>
              <a:t>Glu</a:t>
            </a:r>
            <a:r>
              <a:rPr lang="en-US" baseline="0" dirty="0" smtClean="0"/>
              <a:t> 357 acts as a general acid and donates a proton to the carbonyl oxygen. Phosphate group is stabilized by several </a:t>
            </a:r>
            <a:r>
              <a:rPr lang="en-US" baseline="0" dirty="0" err="1" smtClean="0"/>
              <a:t>threoning</a:t>
            </a:r>
            <a:r>
              <a:rPr lang="en-US" baseline="0" dirty="0" smtClean="0"/>
              <a:t> and Serine residues through hydrogen-binding interactions</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Delta G value for the docked structure was  -3.5.</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Leishmania</a:t>
            </a:r>
            <a:r>
              <a:rPr lang="en-US" dirty="0" smtClean="0"/>
              <a:t> </a:t>
            </a:r>
            <a:r>
              <a:rPr lang="en-US" dirty="0" err="1" smtClean="0"/>
              <a:t>mexicano</a:t>
            </a:r>
            <a:r>
              <a:rPr lang="en-US" dirty="0" smtClean="0"/>
              <a:t> is a parasite that occurs when an individual is bitten</a:t>
            </a:r>
            <a:r>
              <a:rPr lang="en-US" baseline="0" dirty="0" smtClean="0"/>
              <a:t> by an infected sand fly. </a:t>
            </a:r>
            <a:r>
              <a:rPr lang="en-US" baseline="0" dirty="0" err="1" smtClean="0"/>
              <a:t>Thermotogoa</a:t>
            </a:r>
            <a:r>
              <a:rPr lang="en-US" baseline="0" dirty="0" smtClean="0"/>
              <a:t> </a:t>
            </a:r>
            <a:r>
              <a:rPr lang="en-US" baseline="0" dirty="0" err="1" smtClean="0"/>
              <a:t>maritimia</a:t>
            </a:r>
            <a:r>
              <a:rPr lang="en-US" baseline="0" dirty="0" smtClean="0"/>
              <a:t> is a gram-negative, anaerobic, rod shaped bacterium that has an optimal growth temperature of 80 degrees Celsius. </a:t>
            </a:r>
            <a:r>
              <a:rPr lang="en-US" baseline="0" dirty="0" err="1" smtClean="0"/>
              <a:t>Mitsuokella</a:t>
            </a:r>
            <a:r>
              <a:rPr lang="en-US" baseline="0" dirty="0" smtClean="0"/>
              <a:t> </a:t>
            </a:r>
            <a:r>
              <a:rPr lang="en-US" baseline="0" dirty="0" err="1" smtClean="0"/>
              <a:t>multacida</a:t>
            </a:r>
            <a:r>
              <a:rPr lang="en-US" baseline="0" dirty="0" smtClean="0"/>
              <a:t>. </a:t>
            </a:r>
            <a:r>
              <a:rPr lang="en-US" baseline="0" dirty="0" err="1" smtClean="0"/>
              <a:t>Desulfobassa</a:t>
            </a:r>
            <a:r>
              <a:rPr lang="en-US" baseline="0" dirty="0" smtClean="0"/>
              <a:t> </a:t>
            </a:r>
            <a:r>
              <a:rPr lang="en-US" baseline="0" dirty="0" err="1" smtClean="0"/>
              <a:t>acetoxidans</a:t>
            </a:r>
            <a:r>
              <a:rPr lang="en-US" baseline="0" dirty="0" smtClean="0"/>
              <a:t> is a gram-neg. </a:t>
            </a:r>
            <a:r>
              <a:rPr lang="en-US" baseline="0" dirty="0" err="1" smtClean="0"/>
              <a:t>mesophile</a:t>
            </a:r>
            <a:r>
              <a:rPr lang="en-US" baseline="0" dirty="0" smtClean="0"/>
              <a:t> (grows best at moderate temperatures). </a:t>
            </a:r>
            <a:r>
              <a:rPr lang="en-US" baseline="0" dirty="0" err="1" smtClean="0"/>
              <a:t>Chloroflexus</a:t>
            </a:r>
            <a:r>
              <a:rPr lang="en-US" baseline="0" dirty="0" smtClean="0"/>
              <a:t> </a:t>
            </a:r>
            <a:r>
              <a:rPr lang="en-US" baseline="0" dirty="0" err="1" smtClean="0"/>
              <a:t>aggregans</a:t>
            </a:r>
            <a:r>
              <a:rPr lang="en-US" baseline="0" dirty="0" smtClean="0"/>
              <a:t> is a photosynthetic </a:t>
            </a:r>
            <a:r>
              <a:rPr lang="en-US" baseline="0" dirty="0" err="1" smtClean="0"/>
              <a:t>thermophile</a:t>
            </a:r>
            <a:r>
              <a:rPr lang="en-US" baseline="0" dirty="0" smtClean="0"/>
              <a:t>. </a:t>
            </a:r>
            <a:r>
              <a:rPr lang="en-US" baseline="0" dirty="0" err="1" smtClean="0"/>
              <a:t>Haloferaz</a:t>
            </a:r>
            <a:r>
              <a:rPr lang="en-US" baseline="0" dirty="0" smtClean="0"/>
              <a:t> </a:t>
            </a:r>
            <a:r>
              <a:rPr lang="en-US" baseline="0" dirty="0" err="1" smtClean="0"/>
              <a:t>volchonii</a:t>
            </a:r>
            <a:r>
              <a:rPr lang="en-US" baseline="0" dirty="0" smtClean="0"/>
              <a:t> exists in extreme saline </a:t>
            </a:r>
            <a:r>
              <a:rPr lang="en-US" baseline="0" dirty="0" err="1" smtClean="0"/>
              <a:t>enviornments</a:t>
            </a:r>
            <a:r>
              <a:rPr lang="en-US" baseline="0" dirty="0" smtClean="0"/>
              <a:t> and also grows best in moderate temperature </a:t>
            </a:r>
            <a:r>
              <a:rPr lang="en-US" baseline="0" dirty="0" err="1" smtClean="0"/>
              <a:t>enviornments</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0710FA9A-BF1B-4D1F-B52B-59D03FC1F6B4}" type="slidenum">
              <a:rPr lang="en-US" smtClean="0"/>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 This image is of </a:t>
            </a:r>
            <a:r>
              <a:rPr lang="en-US" dirty="0" smtClean="0"/>
              <a:t>stratified </a:t>
            </a:r>
            <a:r>
              <a:rPr lang="en-US" dirty="0" err="1" smtClean="0"/>
              <a:t>squamous</a:t>
            </a:r>
            <a:r>
              <a:rPr lang="en-US" dirty="0" smtClean="0"/>
              <a:t> epithelial tissue in the skin. The bottom left region are the dermis cells </a:t>
            </a:r>
            <a:r>
              <a:rPr lang="en-US" baseline="0" dirty="0" smtClean="0"/>
              <a:t>while</a:t>
            </a:r>
            <a:r>
              <a:rPr lang="en-US" dirty="0" smtClean="0"/>
              <a:t> the</a:t>
            </a:r>
            <a:r>
              <a:rPr lang="en-US" baseline="0" dirty="0" smtClean="0"/>
              <a:t> remaining portions are the </a:t>
            </a:r>
            <a:r>
              <a:rPr lang="en-US" dirty="0" smtClean="0"/>
              <a:t>epidermis cells. The outer, pale color </a:t>
            </a:r>
            <a:r>
              <a:rPr lang="en-US" sz="1200" kern="1200" baseline="0" dirty="0" smtClean="0">
                <a:solidFill>
                  <a:schemeClr val="tx1"/>
                </a:solidFill>
                <a:latin typeface="+mn-lt"/>
                <a:ea typeface="+mn-ea"/>
                <a:cs typeface="+mn-cs"/>
              </a:rPr>
              <a:t>is known as the </a:t>
            </a:r>
            <a:r>
              <a:rPr lang="en-US" dirty="0" smtClean="0"/>
              <a:t>epidermal barrier, or </a:t>
            </a:r>
            <a:r>
              <a:rPr lang="en-US" dirty="0" err="1" smtClean="0"/>
              <a:t>cornified</a:t>
            </a:r>
            <a:r>
              <a:rPr lang="en-US" dirty="0" smtClean="0"/>
              <a:t> cell envelope</a:t>
            </a:r>
            <a:r>
              <a:rPr lang="en-US" sz="1200" kern="1200" baseline="0" dirty="0" smtClean="0">
                <a:solidFill>
                  <a:schemeClr val="tx1"/>
                </a:solidFill>
                <a:latin typeface="+mn-lt"/>
                <a:ea typeface="+mn-ea"/>
                <a:cs typeface="+mn-cs"/>
              </a:rPr>
              <a:t>. These proteins strengthen the </a:t>
            </a:r>
            <a:r>
              <a:rPr lang="en-US" sz="1200" kern="1200" baseline="0" dirty="0" err="1" smtClean="0">
                <a:solidFill>
                  <a:schemeClr val="tx1"/>
                </a:solidFill>
                <a:latin typeface="+mn-lt"/>
                <a:ea typeface="+mn-ea"/>
                <a:cs typeface="+mn-cs"/>
              </a:rPr>
              <a:t>cornified</a:t>
            </a:r>
            <a:r>
              <a:rPr lang="en-US" sz="1200" kern="1200" baseline="0" dirty="0" smtClean="0">
                <a:solidFill>
                  <a:schemeClr val="tx1"/>
                </a:solidFill>
                <a:latin typeface="+mn-lt"/>
                <a:ea typeface="+mn-ea"/>
                <a:cs typeface="+mn-cs"/>
              </a:rPr>
              <a:t> cell envelope by covalently cross-linking glutamine and lysine residues. The intermolecular bond that is formed is highly resistant to proteolysis. As a result, </a:t>
            </a:r>
            <a:r>
              <a:rPr lang="en-US" sz="1200" kern="1200" baseline="0" dirty="0" err="1" smtClean="0">
                <a:solidFill>
                  <a:schemeClr val="tx1"/>
                </a:solidFill>
                <a:latin typeface="+mn-lt"/>
                <a:ea typeface="+mn-ea"/>
                <a:cs typeface="+mn-cs"/>
              </a:rPr>
              <a:t>transgulatminase</a:t>
            </a:r>
            <a:r>
              <a:rPr lang="en-US" sz="1200" kern="1200" baseline="0" dirty="0" smtClean="0">
                <a:solidFill>
                  <a:schemeClr val="tx1"/>
                </a:solidFill>
                <a:latin typeface="+mn-lt"/>
                <a:ea typeface="+mn-ea"/>
                <a:cs typeface="+mn-cs"/>
              </a:rPr>
              <a:t> help strengthen and support the skin. This is similar to how pectin provides structure to the cell wall of plants. </a:t>
            </a:r>
            <a:r>
              <a:rPr lang="en-US" dirty="0" smtClean="0"/>
              <a:t>Recent research indicates that cancer patients may have unusually high levels of the</a:t>
            </a:r>
            <a:r>
              <a:rPr lang="en-US" baseline="0" dirty="0" smtClean="0"/>
              <a:t> enzyme. This could be from the peripheral layer having too many cross-links that would inhibit nutrients from passing into and out of the cell. This enzyme can be inhibited by monitoring the extracellular Ca+2 levels. </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27</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28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Ping pong mechanism because residue A has to be bound to the active site before residue B. The </a:t>
            </a:r>
            <a:r>
              <a:rPr lang="en-US" sz="1200" kern="1200" baseline="0" dirty="0" err="1" smtClean="0">
                <a:solidFill>
                  <a:schemeClr val="tx1"/>
                </a:solidFill>
                <a:latin typeface="+mn-lt"/>
                <a:ea typeface="+mn-ea"/>
                <a:cs typeface="+mn-cs"/>
              </a:rPr>
              <a:t>thiol</a:t>
            </a:r>
            <a:r>
              <a:rPr lang="en-US" sz="1200" kern="1200" baseline="0" dirty="0" smtClean="0">
                <a:solidFill>
                  <a:schemeClr val="tx1"/>
                </a:solidFill>
                <a:latin typeface="+mn-lt"/>
                <a:ea typeface="+mn-ea"/>
                <a:cs typeface="+mn-cs"/>
              </a:rPr>
              <a:t> side chain in the </a:t>
            </a:r>
            <a:r>
              <a:rPr lang="en-US" sz="1200" kern="1200" baseline="0" dirty="0" err="1" smtClean="0">
                <a:solidFill>
                  <a:schemeClr val="tx1"/>
                </a:solidFill>
                <a:latin typeface="+mn-lt"/>
                <a:ea typeface="+mn-ea"/>
                <a:cs typeface="+mn-cs"/>
              </a:rPr>
              <a:t>cysteine</a:t>
            </a:r>
            <a:r>
              <a:rPr lang="en-US" sz="1200" kern="1200" baseline="0" dirty="0" smtClean="0">
                <a:solidFill>
                  <a:schemeClr val="tx1"/>
                </a:solidFill>
                <a:latin typeface="+mn-lt"/>
                <a:ea typeface="+mn-ea"/>
                <a:cs typeface="+mn-cs"/>
              </a:rPr>
              <a:t> residue performs a </a:t>
            </a:r>
            <a:r>
              <a:rPr lang="en-US" sz="1200" kern="1200" baseline="0" dirty="0" err="1" smtClean="0">
                <a:solidFill>
                  <a:schemeClr val="tx1"/>
                </a:solidFill>
                <a:latin typeface="+mn-lt"/>
                <a:ea typeface="+mn-ea"/>
                <a:cs typeface="+mn-cs"/>
              </a:rPr>
              <a:t>nucleophiic</a:t>
            </a:r>
            <a:r>
              <a:rPr lang="en-US" sz="1200" kern="1200" baseline="0" dirty="0" smtClean="0">
                <a:solidFill>
                  <a:schemeClr val="tx1"/>
                </a:solidFill>
                <a:latin typeface="+mn-lt"/>
                <a:ea typeface="+mn-ea"/>
                <a:cs typeface="+mn-cs"/>
              </a:rPr>
              <a:t> attack on the amide carbon forming a </a:t>
            </a:r>
            <a:r>
              <a:rPr lang="en-US" sz="1200" kern="1200" baseline="0" dirty="0" err="1" smtClean="0">
                <a:solidFill>
                  <a:schemeClr val="tx1"/>
                </a:solidFill>
                <a:latin typeface="+mn-lt"/>
                <a:ea typeface="+mn-ea"/>
                <a:cs typeface="+mn-cs"/>
              </a:rPr>
              <a:t>thiol-acyl</a:t>
            </a:r>
            <a:r>
              <a:rPr lang="en-US" sz="1200" kern="1200" baseline="0" dirty="0" smtClean="0">
                <a:solidFill>
                  <a:schemeClr val="tx1"/>
                </a:solidFill>
                <a:latin typeface="+mn-lt"/>
                <a:ea typeface="+mn-ea"/>
                <a:cs typeface="+mn-cs"/>
              </a:rPr>
              <a:t> intermediate. The amine on a protein bound lysine residue initiates a nucleophilic attack on the </a:t>
            </a:r>
            <a:r>
              <a:rPr lang="en-US" sz="1200" kern="1200" baseline="0" dirty="0" err="1" smtClean="0">
                <a:solidFill>
                  <a:schemeClr val="tx1"/>
                </a:solidFill>
                <a:latin typeface="+mn-lt"/>
                <a:ea typeface="+mn-ea"/>
                <a:cs typeface="+mn-cs"/>
              </a:rPr>
              <a:t>thiol-acyl</a:t>
            </a:r>
            <a:r>
              <a:rPr lang="en-US" sz="1200" kern="1200" baseline="0" dirty="0" smtClean="0">
                <a:solidFill>
                  <a:schemeClr val="tx1"/>
                </a:solidFill>
                <a:latin typeface="+mn-lt"/>
                <a:ea typeface="+mn-ea"/>
                <a:cs typeface="+mn-cs"/>
              </a:rPr>
              <a:t> intermediate. This forms an </a:t>
            </a:r>
            <a:r>
              <a:rPr lang="en-US" sz="1200" kern="1200" baseline="0" dirty="0" err="1" smtClean="0">
                <a:solidFill>
                  <a:schemeClr val="tx1"/>
                </a:solidFill>
                <a:latin typeface="+mn-lt"/>
                <a:ea typeface="+mn-ea"/>
                <a:cs typeface="+mn-cs"/>
              </a:rPr>
              <a:t>isopeptide</a:t>
            </a:r>
            <a:r>
              <a:rPr lang="en-US" sz="1200" kern="1200" baseline="0" dirty="0" smtClean="0">
                <a:solidFill>
                  <a:schemeClr val="tx1"/>
                </a:solidFill>
                <a:latin typeface="+mn-lt"/>
                <a:ea typeface="+mn-ea"/>
                <a:cs typeface="+mn-cs"/>
              </a:rPr>
              <a:t> bond, which is resistant to </a:t>
            </a:r>
            <a:r>
              <a:rPr lang="en-US" sz="1200" kern="1200" baseline="0" dirty="0" err="1" smtClean="0">
                <a:solidFill>
                  <a:schemeClr val="tx1"/>
                </a:solidFill>
                <a:latin typeface="+mn-lt"/>
                <a:ea typeface="+mn-ea"/>
                <a:cs typeface="+mn-cs"/>
              </a:rPr>
              <a:t>proteolytic</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degredation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Thiol</a:t>
            </a:r>
            <a:r>
              <a:rPr lang="en-US" sz="1200" kern="1200" baseline="0" dirty="0" smtClean="0">
                <a:solidFill>
                  <a:schemeClr val="tx1"/>
                </a:solidFill>
                <a:latin typeface="+mn-lt"/>
                <a:ea typeface="+mn-ea"/>
                <a:cs typeface="+mn-cs"/>
              </a:rPr>
              <a:t> attacks the amide after activation by a ca ion to make a </a:t>
            </a:r>
            <a:r>
              <a:rPr lang="en-US" sz="1200" kern="1200" baseline="0" dirty="0" err="1" smtClean="0">
                <a:solidFill>
                  <a:schemeClr val="tx1"/>
                </a:solidFill>
                <a:latin typeface="+mn-lt"/>
                <a:ea typeface="+mn-ea"/>
                <a:cs typeface="+mn-cs"/>
              </a:rPr>
              <a:t>thiol</a:t>
            </a:r>
            <a:r>
              <a:rPr lang="en-US" sz="1200" kern="1200" baseline="0" dirty="0" smtClean="0">
                <a:solidFill>
                  <a:schemeClr val="tx1"/>
                </a:solidFill>
                <a:latin typeface="+mn-lt"/>
                <a:ea typeface="+mn-ea"/>
                <a:cs typeface="+mn-cs"/>
              </a:rPr>
              <a:t> ester. And the </a:t>
            </a:r>
            <a:r>
              <a:rPr lang="en-US" sz="1200" kern="1200" baseline="0" dirty="0" err="1" smtClean="0">
                <a:solidFill>
                  <a:schemeClr val="tx1"/>
                </a:solidFill>
                <a:latin typeface="+mn-lt"/>
                <a:ea typeface="+mn-ea"/>
                <a:cs typeface="+mn-cs"/>
              </a:rPr>
              <a:t>thiol</a:t>
            </a:r>
            <a:r>
              <a:rPr lang="en-US" sz="1200" kern="1200" baseline="0" dirty="0" smtClean="0">
                <a:solidFill>
                  <a:schemeClr val="tx1"/>
                </a:solidFill>
                <a:latin typeface="+mn-lt"/>
                <a:ea typeface="+mn-ea"/>
                <a:cs typeface="+mn-cs"/>
              </a:rPr>
              <a:t> ester reacts with an amine to produce an </a:t>
            </a:r>
            <a:r>
              <a:rPr lang="en-US" sz="1200" kern="1200" baseline="0" dirty="0" err="1" smtClean="0">
                <a:solidFill>
                  <a:schemeClr val="tx1"/>
                </a:solidFill>
                <a:latin typeface="+mn-lt"/>
                <a:ea typeface="+mn-ea"/>
                <a:cs typeface="+mn-cs"/>
              </a:rPr>
              <a:t>iso</a:t>
            </a:r>
            <a:r>
              <a:rPr lang="en-US" sz="1200" kern="1200" baseline="0" dirty="0" smtClean="0">
                <a:solidFill>
                  <a:schemeClr val="tx1"/>
                </a:solidFill>
                <a:latin typeface="+mn-lt"/>
                <a:ea typeface="+mn-ea"/>
                <a:cs typeface="+mn-cs"/>
              </a:rPr>
              <a:t>-peptide. Like the catalytic triad, the </a:t>
            </a:r>
            <a:r>
              <a:rPr lang="en-US" dirty="0" err="1" smtClean="0">
                <a:hlinkClick r:id="rId3"/>
              </a:rPr>
              <a:t>histidine</a:t>
            </a:r>
            <a:r>
              <a:rPr lang="en-US" dirty="0" smtClean="0"/>
              <a:t> nitrogen accepts the </a:t>
            </a:r>
            <a:r>
              <a:rPr lang="en-US" dirty="0" smtClean="0">
                <a:hlinkClick r:id="rId4"/>
              </a:rPr>
              <a:t>hydrogen</a:t>
            </a:r>
            <a:r>
              <a:rPr lang="en-US" dirty="0" smtClean="0"/>
              <a:t> from the </a:t>
            </a:r>
            <a:r>
              <a:rPr lang="en-US" dirty="0" err="1" smtClean="0"/>
              <a:t>cysteine</a:t>
            </a:r>
            <a:r>
              <a:rPr lang="en-US" dirty="0" smtClean="0"/>
              <a:t> </a:t>
            </a:r>
            <a:r>
              <a:rPr lang="en-US" dirty="0" err="1" smtClean="0"/>
              <a:t>thiol</a:t>
            </a:r>
            <a:r>
              <a:rPr lang="en-US" dirty="0" smtClean="0"/>
              <a:t> group, thus coordinating the attack of the </a:t>
            </a:r>
            <a:r>
              <a:rPr lang="en-US" dirty="0" smtClean="0">
                <a:hlinkClick r:id="rId5"/>
              </a:rPr>
              <a:t>peptide bond</a:t>
            </a:r>
            <a:r>
              <a:rPr lang="en-US" dirty="0" smtClean="0"/>
              <a:t>. The </a:t>
            </a:r>
            <a:r>
              <a:rPr lang="en-US" dirty="0" smtClean="0">
                <a:hlinkClick r:id="rId6" tooltip="Carboxyl"/>
              </a:rPr>
              <a:t>carboxyl</a:t>
            </a:r>
            <a:r>
              <a:rPr lang="en-US" dirty="0" smtClean="0"/>
              <a:t> group on the </a:t>
            </a:r>
            <a:r>
              <a:rPr lang="en-US" dirty="0" smtClean="0">
                <a:hlinkClick r:id="rId7"/>
              </a:rPr>
              <a:t>aspartic acid</a:t>
            </a:r>
            <a:r>
              <a:rPr lang="en-US" dirty="0" smtClean="0"/>
              <a:t> in turn </a:t>
            </a:r>
            <a:r>
              <a:rPr lang="en-US" dirty="0" smtClean="0">
                <a:hlinkClick r:id="rId8" tooltip="Hydrogen bonds"/>
              </a:rPr>
              <a:t>hydrogen bonds</a:t>
            </a:r>
            <a:r>
              <a:rPr lang="en-US" dirty="0" smtClean="0"/>
              <a:t> with the </a:t>
            </a:r>
            <a:r>
              <a:rPr lang="en-US" dirty="0" err="1" smtClean="0">
                <a:hlinkClick r:id="rId3"/>
              </a:rPr>
              <a:t>histidine</a:t>
            </a:r>
            <a:r>
              <a:rPr lang="en-US" dirty="0" smtClean="0"/>
              <a:t>. </a:t>
            </a:r>
          </a:p>
          <a:p>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amino-terminal domain</a:t>
            </a:r>
            <a:r>
              <a:rPr lang="en-US" baseline="0" dirty="0" smtClean="0"/>
              <a:t> consists of nine-strands of B-sheets (numbered 1-9) interspersed with an alpha helix. The beta strands are arranged in two </a:t>
            </a:r>
            <a:r>
              <a:rPr lang="en-US" baseline="0" dirty="0" err="1" smtClean="0"/>
              <a:t>antiparalled</a:t>
            </a:r>
            <a:r>
              <a:rPr lang="en-US" baseline="0" dirty="0" smtClean="0"/>
              <a:t> beta sheets to form a distorted B-barrel </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B-barrel Domain 1 is composed of 7 beta strands arranged in barrel-like conformations</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32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B-barrel Domain 2 is also composed of 7 beta strands arranged in barrel-like conformations</a:t>
            </a:r>
          </a:p>
          <a:p>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33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Both</a:t>
            </a:r>
            <a:r>
              <a:rPr lang="en-US" baseline="0" dirty="0" smtClean="0"/>
              <a:t> monomers have missing </a:t>
            </a:r>
            <a:r>
              <a:rPr lang="en-US" baseline="0" dirty="0" err="1" smtClean="0"/>
              <a:t>denisty</a:t>
            </a:r>
            <a:r>
              <a:rPr lang="en-US" baseline="0" dirty="0" smtClean="0"/>
              <a:t> for a flexible loop between residues 461-479.  The catalytic core is composed of 15 beta sheets and 15 alpha helices arranged in an alpha/beta manner. The catalytic triad is located in the catalytic core domain Cys272 is located on one of the alpha helices, while His330 and Asp353 are located on adjacent B-strands. </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34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During proteolysis, the cleaved enzyme</a:t>
            </a:r>
            <a:r>
              <a:rPr lang="en-US" baseline="0" dirty="0" smtClean="0"/>
              <a:t> acquires two additional Ca+2 ions to occupy sites two and three. Each Ca+2 is </a:t>
            </a:r>
            <a:r>
              <a:rPr lang="en-US" baseline="0" dirty="0" err="1" smtClean="0"/>
              <a:t>hepta</a:t>
            </a:r>
            <a:r>
              <a:rPr lang="en-US" baseline="0" dirty="0" smtClean="0"/>
              <a:t> coordinated, so it forms direct contacts with seven atoms. In this figure, Mg occupies site 3. When Mg is replaced with Ca at site three the enzyme inactive because the Mg+2 has octahedral geometry. Mg+2 prefers six </a:t>
            </a:r>
            <a:r>
              <a:rPr lang="en-US" baseline="0" dirty="0" err="1" smtClean="0"/>
              <a:t>coordinations</a:t>
            </a:r>
            <a:r>
              <a:rPr lang="en-US" baseline="0" dirty="0" smtClean="0"/>
              <a:t> because it has a smaller size than Ca+2. When Ca+2 is present, the ion forms an additional contact to Asp-324, producing a conformational shift that opens the active site</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35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dirty="0" err="1" smtClean="0"/>
              <a:t>cysteine</a:t>
            </a:r>
            <a:r>
              <a:rPr lang="en-US" dirty="0" smtClean="0"/>
              <a:t> residue is not conserved within all</a:t>
            </a:r>
            <a:r>
              <a:rPr lang="en-US" baseline="0" dirty="0" smtClean="0"/>
              <a:t> the organisms. A couple of the </a:t>
            </a:r>
            <a:r>
              <a:rPr lang="en-US" baseline="0" dirty="0" err="1" smtClean="0"/>
              <a:t>transglutaminase</a:t>
            </a:r>
            <a:r>
              <a:rPr lang="en-US" baseline="0" dirty="0" smtClean="0"/>
              <a:t> 3 enzymes have a serine residue instead. This shows that </a:t>
            </a:r>
            <a:r>
              <a:rPr lang="en-US" baseline="0" dirty="0" err="1" smtClean="0"/>
              <a:t>cysteine</a:t>
            </a:r>
            <a:r>
              <a:rPr lang="en-US" baseline="0" dirty="0" smtClean="0"/>
              <a:t> may not be </a:t>
            </a:r>
            <a:r>
              <a:rPr lang="en-US" dirty="0" smtClean="0"/>
              <a:t>A</a:t>
            </a:r>
            <a:r>
              <a:rPr lang="en-US" baseline="0" dirty="0" smtClean="0"/>
              <a:t> sequence Alignment was constructed between members of the </a:t>
            </a:r>
            <a:r>
              <a:rPr lang="en-US" baseline="0" dirty="0" err="1" smtClean="0"/>
              <a:t>transglutaminase</a:t>
            </a:r>
            <a:r>
              <a:rPr lang="en-US" baseline="0" dirty="0" smtClean="0"/>
              <a:t> family. The alignment is shaded base on the sequences percent identity. Overall, the sequences shared similar residues with each other. </a:t>
            </a:r>
            <a:endParaRPr lang="en-US" dirty="0" smtClean="0"/>
          </a:p>
          <a:p>
            <a:r>
              <a:rPr lang="en-US" dirty="0" err="1" smtClean="0"/>
              <a:t>Tgase</a:t>
            </a:r>
            <a:r>
              <a:rPr lang="en-US" dirty="0" smtClean="0"/>
              <a:t> 2 bonds and hydrolyzes</a:t>
            </a:r>
            <a:r>
              <a:rPr lang="en-US" baseline="0" dirty="0" smtClean="0"/>
              <a:t> GTP to GDP</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40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compared </a:t>
            </a:r>
            <a:r>
              <a:rPr lang="en-US" dirty="0" err="1" smtClean="0"/>
              <a:t>Translutaminase</a:t>
            </a:r>
            <a:r>
              <a:rPr lang="en-US" dirty="0" smtClean="0"/>
              <a:t> 3 in</a:t>
            </a:r>
            <a:r>
              <a:rPr lang="en-US" baseline="0" dirty="0" smtClean="0"/>
              <a:t> humans to other mammals as well to different </a:t>
            </a:r>
            <a:r>
              <a:rPr lang="en-US" baseline="0" dirty="0" err="1" smtClean="0"/>
              <a:t>Transgl</a:t>
            </a:r>
            <a:r>
              <a:rPr lang="en-US" dirty="0" err="1" smtClean="0"/>
              <a:t>Homo</a:t>
            </a:r>
            <a:r>
              <a:rPr lang="en-US" dirty="0" smtClean="0"/>
              <a:t> sapiens were the most closely related</a:t>
            </a:r>
            <a:r>
              <a:rPr lang="en-US" baseline="0" dirty="0" smtClean="0"/>
              <a:t> to the mouse, </a:t>
            </a:r>
            <a:r>
              <a:rPr lang="en-US" dirty="0" err="1" smtClean="0"/>
              <a:t>Mus</a:t>
            </a:r>
            <a:r>
              <a:rPr lang="en-US" dirty="0" smtClean="0"/>
              <a:t> </a:t>
            </a:r>
            <a:r>
              <a:rPr lang="en-US" dirty="0" err="1" smtClean="0"/>
              <a:t>Musculus</a:t>
            </a:r>
            <a:r>
              <a:rPr lang="en-US" dirty="0" smtClean="0"/>
              <a:t>. In addition, </a:t>
            </a:r>
            <a:r>
              <a:rPr lang="en-US" dirty="0" err="1" smtClean="0"/>
              <a:t>Transglutaminase</a:t>
            </a:r>
            <a:r>
              <a:rPr lang="en-US" baseline="0" dirty="0" smtClean="0"/>
              <a:t> 2 diverged the earliest. </a:t>
            </a:r>
            <a:r>
              <a:rPr lang="en-US" dirty="0" smtClean="0"/>
              <a:t> Pan troglodytes – Chimpanzee, Gallus-</a:t>
            </a:r>
            <a:r>
              <a:rPr lang="en-US" dirty="0" err="1" smtClean="0"/>
              <a:t>gallus</a:t>
            </a:r>
            <a:r>
              <a:rPr lang="en-US" dirty="0" smtClean="0"/>
              <a:t>-chicken, </a:t>
            </a:r>
            <a:r>
              <a:rPr lang="en-US" dirty="0" err="1" smtClean="0"/>
              <a:t>Danio</a:t>
            </a:r>
            <a:r>
              <a:rPr lang="en-US" dirty="0" smtClean="0"/>
              <a:t>-</a:t>
            </a:r>
            <a:r>
              <a:rPr lang="en-US" dirty="0" err="1" smtClean="0"/>
              <a:t>rerio</a:t>
            </a:r>
            <a:r>
              <a:rPr lang="en-US" dirty="0" smtClean="0"/>
              <a:t>-tropical fresh-water fish, </a:t>
            </a:r>
            <a:r>
              <a:rPr lang="en-US" dirty="0" err="1" smtClean="0"/>
              <a:t>Bos</a:t>
            </a:r>
            <a:r>
              <a:rPr lang="en-US" dirty="0" smtClean="0"/>
              <a:t> </a:t>
            </a:r>
            <a:r>
              <a:rPr lang="en-US" dirty="0" err="1" smtClean="0"/>
              <a:t>tuarus</a:t>
            </a:r>
            <a:r>
              <a:rPr lang="en-US" baseline="0" dirty="0" smtClean="0"/>
              <a:t> – cow. </a:t>
            </a:r>
            <a:r>
              <a:rPr lang="en-US" baseline="0" dirty="0" err="1" smtClean="0"/>
              <a:t>Transglutaminase</a:t>
            </a:r>
            <a:r>
              <a:rPr lang="en-US" baseline="0" dirty="0" smtClean="0"/>
              <a:t> is not a </a:t>
            </a:r>
            <a:r>
              <a:rPr lang="en-US" baseline="0" dirty="0" err="1" smtClean="0"/>
              <a:t>zymogen</a:t>
            </a:r>
            <a:r>
              <a:rPr lang="en-US" baseline="0" dirty="0" smtClean="0"/>
              <a:t>. Instead the Beta-domain number 2 is activated by the hydrolysis of GTP to GDP. </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41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active site is located in the interface between these two domains. The N terminal domain is composed of the first 517 residues. </a:t>
            </a:r>
            <a:r>
              <a:rPr lang="en-US" dirty="0" err="1" smtClean="0"/>
              <a:t>Aspartate</a:t>
            </a:r>
            <a:r>
              <a:rPr lang="en-US" dirty="0" smtClean="0"/>
              <a:t> which is labeled 517 in the diagram is the conserved hinge residue. WWQTE is found at the ATP binding pocket. Although the </a:t>
            </a:r>
            <a:r>
              <a:rPr lang="en-US" dirty="0" err="1" smtClean="0"/>
              <a:t>glycine</a:t>
            </a:r>
            <a:r>
              <a:rPr lang="en-US" dirty="0" smtClean="0"/>
              <a:t> and Ser/</a:t>
            </a:r>
            <a:r>
              <a:rPr lang="en-US" dirty="0" err="1" smtClean="0"/>
              <a:t>Thr</a:t>
            </a:r>
            <a:r>
              <a:rPr lang="en-US" dirty="0" smtClean="0"/>
              <a:t> rich sequence is not a Walker P-loop</a:t>
            </a:r>
            <a:r>
              <a:rPr lang="en-US" baseline="0" dirty="0" smtClean="0"/>
              <a:t> motif, it does</a:t>
            </a:r>
            <a:r>
              <a:rPr lang="en-US" dirty="0" smtClean="0"/>
              <a:t> orient the three </a:t>
            </a:r>
            <a:r>
              <a:rPr lang="en-US" dirty="0" err="1" smtClean="0"/>
              <a:t>phophates</a:t>
            </a:r>
            <a:r>
              <a:rPr lang="en-US" dirty="0" smtClean="0"/>
              <a:t> of ATP in a similar manner. The C-terminal is around 130 residues in length and contains three anti-parallel strands surrounded on both sides by two alpha helices. Asp517 is the hinge residue that is</a:t>
            </a:r>
            <a:r>
              <a:rPr lang="en-US" baseline="0" dirty="0" smtClean="0"/>
              <a:t> the pivot point for both reactions to </a:t>
            </a:r>
            <a:r>
              <a:rPr lang="en-US" baseline="0" dirty="0" err="1" smtClean="0"/>
              <a:t>occur</a:t>
            </a:r>
            <a:r>
              <a:rPr lang="en-US" dirty="0" err="1" smtClean="0"/>
              <a:t>The</a:t>
            </a:r>
            <a:r>
              <a:rPr lang="en-US" dirty="0" smtClean="0"/>
              <a:t> The C-terminal of the enzyme rotates</a:t>
            </a:r>
            <a:r>
              <a:rPr lang="en-US" baseline="0" dirty="0" smtClean="0"/>
              <a:t> 140 degrees after the </a:t>
            </a:r>
            <a:r>
              <a:rPr lang="en-US" baseline="0" dirty="0" err="1" smtClean="0"/>
              <a:t>adenylate</a:t>
            </a:r>
            <a:r>
              <a:rPr lang="en-US" baseline="0" dirty="0" smtClean="0"/>
              <a:t> forming half reaction which allows the second reaction to occur. </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Aminopeptidase</a:t>
            </a:r>
            <a:r>
              <a:rPr lang="en-US" dirty="0" smtClean="0"/>
              <a:t> so it’s an </a:t>
            </a:r>
            <a:r>
              <a:rPr lang="en-US" dirty="0" err="1" smtClean="0"/>
              <a:t>exopeptidase</a:t>
            </a:r>
            <a:r>
              <a:rPr lang="en-US" dirty="0" smtClean="0"/>
              <a:t> enzyme, </a:t>
            </a:r>
            <a:r>
              <a:rPr lang="en-US" dirty="0" err="1" smtClean="0"/>
              <a:t>lysosomal</a:t>
            </a:r>
            <a:r>
              <a:rPr lang="en-US" baseline="0" dirty="0" smtClean="0"/>
              <a:t> </a:t>
            </a:r>
            <a:r>
              <a:rPr lang="en-US" baseline="0" dirty="0" err="1" smtClean="0"/>
              <a:t>degredation</a:t>
            </a:r>
            <a:r>
              <a:rPr lang="en-US" baseline="0" dirty="0" smtClean="0"/>
              <a:t> of proteins. Increased interest for developing inhibitors since over-expression of the enzyme is linked to Cancer and </a:t>
            </a:r>
            <a:r>
              <a:rPr lang="en-US" baseline="0" dirty="0" err="1" smtClean="0"/>
              <a:t>Alzeimer’s</a:t>
            </a:r>
            <a:r>
              <a:rPr lang="en-US" baseline="0" dirty="0" smtClean="0"/>
              <a:t> Disease. </a:t>
            </a:r>
            <a:r>
              <a:rPr lang="en-US" sz="1200" kern="1200" dirty="0" err="1" smtClean="0">
                <a:solidFill>
                  <a:schemeClr val="tx1"/>
                </a:solidFill>
                <a:latin typeface="+mn-lt"/>
                <a:ea typeface="+mn-ea"/>
                <a:cs typeface="+mn-cs"/>
              </a:rPr>
              <a:t>cysteine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proteinases</a:t>
            </a:r>
            <a:r>
              <a:rPr lang="en-US" sz="1200" kern="1200" dirty="0" smtClean="0">
                <a:solidFill>
                  <a:schemeClr val="tx1"/>
                </a:solidFill>
                <a:latin typeface="+mn-lt"/>
                <a:ea typeface="+mn-ea"/>
                <a:cs typeface="+mn-cs"/>
              </a:rPr>
              <a:t> have</a:t>
            </a:r>
            <a:r>
              <a:rPr lang="en-US" sz="1200" kern="1200" baseline="0" dirty="0" smtClean="0">
                <a:solidFill>
                  <a:schemeClr val="tx1"/>
                </a:solidFill>
                <a:latin typeface="+mn-lt"/>
                <a:ea typeface="+mn-ea"/>
                <a:cs typeface="+mn-cs"/>
              </a:rPr>
              <a:t> the same catalytic triad: a </a:t>
            </a:r>
            <a:r>
              <a:rPr lang="en-US" sz="1200" kern="1200" baseline="0" dirty="0" err="1" smtClean="0">
                <a:solidFill>
                  <a:schemeClr val="tx1"/>
                </a:solidFill>
                <a:latin typeface="+mn-lt"/>
                <a:ea typeface="+mn-ea"/>
                <a:cs typeface="+mn-cs"/>
              </a:rPr>
              <a:t>cysteine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Asn</a:t>
            </a:r>
            <a:r>
              <a:rPr lang="en-US" sz="1200" kern="1200" baseline="0" dirty="0" smtClean="0">
                <a:solidFill>
                  <a:schemeClr val="tx1"/>
                </a:solidFill>
                <a:latin typeface="+mn-lt"/>
                <a:ea typeface="+mn-ea"/>
                <a:cs typeface="+mn-cs"/>
              </a:rPr>
              <a:t>, and His. The mechanism, as you will soon see, begins with</a:t>
            </a:r>
            <a:r>
              <a:rPr lang="en-US" baseline="0" dirty="0" smtClean="0"/>
              <a:t> a nucleophilic attack by the </a:t>
            </a:r>
            <a:r>
              <a:rPr lang="en-US" baseline="0" dirty="0" err="1" smtClean="0"/>
              <a:t>cysteine</a:t>
            </a:r>
            <a:r>
              <a:rPr lang="en-US" baseline="0" dirty="0" smtClean="0"/>
              <a:t> </a:t>
            </a:r>
            <a:r>
              <a:rPr lang="en-US" baseline="0" dirty="0" err="1" smtClean="0"/>
              <a:t>thiol</a:t>
            </a:r>
            <a:r>
              <a:rPr lang="en-US" baseline="0" dirty="0" smtClean="0"/>
              <a:t>. </a:t>
            </a:r>
            <a:r>
              <a:rPr lang="en-US" dirty="0" smtClean="0"/>
              <a:t> </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43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Cathepsin</a:t>
            </a:r>
            <a:r>
              <a:rPr lang="en-US" baseline="0" dirty="0" smtClean="0"/>
              <a:t> H contains two domains, the L-Domain and the R-domain. The L-domain contains a 30 residue alpha helix and Ser-24, which performs a nucleophilic attack in the first step of the mechanism. </a:t>
            </a:r>
            <a:r>
              <a:rPr lang="en-US" dirty="0" smtClean="0"/>
              <a:t>Active site is in the open cleft between these two alpha helices. The R-domain contains a beta barrel</a:t>
            </a:r>
            <a:r>
              <a:rPr lang="en-US" baseline="0" dirty="0" smtClean="0"/>
              <a:t>. His-159 is located near the end of the beta barrel</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44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Substrate needs to have an amide bond. First, the </a:t>
            </a:r>
            <a:r>
              <a:rPr lang="en-US" dirty="0" err="1" smtClean="0"/>
              <a:t>thiol</a:t>
            </a:r>
            <a:r>
              <a:rPr lang="en-US" dirty="0" smtClean="0"/>
              <a:t> is </a:t>
            </a:r>
            <a:r>
              <a:rPr lang="en-US" dirty="0" err="1" smtClean="0"/>
              <a:t>deprotonated</a:t>
            </a:r>
            <a:r>
              <a:rPr lang="en-US" dirty="0" smtClean="0"/>
              <a:t> by His-159,</a:t>
            </a:r>
            <a:r>
              <a:rPr lang="en-US" baseline="0" dirty="0" smtClean="0"/>
              <a:t> this allows the</a:t>
            </a:r>
            <a:r>
              <a:rPr lang="en-US" dirty="0" smtClean="0"/>
              <a:t> </a:t>
            </a:r>
            <a:r>
              <a:rPr lang="en-US" dirty="0" err="1" smtClean="0"/>
              <a:t>thiol</a:t>
            </a:r>
            <a:r>
              <a:rPr lang="en-US" dirty="0" smtClean="0"/>
              <a:t> group of Cys-25</a:t>
            </a:r>
            <a:r>
              <a:rPr lang="en-US" baseline="0" dirty="0" smtClean="0"/>
              <a:t> to perform a nucleophilic attack on the carbonyl carbon of the substrate molecule, pushing the pie electrons to the oxygen. This forms a tetrahedral intermediate before the lone pair kick back down displacing the amine group of the substrate. The remaining steps involves a hydrolysis reaction in which. </a:t>
            </a:r>
            <a:r>
              <a:rPr lang="en-US" baseline="0" dirty="0" err="1" smtClean="0"/>
              <a:t>Thiolate</a:t>
            </a:r>
            <a:r>
              <a:rPr lang="en-US" baseline="0" dirty="0" smtClean="0"/>
              <a:t> attacking the carbonyl of an amide. This pops open the pie bond. This is promoted by one of the </a:t>
            </a:r>
            <a:r>
              <a:rPr lang="en-US" baseline="0" dirty="0" err="1" smtClean="0"/>
              <a:t>hydrogens</a:t>
            </a:r>
            <a:r>
              <a:rPr lang="en-US" baseline="0" dirty="0" smtClean="0"/>
              <a:t> on the amine of a </a:t>
            </a:r>
            <a:r>
              <a:rPr lang="en-US" baseline="0" dirty="0" err="1" smtClean="0"/>
              <a:t>gln</a:t>
            </a:r>
            <a:r>
              <a:rPr lang="en-US" baseline="0" dirty="0" smtClean="0"/>
              <a:t> residue. The nitrogen picks up a hydrogen from his which allows it to be a much better leaving group</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45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46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Monosaccharide</a:t>
            </a:r>
            <a:r>
              <a:rPr lang="en-US" baseline="0" dirty="0" smtClean="0"/>
              <a:t> derivative of glucose</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47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Mutate His-159 to an </a:t>
            </a:r>
            <a:r>
              <a:rPr lang="en-US" dirty="0" err="1" smtClean="0"/>
              <a:t>alanine</a:t>
            </a:r>
            <a:r>
              <a:rPr lang="en-US" dirty="0" smtClean="0"/>
              <a:t>, to see change in specificity!</a:t>
            </a:r>
          </a:p>
          <a:p>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48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Stefin</a:t>
            </a:r>
            <a:r>
              <a:rPr lang="en-US" dirty="0" smtClean="0"/>
              <a:t> A is a 98</a:t>
            </a:r>
            <a:r>
              <a:rPr lang="en-US" baseline="0" dirty="0" smtClean="0"/>
              <a:t> residue protein comprised of a 5-stranded anti-parallel beta sheet and an alpha helix. </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49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Stefin</a:t>
            </a:r>
            <a:r>
              <a:rPr lang="en-US" baseline="0" dirty="0" smtClean="0"/>
              <a:t> is a powerful inhibitor because it docks into the active site cleft of </a:t>
            </a:r>
            <a:r>
              <a:rPr lang="en-US" baseline="0" dirty="0" err="1" smtClean="0"/>
              <a:t>cathepsin</a:t>
            </a:r>
            <a:r>
              <a:rPr lang="en-US" baseline="0" dirty="0" smtClean="0"/>
              <a:t> H. </a:t>
            </a:r>
            <a:r>
              <a:rPr lang="en-US" baseline="0" dirty="0" err="1" smtClean="0"/>
              <a:t>Stefin</a:t>
            </a:r>
            <a:r>
              <a:rPr lang="en-US" baseline="0" dirty="0" smtClean="0"/>
              <a:t> a has two hairpin loops that are oriented near the active site of </a:t>
            </a:r>
            <a:r>
              <a:rPr lang="en-US" baseline="0" dirty="0" err="1" smtClean="0"/>
              <a:t>cathepsin</a:t>
            </a:r>
            <a:r>
              <a:rPr lang="en-US" baseline="0" dirty="0" smtClean="0"/>
              <a:t> H, preventing substrate-binding. </a:t>
            </a:r>
            <a:r>
              <a:rPr lang="en-US" baseline="0" dirty="0" smtClean="0">
                <a:solidFill>
                  <a:srgbClr val="FF0000"/>
                </a:solidFill>
              </a:rPr>
              <a:t>Stabilized by salt bridges</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0710FA9A-BF1B-4D1F-B52B-59D03FC1F6B4}" type="slidenum">
              <a:rPr lang="en-US" smtClean="0"/>
              <a:pPr/>
              <a:t>50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Sus</a:t>
            </a:r>
            <a:r>
              <a:rPr lang="en-US" dirty="0" smtClean="0"/>
              <a:t> </a:t>
            </a:r>
            <a:r>
              <a:rPr lang="en-US" dirty="0" err="1" smtClean="0"/>
              <a:t>scrofa</a:t>
            </a:r>
            <a:r>
              <a:rPr lang="en-US" dirty="0" smtClean="0"/>
              <a:t> – pig. </a:t>
            </a:r>
            <a:r>
              <a:rPr lang="en-US" dirty="0" err="1" smtClean="0"/>
              <a:t>Salmo</a:t>
            </a:r>
            <a:r>
              <a:rPr lang="en-US" dirty="0" smtClean="0"/>
              <a:t> </a:t>
            </a:r>
            <a:r>
              <a:rPr lang="en-US" dirty="0" err="1" smtClean="0"/>
              <a:t>salar</a:t>
            </a:r>
            <a:r>
              <a:rPr lang="en-US" dirty="0" smtClean="0"/>
              <a:t> – </a:t>
            </a:r>
            <a:r>
              <a:rPr lang="en-US" dirty="0" err="1" smtClean="0"/>
              <a:t>atlantic</a:t>
            </a:r>
            <a:r>
              <a:rPr lang="en-US" dirty="0" smtClean="0"/>
              <a:t> salmon. </a:t>
            </a:r>
            <a:r>
              <a:rPr lang="en-US" dirty="0" err="1" smtClean="0"/>
              <a:t>Eqqus</a:t>
            </a:r>
            <a:r>
              <a:rPr lang="en-US" dirty="0" smtClean="0"/>
              <a:t> </a:t>
            </a:r>
            <a:r>
              <a:rPr lang="en-US" dirty="0" err="1" smtClean="0"/>
              <a:t>caballus</a:t>
            </a:r>
            <a:r>
              <a:rPr lang="en-US" dirty="0" smtClean="0"/>
              <a:t> – horse. </a:t>
            </a:r>
            <a:r>
              <a:rPr lang="en-US" dirty="0" err="1" smtClean="0"/>
              <a:t>Macaca</a:t>
            </a:r>
            <a:r>
              <a:rPr lang="en-US" dirty="0" smtClean="0"/>
              <a:t> </a:t>
            </a:r>
            <a:r>
              <a:rPr lang="en-US" dirty="0" err="1" smtClean="0"/>
              <a:t>mulatta</a:t>
            </a:r>
            <a:r>
              <a:rPr lang="en-US" dirty="0" smtClean="0"/>
              <a:t>-monkey. </a:t>
            </a:r>
            <a:r>
              <a:rPr lang="en-US" dirty="0" err="1" smtClean="0"/>
              <a:t>Bos</a:t>
            </a:r>
            <a:r>
              <a:rPr lang="en-US" baseline="0" dirty="0" smtClean="0"/>
              <a:t> </a:t>
            </a:r>
            <a:r>
              <a:rPr lang="en-US" baseline="0" dirty="0" err="1" smtClean="0"/>
              <a:t>taurus</a:t>
            </a:r>
            <a:r>
              <a:rPr lang="en-US" baseline="0" dirty="0" smtClean="0"/>
              <a:t>-cow. </a:t>
            </a:r>
            <a:r>
              <a:rPr lang="en-US" baseline="0" dirty="0" err="1" smtClean="0"/>
              <a:t>Oryctolagus</a:t>
            </a:r>
            <a:r>
              <a:rPr lang="en-US" baseline="0" dirty="0" smtClean="0"/>
              <a:t>-rabbit. Pan troglodytes –chimpanzee. </a:t>
            </a:r>
            <a:r>
              <a:rPr lang="en-US" baseline="0" dirty="0" err="1" smtClean="0"/>
              <a:t>Ailuropoda</a:t>
            </a:r>
            <a:r>
              <a:rPr lang="en-US" baseline="0" dirty="0" smtClean="0"/>
              <a:t> </a:t>
            </a:r>
            <a:r>
              <a:rPr lang="en-US" baseline="0" dirty="0" err="1" smtClean="0"/>
              <a:t>melanoleuca</a:t>
            </a:r>
            <a:r>
              <a:rPr lang="en-US" baseline="0" dirty="0" smtClean="0"/>
              <a:t>-panda bear</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52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active site is located between the interface of the two domains. The binding sites for AMP and acetate are completely buried. The </a:t>
            </a:r>
            <a:r>
              <a:rPr lang="en-US" dirty="0" err="1" smtClean="0"/>
              <a:t>nicotinamide</a:t>
            </a:r>
            <a:r>
              <a:rPr lang="en-US" dirty="0" smtClean="0"/>
              <a:t> ring in </a:t>
            </a:r>
            <a:r>
              <a:rPr lang="en-US" dirty="0" err="1" smtClean="0"/>
              <a:t>CoA</a:t>
            </a:r>
            <a:r>
              <a:rPr lang="en-US" dirty="0" smtClean="0"/>
              <a:t> is bound on the surface of the protein while </a:t>
            </a:r>
            <a:r>
              <a:rPr lang="en-US" dirty="0" err="1" smtClean="0"/>
              <a:t>thiol</a:t>
            </a:r>
            <a:r>
              <a:rPr lang="en-US" dirty="0" smtClean="0"/>
              <a:t> portion of </a:t>
            </a:r>
            <a:r>
              <a:rPr lang="en-US" dirty="0" err="1" smtClean="0"/>
              <a:t>CoA</a:t>
            </a:r>
            <a:r>
              <a:rPr lang="en-US" dirty="0" smtClean="0"/>
              <a:t> </a:t>
            </a:r>
            <a:r>
              <a:rPr lang="en-US" baseline="0" dirty="0" smtClean="0"/>
              <a:t>is directed in the active site in close proximity to acetate. </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binding site for AMP and acetate is almost completely buried. The adenine ring lies in a hydrophobic pocket formed by Trp413 and Ile512. The 2’ hydroxyl of AMP interacts with Asp500, while the 3’ hydroxyl interacts with Gln415 and Arg515.  The acetate binding pocket is</a:t>
            </a:r>
            <a:r>
              <a:rPr lang="en-US" baseline="0" dirty="0" smtClean="0"/>
              <a:t> formed by Val310, Val386, and Trp414</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Guanine attached to a ribose sugar with three phosphates. ATP – adenine</a:t>
            </a:r>
            <a:r>
              <a:rPr lang="en-US" baseline="0" dirty="0" smtClean="0"/>
              <a:t> attached to a ribose with three phosphates. Major differences between the structures is that GTP has an additional carbonyl side chain, and the amine side chains have different positions in the side chains</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adenine ring of </a:t>
            </a:r>
            <a:r>
              <a:rPr lang="en-US" dirty="0" err="1" smtClean="0"/>
              <a:t>CoA</a:t>
            </a:r>
            <a:r>
              <a:rPr lang="en-US" dirty="0" smtClean="0"/>
              <a:t> sits in a hydrophobic pocket formed by Phe163 and Ile196. The phosphates of </a:t>
            </a:r>
            <a:r>
              <a:rPr lang="en-US" dirty="0" err="1" smtClean="0"/>
              <a:t>CoA</a:t>
            </a:r>
            <a:r>
              <a:rPr lang="en-US" dirty="0" smtClean="0"/>
              <a:t> interacts with Arg584, Arg194, and Arg191. The sulfur atom of </a:t>
            </a:r>
            <a:r>
              <a:rPr lang="en-US" dirty="0" err="1" smtClean="0"/>
              <a:t>CoA</a:t>
            </a:r>
            <a:r>
              <a:rPr lang="en-US" dirty="0" smtClean="0"/>
              <a:t> interacts with Thr311. Again, this</a:t>
            </a:r>
            <a:r>
              <a:rPr lang="en-US" baseline="0" dirty="0" smtClean="0"/>
              <a:t> nucleotide portion of </a:t>
            </a:r>
            <a:r>
              <a:rPr lang="en-US" baseline="0" dirty="0" err="1" smtClean="0"/>
              <a:t>CoA</a:t>
            </a:r>
            <a:r>
              <a:rPr lang="en-US" baseline="0" dirty="0" smtClean="0"/>
              <a:t> is bound on the surface of the protein</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firefly</a:t>
            </a:r>
            <a:r>
              <a:rPr lang="en-US" baseline="0" dirty="0" smtClean="0"/>
              <a:t> </a:t>
            </a:r>
            <a:r>
              <a:rPr lang="en-US" baseline="0" dirty="0" err="1" smtClean="0"/>
              <a:t>luciferase</a:t>
            </a:r>
            <a:r>
              <a:rPr lang="en-US" baseline="0" dirty="0" smtClean="0"/>
              <a:t>, </a:t>
            </a:r>
            <a:r>
              <a:rPr lang="en-US" dirty="0" smtClean="0"/>
              <a:t>ATP and molecular oxygen are used to produce </a:t>
            </a:r>
            <a:r>
              <a:rPr lang="en-US" dirty="0" err="1" smtClean="0"/>
              <a:t>oxyluciferin</a:t>
            </a:r>
            <a:r>
              <a:rPr lang="en-US" dirty="0" smtClean="0"/>
              <a:t>, a highly unstable, compound that decomposes to emit light. The formation of </a:t>
            </a:r>
            <a:r>
              <a:rPr lang="en-US" dirty="0" err="1" smtClean="0"/>
              <a:t>oxyluciferin</a:t>
            </a:r>
            <a:r>
              <a:rPr lang="en-US" baseline="0" dirty="0" smtClean="0"/>
              <a:t> is produced by </a:t>
            </a:r>
            <a:r>
              <a:rPr lang="en-US" baseline="0" dirty="0" err="1" smtClean="0"/>
              <a:t>adenylation</a:t>
            </a:r>
            <a:r>
              <a:rPr lang="en-US" baseline="0" dirty="0" smtClean="0"/>
              <a:t> of </a:t>
            </a:r>
            <a:r>
              <a:rPr lang="en-US" baseline="0" dirty="0" err="1" smtClean="0"/>
              <a:t>luciferin</a:t>
            </a:r>
            <a:r>
              <a:rPr lang="en-US" baseline="0" dirty="0" smtClean="0"/>
              <a:t>. the </a:t>
            </a:r>
            <a:r>
              <a:rPr lang="en-US" baseline="0" dirty="0" err="1" smtClean="0"/>
              <a:t>adenylate</a:t>
            </a:r>
            <a:r>
              <a:rPr lang="en-US" baseline="0" dirty="0" smtClean="0"/>
              <a:t> reacts in an oxidative </a:t>
            </a:r>
            <a:r>
              <a:rPr lang="en-US" baseline="0" dirty="0" err="1" smtClean="0"/>
              <a:t>decarboxylation</a:t>
            </a:r>
            <a:r>
              <a:rPr lang="en-US" baseline="0" dirty="0" smtClean="0"/>
              <a:t> to yield an activated carbonyl that decomposes to emit light. The conserved residue needed for the </a:t>
            </a:r>
            <a:r>
              <a:rPr lang="en-US" baseline="0" dirty="0" err="1" smtClean="0"/>
              <a:t>adenylate</a:t>
            </a:r>
            <a:r>
              <a:rPr lang="en-US" baseline="0" dirty="0" smtClean="0"/>
              <a:t> forming half reaction is PXXXXGK. The SGSTGXPKG is needed to orient the three phosphates of ATP prior to the first half reaction. Asp517 is the conserved hinge residue. However, this residue is only conserved in the </a:t>
            </a:r>
            <a:r>
              <a:rPr lang="en-US" baseline="0" dirty="0" err="1" smtClean="0"/>
              <a:t>acyl-coa</a:t>
            </a:r>
            <a:r>
              <a:rPr lang="en-US" baseline="0" dirty="0" smtClean="0"/>
              <a:t> </a:t>
            </a:r>
            <a:r>
              <a:rPr lang="en-US" baseline="0" dirty="0" err="1" smtClean="0"/>
              <a:t>synthetases</a:t>
            </a:r>
            <a:r>
              <a:rPr lang="en-US" baseline="0" dirty="0" smtClean="0"/>
              <a:t> because the </a:t>
            </a:r>
            <a:r>
              <a:rPr lang="en-US" baseline="0" dirty="0" err="1" smtClean="0"/>
              <a:t>luciferase</a:t>
            </a:r>
            <a:r>
              <a:rPr lang="en-US" baseline="0" dirty="0" smtClean="0"/>
              <a:t> does not undergo the second step of the mechanism. Besides the conserved regions, the primary sequences for the </a:t>
            </a:r>
            <a:r>
              <a:rPr lang="en-US" baseline="0" dirty="0" err="1" smtClean="0"/>
              <a:t>luciferase</a:t>
            </a:r>
            <a:r>
              <a:rPr lang="en-US" baseline="0" dirty="0" smtClean="0"/>
              <a:t> family and the acetyl-</a:t>
            </a:r>
            <a:r>
              <a:rPr lang="en-US" baseline="0" dirty="0" err="1" smtClean="0"/>
              <a:t>CoA</a:t>
            </a:r>
            <a:r>
              <a:rPr lang="en-US" baseline="0" dirty="0" smtClean="0"/>
              <a:t> family are fairly different suggesting divergent evolution. </a:t>
            </a:r>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Luciferase</a:t>
            </a:r>
            <a:r>
              <a:rPr lang="en-US" sz="1200" kern="1200" dirty="0" smtClean="0">
                <a:solidFill>
                  <a:schemeClr val="tx1"/>
                </a:solidFill>
                <a:latin typeface="+mn-lt"/>
                <a:ea typeface="+mn-ea"/>
                <a:cs typeface="+mn-cs"/>
              </a:rPr>
              <a:t> is shown in purple while acetyl-coA </a:t>
            </a:r>
            <a:r>
              <a:rPr lang="en-US" sz="1200" kern="1200" dirty="0" err="1" smtClean="0">
                <a:solidFill>
                  <a:schemeClr val="tx1"/>
                </a:solidFill>
                <a:latin typeface="+mn-lt"/>
                <a:ea typeface="+mn-ea"/>
                <a:cs typeface="+mn-cs"/>
              </a:rPr>
              <a:t>synthetase</a:t>
            </a:r>
            <a:r>
              <a:rPr lang="en-US" sz="1200" kern="1200" baseline="0" dirty="0" smtClean="0">
                <a:solidFill>
                  <a:schemeClr val="tx1"/>
                </a:solidFill>
                <a:latin typeface="+mn-lt"/>
                <a:ea typeface="+mn-ea"/>
                <a:cs typeface="+mn-cs"/>
              </a:rPr>
              <a:t> is shown in white. The structures are similar especially at near the alpha helices. Since the structures are similar, </a:t>
            </a:r>
            <a:r>
              <a:rPr lang="en-US" sz="1200" kern="1200" dirty="0" smtClean="0">
                <a:solidFill>
                  <a:schemeClr val="tx1"/>
                </a:solidFill>
                <a:latin typeface="+mn-lt"/>
                <a:ea typeface="+mn-ea"/>
                <a:cs typeface="+mn-cs"/>
              </a:rPr>
              <a:t>they evolved</a:t>
            </a:r>
            <a:r>
              <a:rPr lang="en-US" sz="1200" kern="1200" baseline="0" dirty="0" smtClean="0">
                <a:solidFill>
                  <a:schemeClr val="tx1"/>
                </a:solidFill>
                <a:latin typeface="+mn-lt"/>
                <a:ea typeface="+mn-ea"/>
                <a:cs typeface="+mn-cs"/>
              </a:rPr>
              <a:t> from a common ancestral protein.  </a:t>
            </a:r>
            <a:r>
              <a:rPr lang="en-US" sz="1200" kern="1200" baseline="0" dirty="0" err="1" smtClean="0">
                <a:solidFill>
                  <a:schemeClr val="tx1"/>
                </a:solidFill>
                <a:latin typeface="+mn-lt"/>
                <a:ea typeface="+mn-ea"/>
                <a:cs typeface="+mn-cs"/>
              </a:rPr>
              <a:t>Luciferase</a:t>
            </a:r>
            <a:r>
              <a:rPr lang="en-US" sz="1200" kern="1200" baseline="0" dirty="0" smtClean="0">
                <a:solidFill>
                  <a:schemeClr val="tx1"/>
                </a:solidFill>
                <a:latin typeface="+mn-lt"/>
                <a:ea typeface="+mn-ea"/>
                <a:cs typeface="+mn-cs"/>
              </a:rPr>
              <a:t> and Acetyl </a:t>
            </a:r>
            <a:r>
              <a:rPr lang="en-US" sz="1200" kern="1200" baseline="0" dirty="0" err="1" smtClean="0">
                <a:solidFill>
                  <a:schemeClr val="tx1"/>
                </a:solidFill>
                <a:latin typeface="+mn-lt"/>
                <a:ea typeface="+mn-ea"/>
                <a:cs typeface="+mn-cs"/>
              </a:rPr>
              <a:t>CoA</a:t>
            </a:r>
            <a:r>
              <a:rPr lang="en-US" sz="1200" kern="1200" baseline="0" dirty="0" smtClean="0">
                <a:solidFill>
                  <a:schemeClr val="tx1"/>
                </a:solidFill>
                <a:latin typeface="+mn-lt"/>
                <a:ea typeface="+mn-ea"/>
                <a:cs typeface="+mn-cs"/>
              </a:rPr>
              <a:t> developed different mechanisms, so they have different substrate specificities.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10FA9A-BF1B-4D1F-B52B-59D03FC1F6B4}"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030C9BB1-F7BA-4F0B-9688-9A6FC6E9D547}" type="datetimeFigureOut">
              <a:rPr lang="en-US" smtClean="0"/>
              <a:pPr/>
              <a:t>4/24/2011</a:t>
            </a:fld>
            <a:endParaRPr lang="en-US"/>
          </a:p>
        </p:txBody>
      </p:sp>
      <p:sp>
        <p:nvSpPr>
          <p:cNvPr id="17" name="Footer Placeholder 16"/>
          <p:cNvSpPr>
            <a:spLocks noGrp="1"/>
          </p:cNvSpPr>
          <p:nvPr>
            <p:ph type="ftr" sz="quarter" idx="11"/>
          </p:nvPr>
        </p:nvSpPr>
        <p:spPr>
          <a:xfrm>
            <a:off x="2898648" y="6355080"/>
            <a:ext cx="3474720" cy="365760"/>
          </a:xfrm>
        </p:spPr>
        <p:txBody>
          <a:bodyPr/>
          <a:lstStyle/>
          <a:p>
            <a:endParaRPr lang="en-US"/>
          </a:p>
        </p:txBody>
      </p:sp>
      <p:sp>
        <p:nvSpPr>
          <p:cNvPr id="29" name="Slide Number Placeholder 28"/>
          <p:cNvSpPr>
            <a:spLocks noGrp="1"/>
          </p:cNvSpPr>
          <p:nvPr>
            <p:ph type="sldNum" sz="quarter" idx="12"/>
          </p:nvPr>
        </p:nvSpPr>
        <p:spPr>
          <a:xfrm>
            <a:off x="1216152" y="6355080"/>
            <a:ext cx="1219200" cy="365760"/>
          </a:xfrm>
        </p:spPr>
        <p:txBody>
          <a:bodyPr/>
          <a:lstStyle/>
          <a:p>
            <a:fld id="{B3AB8855-E4DC-458E-852C-CC630063DB02}" type="slidenum">
              <a:rPr lang="en-US" smtClean="0"/>
              <a:pPr/>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30C9BB1-F7BA-4F0B-9688-9A6FC6E9D547}" type="datetimeFigureOut">
              <a:rPr lang="en-US" smtClean="0"/>
              <a:pPr/>
              <a:t>4/24/2011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B8855-E4DC-458E-852C-CC630063DB0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30C9BB1-F7BA-4F0B-9688-9A6FC6E9D547}" type="datetimeFigureOut">
              <a:rPr lang="en-US" smtClean="0"/>
              <a:pPr/>
              <a:t>4/24/2011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B8855-E4DC-458E-852C-CC630063DB02}" type="slidenum">
              <a:rPr lang="en-US" smtClean="0"/>
              <a:pPr/>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030C9BB1-F7BA-4F0B-9688-9A6FC6E9D547}" type="datetimeFigureOut">
              <a:rPr lang="en-US" smtClean="0"/>
              <a:pPr/>
              <a:t>4/24/2011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B8855-E4DC-458E-852C-CC630063DB02}" type="slidenum">
              <a:rPr lang="en-US" smtClean="0"/>
              <a:pPr/>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030C9BB1-F7BA-4F0B-9688-9A6FC6E9D547}" type="datetimeFigureOut">
              <a:rPr lang="en-US" smtClean="0"/>
              <a:pPr/>
              <a:t>4/24/2011</a:t>
            </a:fld>
            <a:endParaRPr lang="en-US"/>
          </a:p>
        </p:txBody>
      </p:sp>
      <p:sp>
        <p:nvSpPr>
          <p:cNvPr id="5" name="Footer Placeholder 4"/>
          <p:cNvSpPr>
            <a:spLocks noGrp="1"/>
          </p:cNvSpPr>
          <p:nvPr>
            <p:ph type="ftr" sz="quarter" idx="11"/>
          </p:nvPr>
        </p:nvSpPr>
        <p:spPr>
          <a:xfrm>
            <a:off x="2898648" y="6355080"/>
            <a:ext cx="3474720" cy="365760"/>
          </a:xfrm>
        </p:spPr>
        <p:txBody>
          <a:bodyPr/>
          <a:lstStyle/>
          <a:p>
            <a:endParaRPr lang="en-US"/>
          </a:p>
        </p:txBody>
      </p:sp>
      <p:sp>
        <p:nvSpPr>
          <p:cNvPr id="6" name="Slide Number Placeholder 5"/>
          <p:cNvSpPr>
            <a:spLocks noGrp="1"/>
          </p:cNvSpPr>
          <p:nvPr>
            <p:ph type="sldNum" sz="quarter" idx="12"/>
          </p:nvPr>
        </p:nvSpPr>
        <p:spPr>
          <a:xfrm>
            <a:off x="1069848" y="6355080"/>
            <a:ext cx="1520952" cy="365760"/>
          </a:xfrm>
        </p:spPr>
        <p:txBody>
          <a:bodyPr/>
          <a:lstStyle/>
          <a:p>
            <a:fld id="{B3AB8855-E4DC-458E-852C-CC630063DB02}" type="slidenum">
              <a:rPr lang="en-US" smtClean="0"/>
              <a:pPr/>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30C9BB1-F7BA-4F0B-9688-9A6FC6E9D547}" type="datetimeFigureOut">
              <a:rPr lang="en-US" smtClean="0"/>
              <a:pPr/>
              <a:t>4/24/2011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AB8855-E4DC-458E-852C-CC630063DB02}" type="slidenum">
              <a:rPr lang="en-US" smtClean="0"/>
              <a:pPr/>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030C9BB1-F7BA-4F0B-9688-9A6FC6E9D547}" type="datetimeFigureOut">
              <a:rPr lang="en-US" smtClean="0"/>
              <a:pPr/>
              <a:t>4/24/2011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AB8855-E4DC-458E-852C-CC630063DB02}" type="slidenum">
              <a:rPr lang="en-US" smtClean="0"/>
              <a:pPr/>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30C9BB1-F7BA-4F0B-9688-9A6FC6E9D547}" type="datetimeFigureOut">
              <a:rPr lang="en-US" smtClean="0"/>
              <a:pPr/>
              <a:t>4/24/2011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AB8855-E4DC-458E-852C-CC630063DB02}" type="slidenum">
              <a:rPr lang="en-US" smtClean="0"/>
              <a:pPr/>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0C9BB1-F7BA-4F0B-9688-9A6FC6E9D547}" type="datetimeFigureOut">
              <a:rPr lang="en-US" smtClean="0"/>
              <a:pPr/>
              <a:t>4/24/2011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AB8855-E4DC-458E-852C-CC630063DB02}" type="slidenum">
              <a:rPr lang="en-US" smtClean="0"/>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30C9BB1-F7BA-4F0B-9688-9A6FC6E9D547}" type="datetimeFigureOut">
              <a:rPr lang="en-US" smtClean="0"/>
              <a:pPr/>
              <a:t>4/24/2011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AB8855-E4DC-458E-852C-CC630063DB02}"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30C9BB1-F7BA-4F0B-9688-9A6FC6E9D547}" type="datetimeFigureOut">
              <a:rPr lang="en-US" smtClean="0"/>
              <a:pPr/>
              <a:t>4/24/2011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AB8855-E4DC-458E-852C-CC630063DB02}"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030C9BB1-F7BA-4F0B-9688-9A6FC6E9D547}" type="datetimeFigureOut">
              <a:rPr lang="en-US" smtClean="0"/>
              <a:pPr/>
              <a:t>4/24/2011</a:t>
            </a:fld>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B3AB8855-E4DC-458E-852C-CC630063DB02}" type="slidenum">
              <a:rPr lang="en-US" smtClean="0"/>
              <a:pPr/>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oleObject" Target="../embeddings/oleObject1.bin"/><Relationship Id="rId3" Type="http://schemas.openxmlformats.org/officeDocument/2006/relationships/notesSlide" Target="../notesSlides/notesSlide2.xml"/><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slideLayout" Target="../slideLayouts/slideLayout2.xml"/><Relationship Id="rId16" Type="http://schemas.openxmlformats.org/officeDocument/2006/relationships/oleObject" Target="../embeddings/oleObject4.bin"/><Relationship Id="rId1" Type="http://schemas.openxmlformats.org/officeDocument/2006/relationships/vmlDrawing" Target="../drawings/vmlDrawing1.v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oleObject" Target="../embeddings/oleObject3.bin"/><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2.png"/><Relationship Id="rId1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Protein Presentation</a:t>
            </a:r>
            <a:endParaRPr lang="en-US" dirty="0"/>
          </a:p>
        </p:txBody>
      </p:sp>
      <p:sp>
        <p:nvSpPr>
          <p:cNvPr id="3" name="Subtitle 2"/>
          <p:cNvSpPr>
            <a:spLocks noGrp="1"/>
          </p:cNvSpPr>
          <p:nvPr>
            <p:ph type="subTitle" idx="1"/>
          </p:nvPr>
        </p:nvSpPr>
        <p:spPr/>
        <p:txBody>
          <a:bodyPr/>
          <a:lstStyle/>
          <a:p>
            <a:r>
              <a:rPr lang="en-US" dirty="0" smtClean="0"/>
              <a:t>Katie </a:t>
            </a:r>
            <a:r>
              <a:rPr lang="en-US" dirty="0" err="1" smtClean="0"/>
              <a:t>Bolling</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l="11250" t="12000" r="19375" b="16000"/>
          <a:stretch>
            <a:fillRect/>
          </a:stretch>
        </p:blipFill>
        <p:spPr bwMode="auto">
          <a:xfrm>
            <a:off x="381000" y="1143000"/>
            <a:ext cx="8458200" cy="54864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err="1" smtClean="0"/>
              <a:t>CoA</a:t>
            </a:r>
            <a:r>
              <a:rPr lang="en-US" dirty="0" smtClean="0"/>
              <a:t> Active Site</a:t>
            </a:r>
            <a:endParaRPr lang="en-US" dirty="0"/>
          </a:p>
        </p:txBody>
      </p:sp>
      <p:sp>
        <p:nvSpPr>
          <p:cNvPr id="3" name="Content Placeholder 2"/>
          <p:cNvSpPr>
            <a:spLocks noGrp="1"/>
          </p:cNvSpPr>
          <p:nvPr>
            <p:ph sz="quarter" idx="1"/>
          </p:nvPr>
        </p:nvSpPr>
        <p:spPr/>
        <p:txBody>
          <a:bodyPr/>
          <a:lstStyle/>
          <a:p>
            <a:endParaRPr lang="en-US" dirty="0"/>
          </a:p>
        </p:txBody>
      </p:sp>
      <p:sp>
        <p:nvSpPr>
          <p:cNvPr id="10" name="TextBox 9"/>
          <p:cNvSpPr txBox="1"/>
          <p:nvPr/>
        </p:nvSpPr>
        <p:spPr>
          <a:xfrm>
            <a:off x="5943600" y="2667000"/>
            <a:ext cx="914400" cy="276999"/>
          </a:xfrm>
          <a:prstGeom prst="rect">
            <a:avLst/>
          </a:prstGeom>
          <a:noFill/>
        </p:spPr>
        <p:txBody>
          <a:bodyPr wrap="square" rtlCol="0">
            <a:spAutoFit/>
          </a:bodyPr>
          <a:lstStyle/>
          <a:p>
            <a:r>
              <a:rPr lang="en-US" sz="1200" dirty="0" err="1" smtClean="0">
                <a:solidFill>
                  <a:schemeClr val="bg1"/>
                </a:solidFill>
              </a:rPr>
              <a:t>Phe</a:t>
            </a:r>
            <a:r>
              <a:rPr lang="en-US" sz="1200" dirty="0" smtClean="0">
                <a:solidFill>
                  <a:schemeClr val="bg1"/>
                </a:solidFill>
              </a:rPr>
              <a:t> 163</a:t>
            </a:r>
            <a:endParaRPr lang="en-US" sz="1200" dirty="0">
              <a:solidFill>
                <a:schemeClr val="bg1"/>
              </a:solidFill>
            </a:endParaRPr>
          </a:p>
        </p:txBody>
      </p:sp>
      <p:sp>
        <p:nvSpPr>
          <p:cNvPr id="11" name="TextBox 10"/>
          <p:cNvSpPr txBox="1"/>
          <p:nvPr/>
        </p:nvSpPr>
        <p:spPr>
          <a:xfrm>
            <a:off x="2667000" y="1524000"/>
            <a:ext cx="609600" cy="276999"/>
          </a:xfrm>
          <a:prstGeom prst="rect">
            <a:avLst/>
          </a:prstGeom>
          <a:noFill/>
        </p:spPr>
        <p:txBody>
          <a:bodyPr wrap="square" rtlCol="0">
            <a:spAutoFit/>
          </a:bodyPr>
          <a:lstStyle/>
          <a:p>
            <a:r>
              <a:rPr lang="en-US" sz="1200" dirty="0" smtClean="0">
                <a:solidFill>
                  <a:schemeClr val="bg1"/>
                </a:solidFill>
              </a:rPr>
              <a:t>Ile 196</a:t>
            </a:r>
            <a:endParaRPr lang="en-US" sz="1200" dirty="0">
              <a:solidFill>
                <a:schemeClr val="bg1"/>
              </a:solidFill>
            </a:endParaRPr>
          </a:p>
        </p:txBody>
      </p:sp>
      <p:sp>
        <p:nvSpPr>
          <p:cNvPr id="12" name="TextBox 11"/>
          <p:cNvSpPr txBox="1"/>
          <p:nvPr/>
        </p:nvSpPr>
        <p:spPr>
          <a:xfrm>
            <a:off x="2286000" y="2514600"/>
            <a:ext cx="762000" cy="276999"/>
          </a:xfrm>
          <a:prstGeom prst="rect">
            <a:avLst/>
          </a:prstGeom>
          <a:noFill/>
        </p:spPr>
        <p:txBody>
          <a:bodyPr wrap="square" rtlCol="0">
            <a:spAutoFit/>
          </a:bodyPr>
          <a:lstStyle/>
          <a:p>
            <a:r>
              <a:rPr lang="en-US" sz="1200" dirty="0" err="1" smtClean="0">
                <a:solidFill>
                  <a:schemeClr val="bg1"/>
                </a:solidFill>
              </a:rPr>
              <a:t>Arg</a:t>
            </a:r>
            <a:r>
              <a:rPr lang="en-US" sz="1200" dirty="0" smtClean="0">
                <a:solidFill>
                  <a:schemeClr val="bg1"/>
                </a:solidFill>
              </a:rPr>
              <a:t> 194</a:t>
            </a:r>
            <a:endParaRPr lang="en-US" sz="1200" dirty="0">
              <a:solidFill>
                <a:schemeClr val="bg1"/>
              </a:solidFill>
            </a:endParaRPr>
          </a:p>
        </p:txBody>
      </p:sp>
      <p:sp>
        <p:nvSpPr>
          <p:cNvPr id="13" name="TextBox 12"/>
          <p:cNvSpPr txBox="1"/>
          <p:nvPr/>
        </p:nvSpPr>
        <p:spPr>
          <a:xfrm>
            <a:off x="1524000" y="4038600"/>
            <a:ext cx="838200" cy="276999"/>
          </a:xfrm>
          <a:prstGeom prst="rect">
            <a:avLst/>
          </a:prstGeom>
          <a:noFill/>
        </p:spPr>
        <p:txBody>
          <a:bodyPr wrap="square" rtlCol="0">
            <a:spAutoFit/>
          </a:bodyPr>
          <a:lstStyle/>
          <a:p>
            <a:r>
              <a:rPr lang="en-US" sz="1200" dirty="0" err="1" smtClean="0">
                <a:solidFill>
                  <a:schemeClr val="bg1"/>
                </a:solidFill>
              </a:rPr>
              <a:t>Arg</a:t>
            </a:r>
            <a:r>
              <a:rPr lang="en-US" sz="1200" dirty="0" smtClean="0">
                <a:solidFill>
                  <a:schemeClr val="bg1"/>
                </a:solidFill>
              </a:rPr>
              <a:t> 584</a:t>
            </a:r>
            <a:endParaRPr lang="en-US" sz="1200" dirty="0">
              <a:solidFill>
                <a:schemeClr val="bg1"/>
              </a:solidFill>
            </a:endParaRPr>
          </a:p>
        </p:txBody>
      </p:sp>
      <p:sp>
        <p:nvSpPr>
          <p:cNvPr id="14" name="TextBox 13"/>
          <p:cNvSpPr txBox="1"/>
          <p:nvPr/>
        </p:nvSpPr>
        <p:spPr>
          <a:xfrm>
            <a:off x="5029200" y="4114800"/>
            <a:ext cx="914400" cy="338554"/>
          </a:xfrm>
          <a:prstGeom prst="rect">
            <a:avLst/>
          </a:prstGeom>
          <a:noFill/>
        </p:spPr>
        <p:txBody>
          <a:bodyPr wrap="square" rtlCol="0">
            <a:spAutoFit/>
          </a:bodyPr>
          <a:lstStyle/>
          <a:p>
            <a:r>
              <a:rPr lang="en-US" sz="1600" b="1" dirty="0" err="1" smtClean="0">
                <a:solidFill>
                  <a:srgbClr val="FFFF00"/>
                </a:solidFill>
              </a:rPr>
              <a:t>CoA</a:t>
            </a:r>
            <a:endParaRPr lang="en-US" sz="1600" b="1" dirty="0">
              <a:solidFill>
                <a:srgbClr val="FFFF00"/>
              </a:solidFill>
            </a:endParaRPr>
          </a:p>
        </p:txBody>
      </p:sp>
      <p:sp>
        <p:nvSpPr>
          <p:cNvPr id="15" name="TextBox 14"/>
          <p:cNvSpPr txBox="1"/>
          <p:nvPr/>
        </p:nvSpPr>
        <p:spPr>
          <a:xfrm>
            <a:off x="3886200" y="2209800"/>
            <a:ext cx="838200" cy="276999"/>
          </a:xfrm>
          <a:prstGeom prst="rect">
            <a:avLst/>
          </a:prstGeom>
          <a:noFill/>
        </p:spPr>
        <p:txBody>
          <a:bodyPr wrap="square" rtlCol="0">
            <a:spAutoFit/>
          </a:bodyPr>
          <a:lstStyle/>
          <a:p>
            <a:r>
              <a:rPr lang="en-US" sz="1200" dirty="0" err="1" smtClean="0">
                <a:solidFill>
                  <a:schemeClr val="bg1"/>
                </a:solidFill>
              </a:rPr>
              <a:t>Arg</a:t>
            </a:r>
            <a:r>
              <a:rPr lang="en-US" sz="1200" dirty="0" smtClean="0">
                <a:solidFill>
                  <a:schemeClr val="bg1"/>
                </a:solidFill>
              </a:rPr>
              <a:t> 191</a:t>
            </a:r>
            <a:endParaRPr lang="en-US" sz="1200" dirty="0">
              <a:solidFill>
                <a:schemeClr val="bg1"/>
              </a:solidFill>
            </a:endParaRPr>
          </a:p>
        </p:txBody>
      </p:sp>
      <p:sp>
        <p:nvSpPr>
          <p:cNvPr id="17" name="TextBox 16"/>
          <p:cNvSpPr txBox="1"/>
          <p:nvPr/>
        </p:nvSpPr>
        <p:spPr>
          <a:xfrm>
            <a:off x="6705600" y="5715000"/>
            <a:ext cx="658065" cy="276999"/>
          </a:xfrm>
          <a:prstGeom prst="rect">
            <a:avLst/>
          </a:prstGeom>
          <a:noFill/>
        </p:spPr>
        <p:txBody>
          <a:bodyPr wrap="none" rtlCol="0">
            <a:spAutoFit/>
          </a:bodyPr>
          <a:lstStyle/>
          <a:p>
            <a:r>
              <a:rPr lang="en-US" sz="1200" dirty="0" smtClean="0">
                <a:solidFill>
                  <a:schemeClr val="bg1"/>
                </a:solidFill>
              </a:rPr>
              <a:t>Ser-523</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Sequence Alignment</a:t>
            </a:r>
            <a:endParaRPr lang="en-US" dirty="0"/>
          </a:p>
        </p:txBody>
      </p:sp>
      <p:sp>
        <p:nvSpPr>
          <p:cNvPr id="3" name="Content Placeholder 2"/>
          <p:cNvSpPr>
            <a:spLocks noGrp="1"/>
          </p:cNvSpPr>
          <p:nvPr>
            <p:ph sz="quarter" idx="1"/>
          </p:nvPr>
        </p:nvSpPr>
        <p:spPr/>
        <p:txBody>
          <a:bodyPr/>
          <a:lstStyle/>
          <a:p>
            <a:endParaRPr lang="en-US" dirty="0"/>
          </a:p>
        </p:txBody>
      </p:sp>
      <p:sp>
        <p:nvSpPr>
          <p:cNvPr id="6" name="TextBox 5"/>
          <p:cNvSpPr txBox="1"/>
          <p:nvPr/>
        </p:nvSpPr>
        <p:spPr>
          <a:xfrm>
            <a:off x="-1447800" y="533400"/>
            <a:ext cx="3200400" cy="369332"/>
          </a:xfrm>
          <a:prstGeom prst="rect">
            <a:avLst/>
          </a:prstGeom>
          <a:noFill/>
        </p:spPr>
        <p:txBody>
          <a:bodyPr wrap="square" rtlCol="0">
            <a:spAutoFit/>
          </a:bodyPr>
          <a:lstStyle/>
          <a:p>
            <a:endParaRPr lang="en-US" dirty="0"/>
          </a:p>
        </p:txBody>
      </p:sp>
      <p:pic>
        <p:nvPicPr>
          <p:cNvPr id="1028" name="Picture 4"/>
          <p:cNvPicPr>
            <a:picLocks noChangeAspect="1" noChangeArrowheads="1"/>
          </p:cNvPicPr>
          <p:nvPr/>
        </p:nvPicPr>
        <p:blipFill>
          <a:blip r:embed="rId3" cstate="print"/>
          <a:srcRect t="11000" r="20700" b="9000"/>
          <a:stretch>
            <a:fillRect/>
          </a:stretch>
        </p:blipFill>
        <p:spPr bwMode="auto">
          <a:xfrm>
            <a:off x="762000" y="1600200"/>
            <a:ext cx="7162800" cy="4516268"/>
          </a:xfrm>
          <a:prstGeom prst="rect">
            <a:avLst/>
          </a:prstGeom>
          <a:noFill/>
          <a:ln w="9525">
            <a:noFill/>
            <a:miter lim="800000"/>
            <a:headEnd/>
            <a:tailEnd/>
          </a:ln>
        </p:spPr>
      </p:pic>
      <p:cxnSp>
        <p:nvCxnSpPr>
          <p:cNvPr id="11" name="Straight Arrow Connector 10"/>
          <p:cNvCxnSpPr/>
          <p:nvPr/>
        </p:nvCxnSpPr>
        <p:spPr>
          <a:xfrm rot="10800000">
            <a:off x="7010400" y="2438400"/>
            <a:ext cx="990600" cy="38546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TextBox 11"/>
          <p:cNvSpPr txBox="1"/>
          <p:nvPr/>
        </p:nvSpPr>
        <p:spPr>
          <a:xfrm>
            <a:off x="7924800" y="2362200"/>
            <a:ext cx="1447800" cy="923330"/>
          </a:xfrm>
          <a:prstGeom prst="rect">
            <a:avLst/>
          </a:prstGeom>
          <a:noFill/>
        </p:spPr>
        <p:txBody>
          <a:bodyPr wrap="square" rtlCol="0">
            <a:spAutoFit/>
          </a:bodyPr>
          <a:lstStyle/>
          <a:p>
            <a:r>
              <a:rPr lang="en-US" dirty="0" smtClean="0"/>
              <a:t>Orients the phosphates of ATP</a:t>
            </a:r>
            <a:endParaRPr lang="en-US" dirty="0"/>
          </a:p>
        </p:txBody>
      </p:sp>
      <p:cxnSp>
        <p:nvCxnSpPr>
          <p:cNvPr id="16" name="Straight Arrow Connector 15"/>
          <p:cNvCxnSpPr/>
          <p:nvPr/>
        </p:nvCxnSpPr>
        <p:spPr>
          <a:xfrm rot="10800000">
            <a:off x="3124200" y="6096000"/>
            <a:ext cx="533400" cy="3993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3581400" y="6096000"/>
            <a:ext cx="1981200" cy="646331"/>
          </a:xfrm>
          <a:prstGeom prst="rect">
            <a:avLst/>
          </a:prstGeom>
          <a:noFill/>
        </p:spPr>
        <p:txBody>
          <a:bodyPr wrap="square" rtlCol="0">
            <a:spAutoFit/>
          </a:bodyPr>
          <a:lstStyle/>
          <a:p>
            <a:r>
              <a:rPr lang="en-US" dirty="0" err="1" smtClean="0"/>
              <a:t>Adenylate</a:t>
            </a:r>
            <a:r>
              <a:rPr lang="en-US" dirty="0" smtClean="0"/>
              <a:t>-forming half reaction</a:t>
            </a:r>
            <a:endParaRPr lang="en-US" dirty="0"/>
          </a:p>
        </p:txBody>
      </p:sp>
      <p:sp>
        <p:nvSpPr>
          <p:cNvPr id="20" name="TextBox 19"/>
          <p:cNvSpPr txBox="1"/>
          <p:nvPr/>
        </p:nvSpPr>
        <p:spPr>
          <a:xfrm>
            <a:off x="6096000" y="5257800"/>
            <a:ext cx="990600" cy="646331"/>
          </a:xfrm>
          <a:prstGeom prst="rect">
            <a:avLst/>
          </a:prstGeom>
          <a:noFill/>
        </p:spPr>
        <p:txBody>
          <a:bodyPr wrap="square" rtlCol="0">
            <a:spAutoFit/>
          </a:bodyPr>
          <a:lstStyle/>
          <a:p>
            <a:r>
              <a:rPr lang="en-US" dirty="0" smtClean="0"/>
              <a:t>Hinge residue</a:t>
            </a:r>
            <a:endParaRPr lang="en-US" dirty="0"/>
          </a:p>
        </p:txBody>
      </p:sp>
      <p:cxnSp>
        <p:nvCxnSpPr>
          <p:cNvPr id="22" name="Straight Arrow Connector 21"/>
          <p:cNvCxnSpPr/>
          <p:nvPr/>
        </p:nvCxnSpPr>
        <p:spPr>
          <a:xfrm rot="10800000">
            <a:off x="3733800" y="4800600"/>
            <a:ext cx="236220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8" name="Rectangle 27"/>
          <p:cNvSpPr/>
          <p:nvPr/>
        </p:nvSpPr>
        <p:spPr>
          <a:xfrm>
            <a:off x="6781800" y="1600200"/>
            <a:ext cx="762000"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657600" y="4343400"/>
            <a:ext cx="762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895600" y="5257800"/>
            <a:ext cx="3810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Structural Alignment</a:t>
            </a:r>
            <a:endParaRPr lang="en-US" dirty="0"/>
          </a:p>
        </p:txBody>
      </p:sp>
      <p:sp>
        <p:nvSpPr>
          <p:cNvPr id="3" name="Content Placeholder 2"/>
          <p:cNvSpPr>
            <a:spLocks noGrp="1"/>
          </p:cNvSpPr>
          <p:nvPr>
            <p:ph sz="quarter" idx="1"/>
          </p:nvPr>
        </p:nvSpPr>
        <p:spPr/>
        <p:txBody>
          <a:bodyPr/>
          <a:lstStyle/>
          <a:p>
            <a:endParaRPr lang="en-US"/>
          </a:p>
        </p:txBody>
      </p:sp>
      <p:pic>
        <p:nvPicPr>
          <p:cNvPr id="3076" name="Picture 4"/>
          <p:cNvPicPr>
            <a:picLocks noChangeAspect="1" noChangeArrowheads="1"/>
          </p:cNvPicPr>
          <p:nvPr/>
        </p:nvPicPr>
        <p:blipFill>
          <a:blip r:embed="rId3" cstate="print"/>
          <a:srcRect l="12500" t="6000" r="16250" b="13000"/>
          <a:stretch>
            <a:fillRect/>
          </a:stretch>
        </p:blipFill>
        <p:spPr bwMode="auto">
          <a:xfrm>
            <a:off x="533400" y="1219200"/>
            <a:ext cx="7936089"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ATP Active Site</a:t>
            </a:r>
            <a:endParaRPr lang="en-US" dirty="0"/>
          </a:p>
        </p:txBody>
      </p:sp>
      <p:sp>
        <p:nvSpPr>
          <p:cNvPr id="3" name="Content Placeholder 2"/>
          <p:cNvSpPr>
            <a:spLocks noGrp="1"/>
          </p:cNvSpPr>
          <p:nvPr>
            <p:ph sz="quarter" idx="1"/>
          </p:nvPr>
        </p:nvSpPr>
        <p:spPr/>
        <p:txBody>
          <a:bodyPr/>
          <a:lstStyle/>
          <a:p>
            <a:endParaRPr lang="en-US"/>
          </a:p>
        </p:txBody>
      </p:sp>
      <p:pic>
        <p:nvPicPr>
          <p:cNvPr id="27651" name="Picture 3"/>
          <p:cNvPicPr>
            <a:picLocks noChangeAspect="1" noChangeArrowheads="1"/>
          </p:cNvPicPr>
          <p:nvPr/>
        </p:nvPicPr>
        <p:blipFill>
          <a:blip r:embed="rId2" cstate="print"/>
          <a:srcRect l="19375" t="18000" r="9375" b="13000"/>
          <a:stretch>
            <a:fillRect/>
          </a:stretch>
        </p:blipFill>
        <p:spPr bwMode="auto">
          <a:xfrm>
            <a:off x="228600" y="1219200"/>
            <a:ext cx="8686800" cy="5257800"/>
          </a:xfrm>
          <a:prstGeom prst="rect">
            <a:avLst/>
          </a:prstGeom>
          <a:noFill/>
          <a:ln w="9525">
            <a:noFill/>
            <a:miter lim="800000"/>
            <a:headEnd/>
            <a:tailEnd/>
          </a:ln>
        </p:spPr>
      </p:pic>
      <p:pic>
        <p:nvPicPr>
          <p:cNvPr id="27652" name="Picture 4"/>
          <p:cNvPicPr>
            <a:picLocks noChangeAspect="1" noChangeArrowheads="1"/>
          </p:cNvPicPr>
          <p:nvPr/>
        </p:nvPicPr>
        <p:blipFill>
          <a:blip r:embed="rId3" cstate="print"/>
          <a:srcRect l="28750" t="11000" r="23750" b="29000"/>
          <a:stretch>
            <a:fillRect/>
          </a:stretch>
        </p:blipFill>
        <p:spPr bwMode="auto">
          <a:xfrm>
            <a:off x="2209800" y="1371600"/>
            <a:ext cx="5791200"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box(in)">
                                      <p:cBhvr>
                                        <p:cTn id="7"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Phylogenetic</a:t>
            </a:r>
            <a:r>
              <a:rPr lang="en-US" dirty="0" smtClean="0"/>
              <a:t> Tree</a:t>
            </a:r>
            <a:endParaRPr lang="en-US" dirty="0"/>
          </a:p>
        </p:txBody>
      </p:sp>
      <p:sp>
        <p:nvSpPr>
          <p:cNvPr id="3" name="Content Placeholder 2"/>
          <p:cNvSpPr>
            <a:spLocks noGrp="1"/>
          </p:cNvSpPr>
          <p:nvPr>
            <p:ph sz="quarter" idx="1"/>
          </p:nvPr>
        </p:nvSpPr>
        <p:spPr/>
        <p:txBody>
          <a:bodyPr/>
          <a:lstStyle/>
          <a:p>
            <a:endParaRPr lang="en-US"/>
          </a:p>
        </p:txBody>
      </p:sp>
      <p:pic>
        <p:nvPicPr>
          <p:cNvPr id="10242" name="Picture 2"/>
          <p:cNvPicPr>
            <a:picLocks noChangeAspect="1" noChangeArrowheads="1"/>
          </p:cNvPicPr>
          <p:nvPr/>
        </p:nvPicPr>
        <p:blipFill>
          <a:blip r:embed="rId3" cstate="print"/>
          <a:srcRect l="1250" t="11000" r="26804" b="10000"/>
          <a:stretch>
            <a:fillRect/>
          </a:stretch>
        </p:blipFill>
        <p:spPr bwMode="auto">
          <a:xfrm>
            <a:off x="0" y="1295400"/>
            <a:ext cx="7328263" cy="5029200"/>
          </a:xfrm>
          <a:prstGeom prst="rect">
            <a:avLst/>
          </a:prstGeom>
          <a:noFill/>
          <a:ln w="9525">
            <a:noFill/>
            <a:miter lim="800000"/>
            <a:headEnd/>
            <a:tailEnd/>
          </a:ln>
        </p:spPr>
      </p:pic>
      <p:sp>
        <p:nvSpPr>
          <p:cNvPr id="5" name="TextBox 4"/>
          <p:cNvSpPr txBox="1"/>
          <p:nvPr/>
        </p:nvSpPr>
        <p:spPr>
          <a:xfrm>
            <a:off x="7239000" y="1143000"/>
            <a:ext cx="1600200" cy="5262979"/>
          </a:xfrm>
          <a:prstGeom prst="rect">
            <a:avLst/>
          </a:prstGeom>
          <a:noFill/>
        </p:spPr>
        <p:txBody>
          <a:bodyPr wrap="square" rtlCol="0">
            <a:spAutoFit/>
          </a:bodyPr>
          <a:lstStyle/>
          <a:p>
            <a:r>
              <a:rPr lang="en-US" sz="1200" dirty="0" err="1" smtClean="0"/>
              <a:t>Luciferase</a:t>
            </a:r>
            <a:r>
              <a:rPr lang="en-US" sz="1200" dirty="0" smtClean="0"/>
              <a:t>-    </a:t>
            </a:r>
          </a:p>
          <a:p>
            <a:r>
              <a:rPr lang="en-US" sz="1200" i="1" dirty="0" err="1" smtClean="0"/>
              <a:t>Photinus</a:t>
            </a:r>
            <a:r>
              <a:rPr lang="en-US" sz="1200" i="1" dirty="0" smtClean="0"/>
              <a:t> </a:t>
            </a:r>
            <a:r>
              <a:rPr lang="en-US" sz="1200" i="1" dirty="0" err="1" smtClean="0"/>
              <a:t>pyralis</a:t>
            </a:r>
            <a:endParaRPr lang="en-US" sz="1200" i="1" dirty="0" smtClean="0"/>
          </a:p>
          <a:p>
            <a:endParaRPr lang="en-US" sz="1200" i="1" dirty="0" smtClean="0"/>
          </a:p>
          <a:p>
            <a:r>
              <a:rPr lang="en-US" sz="1200" dirty="0" err="1" smtClean="0"/>
              <a:t>Luciferase</a:t>
            </a:r>
            <a:r>
              <a:rPr lang="en-US" sz="1200" dirty="0" smtClean="0"/>
              <a:t>-                   </a:t>
            </a:r>
            <a:r>
              <a:rPr lang="en-US" sz="1200" i="1" dirty="0" err="1" smtClean="0"/>
              <a:t>Diaphanes</a:t>
            </a:r>
            <a:r>
              <a:rPr lang="en-US" sz="1200" i="1" dirty="0"/>
              <a:t> </a:t>
            </a:r>
            <a:r>
              <a:rPr lang="en-US" sz="1200" i="1" dirty="0" err="1" smtClean="0"/>
              <a:t>pectinealis</a:t>
            </a:r>
            <a:endParaRPr lang="en-US" sz="1200" i="1" dirty="0" smtClean="0"/>
          </a:p>
          <a:p>
            <a:endParaRPr lang="en-US" sz="1200" i="1" dirty="0" smtClean="0"/>
          </a:p>
          <a:p>
            <a:r>
              <a:rPr lang="en-US" sz="1200" dirty="0" err="1" smtClean="0"/>
              <a:t>Luciferase</a:t>
            </a:r>
            <a:r>
              <a:rPr lang="en-US" sz="1200" dirty="0" smtClean="0"/>
              <a:t>-      </a:t>
            </a:r>
          </a:p>
          <a:p>
            <a:r>
              <a:rPr lang="en-US" sz="1200" i="1" dirty="0" err="1" smtClean="0"/>
              <a:t>Luciola</a:t>
            </a:r>
            <a:r>
              <a:rPr lang="en-US" sz="1200" i="1" dirty="0" smtClean="0"/>
              <a:t> </a:t>
            </a:r>
            <a:r>
              <a:rPr lang="en-US" sz="1200" i="1" dirty="0" err="1" smtClean="0"/>
              <a:t>cruciata</a:t>
            </a:r>
            <a:endParaRPr lang="en-US" sz="1200" i="1" dirty="0" smtClean="0"/>
          </a:p>
          <a:p>
            <a:endParaRPr lang="en-US" sz="1200" dirty="0"/>
          </a:p>
          <a:p>
            <a:r>
              <a:rPr lang="en-US" sz="1200" dirty="0" err="1" smtClean="0"/>
              <a:t>Acs</a:t>
            </a:r>
            <a:r>
              <a:rPr lang="en-US" sz="1200" dirty="0" smtClean="0"/>
              <a:t> –        </a:t>
            </a:r>
          </a:p>
          <a:p>
            <a:r>
              <a:rPr lang="en-US" sz="1200" i="1" dirty="0" smtClean="0"/>
              <a:t>Salmonella </a:t>
            </a:r>
            <a:r>
              <a:rPr lang="en-US" sz="1200" i="1" dirty="0" err="1" smtClean="0"/>
              <a:t>enterica</a:t>
            </a:r>
            <a:endParaRPr lang="en-US" sz="1200" i="1" dirty="0" smtClean="0"/>
          </a:p>
          <a:p>
            <a:endParaRPr lang="en-US" sz="1200" i="1" dirty="0" smtClean="0"/>
          </a:p>
          <a:p>
            <a:r>
              <a:rPr lang="en-US" sz="1200" dirty="0" err="1" smtClean="0"/>
              <a:t>Acs</a:t>
            </a:r>
            <a:r>
              <a:rPr lang="en-US" sz="1200" dirty="0" smtClean="0"/>
              <a:t> – </a:t>
            </a:r>
          </a:p>
          <a:p>
            <a:r>
              <a:rPr lang="en-US" sz="1200" i="1" dirty="0" smtClean="0"/>
              <a:t>Escherichia coli</a:t>
            </a:r>
          </a:p>
          <a:p>
            <a:endParaRPr lang="en-US" sz="1200" dirty="0"/>
          </a:p>
          <a:p>
            <a:r>
              <a:rPr lang="en-US" sz="1200" dirty="0" err="1" smtClean="0"/>
              <a:t>Acs</a:t>
            </a:r>
            <a:r>
              <a:rPr lang="en-US" sz="1200" dirty="0" smtClean="0"/>
              <a:t> – </a:t>
            </a:r>
            <a:r>
              <a:rPr lang="en-US" sz="1200" i="1" dirty="0" err="1" smtClean="0"/>
              <a:t>Klebsiella</a:t>
            </a:r>
            <a:r>
              <a:rPr lang="en-US" sz="1200" i="1" dirty="0" smtClean="0"/>
              <a:t> </a:t>
            </a:r>
          </a:p>
          <a:p>
            <a:r>
              <a:rPr lang="en-US" sz="1200" i="1" dirty="0" err="1" smtClean="0"/>
              <a:t>pneumoniae</a:t>
            </a:r>
            <a:endParaRPr lang="en-US" sz="1200" i="1" dirty="0" smtClean="0"/>
          </a:p>
          <a:p>
            <a:endParaRPr lang="en-US" sz="800" i="1" dirty="0" smtClean="0"/>
          </a:p>
          <a:p>
            <a:r>
              <a:rPr lang="en-US" sz="1200" dirty="0" err="1" smtClean="0"/>
              <a:t>Acs</a:t>
            </a:r>
            <a:r>
              <a:rPr lang="en-US" sz="1200" dirty="0" smtClean="0"/>
              <a:t>-        </a:t>
            </a:r>
          </a:p>
          <a:p>
            <a:r>
              <a:rPr lang="en-US" sz="1200" i="1" dirty="0" err="1" smtClean="0"/>
              <a:t>Cronobacter</a:t>
            </a:r>
            <a:r>
              <a:rPr lang="en-US" sz="1200" i="1" dirty="0" smtClean="0"/>
              <a:t> </a:t>
            </a:r>
            <a:r>
              <a:rPr lang="en-US" sz="1200" i="1" dirty="0" err="1" smtClean="0"/>
              <a:t>turicensis</a:t>
            </a:r>
            <a:endParaRPr lang="en-US" sz="1200" i="1" dirty="0" smtClean="0"/>
          </a:p>
          <a:p>
            <a:endParaRPr lang="en-US" sz="900" dirty="0"/>
          </a:p>
          <a:p>
            <a:r>
              <a:rPr lang="en-US" sz="1200" i="1" dirty="0" err="1" smtClean="0"/>
              <a:t>Acs</a:t>
            </a:r>
            <a:r>
              <a:rPr lang="en-US" sz="1200" i="1" dirty="0" smtClean="0"/>
              <a:t>-Drosophila </a:t>
            </a:r>
          </a:p>
          <a:p>
            <a:r>
              <a:rPr lang="en-US" sz="1200" i="1" dirty="0" err="1" smtClean="0"/>
              <a:t>melanogaster</a:t>
            </a:r>
            <a:endParaRPr lang="en-US" sz="1200" i="1" dirty="0" smtClean="0"/>
          </a:p>
          <a:p>
            <a:endParaRPr lang="en-US" sz="1200" dirty="0" smtClean="0"/>
          </a:p>
          <a:p>
            <a:r>
              <a:rPr lang="en-US" sz="1200" dirty="0" err="1" smtClean="0"/>
              <a:t>Acs</a:t>
            </a:r>
            <a:r>
              <a:rPr lang="en-US" sz="1200" dirty="0" smtClean="0"/>
              <a:t>-                </a:t>
            </a:r>
          </a:p>
          <a:p>
            <a:r>
              <a:rPr lang="en-US" sz="1200" i="1" dirty="0" err="1" smtClean="0"/>
              <a:t>Rattus</a:t>
            </a:r>
            <a:r>
              <a:rPr lang="en-US" sz="1200" i="1" dirty="0" smtClean="0"/>
              <a:t> </a:t>
            </a:r>
            <a:r>
              <a:rPr lang="en-US" sz="1200" i="1" dirty="0" err="1" smtClean="0"/>
              <a:t>norvegicus</a:t>
            </a:r>
            <a:endParaRPr lang="en-US" sz="1200" i="1" dirty="0" smtClean="0"/>
          </a:p>
          <a:p>
            <a:endParaRPr lang="en-US" sz="1200" dirty="0" smtClean="0"/>
          </a:p>
          <a:p>
            <a:r>
              <a:rPr lang="en-US" sz="1200" dirty="0" err="1" smtClean="0"/>
              <a:t>Acs</a:t>
            </a:r>
            <a:r>
              <a:rPr lang="en-US" sz="1200" dirty="0" smtClean="0"/>
              <a:t>-</a:t>
            </a:r>
            <a:r>
              <a:rPr lang="en-US" sz="1200" i="1" dirty="0" smtClean="0"/>
              <a:t>Homo sapiens</a:t>
            </a:r>
            <a:endParaRPr lang="en-US" sz="1200" i="1" dirty="0"/>
          </a:p>
        </p:txBody>
      </p:sp>
      <p:sp>
        <p:nvSpPr>
          <p:cNvPr id="6" name="Rectangle 5"/>
          <p:cNvSpPr/>
          <p:nvPr/>
        </p:nvSpPr>
        <p:spPr>
          <a:xfrm>
            <a:off x="7315200" y="2819400"/>
            <a:ext cx="1219200" cy="5334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774668" y="2819400"/>
            <a:ext cx="369332" cy="1828800"/>
          </a:xfrm>
          <a:prstGeom prst="rect">
            <a:avLst/>
          </a:prstGeom>
          <a:noFill/>
        </p:spPr>
        <p:txBody>
          <a:bodyPr vert="vert" wrap="square" rtlCol="0">
            <a:spAutoFit/>
          </a:bodyPr>
          <a:lstStyle/>
          <a:p>
            <a:r>
              <a:rPr lang="en-US" sz="1200" dirty="0" smtClean="0">
                <a:solidFill>
                  <a:srgbClr val="009900"/>
                </a:solidFill>
              </a:rPr>
              <a:t>Gram negative, anaerobic</a:t>
            </a:r>
            <a:endParaRPr lang="en-US" sz="1200" dirty="0">
              <a:solidFill>
                <a:srgbClr val="009900"/>
              </a:solidFill>
            </a:endParaRPr>
          </a:p>
        </p:txBody>
      </p:sp>
      <p:cxnSp>
        <p:nvCxnSpPr>
          <p:cNvPr id="9" name="Straight Arrow Connector 8"/>
          <p:cNvCxnSpPr/>
          <p:nvPr/>
        </p:nvCxnSpPr>
        <p:spPr>
          <a:xfrm rot="5400000">
            <a:off x="7772400" y="3733800"/>
            <a:ext cx="1981200" cy="1588"/>
          </a:xfrm>
          <a:prstGeom prst="straightConnector1">
            <a:avLst/>
          </a:prstGeom>
          <a:ln>
            <a:solidFill>
              <a:srgbClr val="0099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en-US" dirty="0" smtClean="0"/>
              <a:t>Glucose-6-Phosphate </a:t>
            </a:r>
            <a:r>
              <a:rPr lang="en-US" dirty="0" err="1" smtClean="0"/>
              <a:t>Isomerase</a:t>
            </a:r>
            <a:r>
              <a:rPr lang="en-US" dirty="0" smtClean="0"/>
              <a:t> (</a:t>
            </a:r>
            <a:r>
              <a:rPr lang="en-US" i="1" dirty="0" err="1" smtClean="0"/>
              <a:t>Thermotoga</a:t>
            </a:r>
            <a:r>
              <a:rPr lang="en-US" i="1" dirty="0" smtClean="0"/>
              <a:t> </a:t>
            </a:r>
            <a:r>
              <a:rPr lang="en-US" i="1" dirty="0" err="1" smtClean="0"/>
              <a:t>maritima</a:t>
            </a:r>
            <a:r>
              <a:rPr lang="en-US" dirty="0" smtClean="0"/>
              <a:t>) </a:t>
            </a:r>
            <a:endParaRPr lang="en-US" dirty="0"/>
          </a:p>
        </p:txBody>
      </p:sp>
      <p:sp>
        <p:nvSpPr>
          <p:cNvPr id="7" name="Subtitle 6"/>
          <p:cNvSpPr>
            <a:spLocks noGrp="1"/>
          </p:cNvSpPr>
          <p:nvPr>
            <p:ph type="subTitle" idx="1"/>
          </p:nvPr>
        </p:nvSpPr>
        <p:spPr>
          <a:xfrm>
            <a:off x="1600200" y="5105400"/>
            <a:ext cx="6477000" cy="552450"/>
          </a:xfrm>
        </p:spPr>
        <p:txBody>
          <a:bodyPr>
            <a:normAutofit fontScale="47500" lnSpcReduction="20000"/>
          </a:bodyPr>
          <a:lstStyle/>
          <a:p>
            <a:pPr algn="l"/>
            <a:r>
              <a:rPr lang="en-US" dirty="0" smtClean="0"/>
              <a:t>Chou, C., Sun, Y., </a:t>
            </a:r>
            <a:r>
              <a:rPr lang="en-US" dirty="0" err="1" smtClean="0"/>
              <a:t>Meng</a:t>
            </a:r>
            <a:r>
              <a:rPr lang="en-US" dirty="0" smtClean="0"/>
              <a:t>, M., &amp; Hsiao,  C. D. (2000). The Crystal Structure of </a:t>
            </a:r>
            <a:r>
              <a:rPr lang="en-US" dirty="0" err="1" smtClean="0"/>
              <a:t>Phosphoglucose</a:t>
            </a:r>
            <a:r>
              <a:rPr lang="en-US" dirty="0" smtClean="0"/>
              <a:t> </a:t>
            </a:r>
            <a:r>
              <a:rPr lang="en-US" dirty="0" err="1" smtClean="0"/>
              <a:t>Isomerase</a:t>
            </a:r>
            <a:r>
              <a:rPr lang="en-US" dirty="0" smtClean="0"/>
              <a:t>/</a:t>
            </a:r>
            <a:r>
              <a:rPr lang="en-US" dirty="0" err="1" smtClean="0"/>
              <a:t>Autocrine</a:t>
            </a:r>
            <a:r>
              <a:rPr lang="en-US" dirty="0" smtClean="0"/>
              <a:t> Motility Factor/</a:t>
            </a:r>
            <a:r>
              <a:rPr lang="en-US" dirty="0" err="1" smtClean="0"/>
              <a:t>Neuroleukin</a:t>
            </a:r>
            <a:r>
              <a:rPr lang="en-US" dirty="0" smtClean="0"/>
              <a:t> </a:t>
            </a:r>
            <a:r>
              <a:rPr lang="en-US" dirty="0" err="1" smtClean="0"/>
              <a:t>Complexed</a:t>
            </a:r>
            <a:r>
              <a:rPr lang="en-US" dirty="0" smtClean="0"/>
              <a:t> with Its Carbohydrate Phosphate Inhibitors Suggests Its Substrate/Receptor Recognition.  </a:t>
            </a:r>
            <a:r>
              <a:rPr lang="en-US" i="1" dirty="0" smtClean="0"/>
              <a:t>J. Biol. Chem. 275</a:t>
            </a:r>
            <a:r>
              <a:rPr lang="en-US" dirty="0" smtClean="0"/>
              <a:t>, 23154-23160.</a:t>
            </a:r>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Thermotoga</a:t>
            </a:r>
            <a:r>
              <a:rPr lang="en-US" dirty="0" smtClean="0"/>
              <a:t> </a:t>
            </a:r>
            <a:r>
              <a:rPr lang="en-US" dirty="0" err="1" smtClean="0"/>
              <a:t>Maritima</a:t>
            </a:r>
            <a:endParaRPr lang="en-US" dirty="0"/>
          </a:p>
        </p:txBody>
      </p:sp>
      <p:sp>
        <p:nvSpPr>
          <p:cNvPr id="3" name="Content Placeholder 2"/>
          <p:cNvSpPr>
            <a:spLocks noGrp="1"/>
          </p:cNvSpPr>
          <p:nvPr>
            <p:ph sz="quarter" idx="1"/>
          </p:nvPr>
        </p:nvSpPr>
        <p:spPr/>
        <p:txBody>
          <a:bodyPr/>
          <a:lstStyle/>
          <a:p>
            <a:r>
              <a:rPr lang="en-US" dirty="0" err="1" smtClean="0"/>
              <a:t>Thermophile</a:t>
            </a:r>
            <a:endParaRPr lang="en-US" dirty="0" smtClean="0"/>
          </a:p>
          <a:p>
            <a:pPr lvl="1"/>
            <a:r>
              <a:rPr lang="en-US" dirty="0" smtClean="0"/>
              <a:t>Grows at an optimal temperature around 80</a:t>
            </a:r>
            <a:r>
              <a:rPr lang="en-US" baseline="30000" dirty="0" smtClean="0"/>
              <a:t>0</a:t>
            </a:r>
            <a:r>
              <a:rPr lang="en-US" dirty="0" smtClean="0"/>
              <a:t> C</a:t>
            </a:r>
          </a:p>
          <a:p>
            <a:pPr marL="274320" lvl="1">
              <a:spcBef>
                <a:spcPts val="600"/>
              </a:spcBef>
              <a:buClr>
                <a:schemeClr val="accent1"/>
              </a:buClr>
            </a:pPr>
            <a:r>
              <a:rPr lang="en-US" sz="2600" dirty="0" smtClean="0">
                <a:solidFill>
                  <a:schemeClr val="tx1"/>
                </a:solidFill>
              </a:rPr>
              <a:t>Found in hot springs and marine hydrothermal vents</a:t>
            </a:r>
          </a:p>
          <a:p>
            <a:pPr marL="274320" lvl="1">
              <a:spcBef>
                <a:spcPts val="600"/>
              </a:spcBef>
              <a:buClr>
                <a:schemeClr val="accent1"/>
              </a:buClr>
            </a:pPr>
            <a:r>
              <a:rPr lang="en-US" sz="2600" dirty="0" smtClean="0">
                <a:solidFill>
                  <a:schemeClr val="tx1"/>
                </a:solidFill>
              </a:rPr>
              <a:t>Rod-shaped bacterium</a:t>
            </a:r>
          </a:p>
          <a:p>
            <a:pPr marL="274320" lvl="1">
              <a:spcBef>
                <a:spcPts val="600"/>
              </a:spcBef>
              <a:buClr>
                <a:schemeClr val="accent1"/>
              </a:buClr>
            </a:pPr>
            <a:r>
              <a:rPr lang="en-US" sz="2600" dirty="0" smtClean="0">
                <a:solidFill>
                  <a:schemeClr val="tx1"/>
                </a:solidFill>
              </a:rPr>
              <a:t>Metabolizes simple and complex carbohydrates</a:t>
            </a:r>
            <a:endParaRPr lang="en-US" sz="2600" dirty="0">
              <a:solidFill>
                <a:schemeClr val="tx1"/>
              </a:solidFill>
            </a:endParaRPr>
          </a:p>
        </p:txBody>
      </p:sp>
      <p:pic>
        <p:nvPicPr>
          <p:cNvPr id="44035" name="Picture 3"/>
          <p:cNvPicPr>
            <a:picLocks noChangeAspect="1" noChangeArrowheads="1"/>
          </p:cNvPicPr>
          <p:nvPr/>
        </p:nvPicPr>
        <p:blipFill>
          <a:blip r:embed="rId2" cstate="print"/>
          <a:srcRect t="4819" r="8572" b="8434"/>
          <a:stretch>
            <a:fillRect/>
          </a:stretch>
        </p:blipFill>
        <p:spPr bwMode="auto">
          <a:xfrm>
            <a:off x="2743200" y="4267200"/>
            <a:ext cx="3048000" cy="137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Glucose-6-Phosphate </a:t>
            </a:r>
            <a:r>
              <a:rPr lang="en-US" dirty="0" err="1" smtClean="0"/>
              <a:t>Isomerase</a:t>
            </a:r>
            <a:r>
              <a:rPr lang="en-US" dirty="0" smtClean="0"/>
              <a:t> </a:t>
            </a:r>
            <a:endParaRPr lang="en-US" dirty="0"/>
          </a:p>
        </p:txBody>
      </p:sp>
      <p:sp>
        <p:nvSpPr>
          <p:cNvPr id="3" name="Content Placeholder 2"/>
          <p:cNvSpPr>
            <a:spLocks noGrp="1"/>
          </p:cNvSpPr>
          <p:nvPr>
            <p:ph sz="quarter" idx="1"/>
          </p:nvPr>
        </p:nvSpPr>
        <p:spPr/>
        <p:txBody>
          <a:bodyPr/>
          <a:lstStyle/>
          <a:p>
            <a:pPr>
              <a:spcBef>
                <a:spcPts val="0"/>
              </a:spcBef>
            </a:pPr>
            <a:r>
              <a:rPr lang="en-US" dirty="0" smtClean="0"/>
              <a:t>Enzyme Class: </a:t>
            </a:r>
            <a:r>
              <a:rPr lang="en-US" dirty="0" err="1" smtClean="0"/>
              <a:t>isomerase</a:t>
            </a:r>
            <a:endParaRPr lang="en-US" dirty="0" smtClean="0"/>
          </a:p>
          <a:p>
            <a:r>
              <a:rPr lang="en-US" dirty="0" smtClean="0"/>
              <a:t>Role: converts glucose-6-phosphate to fructose-6-phosphate</a:t>
            </a:r>
          </a:p>
          <a:p>
            <a:pPr lvl="1"/>
            <a:r>
              <a:rPr lang="en-US" dirty="0" smtClean="0"/>
              <a:t>Central role in </a:t>
            </a:r>
            <a:r>
              <a:rPr lang="en-US" dirty="0" err="1" smtClean="0"/>
              <a:t>glycolysis</a:t>
            </a:r>
            <a:r>
              <a:rPr lang="en-US" dirty="0" smtClean="0"/>
              <a:t> and </a:t>
            </a:r>
            <a:r>
              <a:rPr lang="en-US" dirty="0" err="1" smtClean="0"/>
              <a:t>gluconeogenisis</a:t>
            </a:r>
            <a:r>
              <a:rPr lang="en-US" dirty="0" smtClean="0"/>
              <a:t> </a:t>
            </a:r>
            <a:endParaRPr lang="en-US" dirty="0"/>
          </a:p>
        </p:txBody>
      </p:sp>
      <p:pic>
        <p:nvPicPr>
          <p:cNvPr id="13318" name="Picture 6"/>
          <p:cNvPicPr>
            <a:picLocks noChangeAspect="1" noChangeArrowheads="1"/>
          </p:cNvPicPr>
          <p:nvPr/>
        </p:nvPicPr>
        <p:blipFill>
          <a:blip r:embed="rId3" cstate="print"/>
          <a:srcRect l="19375" t="55000" r="48125" b="20000"/>
          <a:stretch>
            <a:fillRect/>
          </a:stretch>
        </p:blipFill>
        <p:spPr bwMode="auto">
          <a:xfrm>
            <a:off x="2286000" y="3276600"/>
            <a:ext cx="3962400" cy="1905000"/>
          </a:xfrm>
          <a:prstGeom prst="rect">
            <a:avLst/>
          </a:prstGeom>
          <a:noFill/>
          <a:ln w="9525">
            <a:noFill/>
            <a:miter lim="800000"/>
            <a:headEnd/>
            <a:tailEnd/>
          </a:ln>
        </p:spPr>
      </p:pic>
      <p:sp>
        <p:nvSpPr>
          <p:cNvPr id="5" name="TextBox 4"/>
          <p:cNvSpPr txBox="1"/>
          <p:nvPr/>
        </p:nvSpPr>
        <p:spPr>
          <a:xfrm>
            <a:off x="2438400" y="5257800"/>
            <a:ext cx="1295400" cy="523220"/>
          </a:xfrm>
          <a:prstGeom prst="rect">
            <a:avLst/>
          </a:prstGeom>
          <a:noFill/>
        </p:spPr>
        <p:txBody>
          <a:bodyPr wrap="square" rtlCol="0">
            <a:spAutoFit/>
          </a:bodyPr>
          <a:lstStyle/>
          <a:p>
            <a:r>
              <a:rPr lang="en-US" sz="1400" dirty="0" smtClean="0"/>
              <a:t>Glucose-6-phosphate</a:t>
            </a:r>
            <a:endParaRPr lang="en-US" sz="1400" dirty="0"/>
          </a:p>
        </p:txBody>
      </p:sp>
      <p:sp>
        <p:nvSpPr>
          <p:cNvPr id="6" name="TextBox 5"/>
          <p:cNvSpPr txBox="1"/>
          <p:nvPr/>
        </p:nvSpPr>
        <p:spPr>
          <a:xfrm>
            <a:off x="4953000" y="5105400"/>
            <a:ext cx="1143000" cy="523220"/>
          </a:xfrm>
          <a:prstGeom prst="rect">
            <a:avLst/>
          </a:prstGeom>
          <a:noFill/>
        </p:spPr>
        <p:txBody>
          <a:bodyPr wrap="square" rtlCol="0">
            <a:spAutoFit/>
          </a:bodyPr>
          <a:lstStyle/>
          <a:p>
            <a:r>
              <a:rPr lang="en-US" sz="1400" dirty="0" smtClean="0"/>
              <a:t>Fructose-6-phosphate</a:t>
            </a:r>
            <a:endParaRPr lang="en-US" sz="1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Structural Framework</a:t>
            </a:r>
            <a:endParaRPr lang="en-US" dirty="0"/>
          </a:p>
        </p:txBody>
      </p:sp>
      <p:sp>
        <p:nvSpPr>
          <p:cNvPr id="3" name="Content Placeholder 2"/>
          <p:cNvSpPr>
            <a:spLocks noGrp="1"/>
          </p:cNvSpPr>
          <p:nvPr>
            <p:ph sz="quarter" idx="1"/>
          </p:nvPr>
        </p:nvSpPr>
        <p:spPr>
          <a:xfrm>
            <a:off x="6477000" y="1524000"/>
            <a:ext cx="2819400" cy="5029200"/>
          </a:xfrm>
        </p:spPr>
        <p:txBody>
          <a:bodyPr/>
          <a:lstStyle/>
          <a:p>
            <a:pPr>
              <a:spcBef>
                <a:spcPts val="0"/>
              </a:spcBef>
            </a:pPr>
            <a:r>
              <a:rPr lang="en-US" dirty="0" err="1" smtClean="0"/>
              <a:t>Dimer</a:t>
            </a:r>
            <a:r>
              <a:rPr lang="en-US" dirty="0" smtClean="0"/>
              <a:t> of </a:t>
            </a:r>
            <a:r>
              <a:rPr lang="en-US" dirty="0" err="1" smtClean="0"/>
              <a:t>trimers</a:t>
            </a:r>
            <a:endParaRPr lang="en-US" dirty="0" smtClean="0"/>
          </a:p>
          <a:p>
            <a:pPr>
              <a:spcBef>
                <a:spcPts val="0"/>
              </a:spcBef>
            </a:pPr>
            <a:r>
              <a:rPr lang="en-US" dirty="0" smtClean="0"/>
              <a:t>Length: 460 </a:t>
            </a:r>
            <a:r>
              <a:rPr lang="en-US" dirty="0" err="1" smtClean="0"/>
              <a:t>aa</a:t>
            </a:r>
            <a:endParaRPr lang="en-US" dirty="0" smtClean="0"/>
          </a:p>
          <a:p>
            <a:pPr>
              <a:spcBef>
                <a:spcPts val="0"/>
              </a:spcBef>
            </a:pPr>
            <a:r>
              <a:rPr lang="en-US" dirty="0" smtClean="0"/>
              <a:t>Secondary Structure: </a:t>
            </a:r>
          </a:p>
          <a:p>
            <a:pPr lvl="2">
              <a:spcBef>
                <a:spcPts val="0"/>
              </a:spcBef>
            </a:pPr>
            <a:r>
              <a:rPr lang="en-US" dirty="0" smtClean="0"/>
              <a:t>47%  alpha helices</a:t>
            </a:r>
          </a:p>
          <a:p>
            <a:pPr lvl="2">
              <a:spcBef>
                <a:spcPts val="0"/>
              </a:spcBef>
            </a:pPr>
            <a:r>
              <a:rPr lang="en-US" dirty="0" smtClean="0"/>
              <a:t>13% beta sheets</a:t>
            </a:r>
          </a:p>
          <a:p>
            <a:endParaRPr lang="en-US" dirty="0"/>
          </a:p>
        </p:txBody>
      </p:sp>
      <p:pic>
        <p:nvPicPr>
          <p:cNvPr id="14338" name="Picture 2"/>
          <p:cNvPicPr>
            <a:picLocks noChangeAspect="1" noChangeArrowheads="1"/>
          </p:cNvPicPr>
          <p:nvPr/>
        </p:nvPicPr>
        <p:blipFill>
          <a:blip r:embed="rId2" cstate="print"/>
          <a:srcRect l="28125" t="19000" r="10000" b="13000"/>
          <a:stretch>
            <a:fillRect/>
          </a:stretch>
        </p:blipFill>
        <p:spPr bwMode="auto">
          <a:xfrm>
            <a:off x="0" y="1447800"/>
            <a:ext cx="6434419" cy="4419600"/>
          </a:xfrm>
          <a:prstGeom prst="rect">
            <a:avLst/>
          </a:prstGeom>
          <a:noFill/>
          <a:ln w="9525">
            <a:noFill/>
            <a:miter lim="800000"/>
            <a:headEnd/>
            <a:tailEnd/>
          </a:ln>
        </p:spPr>
      </p:pic>
      <p:sp>
        <p:nvSpPr>
          <p:cNvPr id="5" name="TextBox 4"/>
          <p:cNvSpPr txBox="1"/>
          <p:nvPr/>
        </p:nvSpPr>
        <p:spPr>
          <a:xfrm>
            <a:off x="381000" y="4800600"/>
            <a:ext cx="762000" cy="430887"/>
          </a:xfrm>
          <a:prstGeom prst="rect">
            <a:avLst/>
          </a:prstGeom>
          <a:noFill/>
        </p:spPr>
        <p:txBody>
          <a:bodyPr wrap="square" rtlCol="0">
            <a:spAutoFit/>
          </a:bodyPr>
          <a:lstStyle/>
          <a:p>
            <a:r>
              <a:rPr lang="en-US" sz="2200" dirty="0" smtClean="0"/>
              <a:t>A</a:t>
            </a:r>
            <a:endParaRPr lang="en-US" sz="2200" dirty="0"/>
          </a:p>
        </p:txBody>
      </p:sp>
      <p:sp>
        <p:nvSpPr>
          <p:cNvPr id="6" name="TextBox 5"/>
          <p:cNvSpPr txBox="1"/>
          <p:nvPr/>
        </p:nvSpPr>
        <p:spPr>
          <a:xfrm>
            <a:off x="838200" y="1752600"/>
            <a:ext cx="838200" cy="430887"/>
          </a:xfrm>
          <a:prstGeom prst="rect">
            <a:avLst/>
          </a:prstGeom>
          <a:noFill/>
        </p:spPr>
        <p:txBody>
          <a:bodyPr wrap="square" rtlCol="0">
            <a:spAutoFit/>
          </a:bodyPr>
          <a:lstStyle/>
          <a:p>
            <a:r>
              <a:rPr lang="en-US" sz="2200" dirty="0" smtClean="0"/>
              <a:t>B</a:t>
            </a:r>
            <a:endParaRPr lang="en-US" sz="2200" dirty="0"/>
          </a:p>
        </p:txBody>
      </p:sp>
      <p:sp>
        <p:nvSpPr>
          <p:cNvPr id="7" name="TextBox 6"/>
          <p:cNvSpPr txBox="1"/>
          <p:nvPr/>
        </p:nvSpPr>
        <p:spPr>
          <a:xfrm>
            <a:off x="5791200" y="4648200"/>
            <a:ext cx="457200" cy="430887"/>
          </a:xfrm>
          <a:prstGeom prst="rect">
            <a:avLst/>
          </a:prstGeom>
          <a:noFill/>
        </p:spPr>
        <p:txBody>
          <a:bodyPr wrap="square" rtlCol="0">
            <a:spAutoFit/>
          </a:bodyPr>
          <a:lstStyle/>
          <a:p>
            <a:r>
              <a:rPr lang="en-US" sz="2200" dirty="0" smtClean="0"/>
              <a:t>C</a:t>
            </a:r>
            <a:endParaRPr lang="en-US" sz="2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Conserved Regions – </a:t>
            </a:r>
            <a:endParaRPr lang="en-US" dirty="0"/>
          </a:p>
        </p:txBody>
      </p:sp>
      <p:sp>
        <p:nvSpPr>
          <p:cNvPr id="3" name="Content Placeholder 2"/>
          <p:cNvSpPr>
            <a:spLocks noGrp="1"/>
          </p:cNvSpPr>
          <p:nvPr>
            <p:ph sz="quarter" idx="1"/>
          </p:nvPr>
        </p:nvSpPr>
        <p:spPr>
          <a:xfrm>
            <a:off x="304800" y="1219200"/>
            <a:ext cx="8382000" cy="4937760"/>
          </a:xfrm>
        </p:spPr>
        <p:txBody>
          <a:bodyPr>
            <a:normAutofit/>
          </a:bodyPr>
          <a:lstStyle/>
          <a:p>
            <a:endParaRPr lang="en-US" dirty="0" smtClean="0"/>
          </a:p>
        </p:txBody>
      </p:sp>
      <p:pic>
        <p:nvPicPr>
          <p:cNvPr id="15363" name="Picture 3"/>
          <p:cNvPicPr>
            <a:picLocks noChangeAspect="1" noChangeArrowheads="1"/>
          </p:cNvPicPr>
          <p:nvPr/>
        </p:nvPicPr>
        <p:blipFill>
          <a:blip r:embed="rId3" cstate="print"/>
          <a:srcRect l="13564" t="9000" r="7475" b="10000"/>
          <a:stretch>
            <a:fillRect/>
          </a:stretch>
        </p:blipFill>
        <p:spPr bwMode="auto">
          <a:xfrm>
            <a:off x="304800" y="1219200"/>
            <a:ext cx="8382000" cy="5374071"/>
          </a:xfrm>
          <a:prstGeom prst="rect">
            <a:avLst/>
          </a:prstGeom>
          <a:noFill/>
          <a:ln w="9525">
            <a:noFill/>
            <a:miter lim="800000"/>
            <a:headEnd/>
            <a:tailEnd/>
          </a:ln>
        </p:spPr>
      </p:pic>
      <p:sp>
        <p:nvSpPr>
          <p:cNvPr id="6" name="TextBox 5"/>
          <p:cNvSpPr txBox="1"/>
          <p:nvPr/>
        </p:nvSpPr>
        <p:spPr>
          <a:xfrm>
            <a:off x="5562600" y="3276600"/>
            <a:ext cx="304800" cy="307777"/>
          </a:xfrm>
          <a:prstGeom prst="rect">
            <a:avLst/>
          </a:prstGeom>
          <a:noFill/>
        </p:spPr>
        <p:txBody>
          <a:bodyPr wrap="square" rtlCol="0">
            <a:spAutoFit/>
          </a:bodyPr>
          <a:lstStyle/>
          <a:p>
            <a:r>
              <a:rPr lang="en-US" sz="1400" dirty="0" smtClean="0">
                <a:solidFill>
                  <a:schemeClr val="bg1"/>
                </a:solidFill>
              </a:rPr>
              <a:t>1</a:t>
            </a:r>
            <a:endParaRPr lang="en-US" sz="1400" dirty="0">
              <a:solidFill>
                <a:schemeClr val="bg1"/>
              </a:solidFill>
            </a:endParaRPr>
          </a:p>
        </p:txBody>
      </p:sp>
      <p:sp>
        <p:nvSpPr>
          <p:cNvPr id="7" name="TextBox 6"/>
          <p:cNvSpPr txBox="1"/>
          <p:nvPr/>
        </p:nvSpPr>
        <p:spPr>
          <a:xfrm>
            <a:off x="5638800" y="3886200"/>
            <a:ext cx="381000" cy="307777"/>
          </a:xfrm>
          <a:prstGeom prst="rect">
            <a:avLst/>
          </a:prstGeom>
          <a:noFill/>
        </p:spPr>
        <p:txBody>
          <a:bodyPr wrap="square" rtlCol="0">
            <a:spAutoFit/>
          </a:bodyPr>
          <a:lstStyle/>
          <a:p>
            <a:r>
              <a:rPr lang="en-US" sz="1400" dirty="0" smtClean="0">
                <a:solidFill>
                  <a:schemeClr val="bg1"/>
                </a:solidFill>
              </a:rPr>
              <a:t>2</a:t>
            </a:r>
            <a:endParaRPr lang="en-US" sz="1400" dirty="0">
              <a:solidFill>
                <a:schemeClr val="bg1"/>
              </a:solidFill>
            </a:endParaRPr>
          </a:p>
        </p:txBody>
      </p:sp>
      <p:sp>
        <p:nvSpPr>
          <p:cNvPr id="8" name="TextBox 7"/>
          <p:cNvSpPr txBox="1"/>
          <p:nvPr/>
        </p:nvSpPr>
        <p:spPr>
          <a:xfrm>
            <a:off x="5257800" y="4343400"/>
            <a:ext cx="228600" cy="307777"/>
          </a:xfrm>
          <a:prstGeom prst="rect">
            <a:avLst/>
          </a:prstGeom>
          <a:noFill/>
        </p:spPr>
        <p:txBody>
          <a:bodyPr wrap="square" rtlCol="0">
            <a:spAutoFit/>
          </a:bodyPr>
          <a:lstStyle/>
          <a:p>
            <a:r>
              <a:rPr lang="en-US" sz="1400" dirty="0" smtClean="0">
                <a:solidFill>
                  <a:schemeClr val="bg1"/>
                </a:solidFill>
              </a:rPr>
              <a:t>3</a:t>
            </a:r>
            <a:endParaRPr lang="en-US" sz="1400" dirty="0">
              <a:solidFill>
                <a:schemeClr val="bg1"/>
              </a:solidFill>
            </a:endParaRPr>
          </a:p>
        </p:txBody>
      </p:sp>
      <p:sp>
        <p:nvSpPr>
          <p:cNvPr id="9" name="TextBox 8"/>
          <p:cNvSpPr txBox="1"/>
          <p:nvPr/>
        </p:nvSpPr>
        <p:spPr>
          <a:xfrm>
            <a:off x="4876800" y="4419600"/>
            <a:ext cx="304800" cy="307777"/>
          </a:xfrm>
          <a:prstGeom prst="rect">
            <a:avLst/>
          </a:prstGeom>
          <a:noFill/>
        </p:spPr>
        <p:txBody>
          <a:bodyPr wrap="square" rtlCol="0">
            <a:spAutoFit/>
          </a:bodyPr>
          <a:lstStyle/>
          <a:p>
            <a:r>
              <a:rPr lang="en-US" sz="1400" dirty="0" smtClean="0">
                <a:solidFill>
                  <a:schemeClr val="bg1"/>
                </a:solidFill>
              </a:rPr>
              <a:t>4</a:t>
            </a:r>
            <a:endParaRPr lang="en-US" sz="1400" dirty="0">
              <a:solidFill>
                <a:schemeClr val="bg1"/>
              </a:solidFill>
            </a:endParaRPr>
          </a:p>
        </p:txBody>
      </p:sp>
      <p:sp>
        <p:nvSpPr>
          <p:cNvPr id="10" name="TextBox 9"/>
          <p:cNvSpPr txBox="1"/>
          <p:nvPr/>
        </p:nvSpPr>
        <p:spPr>
          <a:xfrm>
            <a:off x="4495800" y="4419600"/>
            <a:ext cx="152400" cy="307777"/>
          </a:xfrm>
          <a:prstGeom prst="rect">
            <a:avLst/>
          </a:prstGeom>
          <a:noFill/>
        </p:spPr>
        <p:txBody>
          <a:bodyPr wrap="square" rtlCol="0">
            <a:spAutoFit/>
          </a:bodyPr>
          <a:lstStyle/>
          <a:p>
            <a:r>
              <a:rPr lang="en-US" sz="1400" dirty="0" smtClean="0">
                <a:solidFill>
                  <a:schemeClr val="bg1"/>
                </a:solidFill>
              </a:rPr>
              <a:t>5</a:t>
            </a:r>
            <a:endParaRPr lang="en-US" sz="1400" dirty="0">
              <a:solidFill>
                <a:schemeClr val="bg1"/>
              </a:solidFill>
            </a:endParaRPr>
          </a:p>
        </p:txBody>
      </p:sp>
      <p:sp>
        <p:nvSpPr>
          <p:cNvPr id="11" name="TextBox 10"/>
          <p:cNvSpPr txBox="1"/>
          <p:nvPr/>
        </p:nvSpPr>
        <p:spPr>
          <a:xfrm>
            <a:off x="3048000" y="2971800"/>
            <a:ext cx="228600" cy="307777"/>
          </a:xfrm>
          <a:prstGeom prst="rect">
            <a:avLst/>
          </a:prstGeom>
          <a:noFill/>
        </p:spPr>
        <p:txBody>
          <a:bodyPr wrap="square" rtlCol="0">
            <a:spAutoFit/>
          </a:bodyPr>
          <a:lstStyle/>
          <a:p>
            <a:r>
              <a:rPr lang="en-US" sz="1400" dirty="0" smtClean="0">
                <a:solidFill>
                  <a:schemeClr val="bg1"/>
                </a:solidFill>
              </a:rPr>
              <a:t>a</a:t>
            </a:r>
            <a:endParaRPr lang="en-US" sz="1400" dirty="0">
              <a:solidFill>
                <a:schemeClr val="bg1"/>
              </a:solidFill>
            </a:endParaRPr>
          </a:p>
        </p:txBody>
      </p:sp>
      <p:sp>
        <p:nvSpPr>
          <p:cNvPr id="12" name="TextBox 11"/>
          <p:cNvSpPr txBox="1"/>
          <p:nvPr/>
        </p:nvSpPr>
        <p:spPr>
          <a:xfrm>
            <a:off x="2667000" y="2895600"/>
            <a:ext cx="228600" cy="307777"/>
          </a:xfrm>
          <a:prstGeom prst="rect">
            <a:avLst/>
          </a:prstGeom>
          <a:noFill/>
        </p:spPr>
        <p:txBody>
          <a:bodyPr wrap="square" rtlCol="0">
            <a:spAutoFit/>
          </a:bodyPr>
          <a:lstStyle/>
          <a:p>
            <a:r>
              <a:rPr lang="en-US" sz="1400" dirty="0" smtClean="0">
                <a:solidFill>
                  <a:schemeClr val="bg1"/>
                </a:solidFill>
              </a:rPr>
              <a:t>b</a:t>
            </a:r>
            <a:endParaRPr lang="en-US" sz="1400" dirty="0">
              <a:solidFill>
                <a:schemeClr val="bg1"/>
              </a:solidFill>
            </a:endParaRPr>
          </a:p>
        </p:txBody>
      </p:sp>
      <p:sp>
        <p:nvSpPr>
          <p:cNvPr id="13" name="TextBox 12"/>
          <p:cNvSpPr txBox="1"/>
          <p:nvPr/>
        </p:nvSpPr>
        <p:spPr>
          <a:xfrm>
            <a:off x="2209800" y="2362200"/>
            <a:ext cx="152400" cy="307777"/>
          </a:xfrm>
          <a:prstGeom prst="rect">
            <a:avLst/>
          </a:prstGeom>
          <a:noFill/>
        </p:spPr>
        <p:txBody>
          <a:bodyPr wrap="square" rtlCol="0">
            <a:spAutoFit/>
          </a:bodyPr>
          <a:lstStyle/>
          <a:p>
            <a:r>
              <a:rPr lang="en-US" sz="1400" dirty="0" smtClean="0">
                <a:solidFill>
                  <a:schemeClr val="bg1"/>
                </a:solidFill>
              </a:rPr>
              <a:t>c</a:t>
            </a:r>
            <a:endParaRPr lang="en-US" sz="1400" dirty="0">
              <a:solidFill>
                <a:schemeClr val="bg1"/>
              </a:solidFill>
            </a:endParaRPr>
          </a:p>
        </p:txBody>
      </p:sp>
      <p:sp>
        <p:nvSpPr>
          <p:cNvPr id="14" name="TextBox 13"/>
          <p:cNvSpPr txBox="1"/>
          <p:nvPr/>
        </p:nvSpPr>
        <p:spPr>
          <a:xfrm>
            <a:off x="2057400" y="2667000"/>
            <a:ext cx="152400" cy="307777"/>
          </a:xfrm>
          <a:prstGeom prst="rect">
            <a:avLst/>
          </a:prstGeom>
          <a:noFill/>
        </p:spPr>
        <p:txBody>
          <a:bodyPr wrap="square" rtlCol="0">
            <a:spAutoFit/>
          </a:bodyPr>
          <a:lstStyle/>
          <a:p>
            <a:r>
              <a:rPr lang="en-US" sz="1400" dirty="0" smtClean="0">
                <a:solidFill>
                  <a:schemeClr val="bg1"/>
                </a:solidFill>
              </a:rPr>
              <a:t>d</a:t>
            </a:r>
            <a:endParaRPr lang="en-US" sz="1400" dirty="0">
              <a:solidFill>
                <a:schemeClr val="bg1"/>
              </a:solidFill>
            </a:endParaRPr>
          </a:p>
        </p:txBody>
      </p:sp>
      <p:sp>
        <p:nvSpPr>
          <p:cNvPr id="16" name="TextBox 15"/>
          <p:cNvSpPr txBox="1"/>
          <p:nvPr/>
        </p:nvSpPr>
        <p:spPr>
          <a:xfrm>
            <a:off x="2209800" y="3048000"/>
            <a:ext cx="228600" cy="307777"/>
          </a:xfrm>
          <a:prstGeom prst="rect">
            <a:avLst/>
          </a:prstGeom>
          <a:noFill/>
        </p:spPr>
        <p:txBody>
          <a:bodyPr wrap="square" rtlCol="0">
            <a:spAutoFit/>
          </a:bodyPr>
          <a:lstStyle/>
          <a:p>
            <a:r>
              <a:rPr lang="en-US" sz="1400" dirty="0" smtClean="0">
                <a:solidFill>
                  <a:schemeClr val="bg1"/>
                </a:solidFill>
              </a:rPr>
              <a:t>e</a:t>
            </a:r>
            <a:endParaRPr lang="en-US" sz="1400" dirty="0">
              <a:solidFill>
                <a:schemeClr val="bg1"/>
              </a:solidFill>
            </a:endParaRPr>
          </a:p>
        </p:txBody>
      </p:sp>
      <p:sp>
        <p:nvSpPr>
          <p:cNvPr id="17" name="TextBox 16"/>
          <p:cNvSpPr txBox="1"/>
          <p:nvPr/>
        </p:nvSpPr>
        <p:spPr>
          <a:xfrm>
            <a:off x="838200" y="1447800"/>
            <a:ext cx="1295400" cy="892552"/>
          </a:xfrm>
          <a:prstGeom prst="rect">
            <a:avLst/>
          </a:prstGeom>
          <a:noFill/>
        </p:spPr>
        <p:txBody>
          <a:bodyPr wrap="square" rtlCol="0">
            <a:spAutoFit/>
          </a:bodyPr>
          <a:lstStyle/>
          <a:p>
            <a:r>
              <a:rPr lang="en-US" sz="2600" dirty="0" smtClean="0">
                <a:solidFill>
                  <a:schemeClr val="bg1"/>
                </a:solidFill>
              </a:rPr>
              <a:t>Large domain</a:t>
            </a:r>
            <a:endParaRPr lang="en-US" sz="2600" dirty="0">
              <a:solidFill>
                <a:schemeClr val="bg1"/>
              </a:solidFill>
            </a:endParaRPr>
          </a:p>
        </p:txBody>
      </p:sp>
      <p:sp>
        <p:nvSpPr>
          <p:cNvPr id="18" name="TextBox 17"/>
          <p:cNvSpPr txBox="1"/>
          <p:nvPr/>
        </p:nvSpPr>
        <p:spPr>
          <a:xfrm>
            <a:off x="6629400" y="3962400"/>
            <a:ext cx="1371600" cy="892552"/>
          </a:xfrm>
          <a:prstGeom prst="rect">
            <a:avLst/>
          </a:prstGeom>
          <a:noFill/>
        </p:spPr>
        <p:txBody>
          <a:bodyPr wrap="square" rtlCol="0">
            <a:spAutoFit/>
          </a:bodyPr>
          <a:lstStyle/>
          <a:p>
            <a:r>
              <a:rPr lang="en-US" sz="2600" dirty="0" smtClean="0">
                <a:solidFill>
                  <a:schemeClr val="bg1"/>
                </a:solidFill>
              </a:rPr>
              <a:t>Small Domain</a:t>
            </a:r>
            <a:endParaRPr lang="en-US" sz="2600" dirty="0">
              <a:solidFill>
                <a:schemeClr val="bg1"/>
              </a:solidFill>
            </a:endParaRPr>
          </a:p>
        </p:txBody>
      </p:sp>
      <p:sp>
        <p:nvSpPr>
          <p:cNvPr id="19" name="TextBox 18"/>
          <p:cNvSpPr txBox="1"/>
          <p:nvPr/>
        </p:nvSpPr>
        <p:spPr>
          <a:xfrm>
            <a:off x="3276600" y="5943600"/>
            <a:ext cx="1600200" cy="369332"/>
          </a:xfrm>
          <a:prstGeom prst="rect">
            <a:avLst/>
          </a:prstGeom>
          <a:noFill/>
        </p:spPr>
        <p:txBody>
          <a:bodyPr wrap="square" rtlCol="0">
            <a:spAutoFit/>
          </a:bodyPr>
          <a:lstStyle/>
          <a:p>
            <a:r>
              <a:rPr lang="en-US" dirty="0" smtClean="0">
                <a:solidFill>
                  <a:schemeClr val="bg1"/>
                </a:solidFill>
              </a:rPr>
              <a:t>C-terminal tail</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95400" y="3733800"/>
            <a:ext cx="6781800" cy="1143000"/>
          </a:xfrm>
        </p:spPr>
        <p:txBody>
          <a:bodyPr>
            <a:normAutofit/>
          </a:bodyPr>
          <a:lstStyle/>
          <a:p>
            <a:r>
              <a:rPr lang="en-US" dirty="0" smtClean="0"/>
              <a:t>Acetyl-</a:t>
            </a:r>
            <a:r>
              <a:rPr lang="en-US" dirty="0" err="1" smtClean="0"/>
              <a:t>CoA</a:t>
            </a:r>
            <a:r>
              <a:rPr lang="en-US" dirty="0" smtClean="0"/>
              <a:t> </a:t>
            </a:r>
            <a:r>
              <a:rPr lang="en-US" dirty="0" err="1" smtClean="0"/>
              <a:t>Synthetase</a:t>
            </a:r>
            <a:r>
              <a:rPr lang="en-US" dirty="0" smtClean="0"/>
              <a:t> (</a:t>
            </a:r>
            <a:r>
              <a:rPr lang="en-US" i="1" dirty="0" smtClean="0"/>
              <a:t>Salmonella </a:t>
            </a:r>
            <a:r>
              <a:rPr lang="en-US" i="1" dirty="0" err="1" smtClean="0"/>
              <a:t>enterica</a:t>
            </a:r>
            <a:r>
              <a:rPr lang="en-US" dirty="0" smtClean="0"/>
              <a:t>)</a:t>
            </a:r>
            <a:endParaRPr lang="en-US" dirty="0"/>
          </a:p>
        </p:txBody>
      </p:sp>
      <p:sp>
        <p:nvSpPr>
          <p:cNvPr id="5" name="Subtitle 4"/>
          <p:cNvSpPr>
            <a:spLocks noGrp="1"/>
          </p:cNvSpPr>
          <p:nvPr>
            <p:ph type="subTitle" idx="1"/>
          </p:nvPr>
        </p:nvSpPr>
        <p:spPr>
          <a:xfrm>
            <a:off x="1219200" y="5105400"/>
            <a:ext cx="6858000" cy="552450"/>
          </a:xfrm>
        </p:spPr>
        <p:txBody>
          <a:bodyPr>
            <a:normAutofit fontScale="55000" lnSpcReduction="20000"/>
          </a:bodyPr>
          <a:lstStyle/>
          <a:p>
            <a:pPr algn="l"/>
            <a:r>
              <a:rPr lang="en-US" dirty="0" err="1" smtClean="0"/>
              <a:t>Gulick</a:t>
            </a:r>
            <a:r>
              <a:rPr lang="en-US" dirty="0" smtClean="0"/>
              <a:t>,  A.  &amp; </a:t>
            </a:r>
            <a:r>
              <a:rPr lang="en-US" dirty="0" err="1" smtClean="0"/>
              <a:t>Starai</a:t>
            </a:r>
            <a:r>
              <a:rPr lang="en-US" dirty="0" smtClean="0"/>
              <a:t>,  V. (2003). The 1.75 A</a:t>
            </a:r>
            <a:r>
              <a:rPr lang="en-US" baseline="30000" dirty="0" smtClean="0"/>
              <a:t>0 </a:t>
            </a:r>
            <a:r>
              <a:rPr lang="en-US" dirty="0" smtClean="0"/>
              <a:t>Crystal Structure of Acetyl-</a:t>
            </a:r>
            <a:r>
              <a:rPr lang="en-US" dirty="0" err="1" smtClean="0"/>
              <a:t>CoA</a:t>
            </a:r>
            <a:r>
              <a:rPr lang="en-US" dirty="0" smtClean="0"/>
              <a:t> </a:t>
            </a:r>
            <a:r>
              <a:rPr lang="en-US" dirty="0" err="1" smtClean="0"/>
              <a:t>Synthestase</a:t>
            </a:r>
            <a:r>
              <a:rPr lang="en-US" dirty="0" smtClean="0"/>
              <a:t> Bound to Adenosine-5’-propyolphosphate and Coenzyme A. </a:t>
            </a:r>
            <a:r>
              <a:rPr lang="en-US" i="1" dirty="0" smtClean="0"/>
              <a:t>Biochemistry. </a:t>
            </a:r>
            <a:r>
              <a:rPr lang="en-US" dirty="0" smtClean="0"/>
              <a:t>42, 2866-2873.</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Sequence Alignment</a:t>
            </a:r>
            <a:endParaRPr lang="en-US" dirty="0"/>
          </a:p>
        </p:txBody>
      </p:sp>
      <p:sp>
        <p:nvSpPr>
          <p:cNvPr id="3" name="Content Placeholder 2"/>
          <p:cNvSpPr>
            <a:spLocks noGrp="1"/>
          </p:cNvSpPr>
          <p:nvPr>
            <p:ph sz="quarter" idx="1"/>
          </p:nvPr>
        </p:nvSpPr>
        <p:spPr/>
        <p:txBody>
          <a:bodyPr/>
          <a:lstStyle/>
          <a:p>
            <a:endParaRPr lang="en-US" dirty="0"/>
          </a:p>
        </p:txBody>
      </p:sp>
      <p:pic>
        <p:nvPicPr>
          <p:cNvPr id="24578" name="Picture 2"/>
          <p:cNvPicPr>
            <a:picLocks noChangeAspect="1" noChangeArrowheads="1"/>
          </p:cNvPicPr>
          <p:nvPr/>
        </p:nvPicPr>
        <p:blipFill>
          <a:blip r:embed="rId3" cstate="print"/>
          <a:srcRect l="29406" t="11000" r="2344" b="58550"/>
          <a:stretch>
            <a:fillRect/>
          </a:stretch>
        </p:blipFill>
        <p:spPr bwMode="auto">
          <a:xfrm>
            <a:off x="1066800" y="1219200"/>
            <a:ext cx="7924800" cy="2209800"/>
          </a:xfrm>
          <a:prstGeom prst="rect">
            <a:avLst/>
          </a:prstGeom>
          <a:noFill/>
          <a:ln w="9525">
            <a:noFill/>
            <a:miter lim="800000"/>
            <a:headEnd/>
            <a:tailEnd/>
          </a:ln>
        </p:spPr>
      </p:pic>
      <p:sp>
        <p:nvSpPr>
          <p:cNvPr id="6" name="Rectangle 5"/>
          <p:cNvSpPr/>
          <p:nvPr/>
        </p:nvSpPr>
        <p:spPr>
          <a:xfrm>
            <a:off x="6477000" y="3048000"/>
            <a:ext cx="1524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10000" y="1752600"/>
            <a:ext cx="1524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209800" y="2590800"/>
            <a:ext cx="1524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05800" y="1752600"/>
            <a:ext cx="1524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1219200"/>
            <a:ext cx="1295400" cy="2185214"/>
          </a:xfrm>
          <a:prstGeom prst="rect">
            <a:avLst/>
          </a:prstGeom>
          <a:noFill/>
        </p:spPr>
        <p:txBody>
          <a:bodyPr wrap="square" rtlCol="0">
            <a:spAutoFit/>
          </a:bodyPr>
          <a:lstStyle/>
          <a:p>
            <a:r>
              <a:rPr lang="en-US" sz="1200" dirty="0" smtClean="0"/>
              <a:t>PGI –H. sapiens</a:t>
            </a:r>
          </a:p>
          <a:p>
            <a:r>
              <a:rPr lang="en-US" sz="1200" dirty="0" smtClean="0"/>
              <a:t>PGI- </a:t>
            </a:r>
            <a:r>
              <a:rPr lang="en-US" sz="1200" dirty="0" err="1" smtClean="0"/>
              <a:t>T.maritima</a:t>
            </a:r>
            <a:endParaRPr lang="en-US" sz="1200" dirty="0" smtClean="0"/>
          </a:p>
          <a:p>
            <a:endParaRPr lang="en-US" sz="400" dirty="0" smtClean="0"/>
          </a:p>
          <a:p>
            <a:r>
              <a:rPr lang="en-US" sz="1200" dirty="0" smtClean="0"/>
              <a:t>PGI-</a:t>
            </a:r>
            <a:r>
              <a:rPr lang="en-US" sz="1200" dirty="0" err="1" smtClean="0"/>
              <a:t>H.sapiens</a:t>
            </a:r>
            <a:endParaRPr lang="en-US" sz="1200" dirty="0" smtClean="0"/>
          </a:p>
          <a:p>
            <a:r>
              <a:rPr lang="en-US" sz="1200" dirty="0" smtClean="0"/>
              <a:t>PGI-</a:t>
            </a:r>
            <a:r>
              <a:rPr lang="en-US" sz="1200" dirty="0" err="1" smtClean="0"/>
              <a:t>T.maritima</a:t>
            </a:r>
            <a:endParaRPr lang="en-US" sz="1200" dirty="0" smtClean="0"/>
          </a:p>
          <a:p>
            <a:endParaRPr lang="en-US" sz="400" dirty="0" smtClean="0"/>
          </a:p>
          <a:p>
            <a:r>
              <a:rPr lang="en-US" sz="1200" dirty="0" smtClean="0"/>
              <a:t>PGI-</a:t>
            </a:r>
            <a:r>
              <a:rPr lang="en-US" sz="1200" dirty="0" err="1" smtClean="0"/>
              <a:t>H.sapiens</a:t>
            </a:r>
            <a:endParaRPr lang="en-US" sz="1200" dirty="0" smtClean="0"/>
          </a:p>
          <a:p>
            <a:r>
              <a:rPr lang="en-US" sz="1200" dirty="0" smtClean="0"/>
              <a:t>PGI-</a:t>
            </a:r>
            <a:r>
              <a:rPr lang="en-US" sz="1200" dirty="0" err="1" smtClean="0"/>
              <a:t>T.maritima</a:t>
            </a:r>
            <a:endParaRPr lang="en-US" sz="1200" dirty="0" smtClean="0"/>
          </a:p>
          <a:p>
            <a:endParaRPr lang="en-US" sz="400" dirty="0" smtClean="0"/>
          </a:p>
          <a:p>
            <a:r>
              <a:rPr lang="en-US" sz="1200" dirty="0" smtClean="0"/>
              <a:t>PGI-</a:t>
            </a:r>
            <a:r>
              <a:rPr lang="en-US" sz="1200" dirty="0" err="1" smtClean="0"/>
              <a:t>H.sapiens</a:t>
            </a:r>
            <a:endParaRPr lang="en-US" sz="1200" dirty="0" smtClean="0"/>
          </a:p>
          <a:p>
            <a:r>
              <a:rPr lang="en-US" sz="1200" dirty="0" smtClean="0"/>
              <a:t>PGI-</a:t>
            </a:r>
            <a:r>
              <a:rPr lang="en-US" sz="1200" dirty="0" err="1" smtClean="0"/>
              <a:t>T.maritimas</a:t>
            </a:r>
            <a:endParaRPr lang="en-US" sz="1200" dirty="0" smtClean="0"/>
          </a:p>
          <a:p>
            <a:endParaRPr lang="en-US" sz="400" dirty="0" smtClean="0"/>
          </a:p>
          <a:p>
            <a:r>
              <a:rPr lang="en-US" sz="1200" dirty="0" smtClean="0"/>
              <a:t>PGI-H..sapiens</a:t>
            </a:r>
          </a:p>
          <a:p>
            <a:r>
              <a:rPr lang="en-US" sz="1200" dirty="0" smtClean="0"/>
              <a:t>PGI-</a:t>
            </a:r>
            <a:r>
              <a:rPr lang="en-US" sz="1200" dirty="0" err="1" smtClean="0"/>
              <a:t>T.maritimas</a:t>
            </a:r>
            <a:endParaRPr lang="en-US" sz="1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3" cstate="print"/>
          <a:srcRect/>
          <a:stretch>
            <a:fillRect/>
          </a:stretch>
        </p:blipFill>
        <p:spPr bwMode="auto">
          <a:xfrm>
            <a:off x="4419600" y="3810000"/>
            <a:ext cx="2667163" cy="2562225"/>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152401" y="1447801"/>
            <a:ext cx="2743200" cy="2689934"/>
          </a:xfrm>
          <a:prstGeom prst="rect">
            <a:avLst/>
          </a:prstGeom>
          <a:noFill/>
          <a:ln w="9525">
            <a:noFill/>
            <a:miter lim="800000"/>
            <a:headEnd/>
            <a:tailEnd/>
          </a:ln>
        </p:spPr>
      </p:pic>
      <p:pic>
        <p:nvPicPr>
          <p:cNvPr id="6147" name="Picture 3"/>
          <p:cNvPicPr>
            <a:picLocks noChangeAspect="1" noChangeArrowheads="1"/>
          </p:cNvPicPr>
          <p:nvPr/>
        </p:nvPicPr>
        <p:blipFill>
          <a:blip r:embed="rId5" cstate="print"/>
          <a:srcRect/>
          <a:stretch>
            <a:fillRect/>
          </a:stretch>
        </p:blipFill>
        <p:spPr bwMode="auto">
          <a:xfrm>
            <a:off x="3124200" y="1676400"/>
            <a:ext cx="2856820" cy="1981200"/>
          </a:xfrm>
          <a:prstGeom prst="rect">
            <a:avLst/>
          </a:prstGeom>
          <a:noFill/>
          <a:ln w="9525">
            <a:noFill/>
            <a:miter lim="800000"/>
            <a:headEnd/>
            <a:tailEnd/>
          </a:ln>
        </p:spPr>
      </p:pic>
      <p:pic>
        <p:nvPicPr>
          <p:cNvPr id="12298" name="Picture 10"/>
          <p:cNvPicPr>
            <a:picLocks noChangeAspect="1" noChangeArrowheads="1"/>
          </p:cNvPicPr>
          <p:nvPr/>
        </p:nvPicPr>
        <p:blipFill>
          <a:blip r:embed="rId6" cstate="print"/>
          <a:srcRect l="7395" t="11985"/>
          <a:stretch>
            <a:fillRect/>
          </a:stretch>
        </p:blipFill>
        <p:spPr bwMode="auto">
          <a:xfrm>
            <a:off x="6400800" y="1447800"/>
            <a:ext cx="2743200" cy="223837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Mechanism</a:t>
            </a:r>
            <a:endParaRPr lang="en-US" dirty="0"/>
          </a:p>
        </p:txBody>
      </p:sp>
      <p:cxnSp>
        <p:nvCxnSpPr>
          <p:cNvPr id="15" name="Straight Arrow Connector 14"/>
          <p:cNvCxnSpPr/>
          <p:nvPr/>
        </p:nvCxnSpPr>
        <p:spPr>
          <a:xfrm>
            <a:off x="5715000" y="2286000"/>
            <a:ext cx="8382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2" name="TextBox 41"/>
          <p:cNvSpPr txBox="1"/>
          <p:nvPr/>
        </p:nvSpPr>
        <p:spPr>
          <a:xfrm>
            <a:off x="7315200" y="1447800"/>
            <a:ext cx="762000" cy="276999"/>
          </a:xfrm>
          <a:prstGeom prst="rect">
            <a:avLst/>
          </a:prstGeom>
          <a:solidFill>
            <a:schemeClr val="bg1"/>
          </a:solidFill>
        </p:spPr>
        <p:txBody>
          <a:bodyPr wrap="square" rtlCol="0">
            <a:spAutoFit/>
          </a:bodyPr>
          <a:lstStyle/>
          <a:p>
            <a:r>
              <a:rPr lang="en-US" sz="1200" b="1" dirty="0" smtClean="0"/>
              <a:t>K</a:t>
            </a:r>
            <a:endParaRPr lang="en-US" sz="1200" b="1" dirty="0"/>
          </a:p>
        </p:txBody>
      </p:sp>
      <p:sp>
        <p:nvSpPr>
          <p:cNvPr id="43" name="TextBox 42"/>
          <p:cNvSpPr txBox="1"/>
          <p:nvPr/>
        </p:nvSpPr>
        <p:spPr>
          <a:xfrm>
            <a:off x="8458200" y="1447800"/>
            <a:ext cx="685800" cy="276999"/>
          </a:xfrm>
          <a:prstGeom prst="rect">
            <a:avLst/>
          </a:prstGeom>
          <a:solidFill>
            <a:schemeClr val="bg1"/>
          </a:solidFill>
        </p:spPr>
        <p:txBody>
          <a:bodyPr wrap="square" rtlCol="0">
            <a:spAutoFit/>
          </a:bodyPr>
          <a:lstStyle/>
          <a:p>
            <a:r>
              <a:rPr lang="en-US" sz="1200" b="1" dirty="0" smtClean="0"/>
              <a:t>E</a:t>
            </a:r>
            <a:endParaRPr lang="en-US" sz="1200" b="1" dirty="0"/>
          </a:p>
        </p:txBody>
      </p:sp>
      <p:sp>
        <p:nvSpPr>
          <p:cNvPr id="47" name="TextBox 46"/>
          <p:cNvSpPr txBox="1"/>
          <p:nvPr/>
        </p:nvSpPr>
        <p:spPr>
          <a:xfrm>
            <a:off x="3352800" y="3962400"/>
            <a:ext cx="838200" cy="276999"/>
          </a:xfrm>
          <a:prstGeom prst="rect">
            <a:avLst/>
          </a:prstGeom>
          <a:solidFill>
            <a:schemeClr val="bg1"/>
          </a:solidFill>
        </p:spPr>
        <p:txBody>
          <a:bodyPr wrap="square" rtlCol="0">
            <a:spAutoFit/>
          </a:bodyPr>
          <a:lstStyle/>
          <a:p>
            <a:endParaRPr lang="en-US" sz="1200" b="1" dirty="0"/>
          </a:p>
        </p:txBody>
      </p:sp>
      <p:cxnSp>
        <p:nvCxnSpPr>
          <p:cNvPr id="19" name="Straight Arrow Connector 18"/>
          <p:cNvCxnSpPr/>
          <p:nvPr/>
        </p:nvCxnSpPr>
        <p:spPr>
          <a:xfrm rot="5400000">
            <a:off x="6781800" y="3505200"/>
            <a:ext cx="609600" cy="4572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a:off x="2438400" y="2362200"/>
            <a:ext cx="7620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6150" name="Picture 6"/>
          <p:cNvPicPr>
            <a:picLocks noChangeAspect="1" noChangeArrowheads="1"/>
          </p:cNvPicPr>
          <p:nvPr/>
        </p:nvPicPr>
        <p:blipFill>
          <a:blip r:embed="rId7" cstate="print"/>
          <a:srcRect/>
          <a:stretch>
            <a:fillRect/>
          </a:stretch>
        </p:blipFill>
        <p:spPr bwMode="auto">
          <a:xfrm>
            <a:off x="990600" y="3810000"/>
            <a:ext cx="2743200" cy="2642839"/>
          </a:xfrm>
          <a:prstGeom prst="rect">
            <a:avLst/>
          </a:prstGeom>
          <a:noFill/>
          <a:ln w="9525">
            <a:noFill/>
            <a:miter lim="800000"/>
            <a:headEnd/>
            <a:tailEnd/>
          </a:ln>
        </p:spPr>
      </p:pic>
      <p:cxnSp>
        <p:nvCxnSpPr>
          <p:cNvPr id="21" name="Straight Arrow Connector 20"/>
          <p:cNvCxnSpPr/>
          <p:nvPr/>
        </p:nvCxnSpPr>
        <p:spPr>
          <a:xfrm rot="10800000">
            <a:off x="3276600" y="4876800"/>
            <a:ext cx="12192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ox(in)">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147"/>
                                        </p:tgtEl>
                                        <p:attrNameLst>
                                          <p:attrName>style.visibility</p:attrName>
                                        </p:attrNameLst>
                                      </p:cBhvr>
                                      <p:to>
                                        <p:strVal val="visible"/>
                                      </p:to>
                                    </p:set>
                                    <p:animEffect transition="in" filter="box(in)">
                                      <p:cBhvr>
                                        <p:cTn id="17" dur="500"/>
                                        <p:tgtEl>
                                          <p:spTgt spid="614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ox(i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2298"/>
                                        </p:tgtEl>
                                        <p:attrNameLst>
                                          <p:attrName>style.visibility</p:attrName>
                                        </p:attrNameLst>
                                      </p:cBhvr>
                                      <p:to>
                                        <p:strVal val="visible"/>
                                      </p:to>
                                    </p:set>
                                    <p:animEffect transition="in" filter="box(in)">
                                      <p:cBhvr>
                                        <p:cTn id="27" dur="500"/>
                                        <p:tgtEl>
                                          <p:spTgt spid="12298"/>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ox(in)">
                                      <p:cBhvr>
                                        <p:cTn id="30" dur="500"/>
                                        <p:tgtEl>
                                          <p:spTgt spid="42"/>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ox(in)">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ox(in)">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6149"/>
                                        </p:tgtEl>
                                        <p:attrNameLst>
                                          <p:attrName>style.visibility</p:attrName>
                                        </p:attrNameLst>
                                      </p:cBhvr>
                                      <p:to>
                                        <p:strVal val="visible"/>
                                      </p:to>
                                    </p:set>
                                    <p:animEffect transition="in" filter="box(in)">
                                      <p:cBhvr>
                                        <p:cTn id="43" dur="500"/>
                                        <p:tgtEl>
                                          <p:spTgt spid="6149"/>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ox(in)">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6150"/>
                                        </p:tgtEl>
                                        <p:attrNameLst>
                                          <p:attrName>style.visibility</p:attrName>
                                        </p:attrNameLst>
                                      </p:cBhvr>
                                      <p:to>
                                        <p:strVal val="visible"/>
                                      </p:to>
                                    </p:set>
                                    <p:animEffect transition="in" filter="box(in)">
                                      <p:cBhvr>
                                        <p:cTn id="53"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Inhibitor – PAB</a:t>
            </a:r>
            <a:endParaRPr lang="en-US" dirty="0"/>
          </a:p>
        </p:txBody>
      </p:sp>
      <p:sp>
        <p:nvSpPr>
          <p:cNvPr id="3" name="Content Placeholder 2"/>
          <p:cNvSpPr>
            <a:spLocks noGrp="1"/>
          </p:cNvSpPr>
          <p:nvPr>
            <p:ph sz="quarter" idx="1"/>
          </p:nvPr>
        </p:nvSpPr>
        <p:spPr>
          <a:xfrm>
            <a:off x="4800600" y="1371600"/>
            <a:ext cx="4114800" cy="5105400"/>
          </a:xfrm>
        </p:spPr>
        <p:txBody>
          <a:bodyPr>
            <a:normAutofit/>
          </a:bodyPr>
          <a:lstStyle/>
          <a:p>
            <a:r>
              <a:rPr lang="en-US" dirty="0" err="1" smtClean="0"/>
              <a:t>Phosphoarabinonate</a:t>
            </a:r>
            <a:r>
              <a:rPr lang="en-US" dirty="0" smtClean="0"/>
              <a:t> (PAB)</a:t>
            </a:r>
          </a:p>
          <a:p>
            <a:pPr lvl="1"/>
            <a:r>
              <a:rPr lang="en-US" dirty="0" smtClean="0"/>
              <a:t>Mimics the </a:t>
            </a:r>
            <a:r>
              <a:rPr lang="en-US" dirty="0" err="1" smtClean="0"/>
              <a:t>cis-enediol</a:t>
            </a:r>
            <a:r>
              <a:rPr lang="en-US" dirty="0" smtClean="0"/>
              <a:t> intermediate of the reaction</a:t>
            </a:r>
          </a:p>
          <a:p>
            <a:pPr lvl="1"/>
            <a:r>
              <a:rPr lang="en-US" dirty="0" smtClean="0"/>
              <a:t>Completive inhibitor of PGI</a:t>
            </a:r>
          </a:p>
          <a:p>
            <a:pPr lvl="1">
              <a:buNone/>
            </a:pPr>
            <a:endParaRPr lang="en-US" sz="1200" dirty="0" smtClean="0"/>
          </a:p>
          <a:p>
            <a:pPr marL="182880" indent="-182880">
              <a:spcBef>
                <a:spcPts val="0"/>
              </a:spcBef>
            </a:pPr>
            <a:r>
              <a:rPr lang="en-US" sz="2200" dirty="0" smtClean="0"/>
              <a:t>Phosphate residue forms hydrogen bonds with the side chain residues of </a:t>
            </a:r>
            <a:r>
              <a:rPr lang="en-US" sz="2200" b="1" dirty="0" smtClean="0"/>
              <a:t>Thr-211, Thr-214, Ser-209 and Ser-159</a:t>
            </a:r>
          </a:p>
          <a:p>
            <a:pPr marL="182880" indent="-182880">
              <a:spcBef>
                <a:spcPts val="0"/>
              </a:spcBef>
              <a:buNone/>
            </a:pPr>
            <a:endParaRPr lang="en-US" sz="1200" b="1" dirty="0" smtClean="0"/>
          </a:p>
          <a:p>
            <a:pPr marL="182880" indent="-182880">
              <a:spcBef>
                <a:spcPts val="0"/>
              </a:spcBef>
            </a:pPr>
            <a:r>
              <a:rPr lang="en-US" sz="2200" dirty="0" smtClean="0"/>
              <a:t>Hydroxyl oxygen stabilized by side chain of </a:t>
            </a:r>
            <a:r>
              <a:rPr lang="en-US" sz="2200" b="1" dirty="0" smtClean="0"/>
              <a:t>Lys-518</a:t>
            </a:r>
          </a:p>
          <a:p>
            <a:pPr marL="182880" indent="-182880">
              <a:spcBef>
                <a:spcPts val="0"/>
              </a:spcBef>
              <a:buNone/>
            </a:pPr>
            <a:endParaRPr lang="en-US" sz="1100" dirty="0" smtClean="0"/>
          </a:p>
          <a:p>
            <a:pPr lvl="1"/>
            <a:endParaRPr lang="en-US" dirty="0"/>
          </a:p>
        </p:txBody>
      </p:sp>
      <p:pic>
        <p:nvPicPr>
          <p:cNvPr id="21506" name="Picture 2"/>
          <p:cNvPicPr>
            <a:picLocks noChangeAspect="1" noChangeArrowheads="1"/>
          </p:cNvPicPr>
          <p:nvPr/>
        </p:nvPicPr>
        <p:blipFill>
          <a:blip r:embed="rId3" cstate="print"/>
          <a:srcRect t="37000" r="59356" b="26000"/>
          <a:stretch>
            <a:fillRect/>
          </a:stretch>
        </p:blipFill>
        <p:spPr bwMode="auto">
          <a:xfrm>
            <a:off x="381000" y="2209800"/>
            <a:ext cx="441960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5PA with PGI (</a:t>
            </a:r>
            <a:r>
              <a:rPr lang="en-US" i="1" dirty="0" smtClean="0"/>
              <a:t>Homo Sapiens</a:t>
            </a:r>
            <a:r>
              <a:rPr lang="en-US" dirty="0" smtClean="0"/>
              <a:t>)</a:t>
            </a:r>
            <a:endParaRPr lang="en-US" dirty="0"/>
          </a:p>
        </p:txBody>
      </p:sp>
      <p:sp>
        <p:nvSpPr>
          <p:cNvPr id="3" name="Content Placeholder 2"/>
          <p:cNvSpPr>
            <a:spLocks noGrp="1"/>
          </p:cNvSpPr>
          <p:nvPr>
            <p:ph sz="quarter" idx="1"/>
          </p:nvPr>
        </p:nvSpPr>
        <p:spPr/>
        <p:txBody>
          <a:bodyPr/>
          <a:lstStyle/>
          <a:p>
            <a:endParaRPr lang="en-US"/>
          </a:p>
        </p:txBody>
      </p:sp>
      <p:pic>
        <p:nvPicPr>
          <p:cNvPr id="23554" name="Picture 2"/>
          <p:cNvPicPr>
            <a:picLocks noChangeAspect="1" noChangeArrowheads="1"/>
          </p:cNvPicPr>
          <p:nvPr/>
        </p:nvPicPr>
        <p:blipFill>
          <a:blip r:embed="rId3" cstate="print"/>
          <a:srcRect l="14375" t="7000" r="20000" b="20000"/>
          <a:stretch>
            <a:fillRect/>
          </a:stretch>
        </p:blipFill>
        <p:spPr bwMode="auto">
          <a:xfrm>
            <a:off x="609600" y="1143000"/>
            <a:ext cx="8001000" cy="5562600"/>
          </a:xfrm>
          <a:prstGeom prst="rect">
            <a:avLst/>
          </a:prstGeom>
          <a:noFill/>
          <a:ln w="9525">
            <a:noFill/>
            <a:miter lim="800000"/>
            <a:headEnd/>
            <a:tailEnd/>
          </a:ln>
        </p:spPr>
      </p:pic>
      <p:pic>
        <p:nvPicPr>
          <p:cNvPr id="23555" name="Picture 3"/>
          <p:cNvPicPr>
            <a:picLocks noChangeAspect="1" noChangeArrowheads="1"/>
          </p:cNvPicPr>
          <p:nvPr/>
        </p:nvPicPr>
        <p:blipFill>
          <a:blip r:embed="rId4" cstate="print"/>
          <a:srcRect l="18125" t="14000" r="26875" b="18000"/>
          <a:stretch>
            <a:fillRect/>
          </a:stretch>
        </p:blipFill>
        <p:spPr bwMode="auto">
          <a:xfrm>
            <a:off x="1600200" y="1600200"/>
            <a:ext cx="5719482" cy="441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ox(in)">
                                      <p:cBhvr>
                                        <p:cTn id="7"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5PA with PGI (</a:t>
            </a:r>
            <a:r>
              <a:rPr lang="en-US" i="1" dirty="0" err="1" smtClean="0"/>
              <a:t>Thermotoga</a:t>
            </a:r>
            <a:r>
              <a:rPr lang="en-US" i="1" dirty="0" smtClean="0"/>
              <a:t> </a:t>
            </a:r>
            <a:r>
              <a:rPr lang="en-US" i="1" dirty="0" err="1" smtClean="0"/>
              <a:t>maritima</a:t>
            </a:r>
            <a:r>
              <a:rPr lang="en-US" dirty="0" smtClean="0"/>
              <a:t>)</a:t>
            </a:r>
            <a:endParaRPr lang="en-US" dirty="0"/>
          </a:p>
        </p:txBody>
      </p:sp>
      <p:sp>
        <p:nvSpPr>
          <p:cNvPr id="3" name="Content Placeholder 2"/>
          <p:cNvSpPr>
            <a:spLocks noGrp="1"/>
          </p:cNvSpPr>
          <p:nvPr>
            <p:ph sz="quarter" idx="1"/>
          </p:nvPr>
        </p:nvSpPr>
        <p:spPr/>
        <p:txBody>
          <a:bodyPr/>
          <a:lstStyle/>
          <a:p>
            <a:endParaRPr lang="en-US"/>
          </a:p>
        </p:txBody>
      </p:sp>
      <p:pic>
        <p:nvPicPr>
          <p:cNvPr id="29698" name="Picture 2"/>
          <p:cNvPicPr>
            <a:picLocks noChangeAspect="1" noChangeArrowheads="1"/>
          </p:cNvPicPr>
          <p:nvPr/>
        </p:nvPicPr>
        <p:blipFill>
          <a:blip r:embed="rId3" cstate="print"/>
          <a:srcRect l="8794" t="8000" r="11083" b="10000"/>
          <a:stretch>
            <a:fillRect/>
          </a:stretch>
        </p:blipFill>
        <p:spPr bwMode="auto">
          <a:xfrm>
            <a:off x="304800" y="1219200"/>
            <a:ext cx="8458200" cy="5410200"/>
          </a:xfrm>
          <a:prstGeom prst="rect">
            <a:avLst/>
          </a:prstGeom>
          <a:noFill/>
          <a:ln w="9525">
            <a:noFill/>
            <a:miter lim="800000"/>
            <a:headEnd/>
            <a:tailEnd/>
          </a:ln>
        </p:spPr>
      </p:pic>
      <p:pic>
        <p:nvPicPr>
          <p:cNvPr id="29699" name="Picture 3"/>
          <p:cNvPicPr>
            <a:picLocks noChangeAspect="1" noChangeArrowheads="1"/>
          </p:cNvPicPr>
          <p:nvPr/>
        </p:nvPicPr>
        <p:blipFill>
          <a:blip r:embed="rId4" cstate="print"/>
          <a:srcRect l="19375" t="14000" r="17500" b="17000"/>
          <a:stretch>
            <a:fillRect/>
          </a:stretch>
        </p:blipFill>
        <p:spPr bwMode="auto">
          <a:xfrm>
            <a:off x="838200" y="1295400"/>
            <a:ext cx="7696200" cy="5257800"/>
          </a:xfrm>
          <a:prstGeom prst="rect">
            <a:avLst/>
          </a:prstGeom>
          <a:noFill/>
          <a:ln w="9525">
            <a:noFill/>
            <a:miter lim="800000"/>
            <a:headEnd/>
            <a:tailEnd/>
          </a:ln>
        </p:spPr>
      </p:pic>
      <p:sp>
        <p:nvSpPr>
          <p:cNvPr id="6" name="TextBox 5"/>
          <p:cNvSpPr txBox="1"/>
          <p:nvPr/>
        </p:nvSpPr>
        <p:spPr>
          <a:xfrm>
            <a:off x="3429000" y="2133600"/>
            <a:ext cx="990600" cy="307777"/>
          </a:xfrm>
          <a:prstGeom prst="rect">
            <a:avLst/>
          </a:prstGeom>
          <a:noFill/>
        </p:spPr>
        <p:txBody>
          <a:bodyPr wrap="square" rtlCol="0">
            <a:spAutoFit/>
          </a:bodyPr>
          <a:lstStyle/>
          <a:p>
            <a:r>
              <a:rPr lang="en-US" sz="1400" dirty="0" smtClean="0">
                <a:solidFill>
                  <a:schemeClr val="bg1"/>
                </a:solidFill>
              </a:rPr>
              <a:t>Lys-422</a:t>
            </a:r>
            <a:endParaRPr lang="en-US" sz="1400" dirty="0">
              <a:solidFill>
                <a:schemeClr val="bg1"/>
              </a:solidFill>
            </a:endParaRPr>
          </a:p>
        </p:txBody>
      </p:sp>
      <p:sp>
        <p:nvSpPr>
          <p:cNvPr id="7" name="TextBox 6"/>
          <p:cNvSpPr txBox="1"/>
          <p:nvPr/>
        </p:nvSpPr>
        <p:spPr>
          <a:xfrm>
            <a:off x="6096000" y="3581400"/>
            <a:ext cx="838200" cy="307777"/>
          </a:xfrm>
          <a:prstGeom prst="rect">
            <a:avLst/>
          </a:prstGeom>
          <a:noFill/>
        </p:spPr>
        <p:txBody>
          <a:bodyPr wrap="square" rtlCol="0">
            <a:spAutoFit/>
          </a:bodyPr>
          <a:lstStyle/>
          <a:p>
            <a:r>
              <a:rPr lang="en-US" sz="1400" dirty="0" smtClean="0">
                <a:solidFill>
                  <a:schemeClr val="bg1"/>
                </a:solidFill>
              </a:rPr>
              <a:t>Glu-281</a:t>
            </a:r>
            <a:endParaRPr lang="en-US" sz="1400" dirty="0">
              <a:solidFill>
                <a:schemeClr val="bg1"/>
              </a:solidFill>
            </a:endParaRPr>
          </a:p>
        </p:txBody>
      </p:sp>
      <p:sp>
        <p:nvSpPr>
          <p:cNvPr id="8" name="TextBox 7"/>
          <p:cNvSpPr txBox="1"/>
          <p:nvPr/>
        </p:nvSpPr>
        <p:spPr>
          <a:xfrm>
            <a:off x="4800600" y="5867400"/>
            <a:ext cx="990600" cy="307777"/>
          </a:xfrm>
          <a:prstGeom prst="rect">
            <a:avLst/>
          </a:prstGeom>
          <a:noFill/>
        </p:spPr>
        <p:txBody>
          <a:bodyPr wrap="square" rtlCol="0">
            <a:spAutoFit/>
          </a:bodyPr>
          <a:lstStyle/>
          <a:p>
            <a:r>
              <a:rPr lang="en-US" sz="1400" dirty="0" smtClean="0">
                <a:solidFill>
                  <a:schemeClr val="bg1"/>
                </a:solidFill>
              </a:rPr>
              <a:t>Ser-77</a:t>
            </a:r>
            <a:endParaRPr lang="en-US" sz="1400" dirty="0">
              <a:solidFill>
                <a:schemeClr val="bg1"/>
              </a:solidFill>
            </a:endParaRPr>
          </a:p>
        </p:txBody>
      </p:sp>
      <p:sp>
        <p:nvSpPr>
          <p:cNvPr id="9" name="TextBox 8"/>
          <p:cNvSpPr txBox="1"/>
          <p:nvPr/>
        </p:nvSpPr>
        <p:spPr>
          <a:xfrm>
            <a:off x="2133600" y="4572000"/>
            <a:ext cx="762000" cy="307777"/>
          </a:xfrm>
          <a:prstGeom prst="rect">
            <a:avLst/>
          </a:prstGeom>
          <a:noFill/>
        </p:spPr>
        <p:txBody>
          <a:bodyPr wrap="square" rtlCol="0">
            <a:spAutoFit/>
          </a:bodyPr>
          <a:lstStyle/>
          <a:p>
            <a:r>
              <a:rPr lang="en-US" sz="1400" dirty="0" smtClean="0">
                <a:solidFill>
                  <a:schemeClr val="bg1"/>
                </a:solidFill>
              </a:rPr>
              <a:t>Thr-141</a:t>
            </a:r>
            <a:endParaRPr lang="en-US"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box(in)">
                                      <p:cBhvr>
                                        <p:cTn id="7" dur="500"/>
                                        <p:tgtEl>
                                          <p:spTgt spid="2969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500"/>
                                        <p:tgtEl>
                                          <p:spTgt spid="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ox(in)">
                                      <p:cBhvr>
                                        <p:cTn id="16" dur="500"/>
                                        <p:tgtEl>
                                          <p:spTgt spid="9"/>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l="13125" t="14000" r="17500" b="18000"/>
          <a:stretch>
            <a:fillRect/>
          </a:stretch>
        </p:blipFill>
        <p:spPr bwMode="auto">
          <a:xfrm>
            <a:off x="0" y="1143000"/>
            <a:ext cx="8458200" cy="51816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err="1" smtClean="0"/>
              <a:t>Phylogenetic</a:t>
            </a:r>
            <a:r>
              <a:rPr lang="en-US" dirty="0" smtClean="0"/>
              <a:t> Tree</a:t>
            </a:r>
            <a:endParaRPr lang="en-US" dirty="0"/>
          </a:p>
        </p:txBody>
      </p:sp>
      <p:sp>
        <p:nvSpPr>
          <p:cNvPr id="3" name="Content Placeholder 2"/>
          <p:cNvSpPr>
            <a:spLocks noGrp="1"/>
          </p:cNvSpPr>
          <p:nvPr>
            <p:ph sz="quarter" idx="1"/>
          </p:nvPr>
        </p:nvSpPr>
        <p:spPr/>
        <p:txBody>
          <a:bodyPr/>
          <a:lstStyle/>
          <a:p>
            <a:endParaRPr lang="en-US" dirty="0"/>
          </a:p>
        </p:txBody>
      </p:sp>
      <p:sp>
        <p:nvSpPr>
          <p:cNvPr id="6" name="TextBox 5"/>
          <p:cNvSpPr txBox="1"/>
          <p:nvPr/>
        </p:nvSpPr>
        <p:spPr>
          <a:xfrm>
            <a:off x="6629400" y="1143000"/>
            <a:ext cx="1676400" cy="246221"/>
          </a:xfrm>
          <a:prstGeom prst="rect">
            <a:avLst/>
          </a:prstGeom>
          <a:solidFill>
            <a:schemeClr val="bg1"/>
          </a:solidFill>
        </p:spPr>
        <p:txBody>
          <a:bodyPr wrap="square" rtlCol="0">
            <a:spAutoFit/>
          </a:bodyPr>
          <a:lstStyle/>
          <a:p>
            <a:r>
              <a:rPr lang="en-US" sz="1000" dirty="0" smtClean="0"/>
              <a:t>PGI – </a:t>
            </a:r>
            <a:r>
              <a:rPr lang="en-US" sz="1000" i="1" dirty="0" err="1" smtClean="0"/>
              <a:t>Leishmania</a:t>
            </a:r>
            <a:r>
              <a:rPr lang="en-US" sz="1000" i="1" dirty="0" smtClean="0"/>
              <a:t> </a:t>
            </a:r>
            <a:r>
              <a:rPr lang="en-US" sz="1000" i="1" dirty="0" err="1" smtClean="0"/>
              <a:t>mexicana</a:t>
            </a:r>
            <a:endParaRPr lang="en-US" sz="1000" i="1" dirty="0"/>
          </a:p>
        </p:txBody>
      </p:sp>
      <p:sp>
        <p:nvSpPr>
          <p:cNvPr id="8" name="TextBox 7"/>
          <p:cNvSpPr txBox="1"/>
          <p:nvPr/>
        </p:nvSpPr>
        <p:spPr>
          <a:xfrm>
            <a:off x="6705600" y="2286000"/>
            <a:ext cx="1752600" cy="246221"/>
          </a:xfrm>
          <a:prstGeom prst="rect">
            <a:avLst/>
          </a:prstGeom>
          <a:solidFill>
            <a:schemeClr val="bg1"/>
          </a:solidFill>
        </p:spPr>
        <p:txBody>
          <a:bodyPr wrap="square" rtlCol="0">
            <a:spAutoFit/>
          </a:bodyPr>
          <a:lstStyle/>
          <a:p>
            <a:r>
              <a:rPr lang="en-US" sz="1000" dirty="0" smtClean="0"/>
              <a:t>PGI-</a:t>
            </a:r>
            <a:r>
              <a:rPr lang="en-US" sz="1000" i="1" dirty="0" err="1" smtClean="0"/>
              <a:t>Fervidobacterium</a:t>
            </a:r>
            <a:r>
              <a:rPr lang="en-US" sz="1000" i="1" dirty="0" smtClean="0"/>
              <a:t> </a:t>
            </a:r>
            <a:r>
              <a:rPr lang="en-US" sz="1000" i="1" dirty="0" err="1" smtClean="0"/>
              <a:t>nodosum</a:t>
            </a:r>
            <a:endParaRPr lang="en-US" sz="1000" i="1" dirty="0"/>
          </a:p>
        </p:txBody>
      </p:sp>
      <p:sp>
        <p:nvSpPr>
          <p:cNvPr id="9" name="TextBox 8"/>
          <p:cNvSpPr txBox="1"/>
          <p:nvPr/>
        </p:nvSpPr>
        <p:spPr>
          <a:xfrm>
            <a:off x="6781800" y="4114800"/>
            <a:ext cx="1752600" cy="246221"/>
          </a:xfrm>
          <a:prstGeom prst="rect">
            <a:avLst/>
          </a:prstGeom>
          <a:solidFill>
            <a:schemeClr val="bg1"/>
          </a:solidFill>
        </p:spPr>
        <p:txBody>
          <a:bodyPr wrap="square" rtlCol="0">
            <a:spAutoFit/>
          </a:bodyPr>
          <a:lstStyle/>
          <a:p>
            <a:r>
              <a:rPr lang="en-US" sz="1000" dirty="0" smtClean="0"/>
              <a:t>PGI-</a:t>
            </a:r>
            <a:r>
              <a:rPr lang="en-US" sz="1000" i="1" dirty="0" err="1" smtClean="0"/>
              <a:t>Oceanithermus</a:t>
            </a:r>
            <a:r>
              <a:rPr lang="en-US" sz="1000" i="1" dirty="0" smtClean="0"/>
              <a:t> </a:t>
            </a:r>
            <a:r>
              <a:rPr lang="en-US" sz="1000" i="1" dirty="0" err="1" smtClean="0"/>
              <a:t>profundus</a:t>
            </a:r>
            <a:endParaRPr lang="en-US" sz="1000" i="1" dirty="0"/>
          </a:p>
        </p:txBody>
      </p:sp>
      <p:sp>
        <p:nvSpPr>
          <p:cNvPr id="10" name="TextBox 9"/>
          <p:cNvSpPr txBox="1"/>
          <p:nvPr/>
        </p:nvSpPr>
        <p:spPr>
          <a:xfrm>
            <a:off x="6705600" y="1676400"/>
            <a:ext cx="1600200" cy="246221"/>
          </a:xfrm>
          <a:prstGeom prst="rect">
            <a:avLst/>
          </a:prstGeom>
          <a:solidFill>
            <a:schemeClr val="bg1"/>
          </a:solidFill>
          <a:ln>
            <a:solidFill>
              <a:schemeClr val="accent2">
                <a:lumMod val="75000"/>
              </a:schemeClr>
            </a:solidFill>
          </a:ln>
        </p:spPr>
        <p:txBody>
          <a:bodyPr wrap="square" rtlCol="0">
            <a:spAutoFit/>
          </a:bodyPr>
          <a:lstStyle/>
          <a:p>
            <a:r>
              <a:rPr lang="en-US" sz="1000" dirty="0" smtClean="0"/>
              <a:t>PGI-</a:t>
            </a:r>
            <a:r>
              <a:rPr lang="en-US" sz="1000" i="1" dirty="0" err="1" smtClean="0"/>
              <a:t>Thermotoga</a:t>
            </a:r>
            <a:r>
              <a:rPr lang="en-US" sz="1000" i="1" dirty="0" smtClean="0"/>
              <a:t> </a:t>
            </a:r>
            <a:r>
              <a:rPr lang="en-US" sz="1000" i="1" dirty="0" err="1" smtClean="0"/>
              <a:t>maritima</a:t>
            </a:r>
            <a:endParaRPr lang="en-US" sz="1000" i="1" dirty="0"/>
          </a:p>
        </p:txBody>
      </p:sp>
      <p:sp>
        <p:nvSpPr>
          <p:cNvPr id="11" name="TextBox 10"/>
          <p:cNvSpPr txBox="1"/>
          <p:nvPr/>
        </p:nvSpPr>
        <p:spPr>
          <a:xfrm>
            <a:off x="6781800" y="3505200"/>
            <a:ext cx="1905000" cy="246221"/>
          </a:xfrm>
          <a:prstGeom prst="rect">
            <a:avLst/>
          </a:prstGeom>
          <a:solidFill>
            <a:schemeClr val="bg1"/>
          </a:solidFill>
        </p:spPr>
        <p:txBody>
          <a:bodyPr wrap="square" rtlCol="0">
            <a:spAutoFit/>
          </a:bodyPr>
          <a:lstStyle/>
          <a:p>
            <a:r>
              <a:rPr lang="en-US" sz="1000" dirty="0" smtClean="0"/>
              <a:t>PGI – </a:t>
            </a:r>
            <a:r>
              <a:rPr lang="en-US" sz="1000" i="1" dirty="0" err="1" smtClean="0"/>
              <a:t>Desulfobacca</a:t>
            </a:r>
            <a:r>
              <a:rPr lang="en-US" sz="1000" i="1" dirty="0" smtClean="0"/>
              <a:t> </a:t>
            </a:r>
            <a:r>
              <a:rPr lang="en-US" sz="1000" i="1" dirty="0" err="1" smtClean="0"/>
              <a:t>acetoxidans</a:t>
            </a:r>
            <a:endParaRPr lang="en-US" sz="1000" i="1" dirty="0"/>
          </a:p>
        </p:txBody>
      </p:sp>
      <p:sp>
        <p:nvSpPr>
          <p:cNvPr id="12" name="TextBox 11"/>
          <p:cNvSpPr txBox="1"/>
          <p:nvPr/>
        </p:nvSpPr>
        <p:spPr>
          <a:xfrm>
            <a:off x="6705600" y="2895600"/>
            <a:ext cx="1752600" cy="246221"/>
          </a:xfrm>
          <a:prstGeom prst="rect">
            <a:avLst/>
          </a:prstGeom>
          <a:solidFill>
            <a:schemeClr val="bg1"/>
          </a:solidFill>
        </p:spPr>
        <p:txBody>
          <a:bodyPr wrap="square" rtlCol="0">
            <a:spAutoFit/>
          </a:bodyPr>
          <a:lstStyle/>
          <a:p>
            <a:r>
              <a:rPr lang="en-US" sz="1000" dirty="0" smtClean="0"/>
              <a:t>PGI-</a:t>
            </a:r>
            <a:r>
              <a:rPr lang="en-US" sz="1000" i="1" dirty="0" err="1" smtClean="0"/>
              <a:t>Chloroflexus</a:t>
            </a:r>
            <a:r>
              <a:rPr lang="en-US" sz="1000" i="1" dirty="0" smtClean="0"/>
              <a:t> </a:t>
            </a:r>
            <a:r>
              <a:rPr lang="en-US" sz="1000" i="1" dirty="0" err="1" smtClean="0"/>
              <a:t>aggregans</a:t>
            </a:r>
            <a:endParaRPr lang="en-US" sz="1000" i="1" dirty="0"/>
          </a:p>
        </p:txBody>
      </p:sp>
      <p:sp>
        <p:nvSpPr>
          <p:cNvPr id="13" name="TextBox 12"/>
          <p:cNvSpPr txBox="1"/>
          <p:nvPr/>
        </p:nvSpPr>
        <p:spPr>
          <a:xfrm>
            <a:off x="6858000" y="4724400"/>
            <a:ext cx="1676400" cy="246221"/>
          </a:xfrm>
          <a:prstGeom prst="rect">
            <a:avLst/>
          </a:prstGeom>
          <a:solidFill>
            <a:schemeClr val="bg1"/>
          </a:solidFill>
        </p:spPr>
        <p:txBody>
          <a:bodyPr wrap="square" rtlCol="0">
            <a:spAutoFit/>
          </a:bodyPr>
          <a:lstStyle/>
          <a:p>
            <a:r>
              <a:rPr lang="en-US" sz="1000" dirty="0" smtClean="0"/>
              <a:t>PGI-</a:t>
            </a:r>
            <a:r>
              <a:rPr lang="en-US" sz="1000" i="1" dirty="0" err="1" smtClean="0"/>
              <a:t>Haloferax</a:t>
            </a:r>
            <a:r>
              <a:rPr lang="en-US" sz="1000" i="1" dirty="0" smtClean="0"/>
              <a:t> </a:t>
            </a:r>
            <a:r>
              <a:rPr lang="en-US" sz="1000" i="1" dirty="0" err="1" smtClean="0"/>
              <a:t>volchanii</a:t>
            </a:r>
            <a:endParaRPr lang="en-US" sz="1000" i="1" dirty="0"/>
          </a:p>
        </p:txBody>
      </p:sp>
      <p:sp>
        <p:nvSpPr>
          <p:cNvPr id="14" name="TextBox 13"/>
          <p:cNvSpPr txBox="1"/>
          <p:nvPr/>
        </p:nvSpPr>
        <p:spPr>
          <a:xfrm>
            <a:off x="6858000" y="5257800"/>
            <a:ext cx="1752600" cy="246221"/>
          </a:xfrm>
          <a:prstGeom prst="rect">
            <a:avLst/>
          </a:prstGeom>
          <a:solidFill>
            <a:schemeClr val="bg1"/>
          </a:solidFill>
        </p:spPr>
        <p:txBody>
          <a:bodyPr wrap="square" rtlCol="0">
            <a:spAutoFit/>
          </a:bodyPr>
          <a:lstStyle/>
          <a:p>
            <a:r>
              <a:rPr lang="en-US" sz="1000" dirty="0" smtClean="0"/>
              <a:t>PGI-</a:t>
            </a:r>
            <a:r>
              <a:rPr lang="en-US" sz="1000" i="1" dirty="0" err="1" smtClean="0"/>
              <a:t>Paenibacillus</a:t>
            </a:r>
            <a:r>
              <a:rPr lang="en-US" sz="1000" i="1" dirty="0" smtClean="0"/>
              <a:t> </a:t>
            </a:r>
            <a:r>
              <a:rPr lang="en-US" sz="1000" i="1" dirty="0" err="1" smtClean="0"/>
              <a:t>polymyxa</a:t>
            </a:r>
            <a:endParaRPr lang="en-US" sz="1000" i="1" dirty="0"/>
          </a:p>
        </p:txBody>
      </p:sp>
      <p:sp>
        <p:nvSpPr>
          <p:cNvPr id="15" name="TextBox 14"/>
          <p:cNvSpPr txBox="1"/>
          <p:nvPr/>
        </p:nvSpPr>
        <p:spPr>
          <a:xfrm>
            <a:off x="6858000" y="5867400"/>
            <a:ext cx="1600200" cy="246221"/>
          </a:xfrm>
          <a:prstGeom prst="rect">
            <a:avLst/>
          </a:prstGeom>
          <a:solidFill>
            <a:schemeClr val="bg1"/>
          </a:solidFill>
        </p:spPr>
        <p:txBody>
          <a:bodyPr wrap="square" rtlCol="0">
            <a:spAutoFit/>
          </a:bodyPr>
          <a:lstStyle/>
          <a:p>
            <a:r>
              <a:rPr lang="en-US" sz="1000" dirty="0" smtClean="0"/>
              <a:t>PGI-</a:t>
            </a:r>
            <a:r>
              <a:rPr lang="en-US" sz="1000" i="1" dirty="0" err="1" smtClean="0"/>
              <a:t>Mitsuokella</a:t>
            </a:r>
            <a:r>
              <a:rPr lang="en-US" sz="1000" i="1" dirty="0" smtClean="0"/>
              <a:t> </a:t>
            </a:r>
            <a:r>
              <a:rPr lang="en-US" sz="1000" i="1" dirty="0" err="1" smtClean="0"/>
              <a:t>multacida</a:t>
            </a:r>
            <a:endParaRPr lang="en-US" sz="1000" i="1" dirty="0"/>
          </a:p>
        </p:txBody>
      </p:sp>
      <p:cxnSp>
        <p:nvCxnSpPr>
          <p:cNvPr id="17" name="Straight Arrow Connector 16"/>
          <p:cNvCxnSpPr/>
          <p:nvPr/>
        </p:nvCxnSpPr>
        <p:spPr>
          <a:xfrm rot="5400000">
            <a:off x="7849394" y="2438400"/>
            <a:ext cx="1523206" cy="794"/>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5400000">
            <a:off x="8252683" y="2339117"/>
            <a:ext cx="1145233" cy="276999"/>
          </a:xfrm>
          <a:prstGeom prst="rect">
            <a:avLst/>
          </a:prstGeom>
          <a:noFill/>
        </p:spPr>
        <p:txBody>
          <a:bodyPr wrap="square" rtlCol="0">
            <a:spAutoFit/>
          </a:bodyPr>
          <a:lstStyle/>
          <a:p>
            <a:r>
              <a:rPr lang="en-US" sz="1200" dirty="0" err="1" smtClean="0">
                <a:solidFill>
                  <a:srgbClr val="FF0000"/>
                </a:solidFill>
              </a:rPr>
              <a:t>thermophiles</a:t>
            </a:r>
            <a:endParaRPr lang="en-US" sz="1200" dirty="0">
              <a:solidFill>
                <a:srgbClr val="FF0000"/>
              </a:solidFill>
            </a:endParaRPr>
          </a:p>
        </p:txBody>
      </p:sp>
      <p:cxnSp>
        <p:nvCxnSpPr>
          <p:cNvPr id="19" name="Straight Arrow Connector 18"/>
          <p:cNvCxnSpPr/>
          <p:nvPr/>
        </p:nvCxnSpPr>
        <p:spPr>
          <a:xfrm rot="5400000">
            <a:off x="8343900" y="4305300"/>
            <a:ext cx="533400" cy="1588"/>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err="1" smtClean="0"/>
              <a:t>Transglutaminase</a:t>
            </a:r>
            <a:r>
              <a:rPr lang="en-US" dirty="0" smtClean="0"/>
              <a:t> 3 (</a:t>
            </a:r>
            <a:r>
              <a:rPr lang="en-US" i="1" dirty="0" smtClean="0"/>
              <a:t>Homo sapiens</a:t>
            </a:r>
            <a:r>
              <a:rPr lang="en-US" dirty="0" smtClean="0"/>
              <a:t>)</a:t>
            </a:r>
            <a:endParaRPr lang="en-US" dirty="0"/>
          </a:p>
        </p:txBody>
      </p:sp>
      <p:sp>
        <p:nvSpPr>
          <p:cNvPr id="5" name="Subtitle 4"/>
          <p:cNvSpPr>
            <a:spLocks noGrp="1"/>
          </p:cNvSpPr>
          <p:nvPr>
            <p:ph type="subTitle" idx="1"/>
          </p:nvPr>
        </p:nvSpPr>
        <p:spPr/>
        <p:txBody>
          <a:bodyPr>
            <a:normAutofit fontScale="55000" lnSpcReduction="20000"/>
          </a:bodyPr>
          <a:lstStyle/>
          <a:p>
            <a:pPr algn="l"/>
            <a:r>
              <a:rPr lang="en-US" dirty="0" err="1" smtClean="0"/>
              <a:t>Ahvazi</a:t>
            </a:r>
            <a:r>
              <a:rPr lang="en-US" dirty="0" smtClean="0"/>
              <a:t>,  B. , Kim, H., </a:t>
            </a:r>
            <a:r>
              <a:rPr lang="en-US" dirty="0" err="1" smtClean="0"/>
              <a:t>Kee</a:t>
            </a:r>
            <a:r>
              <a:rPr lang="en-US" dirty="0" smtClean="0"/>
              <a:t>, S., </a:t>
            </a:r>
            <a:r>
              <a:rPr lang="en-US" dirty="0" err="1" smtClean="0"/>
              <a:t>Nemes</a:t>
            </a:r>
            <a:r>
              <a:rPr lang="en-US" dirty="0" smtClean="0"/>
              <a:t>, Z. &amp; </a:t>
            </a:r>
            <a:r>
              <a:rPr lang="en-US" dirty="0" err="1" smtClean="0"/>
              <a:t>Steinert</a:t>
            </a:r>
            <a:r>
              <a:rPr lang="en-US" dirty="0" smtClean="0"/>
              <a:t>, P. M. (2002). Three-dimensional structure of the human </a:t>
            </a:r>
            <a:r>
              <a:rPr lang="en-US" dirty="0" err="1" smtClean="0"/>
              <a:t>transglutaminase</a:t>
            </a:r>
            <a:r>
              <a:rPr lang="en-US" dirty="0" smtClean="0"/>
              <a:t> 3 enzyme: binding of calcium ions changes structure for activation. </a:t>
            </a:r>
            <a:r>
              <a:rPr lang="en-US" i="1" dirty="0" smtClean="0"/>
              <a:t>EMBO. </a:t>
            </a:r>
            <a:r>
              <a:rPr lang="en-US" dirty="0" smtClean="0"/>
              <a:t>21 2055-2067.</a:t>
            </a:r>
          </a:p>
          <a:p>
            <a:pPr algn="l"/>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Transglutaminase</a:t>
            </a:r>
            <a:r>
              <a:rPr lang="en-US" dirty="0" smtClean="0"/>
              <a:t> 3 </a:t>
            </a:r>
            <a:endParaRPr lang="en-US" dirty="0"/>
          </a:p>
        </p:txBody>
      </p:sp>
      <p:sp>
        <p:nvSpPr>
          <p:cNvPr id="3" name="Content Placeholder 2"/>
          <p:cNvSpPr>
            <a:spLocks noGrp="1"/>
          </p:cNvSpPr>
          <p:nvPr>
            <p:ph sz="quarter" idx="1"/>
          </p:nvPr>
        </p:nvSpPr>
        <p:spPr/>
        <p:txBody>
          <a:bodyPr/>
          <a:lstStyle/>
          <a:p>
            <a:pPr>
              <a:spcBef>
                <a:spcPts val="0"/>
              </a:spcBef>
            </a:pPr>
            <a:r>
              <a:rPr lang="en-US" dirty="0" smtClean="0"/>
              <a:t>Enzyme Class: </a:t>
            </a:r>
            <a:r>
              <a:rPr lang="en-US" dirty="0" err="1" smtClean="0"/>
              <a:t>transferase</a:t>
            </a:r>
            <a:endParaRPr lang="en-US" dirty="0" smtClean="0"/>
          </a:p>
          <a:p>
            <a:pPr>
              <a:spcBef>
                <a:spcPts val="0"/>
              </a:spcBef>
            </a:pPr>
            <a:r>
              <a:rPr lang="en-US" dirty="0" smtClean="0"/>
              <a:t>Mechanism: Cross-linking by </a:t>
            </a:r>
            <a:r>
              <a:rPr lang="el-GR" dirty="0" smtClean="0">
                <a:latin typeface="Arial"/>
                <a:cs typeface="Arial"/>
              </a:rPr>
              <a:t>ε</a:t>
            </a:r>
            <a:r>
              <a:rPr lang="en-US" dirty="0" smtClean="0"/>
              <a:t>-(c-</a:t>
            </a:r>
            <a:r>
              <a:rPr lang="en-US" dirty="0" err="1" smtClean="0"/>
              <a:t>glutamyl</a:t>
            </a:r>
            <a:r>
              <a:rPr lang="en-US" dirty="0" smtClean="0"/>
              <a:t>)lysine bonds</a:t>
            </a:r>
            <a:endParaRPr lang="en-US" sz="1800" dirty="0" smtClean="0"/>
          </a:p>
          <a:p>
            <a:pPr lvl="1">
              <a:spcBef>
                <a:spcPts val="0"/>
              </a:spcBef>
            </a:pPr>
            <a:r>
              <a:rPr lang="en-US" dirty="0" smtClean="0"/>
              <a:t>Important for the formation of the </a:t>
            </a:r>
            <a:r>
              <a:rPr lang="en-US" dirty="0" err="1" smtClean="0"/>
              <a:t>cornified</a:t>
            </a:r>
            <a:r>
              <a:rPr lang="en-US" dirty="0" smtClean="0"/>
              <a:t> cell envelope in the epidermis</a:t>
            </a:r>
          </a:p>
          <a:p>
            <a:pPr lvl="1">
              <a:spcBef>
                <a:spcPts val="0"/>
              </a:spcBef>
            </a:pPr>
            <a:r>
              <a:rPr lang="en-US" dirty="0" smtClean="0"/>
              <a:t>High levels are linked to cancer</a:t>
            </a:r>
          </a:p>
        </p:txBody>
      </p:sp>
      <p:pic>
        <p:nvPicPr>
          <p:cNvPr id="27650" name="Picture 2"/>
          <p:cNvPicPr>
            <a:picLocks noChangeAspect="1" noChangeArrowheads="1"/>
          </p:cNvPicPr>
          <p:nvPr/>
        </p:nvPicPr>
        <p:blipFill>
          <a:blip r:embed="rId3" cstate="print"/>
          <a:srcRect/>
          <a:stretch>
            <a:fillRect/>
          </a:stretch>
        </p:blipFill>
        <p:spPr bwMode="auto">
          <a:xfrm>
            <a:off x="2971800" y="3276600"/>
            <a:ext cx="2933300" cy="2790825"/>
          </a:xfrm>
          <a:prstGeom prst="rect">
            <a:avLst/>
          </a:prstGeom>
          <a:noFill/>
          <a:ln w="9525">
            <a:noFill/>
            <a:miter lim="800000"/>
            <a:headEnd/>
            <a:tailEnd/>
          </a:ln>
        </p:spPr>
      </p:pic>
      <p:cxnSp>
        <p:nvCxnSpPr>
          <p:cNvPr id="7" name="Straight Arrow Connector 6"/>
          <p:cNvCxnSpPr/>
          <p:nvPr/>
        </p:nvCxnSpPr>
        <p:spPr>
          <a:xfrm rot="10800000" flipV="1">
            <a:off x="5486400" y="4038600"/>
            <a:ext cx="114300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3" cstate="print"/>
          <a:srcRect l="25625" t="11000" r="24375" b="7000"/>
          <a:stretch>
            <a:fillRect/>
          </a:stretch>
        </p:blipFill>
        <p:spPr bwMode="auto">
          <a:xfrm>
            <a:off x="381000" y="1219200"/>
            <a:ext cx="5352586" cy="5486400"/>
          </a:xfrm>
          <a:prstGeom prst="rect">
            <a:avLst/>
          </a:prstGeom>
          <a:noFill/>
          <a:ln w="9525">
            <a:noFill/>
            <a:miter lim="800000"/>
            <a:headEnd/>
            <a:tailEnd/>
          </a:ln>
        </p:spPr>
      </p:pic>
      <p:cxnSp>
        <p:nvCxnSpPr>
          <p:cNvPr id="15" name="Straight Arrow Connector 14"/>
          <p:cNvCxnSpPr/>
          <p:nvPr/>
        </p:nvCxnSpPr>
        <p:spPr>
          <a:xfrm rot="10800000">
            <a:off x="3962400" y="2819400"/>
            <a:ext cx="53340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p:txBody>
          <a:bodyPr/>
          <a:lstStyle/>
          <a:p>
            <a:r>
              <a:rPr lang="en-US" dirty="0" smtClean="0"/>
              <a:t>Structural Framework</a:t>
            </a:r>
            <a:endParaRPr lang="en-US" dirty="0"/>
          </a:p>
        </p:txBody>
      </p:sp>
      <p:sp>
        <p:nvSpPr>
          <p:cNvPr id="3" name="Content Placeholder 2"/>
          <p:cNvSpPr>
            <a:spLocks noGrp="1"/>
          </p:cNvSpPr>
          <p:nvPr>
            <p:ph sz="quarter" idx="1"/>
          </p:nvPr>
        </p:nvSpPr>
        <p:spPr>
          <a:xfrm>
            <a:off x="5791200" y="1295400"/>
            <a:ext cx="3352800" cy="4876800"/>
          </a:xfrm>
        </p:spPr>
        <p:txBody>
          <a:bodyPr/>
          <a:lstStyle/>
          <a:p>
            <a:pPr>
              <a:spcBef>
                <a:spcPts val="0"/>
              </a:spcBef>
            </a:pPr>
            <a:r>
              <a:rPr lang="en-US" dirty="0" err="1" smtClean="0"/>
              <a:t>Homodimer</a:t>
            </a:r>
            <a:endParaRPr lang="en-US" dirty="0" smtClean="0"/>
          </a:p>
          <a:p>
            <a:pPr lvl="1">
              <a:spcBef>
                <a:spcPts val="0"/>
              </a:spcBef>
            </a:pPr>
            <a:r>
              <a:rPr lang="en-US" dirty="0" smtClean="0"/>
              <a:t>Length: 692 </a:t>
            </a:r>
            <a:r>
              <a:rPr lang="en-US" dirty="0" err="1" smtClean="0"/>
              <a:t>aa</a:t>
            </a:r>
            <a:endParaRPr lang="en-US" dirty="0" smtClean="0"/>
          </a:p>
          <a:p>
            <a:pPr>
              <a:spcBef>
                <a:spcPts val="0"/>
              </a:spcBef>
            </a:pPr>
            <a:r>
              <a:rPr lang="en-US" dirty="0" smtClean="0"/>
              <a:t>Weight: 76kDa</a:t>
            </a:r>
          </a:p>
          <a:p>
            <a:pPr>
              <a:spcBef>
                <a:spcPts val="0"/>
              </a:spcBef>
            </a:pPr>
            <a:r>
              <a:rPr lang="en-US" dirty="0" smtClean="0"/>
              <a:t>Secondary Structure:</a:t>
            </a:r>
          </a:p>
          <a:p>
            <a:pPr lvl="1">
              <a:spcBef>
                <a:spcPts val="0"/>
              </a:spcBef>
            </a:pPr>
            <a:r>
              <a:rPr lang="en-US" dirty="0" smtClean="0"/>
              <a:t>16% alpha helices</a:t>
            </a:r>
          </a:p>
          <a:p>
            <a:pPr lvl="1">
              <a:spcBef>
                <a:spcPts val="0"/>
              </a:spcBef>
            </a:pPr>
            <a:r>
              <a:rPr lang="en-US" dirty="0" smtClean="0"/>
              <a:t>40% beta sheets</a:t>
            </a:r>
          </a:p>
          <a:p>
            <a:pPr>
              <a:spcBef>
                <a:spcPts val="0"/>
              </a:spcBef>
            </a:pPr>
            <a:r>
              <a:rPr lang="en-US" dirty="0" smtClean="0"/>
              <a:t>Vital Ca</a:t>
            </a:r>
            <a:r>
              <a:rPr lang="en-US" baseline="30000" dirty="0" smtClean="0"/>
              <a:t>+2</a:t>
            </a:r>
            <a:r>
              <a:rPr lang="en-US" dirty="0" smtClean="0"/>
              <a:t> ions</a:t>
            </a:r>
          </a:p>
          <a:p>
            <a:pPr lvl="1">
              <a:spcBef>
                <a:spcPts val="0"/>
              </a:spcBef>
              <a:buNone/>
            </a:pPr>
            <a:endParaRPr lang="en-US" dirty="0" smtClean="0"/>
          </a:p>
          <a:p>
            <a:endParaRPr lang="en-US" dirty="0"/>
          </a:p>
        </p:txBody>
      </p:sp>
      <p:sp>
        <p:nvSpPr>
          <p:cNvPr id="6" name="TextBox 5"/>
          <p:cNvSpPr txBox="1"/>
          <p:nvPr/>
        </p:nvSpPr>
        <p:spPr>
          <a:xfrm>
            <a:off x="1828800" y="1752600"/>
            <a:ext cx="990600" cy="369332"/>
          </a:xfrm>
          <a:prstGeom prst="rect">
            <a:avLst/>
          </a:prstGeom>
          <a:noFill/>
        </p:spPr>
        <p:txBody>
          <a:bodyPr wrap="square" rtlCol="0">
            <a:spAutoFit/>
          </a:bodyPr>
          <a:lstStyle/>
          <a:p>
            <a:r>
              <a:rPr lang="en-US" dirty="0" smtClean="0"/>
              <a:t>A</a:t>
            </a:r>
            <a:endParaRPr lang="en-US" dirty="0"/>
          </a:p>
        </p:txBody>
      </p:sp>
      <p:sp>
        <p:nvSpPr>
          <p:cNvPr id="7" name="TextBox 6"/>
          <p:cNvSpPr txBox="1"/>
          <p:nvPr/>
        </p:nvSpPr>
        <p:spPr>
          <a:xfrm>
            <a:off x="3276600" y="5867400"/>
            <a:ext cx="990600" cy="369332"/>
          </a:xfrm>
          <a:prstGeom prst="rect">
            <a:avLst/>
          </a:prstGeom>
          <a:noFill/>
        </p:spPr>
        <p:txBody>
          <a:bodyPr wrap="square" rtlCol="0">
            <a:spAutoFit/>
          </a:bodyPr>
          <a:lstStyle/>
          <a:p>
            <a:r>
              <a:rPr lang="en-US" dirty="0" smtClean="0"/>
              <a:t>B</a:t>
            </a:r>
            <a:endParaRPr lang="en-US" dirty="0"/>
          </a:p>
        </p:txBody>
      </p:sp>
      <p:cxnSp>
        <p:nvCxnSpPr>
          <p:cNvPr id="13" name="Straight Arrow Connector 12"/>
          <p:cNvCxnSpPr/>
          <p:nvPr/>
        </p:nvCxnSpPr>
        <p:spPr>
          <a:xfrm rot="16200000" flipV="1">
            <a:off x="2209800" y="5486400"/>
            <a:ext cx="45720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rot="16200000" flipV="1">
            <a:off x="3429000" y="3810000"/>
            <a:ext cx="381000" cy="76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rot="16200000" flipV="1">
            <a:off x="1790700" y="6362700"/>
            <a:ext cx="381000" cy="152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p:nvPr/>
        </p:nvCxnSpPr>
        <p:spPr>
          <a:xfrm rot="16200000" flipH="1">
            <a:off x="1524000" y="5638800"/>
            <a:ext cx="381000" cy="228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p:nvPr/>
        </p:nvCxnSpPr>
        <p:spPr>
          <a:xfrm rot="16200000" flipH="1">
            <a:off x="3162300" y="3162300"/>
            <a:ext cx="304800" cy="228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Mechanism</a:t>
            </a:r>
            <a:endParaRPr lang="en-US" dirty="0"/>
          </a:p>
        </p:txBody>
      </p:sp>
      <p:pic>
        <p:nvPicPr>
          <p:cNvPr id="28675" name="Picture 3"/>
          <p:cNvPicPr>
            <a:picLocks noChangeAspect="1" noChangeArrowheads="1"/>
          </p:cNvPicPr>
          <p:nvPr/>
        </p:nvPicPr>
        <p:blipFill>
          <a:blip r:embed="rId3" cstate="print"/>
          <a:srcRect/>
          <a:stretch>
            <a:fillRect/>
          </a:stretch>
        </p:blipFill>
        <p:spPr bwMode="auto">
          <a:xfrm>
            <a:off x="228600" y="1981200"/>
            <a:ext cx="1771650" cy="1457325"/>
          </a:xfrm>
          <a:prstGeom prst="rect">
            <a:avLst/>
          </a:prstGeom>
          <a:noFill/>
          <a:ln w="9525">
            <a:noFill/>
            <a:miter lim="800000"/>
            <a:headEnd/>
            <a:tailEnd/>
          </a:ln>
        </p:spPr>
      </p:pic>
      <p:pic>
        <p:nvPicPr>
          <p:cNvPr id="28680" name="Picture 8"/>
          <p:cNvPicPr>
            <a:picLocks noChangeAspect="1" noChangeArrowheads="1"/>
          </p:cNvPicPr>
          <p:nvPr/>
        </p:nvPicPr>
        <p:blipFill>
          <a:blip r:embed="rId4" cstate="print"/>
          <a:srcRect/>
          <a:stretch>
            <a:fillRect/>
          </a:stretch>
        </p:blipFill>
        <p:spPr bwMode="auto">
          <a:xfrm>
            <a:off x="2667000" y="2286000"/>
            <a:ext cx="1095375" cy="561975"/>
          </a:xfrm>
          <a:prstGeom prst="rect">
            <a:avLst/>
          </a:prstGeom>
          <a:noFill/>
          <a:ln w="9525">
            <a:noFill/>
            <a:miter lim="800000"/>
            <a:headEnd/>
            <a:tailEnd/>
          </a:ln>
        </p:spPr>
      </p:pic>
      <p:cxnSp>
        <p:nvCxnSpPr>
          <p:cNvPr id="21" name="Straight Arrow Connector 20"/>
          <p:cNvCxnSpPr/>
          <p:nvPr/>
        </p:nvCxnSpPr>
        <p:spPr>
          <a:xfrm>
            <a:off x="3962400" y="2514600"/>
            <a:ext cx="12954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3" name="TextBox 22"/>
          <p:cNvSpPr txBox="1"/>
          <p:nvPr/>
        </p:nvSpPr>
        <p:spPr>
          <a:xfrm>
            <a:off x="4038600" y="2133600"/>
            <a:ext cx="914400" cy="369332"/>
          </a:xfrm>
          <a:prstGeom prst="rect">
            <a:avLst/>
          </a:prstGeom>
          <a:noFill/>
        </p:spPr>
        <p:txBody>
          <a:bodyPr wrap="square" rtlCol="0">
            <a:spAutoFit/>
          </a:bodyPr>
          <a:lstStyle/>
          <a:p>
            <a:r>
              <a:rPr lang="en-US" dirty="0" smtClean="0"/>
              <a:t>Ca</a:t>
            </a:r>
            <a:r>
              <a:rPr lang="en-US" baseline="30000" dirty="0" smtClean="0"/>
              <a:t>+2</a:t>
            </a:r>
            <a:endParaRPr lang="en-US" baseline="30000" dirty="0"/>
          </a:p>
        </p:txBody>
      </p:sp>
      <p:pic>
        <p:nvPicPr>
          <p:cNvPr id="28681" name="Picture 9"/>
          <p:cNvPicPr>
            <a:picLocks noGrp="1" noChangeAspect="1" noChangeArrowheads="1"/>
          </p:cNvPicPr>
          <p:nvPr>
            <p:ph sz="quarter" idx="1"/>
          </p:nvPr>
        </p:nvPicPr>
        <p:blipFill>
          <a:blip r:embed="rId5" cstate="print"/>
          <a:srcRect/>
          <a:stretch>
            <a:fillRect/>
          </a:stretch>
        </p:blipFill>
        <p:spPr bwMode="auto">
          <a:xfrm>
            <a:off x="0" y="4572000"/>
            <a:ext cx="2038350" cy="981075"/>
          </a:xfrm>
          <a:prstGeom prst="rect">
            <a:avLst/>
          </a:prstGeom>
          <a:noFill/>
          <a:ln w="9525">
            <a:noFill/>
            <a:miter lim="800000"/>
            <a:headEnd/>
            <a:tailEnd/>
          </a:ln>
        </p:spPr>
      </p:pic>
      <p:pic>
        <p:nvPicPr>
          <p:cNvPr id="28682" name="Picture 10"/>
          <p:cNvPicPr>
            <a:picLocks noChangeAspect="1" noChangeArrowheads="1"/>
          </p:cNvPicPr>
          <p:nvPr/>
        </p:nvPicPr>
        <p:blipFill>
          <a:blip r:embed="rId6" cstate="print"/>
          <a:srcRect l="13378"/>
          <a:stretch>
            <a:fillRect/>
          </a:stretch>
        </p:blipFill>
        <p:spPr bwMode="auto">
          <a:xfrm>
            <a:off x="5638800" y="1981200"/>
            <a:ext cx="2466975" cy="1181100"/>
          </a:xfrm>
          <a:prstGeom prst="rect">
            <a:avLst/>
          </a:prstGeom>
          <a:noFill/>
          <a:ln w="9525">
            <a:noFill/>
            <a:miter lim="800000"/>
            <a:headEnd/>
            <a:tailEnd/>
          </a:ln>
        </p:spPr>
      </p:pic>
      <p:sp>
        <p:nvSpPr>
          <p:cNvPr id="26" name="TextBox 25"/>
          <p:cNvSpPr txBox="1"/>
          <p:nvPr/>
        </p:nvSpPr>
        <p:spPr>
          <a:xfrm>
            <a:off x="1981200" y="4724400"/>
            <a:ext cx="609600" cy="369332"/>
          </a:xfrm>
          <a:prstGeom prst="rect">
            <a:avLst/>
          </a:prstGeom>
          <a:noFill/>
        </p:spPr>
        <p:txBody>
          <a:bodyPr wrap="square" rtlCol="0">
            <a:spAutoFit/>
          </a:bodyPr>
          <a:lstStyle/>
          <a:p>
            <a:r>
              <a:rPr lang="en-US" dirty="0" smtClean="0"/>
              <a:t>+</a:t>
            </a:r>
            <a:endParaRPr lang="en-US" dirty="0"/>
          </a:p>
        </p:txBody>
      </p:sp>
      <p:pic>
        <p:nvPicPr>
          <p:cNvPr id="28683" name="Picture 11"/>
          <p:cNvPicPr>
            <a:picLocks noChangeAspect="1" noChangeArrowheads="1"/>
          </p:cNvPicPr>
          <p:nvPr/>
        </p:nvPicPr>
        <p:blipFill>
          <a:blip r:embed="rId6" cstate="print"/>
          <a:srcRect l="16054"/>
          <a:stretch>
            <a:fillRect/>
          </a:stretch>
        </p:blipFill>
        <p:spPr bwMode="auto">
          <a:xfrm>
            <a:off x="2514600" y="4267200"/>
            <a:ext cx="2390775" cy="1181100"/>
          </a:xfrm>
          <a:prstGeom prst="rect">
            <a:avLst/>
          </a:prstGeom>
          <a:noFill/>
          <a:ln w="9525">
            <a:noFill/>
            <a:miter lim="800000"/>
            <a:headEnd/>
            <a:tailEnd/>
          </a:ln>
        </p:spPr>
      </p:pic>
      <p:pic>
        <p:nvPicPr>
          <p:cNvPr id="28684" name="Picture 12"/>
          <p:cNvPicPr>
            <a:picLocks noChangeAspect="1" noChangeArrowheads="1"/>
          </p:cNvPicPr>
          <p:nvPr/>
        </p:nvPicPr>
        <p:blipFill>
          <a:blip r:embed="rId7" cstate="print"/>
          <a:srcRect/>
          <a:stretch>
            <a:fillRect/>
          </a:stretch>
        </p:blipFill>
        <p:spPr bwMode="auto">
          <a:xfrm>
            <a:off x="6360426" y="4114800"/>
            <a:ext cx="2783574" cy="1047750"/>
          </a:xfrm>
          <a:prstGeom prst="rect">
            <a:avLst/>
          </a:prstGeom>
          <a:noFill/>
          <a:ln w="9525">
            <a:noFill/>
            <a:miter lim="800000"/>
            <a:headEnd/>
            <a:tailEnd/>
          </a:ln>
        </p:spPr>
      </p:pic>
      <p:cxnSp>
        <p:nvCxnSpPr>
          <p:cNvPr id="30" name="Straight Arrow Connector 29"/>
          <p:cNvCxnSpPr/>
          <p:nvPr/>
        </p:nvCxnSpPr>
        <p:spPr>
          <a:xfrm>
            <a:off x="5029200" y="4800600"/>
            <a:ext cx="12192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2" name="TextBox 31"/>
          <p:cNvSpPr txBox="1"/>
          <p:nvPr/>
        </p:nvSpPr>
        <p:spPr>
          <a:xfrm>
            <a:off x="2209800" y="2362200"/>
            <a:ext cx="304800" cy="381000"/>
          </a:xfrm>
          <a:prstGeom prst="rect">
            <a:avLst/>
          </a:prstGeom>
          <a:noFill/>
        </p:spPr>
        <p:txBody>
          <a:bodyPr wrap="square" rtlCol="0">
            <a:spAutoFit/>
          </a:bodyPr>
          <a:lstStyle/>
          <a:p>
            <a:r>
              <a:rPr lang="en-US" dirty="0" smtClean="0"/>
              <a:t>+</a:t>
            </a:r>
            <a:endParaRPr lang="en-US" dirty="0"/>
          </a:p>
        </p:txBody>
      </p:sp>
      <p:sp>
        <p:nvSpPr>
          <p:cNvPr id="14" name="TextBox 13"/>
          <p:cNvSpPr txBox="1"/>
          <p:nvPr/>
        </p:nvSpPr>
        <p:spPr>
          <a:xfrm>
            <a:off x="228600" y="1676400"/>
            <a:ext cx="1676400" cy="381000"/>
          </a:xfrm>
          <a:prstGeom prst="rect">
            <a:avLst/>
          </a:prstGeom>
          <a:noFill/>
        </p:spPr>
        <p:txBody>
          <a:bodyPr wrap="square" rtlCol="0">
            <a:spAutoFit/>
          </a:bodyPr>
          <a:lstStyle/>
          <a:p>
            <a:r>
              <a:rPr lang="en-US" dirty="0" smtClean="0"/>
              <a:t>Step 1:</a:t>
            </a:r>
            <a:endParaRPr lang="en-US" dirty="0"/>
          </a:p>
        </p:txBody>
      </p:sp>
      <p:sp>
        <p:nvSpPr>
          <p:cNvPr id="15" name="TextBox 14"/>
          <p:cNvSpPr txBox="1"/>
          <p:nvPr/>
        </p:nvSpPr>
        <p:spPr>
          <a:xfrm>
            <a:off x="304800" y="4038600"/>
            <a:ext cx="1752600" cy="381000"/>
          </a:xfrm>
          <a:prstGeom prst="rect">
            <a:avLst/>
          </a:prstGeom>
          <a:noFill/>
        </p:spPr>
        <p:txBody>
          <a:bodyPr wrap="square" rtlCol="0">
            <a:spAutoFit/>
          </a:bodyPr>
          <a:lstStyle/>
          <a:p>
            <a:r>
              <a:rPr lang="en-US" dirty="0" smtClean="0"/>
              <a:t>Step 2:</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Acetyl-</a:t>
            </a:r>
            <a:r>
              <a:rPr lang="en-US" dirty="0" err="1" smtClean="0"/>
              <a:t>CoA</a:t>
            </a:r>
            <a:r>
              <a:rPr lang="en-US" dirty="0" smtClean="0"/>
              <a:t> </a:t>
            </a:r>
            <a:r>
              <a:rPr lang="en-US" dirty="0" err="1" smtClean="0"/>
              <a:t>Synthetase</a:t>
            </a:r>
            <a:endParaRPr lang="en-US" dirty="0"/>
          </a:p>
        </p:txBody>
      </p:sp>
      <p:sp>
        <p:nvSpPr>
          <p:cNvPr id="3" name="Content Placeholder 2"/>
          <p:cNvSpPr>
            <a:spLocks noGrp="1"/>
          </p:cNvSpPr>
          <p:nvPr>
            <p:ph sz="quarter" idx="1"/>
          </p:nvPr>
        </p:nvSpPr>
        <p:spPr>
          <a:xfrm>
            <a:off x="457200" y="1691640"/>
            <a:ext cx="8229600" cy="4937760"/>
          </a:xfrm>
        </p:spPr>
        <p:txBody>
          <a:bodyPr/>
          <a:lstStyle/>
          <a:p>
            <a:pPr marL="274320" lvl="1">
              <a:spcBef>
                <a:spcPts val="600"/>
              </a:spcBef>
              <a:buClr>
                <a:schemeClr val="accent1"/>
              </a:buClr>
            </a:pPr>
            <a:r>
              <a:rPr lang="en-US" sz="2600" dirty="0" smtClean="0">
                <a:solidFill>
                  <a:schemeClr val="tx1"/>
                </a:solidFill>
              </a:rPr>
              <a:t>Enzyme Class: </a:t>
            </a:r>
            <a:r>
              <a:rPr lang="en-US" sz="2600" dirty="0" err="1" smtClean="0">
                <a:solidFill>
                  <a:schemeClr val="tx1"/>
                </a:solidFill>
              </a:rPr>
              <a:t>ligase</a:t>
            </a:r>
            <a:endParaRPr lang="en-US" sz="2600" dirty="0" smtClean="0">
              <a:solidFill>
                <a:schemeClr val="tx1"/>
              </a:solidFill>
            </a:endParaRPr>
          </a:p>
          <a:p>
            <a:pPr marL="274320" lvl="1">
              <a:spcBef>
                <a:spcPts val="600"/>
              </a:spcBef>
              <a:buClr>
                <a:schemeClr val="accent1"/>
              </a:buClr>
            </a:pPr>
            <a:r>
              <a:rPr lang="en-US" sz="2600" dirty="0" smtClean="0">
                <a:solidFill>
                  <a:schemeClr val="tx1"/>
                </a:solidFill>
              </a:rPr>
              <a:t>Mechanism</a:t>
            </a:r>
            <a:r>
              <a:rPr lang="en-US" sz="2800" dirty="0" smtClean="0">
                <a:solidFill>
                  <a:schemeClr val="tx1"/>
                </a:solidFill>
              </a:rPr>
              <a:t>: </a:t>
            </a:r>
            <a:r>
              <a:rPr lang="en-US" sz="2600" dirty="0" smtClean="0">
                <a:solidFill>
                  <a:schemeClr val="tx1"/>
                </a:solidFill>
              </a:rPr>
              <a:t>catalyzes the formation of acetyl </a:t>
            </a:r>
            <a:r>
              <a:rPr lang="en-US" sz="2600" dirty="0" err="1" smtClean="0">
                <a:solidFill>
                  <a:schemeClr val="tx1"/>
                </a:solidFill>
              </a:rPr>
              <a:t>CoA</a:t>
            </a:r>
            <a:r>
              <a:rPr lang="en-US" sz="2600" dirty="0" smtClean="0">
                <a:solidFill>
                  <a:schemeClr val="tx1"/>
                </a:solidFill>
              </a:rPr>
              <a:t> from acetate and </a:t>
            </a:r>
            <a:r>
              <a:rPr lang="en-US" sz="2600" dirty="0" err="1" smtClean="0">
                <a:solidFill>
                  <a:schemeClr val="tx1"/>
                </a:solidFill>
              </a:rPr>
              <a:t>CoA</a:t>
            </a:r>
            <a:endParaRPr lang="en-US" sz="2600" dirty="0" smtClean="0">
              <a:solidFill>
                <a:schemeClr val="tx1"/>
              </a:solidFill>
            </a:endParaRPr>
          </a:p>
          <a:p>
            <a:pPr marL="548640" lvl="2">
              <a:spcBef>
                <a:spcPts val="600"/>
              </a:spcBef>
              <a:buClr>
                <a:schemeClr val="accent1"/>
              </a:buClr>
            </a:pPr>
            <a:r>
              <a:rPr lang="en-US" dirty="0" smtClean="0"/>
              <a:t>Key role in central metabolism </a:t>
            </a:r>
            <a:endParaRPr lang="en-US" dirty="0" smtClean="0">
              <a:solidFill>
                <a:schemeClr val="tx1"/>
              </a:solidFill>
            </a:endParaRPr>
          </a:p>
          <a:p>
            <a:pPr marL="274320" lvl="1">
              <a:spcBef>
                <a:spcPts val="600"/>
              </a:spcBef>
              <a:buClr>
                <a:schemeClr val="accent1"/>
              </a:buClr>
            </a:pPr>
            <a:endParaRPr lang="en-US" sz="2600" dirty="0" smtClean="0">
              <a:solidFill>
                <a:schemeClr val="tx1"/>
              </a:solidFill>
            </a:endParaRPr>
          </a:p>
          <a:p>
            <a:endParaRPr lang="en-US" dirty="0"/>
          </a:p>
        </p:txBody>
      </p:sp>
      <p:pic>
        <p:nvPicPr>
          <p:cNvPr id="4" name="Picture 13"/>
          <p:cNvPicPr>
            <a:picLocks noChangeAspect="1" noChangeArrowheads="1"/>
          </p:cNvPicPr>
          <p:nvPr/>
        </p:nvPicPr>
        <p:blipFill>
          <a:blip r:embed="rId3" cstate="print"/>
          <a:srcRect r="4000" b="5618"/>
          <a:stretch>
            <a:fillRect/>
          </a:stretch>
        </p:blipFill>
        <p:spPr bwMode="auto">
          <a:xfrm>
            <a:off x="5486400" y="3581400"/>
            <a:ext cx="3657600" cy="1435157"/>
          </a:xfrm>
          <a:prstGeom prst="rect">
            <a:avLst/>
          </a:prstGeom>
          <a:noFill/>
          <a:ln w="9525">
            <a:noFill/>
            <a:miter lim="800000"/>
            <a:headEnd/>
            <a:tailEnd/>
          </a:ln>
        </p:spPr>
      </p:pic>
      <p:pic>
        <p:nvPicPr>
          <p:cNvPr id="5" name="Picture 16"/>
          <p:cNvPicPr>
            <a:picLocks noChangeAspect="1" noChangeArrowheads="1"/>
          </p:cNvPicPr>
          <p:nvPr/>
        </p:nvPicPr>
        <p:blipFill>
          <a:blip r:embed="rId4" cstate="print"/>
          <a:srcRect r="19999"/>
          <a:stretch>
            <a:fillRect/>
          </a:stretch>
        </p:blipFill>
        <p:spPr bwMode="auto">
          <a:xfrm>
            <a:off x="304800" y="3810000"/>
            <a:ext cx="914400" cy="1066800"/>
          </a:xfrm>
          <a:prstGeom prst="rect">
            <a:avLst/>
          </a:prstGeom>
          <a:noFill/>
          <a:ln w="9525">
            <a:noFill/>
            <a:miter lim="800000"/>
            <a:headEnd/>
            <a:tailEnd/>
          </a:ln>
        </p:spPr>
      </p:pic>
      <p:pic>
        <p:nvPicPr>
          <p:cNvPr id="6" name="Picture 11"/>
          <p:cNvPicPr>
            <a:picLocks noChangeAspect="1" noChangeArrowheads="1"/>
          </p:cNvPicPr>
          <p:nvPr/>
        </p:nvPicPr>
        <p:blipFill>
          <a:blip r:embed="rId5" cstate="print"/>
          <a:srcRect t="7882" r="5085"/>
          <a:stretch>
            <a:fillRect/>
          </a:stretch>
        </p:blipFill>
        <p:spPr bwMode="auto">
          <a:xfrm>
            <a:off x="1524000" y="3581400"/>
            <a:ext cx="3354430" cy="1600200"/>
          </a:xfrm>
          <a:prstGeom prst="rect">
            <a:avLst/>
          </a:prstGeom>
          <a:noFill/>
          <a:ln w="9525">
            <a:noFill/>
            <a:miter lim="800000"/>
            <a:headEnd/>
            <a:tailEnd/>
          </a:ln>
        </p:spPr>
      </p:pic>
      <p:cxnSp>
        <p:nvCxnSpPr>
          <p:cNvPr id="8" name="Straight Arrow Connector 7"/>
          <p:cNvCxnSpPr/>
          <p:nvPr/>
        </p:nvCxnSpPr>
        <p:spPr>
          <a:xfrm>
            <a:off x="4800600" y="4495800"/>
            <a:ext cx="8382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381000" y="4724400"/>
            <a:ext cx="990600" cy="307777"/>
          </a:xfrm>
          <a:prstGeom prst="rect">
            <a:avLst/>
          </a:prstGeom>
          <a:noFill/>
        </p:spPr>
        <p:txBody>
          <a:bodyPr wrap="square" rtlCol="0">
            <a:spAutoFit/>
          </a:bodyPr>
          <a:lstStyle/>
          <a:p>
            <a:r>
              <a:rPr lang="en-US" sz="1400" dirty="0" smtClean="0"/>
              <a:t>Acetate</a:t>
            </a:r>
            <a:endParaRPr lang="en-US" sz="1400" dirty="0"/>
          </a:p>
        </p:txBody>
      </p:sp>
      <p:sp>
        <p:nvSpPr>
          <p:cNvPr id="12" name="TextBox 11"/>
          <p:cNvSpPr txBox="1"/>
          <p:nvPr/>
        </p:nvSpPr>
        <p:spPr>
          <a:xfrm>
            <a:off x="2133600" y="4724400"/>
            <a:ext cx="1143000" cy="304800"/>
          </a:xfrm>
          <a:prstGeom prst="rect">
            <a:avLst/>
          </a:prstGeom>
          <a:noFill/>
        </p:spPr>
        <p:txBody>
          <a:bodyPr wrap="square" rtlCol="0">
            <a:spAutoFit/>
          </a:bodyPr>
          <a:lstStyle/>
          <a:p>
            <a:r>
              <a:rPr lang="en-US" sz="1400" dirty="0" smtClean="0"/>
              <a:t>Coenzyme A</a:t>
            </a:r>
            <a:endParaRPr lang="en-US" sz="1400" dirty="0"/>
          </a:p>
        </p:txBody>
      </p:sp>
      <p:sp>
        <p:nvSpPr>
          <p:cNvPr id="13" name="TextBox 12"/>
          <p:cNvSpPr txBox="1"/>
          <p:nvPr/>
        </p:nvSpPr>
        <p:spPr>
          <a:xfrm>
            <a:off x="6553200" y="4800600"/>
            <a:ext cx="1143000" cy="307777"/>
          </a:xfrm>
          <a:prstGeom prst="rect">
            <a:avLst/>
          </a:prstGeom>
          <a:solidFill>
            <a:schemeClr val="bg1"/>
          </a:solidFill>
        </p:spPr>
        <p:txBody>
          <a:bodyPr wrap="square" rtlCol="0">
            <a:spAutoFit/>
          </a:bodyPr>
          <a:lstStyle/>
          <a:p>
            <a:r>
              <a:rPr lang="en-US" sz="1400" dirty="0" smtClean="0"/>
              <a:t>Acetyl-</a:t>
            </a:r>
            <a:r>
              <a:rPr lang="en-US" sz="1400" dirty="0" err="1" smtClean="0"/>
              <a:t>CoA</a:t>
            </a:r>
            <a:endParaRPr lang="en-US" sz="1400" dirty="0"/>
          </a:p>
        </p:txBody>
      </p:sp>
      <p:sp>
        <p:nvSpPr>
          <p:cNvPr id="15" name="TextBox 14"/>
          <p:cNvSpPr txBox="1"/>
          <p:nvPr/>
        </p:nvSpPr>
        <p:spPr>
          <a:xfrm>
            <a:off x="1219200" y="4191000"/>
            <a:ext cx="304800" cy="369332"/>
          </a:xfrm>
          <a:prstGeom prst="rect">
            <a:avLst/>
          </a:prstGeom>
          <a:noFill/>
        </p:spPr>
        <p:txBody>
          <a:bodyPr wrap="square" rtlCol="0">
            <a:spAutoFit/>
          </a:bodyPr>
          <a:lstStyle/>
          <a:p>
            <a:r>
              <a:rPr lang="en-US" dirty="0" smtClean="0"/>
              <a:t>+</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Zymogen</a:t>
            </a:r>
            <a:endParaRPr lang="en-US" dirty="0"/>
          </a:p>
        </p:txBody>
      </p:sp>
      <p:sp>
        <p:nvSpPr>
          <p:cNvPr id="3" name="Content Placeholder 2"/>
          <p:cNvSpPr>
            <a:spLocks noGrp="1"/>
          </p:cNvSpPr>
          <p:nvPr>
            <p:ph sz="quarter" idx="1"/>
          </p:nvPr>
        </p:nvSpPr>
        <p:spPr/>
        <p:txBody>
          <a:bodyPr/>
          <a:lstStyle/>
          <a:p>
            <a:endParaRPr lang="en-US"/>
          </a:p>
        </p:txBody>
      </p:sp>
      <p:pic>
        <p:nvPicPr>
          <p:cNvPr id="10242" name="Picture 2"/>
          <p:cNvPicPr>
            <a:picLocks noChangeAspect="1" noChangeArrowheads="1"/>
          </p:cNvPicPr>
          <p:nvPr/>
        </p:nvPicPr>
        <p:blipFill>
          <a:blip r:embed="rId2" cstate="print"/>
          <a:srcRect l="13125" t="8000" r="15000" b="24000"/>
          <a:stretch>
            <a:fillRect/>
          </a:stretch>
        </p:blipFill>
        <p:spPr bwMode="auto">
          <a:xfrm>
            <a:off x="152400" y="1219200"/>
            <a:ext cx="8763000" cy="5181600"/>
          </a:xfrm>
          <a:prstGeom prst="rect">
            <a:avLst/>
          </a:prstGeom>
          <a:noFill/>
          <a:ln w="9525">
            <a:noFill/>
            <a:miter lim="800000"/>
            <a:headEnd/>
            <a:tailEnd/>
          </a:ln>
        </p:spPr>
      </p:pic>
      <p:sp>
        <p:nvSpPr>
          <p:cNvPr id="5" name="TextBox 4"/>
          <p:cNvSpPr txBox="1"/>
          <p:nvPr/>
        </p:nvSpPr>
        <p:spPr>
          <a:xfrm>
            <a:off x="152400" y="5715000"/>
            <a:ext cx="1295400" cy="646331"/>
          </a:xfrm>
          <a:prstGeom prst="rect">
            <a:avLst/>
          </a:prstGeom>
          <a:noFill/>
        </p:spPr>
        <p:txBody>
          <a:bodyPr wrap="square" rtlCol="0">
            <a:spAutoFit/>
          </a:bodyPr>
          <a:lstStyle/>
          <a:p>
            <a:r>
              <a:rPr lang="en-US" dirty="0" smtClean="0">
                <a:solidFill>
                  <a:schemeClr val="bg1"/>
                </a:solidFill>
              </a:rPr>
              <a:t>Cleavage at Ser469</a:t>
            </a:r>
            <a:endParaRPr lang="en-US" dirty="0">
              <a:solidFill>
                <a:schemeClr val="bg1"/>
              </a:solidFill>
            </a:endParaRPr>
          </a:p>
        </p:txBody>
      </p:sp>
      <p:cxnSp>
        <p:nvCxnSpPr>
          <p:cNvPr id="7" name="Straight Arrow Connector 6"/>
          <p:cNvCxnSpPr/>
          <p:nvPr/>
        </p:nvCxnSpPr>
        <p:spPr>
          <a:xfrm flipV="1">
            <a:off x="1219200" y="5562600"/>
            <a:ext cx="9144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696200" y="3048000"/>
            <a:ext cx="990600" cy="646331"/>
          </a:xfrm>
          <a:prstGeom prst="rect">
            <a:avLst/>
          </a:prstGeom>
          <a:noFill/>
        </p:spPr>
        <p:txBody>
          <a:bodyPr wrap="square" rtlCol="0">
            <a:spAutoFit/>
          </a:bodyPr>
          <a:lstStyle/>
          <a:p>
            <a:r>
              <a:rPr lang="en-US" dirty="0" smtClean="0">
                <a:solidFill>
                  <a:schemeClr val="bg1"/>
                </a:solidFill>
              </a:rPr>
              <a:t>Amino-terminal</a:t>
            </a:r>
            <a:endParaRPr lang="en-US" dirty="0">
              <a:solidFill>
                <a:schemeClr val="bg1"/>
              </a:solidFill>
            </a:endParaRPr>
          </a:p>
        </p:txBody>
      </p:sp>
      <p:sp>
        <p:nvSpPr>
          <p:cNvPr id="13" name="TextBox 12"/>
          <p:cNvSpPr txBox="1"/>
          <p:nvPr/>
        </p:nvSpPr>
        <p:spPr>
          <a:xfrm>
            <a:off x="5105400" y="5410200"/>
            <a:ext cx="1143000" cy="646331"/>
          </a:xfrm>
          <a:prstGeom prst="rect">
            <a:avLst/>
          </a:prstGeom>
          <a:noFill/>
        </p:spPr>
        <p:txBody>
          <a:bodyPr wrap="square" rtlCol="0">
            <a:spAutoFit/>
          </a:bodyPr>
          <a:lstStyle/>
          <a:p>
            <a:r>
              <a:rPr lang="en-US" dirty="0" smtClean="0">
                <a:solidFill>
                  <a:schemeClr val="bg1"/>
                </a:solidFill>
              </a:rPr>
              <a:t>Catalytic Core</a:t>
            </a:r>
            <a:endParaRPr lang="en-US" dirty="0">
              <a:solidFill>
                <a:schemeClr val="bg1"/>
              </a:solidFill>
            </a:endParaRPr>
          </a:p>
        </p:txBody>
      </p:sp>
      <p:sp>
        <p:nvSpPr>
          <p:cNvPr id="14" name="TextBox 13"/>
          <p:cNvSpPr txBox="1"/>
          <p:nvPr/>
        </p:nvSpPr>
        <p:spPr>
          <a:xfrm>
            <a:off x="228600" y="2667000"/>
            <a:ext cx="1371600" cy="369332"/>
          </a:xfrm>
          <a:prstGeom prst="rect">
            <a:avLst/>
          </a:prstGeom>
          <a:noFill/>
        </p:spPr>
        <p:txBody>
          <a:bodyPr wrap="square" rtlCol="0">
            <a:spAutoFit/>
          </a:bodyPr>
          <a:lstStyle/>
          <a:p>
            <a:r>
              <a:rPr lang="el-GR" dirty="0" smtClean="0">
                <a:solidFill>
                  <a:schemeClr val="bg1"/>
                </a:solidFill>
                <a:latin typeface="Calibri"/>
              </a:rPr>
              <a:t>β</a:t>
            </a:r>
            <a:r>
              <a:rPr lang="en-US" dirty="0" smtClean="0">
                <a:solidFill>
                  <a:schemeClr val="bg1"/>
                </a:solidFill>
              </a:rPr>
              <a:t> Barrel 1</a:t>
            </a:r>
            <a:endParaRPr lang="en-US" dirty="0">
              <a:solidFill>
                <a:schemeClr val="bg1"/>
              </a:solidFill>
            </a:endParaRPr>
          </a:p>
        </p:txBody>
      </p:sp>
      <p:sp>
        <p:nvSpPr>
          <p:cNvPr id="15" name="TextBox 14"/>
          <p:cNvSpPr txBox="1"/>
          <p:nvPr/>
        </p:nvSpPr>
        <p:spPr>
          <a:xfrm>
            <a:off x="5410200" y="1600201"/>
            <a:ext cx="1295400" cy="369332"/>
          </a:xfrm>
          <a:prstGeom prst="rect">
            <a:avLst/>
          </a:prstGeom>
          <a:noFill/>
        </p:spPr>
        <p:txBody>
          <a:bodyPr wrap="square" rtlCol="0">
            <a:spAutoFit/>
          </a:bodyPr>
          <a:lstStyle/>
          <a:p>
            <a:r>
              <a:rPr lang="el-GR" dirty="0" smtClean="0">
                <a:solidFill>
                  <a:schemeClr val="bg1"/>
                </a:solidFill>
                <a:latin typeface="Calibri"/>
              </a:rPr>
              <a:t>β</a:t>
            </a:r>
            <a:r>
              <a:rPr lang="en-US" dirty="0" smtClean="0">
                <a:solidFill>
                  <a:schemeClr val="bg1"/>
                </a:solidFill>
              </a:rPr>
              <a:t> Barrel 2</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Amino-terminal Domain</a:t>
            </a:r>
            <a:endParaRPr lang="en-US" dirty="0"/>
          </a:p>
        </p:txBody>
      </p:sp>
      <p:sp>
        <p:nvSpPr>
          <p:cNvPr id="3" name="Content Placeholder 2"/>
          <p:cNvSpPr>
            <a:spLocks noGrp="1"/>
          </p:cNvSpPr>
          <p:nvPr>
            <p:ph sz="quarter" idx="1"/>
          </p:nvPr>
        </p:nvSpPr>
        <p:spPr/>
        <p:txBody>
          <a:bodyPr/>
          <a:lstStyle/>
          <a:p>
            <a:endParaRPr lang="en-US"/>
          </a:p>
        </p:txBody>
      </p:sp>
      <p:pic>
        <p:nvPicPr>
          <p:cNvPr id="11267" name="Picture 3"/>
          <p:cNvPicPr>
            <a:picLocks noChangeAspect="1" noChangeArrowheads="1"/>
          </p:cNvPicPr>
          <p:nvPr/>
        </p:nvPicPr>
        <p:blipFill>
          <a:blip r:embed="rId3" cstate="print"/>
          <a:srcRect l="11250" t="6000" r="27500" b="17000"/>
          <a:stretch>
            <a:fillRect/>
          </a:stretch>
        </p:blipFill>
        <p:spPr bwMode="auto">
          <a:xfrm>
            <a:off x="1066800" y="1219200"/>
            <a:ext cx="6934200" cy="5448300"/>
          </a:xfrm>
          <a:prstGeom prst="rect">
            <a:avLst/>
          </a:prstGeom>
          <a:noFill/>
          <a:ln w="9525">
            <a:noFill/>
            <a:miter lim="800000"/>
            <a:headEnd/>
            <a:tailEnd/>
          </a:ln>
        </p:spPr>
      </p:pic>
      <p:sp>
        <p:nvSpPr>
          <p:cNvPr id="6" name="TextBox 5"/>
          <p:cNvSpPr txBox="1"/>
          <p:nvPr/>
        </p:nvSpPr>
        <p:spPr>
          <a:xfrm>
            <a:off x="5334000" y="1371600"/>
            <a:ext cx="381000" cy="369332"/>
          </a:xfrm>
          <a:prstGeom prst="rect">
            <a:avLst/>
          </a:prstGeom>
          <a:noFill/>
        </p:spPr>
        <p:txBody>
          <a:bodyPr wrap="square" rtlCol="0">
            <a:spAutoFit/>
          </a:bodyPr>
          <a:lstStyle/>
          <a:p>
            <a:r>
              <a:rPr lang="en-US" dirty="0" smtClean="0">
                <a:solidFill>
                  <a:schemeClr val="bg1"/>
                </a:solidFill>
              </a:rPr>
              <a:t>1</a:t>
            </a:r>
            <a:endParaRPr lang="en-US" dirty="0">
              <a:solidFill>
                <a:schemeClr val="bg1"/>
              </a:solidFill>
            </a:endParaRPr>
          </a:p>
        </p:txBody>
      </p:sp>
      <p:sp>
        <p:nvSpPr>
          <p:cNvPr id="7" name="TextBox 6"/>
          <p:cNvSpPr txBox="1"/>
          <p:nvPr/>
        </p:nvSpPr>
        <p:spPr>
          <a:xfrm>
            <a:off x="2133600" y="2590800"/>
            <a:ext cx="304800" cy="369332"/>
          </a:xfrm>
          <a:prstGeom prst="rect">
            <a:avLst/>
          </a:prstGeom>
          <a:noFill/>
        </p:spPr>
        <p:txBody>
          <a:bodyPr wrap="square" rtlCol="0">
            <a:spAutoFit/>
          </a:bodyPr>
          <a:lstStyle/>
          <a:p>
            <a:r>
              <a:rPr lang="en-US" dirty="0" smtClean="0">
                <a:solidFill>
                  <a:schemeClr val="bg1"/>
                </a:solidFill>
              </a:rPr>
              <a:t>2</a:t>
            </a:r>
            <a:endParaRPr lang="en-US" dirty="0">
              <a:solidFill>
                <a:schemeClr val="bg1"/>
              </a:solidFill>
            </a:endParaRPr>
          </a:p>
        </p:txBody>
      </p:sp>
      <p:sp>
        <p:nvSpPr>
          <p:cNvPr id="8" name="TextBox 7"/>
          <p:cNvSpPr txBox="1"/>
          <p:nvPr/>
        </p:nvSpPr>
        <p:spPr>
          <a:xfrm>
            <a:off x="4876800" y="2438400"/>
            <a:ext cx="304800" cy="369332"/>
          </a:xfrm>
          <a:prstGeom prst="rect">
            <a:avLst/>
          </a:prstGeom>
          <a:noFill/>
        </p:spPr>
        <p:txBody>
          <a:bodyPr wrap="square" rtlCol="0">
            <a:spAutoFit/>
          </a:bodyPr>
          <a:lstStyle/>
          <a:p>
            <a:r>
              <a:rPr lang="en-US" dirty="0" smtClean="0">
                <a:solidFill>
                  <a:schemeClr val="bg1"/>
                </a:solidFill>
              </a:rPr>
              <a:t>3</a:t>
            </a:r>
            <a:endParaRPr lang="en-US" dirty="0">
              <a:solidFill>
                <a:schemeClr val="bg1"/>
              </a:solidFill>
            </a:endParaRPr>
          </a:p>
        </p:txBody>
      </p:sp>
      <p:sp>
        <p:nvSpPr>
          <p:cNvPr id="9" name="TextBox 8"/>
          <p:cNvSpPr txBox="1"/>
          <p:nvPr/>
        </p:nvSpPr>
        <p:spPr>
          <a:xfrm>
            <a:off x="4191000" y="4267200"/>
            <a:ext cx="381000" cy="369332"/>
          </a:xfrm>
          <a:prstGeom prst="rect">
            <a:avLst/>
          </a:prstGeom>
          <a:noFill/>
        </p:spPr>
        <p:txBody>
          <a:bodyPr wrap="square" rtlCol="0">
            <a:spAutoFit/>
          </a:bodyPr>
          <a:lstStyle/>
          <a:p>
            <a:r>
              <a:rPr lang="en-US" dirty="0" smtClean="0">
                <a:solidFill>
                  <a:schemeClr val="bg1"/>
                </a:solidFill>
              </a:rPr>
              <a:t>4</a:t>
            </a:r>
            <a:endParaRPr lang="en-US" dirty="0">
              <a:solidFill>
                <a:schemeClr val="bg1"/>
              </a:solidFill>
            </a:endParaRPr>
          </a:p>
        </p:txBody>
      </p:sp>
      <p:sp>
        <p:nvSpPr>
          <p:cNvPr id="10" name="TextBox 9"/>
          <p:cNvSpPr txBox="1"/>
          <p:nvPr/>
        </p:nvSpPr>
        <p:spPr>
          <a:xfrm>
            <a:off x="3581400" y="5181600"/>
            <a:ext cx="304800" cy="381000"/>
          </a:xfrm>
          <a:prstGeom prst="rect">
            <a:avLst/>
          </a:prstGeom>
          <a:noFill/>
        </p:spPr>
        <p:txBody>
          <a:bodyPr wrap="square" rtlCol="0">
            <a:spAutoFit/>
          </a:bodyPr>
          <a:lstStyle/>
          <a:p>
            <a:r>
              <a:rPr lang="en-US" dirty="0" smtClean="0">
                <a:solidFill>
                  <a:schemeClr val="bg1"/>
                </a:solidFill>
              </a:rPr>
              <a:t>5</a:t>
            </a:r>
            <a:endParaRPr lang="en-US" dirty="0">
              <a:solidFill>
                <a:schemeClr val="bg1"/>
              </a:solidFill>
            </a:endParaRPr>
          </a:p>
        </p:txBody>
      </p:sp>
      <p:sp>
        <p:nvSpPr>
          <p:cNvPr id="11" name="TextBox 10"/>
          <p:cNvSpPr txBox="1"/>
          <p:nvPr/>
        </p:nvSpPr>
        <p:spPr>
          <a:xfrm>
            <a:off x="5867400" y="3429000"/>
            <a:ext cx="381000" cy="369332"/>
          </a:xfrm>
          <a:prstGeom prst="rect">
            <a:avLst/>
          </a:prstGeom>
          <a:noFill/>
        </p:spPr>
        <p:txBody>
          <a:bodyPr wrap="square" rtlCol="0">
            <a:spAutoFit/>
          </a:bodyPr>
          <a:lstStyle/>
          <a:p>
            <a:r>
              <a:rPr lang="en-US" dirty="0" smtClean="0">
                <a:solidFill>
                  <a:schemeClr val="bg1"/>
                </a:solidFill>
              </a:rPr>
              <a:t>6</a:t>
            </a:r>
            <a:endParaRPr lang="en-US" dirty="0">
              <a:solidFill>
                <a:schemeClr val="bg1"/>
              </a:solidFill>
            </a:endParaRPr>
          </a:p>
        </p:txBody>
      </p:sp>
      <p:sp>
        <p:nvSpPr>
          <p:cNvPr id="12" name="TextBox 11"/>
          <p:cNvSpPr txBox="1"/>
          <p:nvPr/>
        </p:nvSpPr>
        <p:spPr>
          <a:xfrm>
            <a:off x="5029200" y="3200400"/>
            <a:ext cx="304800" cy="381000"/>
          </a:xfrm>
          <a:prstGeom prst="rect">
            <a:avLst/>
          </a:prstGeom>
          <a:noFill/>
        </p:spPr>
        <p:txBody>
          <a:bodyPr wrap="square" rtlCol="0">
            <a:spAutoFit/>
          </a:bodyPr>
          <a:lstStyle/>
          <a:p>
            <a:r>
              <a:rPr lang="en-US" dirty="0" smtClean="0">
                <a:solidFill>
                  <a:schemeClr val="bg1"/>
                </a:solidFill>
              </a:rPr>
              <a:t>7</a:t>
            </a:r>
            <a:endParaRPr lang="en-US" dirty="0">
              <a:solidFill>
                <a:schemeClr val="bg1"/>
              </a:solidFill>
            </a:endParaRPr>
          </a:p>
        </p:txBody>
      </p:sp>
      <p:sp>
        <p:nvSpPr>
          <p:cNvPr id="13" name="TextBox 12"/>
          <p:cNvSpPr txBox="1"/>
          <p:nvPr/>
        </p:nvSpPr>
        <p:spPr>
          <a:xfrm>
            <a:off x="2209800" y="3733800"/>
            <a:ext cx="457200" cy="381000"/>
          </a:xfrm>
          <a:prstGeom prst="rect">
            <a:avLst/>
          </a:prstGeom>
          <a:noFill/>
        </p:spPr>
        <p:txBody>
          <a:bodyPr wrap="square" rtlCol="0">
            <a:spAutoFit/>
          </a:bodyPr>
          <a:lstStyle/>
          <a:p>
            <a:r>
              <a:rPr lang="en-US" dirty="0" smtClean="0">
                <a:solidFill>
                  <a:schemeClr val="bg1"/>
                </a:solidFill>
              </a:rPr>
              <a:t>8</a:t>
            </a:r>
            <a:endParaRPr lang="en-US" dirty="0">
              <a:solidFill>
                <a:schemeClr val="bg1"/>
              </a:solidFill>
            </a:endParaRPr>
          </a:p>
        </p:txBody>
      </p:sp>
      <p:sp>
        <p:nvSpPr>
          <p:cNvPr id="14" name="TextBox 13"/>
          <p:cNvSpPr txBox="1"/>
          <p:nvPr/>
        </p:nvSpPr>
        <p:spPr>
          <a:xfrm>
            <a:off x="3048000" y="2743200"/>
            <a:ext cx="304800" cy="369332"/>
          </a:xfrm>
          <a:prstGeom prst="rect">
            <a:avLst/>
          </a:prstGeom>
          <a:noFill/>
        </p:spPr>
        <p:txBody>
          <a:bodyPr wrap="square" rtlCol="0">
            <a:spAutoFit/>
          </a:bodyPr>
          <a:lstStyle/>
          <a:p>
            <a:r>
              <a:rPr lang="en-US" dirty="0" smtClean="0">
                <a:solidFill>
                  <a:schemeClr val="bg1"/>
                </a:solidFill>
              </a:rPr>
              <a:t>9</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latin typeface="Calibri"/>
              </a:rPr>
              <a:t>β</a:t>
            </a:r>
            <a:r>
              <a:rPr lang="en-US" dirty="0" smtClean="0">
                <a:latin typeface="Calibri"/>
              </a:rPr>
              <a:t> barrel Domain 1</a:t>
            </a:r>
            <a:endParaRPr lang="en-US" dirty="0"/>
          </a:p>
        </p:txBody>
      </p:sp>
      <p:sp>
        <p:nvSpPr>
          <p:cNvPr id="3" name="Content Placeholder 2"/>
          <p:cNvSpPr>
            <a:spLocks noGrp="1"/>
          </p:cNvSpPr>
          <p:nvPr>
            <p:ph sz="quarter" idx="1"/>
          </p:nvPr>
        </p:nvSpPr>
        <p:spPr/>
        <p:txBody>
          <a:bodyPr/>
          <a:lstStyle/>
          <a:p>
            <a:endParaRPr lang="en-US"/>
          </a:p>
        </p:txBody>
      </p:sp>
      <p:pic>
        <p:nvPicPr>
          <p:cNvPr id="15362" name="Picture 2"/>
          <p:cNvPicPr>
            <a:picLocks noChangeAspect="1" noChangeArrowheads="1"/>
          </p:cNvPicPr>
          <p:nvPr/>
        </p:nvPicPr>
        <p:blipFill>
          <a:blip r:embed="rId3" cstate="print"/>
          <a:srcRect l="3125" t="7000" r="31250" b="24000"/>
          <a:stretch>
            <a:fillRect/>
          </a:stretch>
        </p:blipFill>
        <p:spPr bwMode="auto">
          <a:xfrm>
            <a:off x="533400" y="1219200"/>
            <a:ext cx="8001000" cy="5257800"/>
          </a:xfrm>
          <a:prstGeom prst="rect">
            <a:avLst/>
          </a:prstGeom>
          <a:noFill/>
          <a:ln w="9525">
            <a:noFill/>
            <a:miter lim="800000"/>
            <a:headEnd/>
            <a:tailEnd/>
          </a:ln>
        </p:spPr>
      </p:pic>
      <p:sp>
        <p:nvSpPr>
          <p:cNvPr id="5" name="TextBox 4"/>
          <p:cNvSpPr txBox="1"/>
          <p:nvPr/>
        </p:nvSpPr>
        <p:spPr>
          <a:xfrm>
            <a:off x="4648200" y="3962400"/>
            <a:ext cx="304800" cy="369332"/>
          </a:xfrm>
          <a:prstGeom prst="rect">
            <a:avLst/>
          </a:prstGeom>
          <a:noFill/>
        </p:spPr>
        <p:txBody>
          <a:bodyPr wrap="square" rtlCol="0">
            <a:spAutoFit/>
          </a:bodyPr>
          <a:lstStyle/>
          <a:p>
            <a:r>
              <a:rPr lang="en-US" dirty="0" smtClean="0">
                <a:solidFill>
                  <a:schemeClr val="bg1"/>
                </a:solidFill>
              </a:rPr>
              <a:t>1</a:t>
            </a:r>
            <a:endParaRPr lang="en-US" dirty="0">
              <a:solidFill>
                <a:schemeClr val="bg1"/>
              </a:solidFill>
            </a:endParaRPr>
          </a:p>
        </p:txBody>
      </p:sp>
      <p:sp>
        <p:nvSpPr>
          <p:cNvPr id="6" name="TextBox 5"/>
          <p:cNvSpPr txBox="1"/>
          <p:nvPr/>
        </p:nvSpPr>
        <p:spPr>
          <a:xfrm>
            <a:off x="4419600" y="2286000"/>
            <a:ext cx="304800" cy="369332"/>
          </a:xfrm>
          <a:prstGeom prst="rect">
            <a:avLst/>
          </a:prstGeom>
          <a:noFill/>
        </p:spPr>
        <p:txBody>
          <a:bodyPr wrap="square" rtlCol="0">
            <a:spAutoFit/>
          </a:bodyPr>
          <a:lstStyle/>
          <a:p>
            <a:r>
              <a:rPr lang="en-US" dirty="0" smtClean="0">
                <a:solidFill>
                  <a:schemeClr val="bg1"/>
                </a:solidFill>
              </a:rPr>
              <a:t>2</a:t>
            </a:r>
            <a:endParaRPr lang="en-US" dirty="0">
              <a:solidFill>
                <a:schemeClr val="bg1"/>
              </a:solidFill>
            </a:endParaRPr>
          </a:p>
        </p:txBody>
      </p:sp>
      <p:sp>
        <p:nvSpPr>
          <p:cNvPr id="7" name="TextBox 6"/>
          <p:cNvSpPr txBox="1"/>
          <p:nvPr/>
        </p:nvSpPr>
        <p:spPr>
          <a:xfrm>
            <a:off x="3429000" y="3200400"/>
            <a:ext cx="304800" cy="369332"/>
          </a:xfrm>
          <a:prstGeom prst="rect">
            <a:avLst/>
          </a:prstGeom>
          <a:noFill/>
        </p:spPr>
        <p:txBody>
          <a:bodyPr wrap="square" rtlCol="0">
            <a:spAutoFit/>
          </a:bodyPr>
          <a:lstStyle/>
          <a:p>
            <a:r>
              <a:rPr lang="en-US" dirty="0" smtClean="0">
                <a:solidFill>
                  <a:schemeClr val="bg1"/>
                </a:solidFill>
              </a:rPr>
              <a:t>3</a:t>
            </a:r>
            <a:endParaRPr lang="en-US" dirty="0">
              <a:solidFill>
                <a:schemeClr val="bg1"/>
              </a:solidFill>
            </a:endParaRPr>
          </a:p>
        </p:txBody>
      </p:sp>
      <p:sp>
        <p:nvSpPr>
          <p:cNvPr id="8" name="TextBox 7"/>
          <p:cNvSpPr txBox="1"/>
          <p:nvPr/>
        </p:nvSpPr>
        <p:spPr>
          <a:xfrm>
            <a:off x="3886200" y="3733800"/>
            <a:ext cx="381000" cy="369332"/>
          </a:xfrm>
          <a:prstGeom prst="rect">
            <a:avLst/>
          </a:prstGeom>
          <a:noFill/>
        </p:spPr>
        <p:txBody>
          <a:bodyPr wrap="square" rtlCol="0">
            <a:spAutoFit/>
          </a:bodyPr>
          <a:lstStyle/>
          <a:p>
            <a:r>
              <a:rPr lang="en-US" dirty="0" smtClean="0">
                <a:solidFill>
                  <a:schemeClr val="bg1"/>
                </a:solidFill>
              </a:rPr>
              <a:t>4</a:t>
            </a:r>
            <a:endParaRPr lang="en-US" dirty="0">
              <a:solidFill>
                <a:schemeClr val="bg1"/>
              </a:solidFill>
            </a:endParaRPr>
          </a:p>
        </p:txBody>
      </p:sp>
      <p:sp>
        <p:nvSpPr>
          <p:cNvPr id="9" name="TextBox 8"/>
          <p:cNvSpPr txBox="1"/>
          <p:nvPr/>
        </p:nvSpPr>
        <p:spPr>
          <a:xfrm>
            <a:off x="4876800" y="3048000"/>
            <a:ext cx="304800" cy="381000"/>
          </a:xfrm>
          <a:prstGeom prst="rect">
            <a:avLst/>
          </a:prstGeom>
          <a:noFill/>
        </p:spPr>
        <p:txBody>
          <a:bodyPr wrap="square" rtlCol="0">
            <a:spAutoFit/>
          </a:bodyPr>
          <a:lstStyle/>
          <a:p>
            <a:r>
              <a:rPr lang="en-US" dirty="0" smtClean="0">
                <a:solidFill>
                  <a:schemeClr val="bg1"/>
                </a:solidFill>
              </a:rPr>
              <a:t>5</a:t>
            </a:r>
            <a:endParaRPr lang="en-US" dirty="0">
              <a:solidFill>
                <a:schemeClr val="bg1"/>
              </a:solidFill>
            </a:endParaRPr>
          </a:p>
        </p:txBody>
      </p:sp>
      <p:sp>
        <p:nvSpPr>
          <p:cNvPr id="10" name="TextBox 9"/>
          <p:cNvSpPr txBox="1"/>
          <p:nvPr/>
        </p:nvSpPr>
        <p:spPr>
          <a:xfrm>
            <a:off x="5715000" y="3657600"/>
            <a:ext cx="228600" cy="369332"/>
          </a:xfrm>
          <a:prstGeom prst="rect">
            <a:avLst/>
          </a:prstGeom>
          <a:noFill/>
        </p:spPr>
        <p:txBody>
          <a:bodyPr wrap="square" rtlCol="0">
            <a:spAutoFit/>
          </a:bodyPr>
          <a:lstStyle/>
          <a:p>
            <a:r>
              <a:rPr lang="en-US" dirty="0" smtClean="0">
                <a:solidFill>
                  <a:schemeClr val="bg1"/>
                </a:solidFill>
              </a:rPr>
              <a:t>6</a:t>
            </a:r>
            <a:endParaRPr lang="en-US" dirty="0">
              <a:solidFill>
                <a:schemeClr val="bg1"/>
              </a:solidFill>
            </a:endParaRPr>
          </a:p>
        </p:txBody>
      </p:sp>
      <p:sp>
        <p:nvSpPr>
          <p:cNvPr id="11" name="TextBox 10"/>
          <p:cNvSpPr txBox="1"/>
          <p:nvPr/>
        </p:nvSpPr>
        <p:spPr>
          <a:xfrm>
            <a:off x="6324600" y="3886200"/>
            <a:ext cx="228600" cy="381000"/>
          </a:xfrm>
          <a:prstGeom prst="rect">
            <a:avLst/>
          </a:prstGeom>
          <a:noFill/>
        </p:spPr>
        <p:txBody>
          <a:bodyPr wrap="square" rtlCol="0">
            <a:spAutoFit/>
          </a:bodyPr>
          <a:lstStyle/>
          <a:p>
            <a:r>
              <a:rPr lang="en-US" dirty="0" smtClean="0">
                <a:solidFill>
                  <a:schemeClr val="bg1"/>
                </a:solidFill>
              </a:rPr>
              <a:t>7</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latin typeface="Calibri"/>
              </a:rPr>
              <a:t>β</a:t>
            </a:r>
            <a:r>
              <a:rPr lang="en-US" dirty="0" smtClean="0">
                <a:latin typeface="Calibri"/>
              </a:rPr>
              <a:t> barrel Domain 2</a:t>
            </a:r>
            <a:endParaRPr lang="en-US" dirty="0"/>
          </a:p>
        </p:txBody>
      </p:sp>
      <p:sp>
        <p:nvSpPr>
          <p:cNvPr id="3" name="Content Placeholder 2"/>
          <p:cNvSpPr>
            <a:spLocks noGrp="1"/>
          </p:cNvSpPr>
          <p:nvPr>
            <p:ph sz="quarter" idx="1"/>
          </p:nvPr>
        </p:nvSpPr>
        <p:spPr/>
        <p:txBody>
          <a:bodyPr/>
          <a:lstStyle/>
          <a:p>
            <a:endParaRPr lang="en-US"/>
          </a:p>
        </p:txBody>
      </p:sp>
      <p:pic>
        <p:nvPicPr>
          <p:cNvPr id="16386" name="Picture 2"/>
          <p:cNvPicPr>
            <a:picLocks noChangeAspect="1" noChangeArrowheads="1"/>
          </p:cNvPicPr>
          <p:nvPr/>
        </p:nvPicPr>
        <p:blipFill>
          <a:blip r:embed="rId3" cstate="print"/>
          <a:srcRect l="13750" t="6000" r="21875" b="32000"/>
          <a:stretch>
            <a:fillRect/>
          </a:stretch>
        </p:blipFill>
        <p:spPr bwMode="auto">
          <a:xfrm>
            <a:off x="533400" y="1371600"/>
            <a:ext cx="7848600" cy="4724400"/>
          </a:xfrm>
          <a:prstGeom prst="rect">
            <a:avLst/>
          </a:prstGeom>
          <a:noFill/>
          <a:ln w="9525">
            <a:noFill/>
            <a:miter lim="800000"/>
            <a:headEnd/>
            <a:tailEnd/>
          </a:ln>
        </p:spPr>
      </p:pic>
      <p:sp>
        <p:nvSpPr>
          <p:cNvPr id="5" name="TextBox 4"/>
          <p:cNvSpPr txBox="1"/>
          <p:nvPr/>
        </p:nvSpPr>
        <p:spPr>
          <a:xfrm>
            <a:off x="5791200" y="3200400"/>
            <a:ext cx="228600" cy="369332"/>
          </a:xfrm>
          <a:prstGeom prst="rect">
            <a:avLst/>
          </a:prstGeom>
          <a:noFill/>
        </p:spPr>
        <p:txBody>
          <a:bodyPr wrap="square" rtlCol="0">
            <a:spAutoFit/>
          </a:bodyPr>
          <a:lstStyle/>
          <a:p>
            <a:r>
              <a:rPr lang="en-US" dirty="0" smtClean="0">
                <a:solidFill>
                  <a:schemeClr val="bg1"/>
                </a:solidFill>
              </a:rPr>
              <a:t>1</a:t>
            </a:r>
            <a:endParaRPr lang="en-US" dirty="0">
              <a:solidFill>
                <a:schemeClr val="bg1"/>
              </a:solidFill>
            </a:endParaRPr>
          </a:p>
        </p:txBody>
      </p:sp>
      <p:sp>
        <p:nvSpPr>
          <p:cNvPr id="6" name="TextBox 5"/>
          <p:cNvSpPr txBox="1"/>
          <p:nvPr/>
        </p:nvSpPr>
        <p:spPr>
          <a:xfrm>
            <a:off x="5638800" y="2743200"/>
            <a:ext cx="304800" cy="369332"/>
          </a:xfrm>
          <a:prstGeom prst="rect">
            <a:avLst/>
          </a:prstGeom>
          <a:noFill/>
        </p:spPr>
        <p:txBody>
          <a:bodyPr wrap="square" rtlCol="0">
            <a:spAutoFit/>
          </a:bodyPr>
          <a:lstStyle/>
          <a:p>
            <a:r>
              <a:rPr lang="en-US" dirty="0" smtClean="0">
                <a:solidFill>
                  <a:schemeClr val="bg1"/>
                </a:solidFill>
              </a:rPr>
              <a:t>2</a:t>
            </a:r>
            <a:endParaRPr lang="en-US" dirty="0">
              <a:solidFill>
                <a:schemeClr val="bg1"/>
              </a:solidFill>
            </a:endParaRPr>
          </a:p>
        </p:txBody>
      </p:sp>
      <p:sp>
        <p:nvSpPr>
          <p:cNvPr id="7" name="TextBox 6"/>
          <p:cNvSpPr txBox="1"/>
          <p:nvPr/>
        </p:nvSpPr>
        <p:spPr>
          <a:xfrm>
            <a:off x="5029200" y="3886200"/>
            <a:ext cx="228600" cy="369332"/>
          </a:xfrm>
          <a:prstGeom prst="rect">
            <a:avLst/>
          </a:prstGeom>
          <a:noFill/>
        </p:spPr>
        <p:txBody>
          <a:bodyPr wrap="square" rtlCol="0">
            <a:spAutoFit/>
          </a:bodyPr>
          <a:lstStyle/>
          <a:p>
            <a:r>
              <a:rPr lang="en-US" dirty="0" smtClean="0">
                <a:solidFill>
                  <a:schemeClr val="bg1"/>
                </a:solidFill>
              </a:rPr>
              <a:t>3</a:t>
            </a:r>
            <a:endParaRPr lang="en-US" dirty="0">
              <a:solidFill>
                <a:schemeClr val="bg1"/>
              </a:solidFill>
            </a:endParaRPr>
          </a:p>
        </p:txBody>
      </p:sp>
      <p:sp>
        <p:nvSpPr>
          <p:cNvPr id="8" name="TextBox 7"/>
          <p:cNvSpPr txBox="1"/>
          <p:nvPr/>
        </p:nvSpPr>
        <p:spPr>
          <a:xfrm>
            <a:off x="4953000" y="3124200"/>
            <a:ext cx="304800" cy="369332"/>
          </a:xfrm>
          <a:prstGeom prst="rect">
            <a:avLst/>
          </a:prstGeom>
          <a:noFill/>
        </p:spPr>
        <p:txBody>
          <a:bodyPr wrap="square" rtlCol="0">
            <a:spAutoFit/>
          </a:bodyPr>
          <a:lstStyle/>
          <a:p>
            <a:r>
              <a:rPr lang="en-US" dirty="0" smtClean="0">
                <a:solidFill>
                  <a:schemeClr val="bg1"/>
                </a:solidFill>
              </a:rPr>
              <a:t>4</a:t>
            </a:r>
            <a:endParaRPr lang="en-US" dirty="0">
              <a:solidFill>
                <a:schemeClr val="bg1"/>
              </a:solidFill>
            </a:endParaRPr>
          </a:p>
        </p:txBody>
      </p:sp>
      <p:sp>
        <p:nvSpPr>
          <p:cNvPr id="9" name="TextBox 8"/>
          <p:cNvSpPr txBox="1"/>
          <p:nvPr/>
        </p:nvSpPr>
        <p:spPr>
          <a:xfrm>
            <a:off x="4800600" y="2286000"/>
            <a:ext cx="300082" cy="369332"/>
          </a:xfrm>
          <a:prstGeom prst="rect">
            <a:avLst/>
          </a:prstGeom>
          <a:noFill/>
        </p:spPr>
        <p:txBody>
          <a:bodyPr wrap="none" rtlCol="0">
            <a:spAutoFit/>
          </a:bodyPr>
          <a:lstStyle/>
          <a:p>
            <a:r>
              <a:rPr lang="en-US" dirty="0" smtClean="0">
                <a:solidFill>
                  <a:schemeClr val="bg1"/>
                </a:solidFill>
              </a:rPr>
              <a:t>5</a:t>
            </a:r>
            <a:endParaRPr lang="en-US" dirty="0">
              <a:solidFill>
                <a:schemeClr val="bg1"/>
              </a:solidFill>
            </a:endParaRPr>
          </a:p>
        </p:txBody>
      </p:sp>
      <p:sp>
        <p:nvSpPr>
          <p:cNvPr id="10" name="TextBox 9"/>
          <p:cNvSpPr txBox="1"/>
          <p:nvPr/>
        </p:nvSpPr>
        <p:spPr>
          <a:xfrm>
            <a:off x="4419600" y="5181600"/>
            <a:ext cx="381000" cy="369332"/>
          </a:xfrm>
          <a:prstGeom prst="rect">
            <a:avLst/>
          </a:prstGeom>
          <a:noFill/>
        </p:spPr>
        <p:txBody>
          <a:bodyPr wrap="square" rtlCol="0">
            <a:spAutoFit/>
          </a:bodyPr>
          <a:lstStyle/>
          <a:p>
            <a:r>
              <a:rPr lang="en-US" dirty="0" smtClean="0">
                <a:solidFill>
                  <a:schemeClr val="bg1"/>
                </a:solidFill>
              </a:rPr>
              <a:t>6</a:t>
            </a:r>
            <a:endParaRPr lang="en-US" dirty="0">
              <a:solidFill>
                <a:schemeClr val="bg1"/>
              </a:solidFill>
            </a:endParaRPr>
          </a:p>
        </p:txBody>
      </p:sp>
      <p:sp>
        <p:nvSpPr>
          <p:cNvPr id="11" name="TextBox 10"/>
          <p:cNvSpPr txBox="1"/>
          <p:nvPr/>
        </p:nvSpPr>
        <p:spPr>
          <a:xfrm>
            <a:off x="6019800" y="4038600"/>
            <a:ext cx="304800" cy="381000"/>
          </a:xfrm>
          <a:prstGeom prst="rect">
            <a:avLst/>
          </a:prstGeom>
          <a:noFill/>
        </p:spPr>
        <p:txBody>
          <a:bodyPr wrap="square" rtlCol="0">
            <a:spAutoFit/>
          </a:bodyPr>
          <a:lstStyle/>
          <a:p>
            <a:r>
              <a:rPr lang="en-US" dirty="0" smtClean="0">
                <a:solidFill>
                  <a:schemeClr val="bg1"/>
                </a:solidFill>
              </a:rPr>
              <a:t>7</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Catalytic Core Domain</a:t>
            </a:r>
            <a:endParaRPr lang="en-US" dirty="0"/>
          </a:p>
        </p:txBody>
      </p:sp>
      <p:sp>
        <p:nvSpPr>
          <p:cNvPr id="3" name="Content Placeholder 2"/>
          <p:cNvSpPr>
            <a:spLocks noGrp="1"/>
          </p:cNvSpPr>
          <p:nvPr>
            <p:ph sz="quarter" idx="1"/>
          </p:nvPr>
        </p:nvSpPr>
        <p:spPr/>
        <p:txBody>
          <a:bodyPr/>
          <a:lstStyle/>
          <a:p>
            <a:endParaRPr lang="en-US"/>
          </a:p>
        </p:txBody>
      </p:sp>
      <p:pic>
        <p:nvPicPr>
          <p:cNvPr id="12291" name="Picture 3"/>
          <p:cNvPicPr>
            <a:picLocks noChangeAspect="1" noChangeArrowheads="1"/>
          </p:cNvPicPr>
          <p:nvPr/>
        </p:nvPicPr>
        <p:blipFill>
          <a:blip r:embed="rId3" cstate="print"/>
          <a:srcRect l="15000" t="11000" r="13125" b="15000"/>
          <a:stretch>
            <a:fillRect/>
          </a:stretch>
        </p:blipFill>
        <p:spPr bwMode="auto">
          <a:xfrm>
            <a:off x="457200" y="1295400"/>
            <a:ext cx="7848600" cy="50504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rPr>
              <a:t>Active Site</a:t>
            </a:r>
            <a:endParaRPr lang="en-US" dirty="0"/>
          </a:p>
        </p:txBody>
      </p:sp>
      <p:sp>
        <p:nvSpPr>
          <p:cNvPr id="3" name="Content Placeholder 2"/>
          <p:cNvSpPr>
            <a:spLocks noGrp="1"/>
          </p:cNvSpPr>
          <p:nvPr>
            <p:ph sz="quarter" idx="1"/>
          </p:nvPr>
        </p:nvSpPr>
        <p:spPr/>
        <p:txBody>
          <a:bodyPr/>
          <a:lstStyle/>
          <a:p>
            <a:endParaRPr lang="en-US"/>
          </a:p>
        </p:txBody>
      </p:sp>
      <p:pic>
        <p:nvPicPr>
          <p:cNvPr id="14339" name="Picture 3"/>
          <p:cNvPicPr>
            <a:picLocks noChangeAspect="1" noChangeArrowheads="1"/>
          </p:cNvPicPr>
          <p:nvPr/>
        </p:nvPicPr>
        <p:blipFill>
          <a:blip r:embed="rId3" cstate="print"/>
          <a:srcRect l="5625" t="11000" r="23750" b="19000"/>
          <a:stretch>
            <a:fillRect/>
          </a:stretch>
        </p:blipFill>
        <p:spPr bwMode="auto">
          <a:xfrm>
            <a:off x="304800" y="1219200"/>
            <a:ext cx="8610600" cy="5334000"/>
          </a:xfrm>
          <a:prstGeom prst="rect">
            <a:avLst/>
          </a:prstGeom>
          <a:noFill/>
          <a:ln w="9525">
            <a:noFill/>
            <a:miter lim="800000"/>
            <a:headEnd/>
            <a:tailEnd/>
          </a:ln>
        </p:spPr>
      </p:pic>
      <p:sp>
        <p:nvSpPr>
          <p:cNvPr id="6" name="TextBox 5"/>
          <p:cNvSpPr txBox="1"/>
          <p:nvPr/>
        </p:nvSpPr>
        <p:spPr>
          <a:xfrm>
            <a:off x="3657600" y="2209800"/>
            <a:ext cx="838200" cy="307777"/>
          </a:xfrm>
          <a:prstGeom prst="rect">
            <a:avLst/>
          </a:prstGeom>
          <a:noFill/>
        </p:spPr>
        <p:txBody>
          <a:bodyPr wrap="square" rtlCol="0">
            <a:spAutoFit/>
          </a:bodyPr>
          <a:lstStyle/>
          <a:p>
            <a:r>
              <a:rPr lang="en-US" sz="1400" dirty="0" smtClean="0">
                <a:solidFill>
                  <a:srgbClr val="FFFF00"/>
                </a:solidFill>
              </a:rPr>
              <a:t>Cys272</a:t>
            </a:r>
            <a:endParaRPr lang="en-US" sz="1400" dirty="0">
              <a:solidFill>
                <a:srgbClr val="FFFF00"/>
              </a:solidFill>
            </a:endParaRPr>
          </a:p>
        </p:txBody>
      </p:sp>
      <p:sp>
        <p:nvSpPr>
          <p:cNvPr id="7" name="TextBox 6"/>
          <p:cNvSpPr txBox="1"/>
          <p:nvPr/>
        </p:nvSpPr>
        <p:spPr>
          <a:xfrm>
            <a:off x="4114800" y="2819400"/>
            <a:ext cx="762000" cy="307777"/>
          </a:xfrm>
          <a:prstGeom prst="rect">
            <a:avLst/>
          </a:prstGeom>
          <a:noFill/>
        </p:spPr>
        <p:txBody>
          <a:bodyPr wrap="square" rtlCol="0">
            <a:spAutoFit/>
          </a:bodyPr>
          <a:lstStyle/>
          <a:p>
            <a:r>
              <a:rPr lang="en-US" sz="1400" dirty="0" smtClean="0">
                <a:solidFill>
                  <a:srgbClr val="FFFF00"/>
                </a:solidFill>
              </a:rPr>
              <a:t>His330</a:t>
            </a:r>
            <a:endParaRPr lang="en-US" sz="1400" dirty="0">
              <a:solidFill>
                <a:srgbClr val="FFFF00"/>
              </a:solidFill>
            </a:endParaRPr>
          </a:p>
        </p:txBody>
      </p:sp>
      <p:sp>
        <p:nvSpPr>
          <p:cNvPr id="8" name="TextBox 7"/>
          <p:cNvSpPr txBox="1"/>
          <p:nvPr/>
        </p:nvSpPr>
        <p:spPr>
          <a:xfrm>
            <a:off x="4572000" y="3810000"/>
            <a:ext cx="838200" cy="307777"/>
          </a:xfrm>
          <a:prstGeom prst="rect">
            <a:avLst/>
          </a:prstGeom>
          <a:noFill/>
        </p:spPr>
        <p:txBody>
          <a:bodyPr wrap="square" rtlCol="0">
            <a:spAutoFit/>
          </a:bodyPr>
          <a:lstStyle/>
          <a:p>
            <a:r>
              <a:rPr lang="en-US" sz="1400" dirty="0" smtClean="0">
                <a:solidFill>
                  <a:srgbClr val="FFFF00"/>
                </a:solidFill>
              </a:rPr>
              <a:t>Asp353</a:t>
            </a:r>
            <a:endParaRPr lang="en-US" sz="1400" dirty="0">
              <a:solidFill>
                <a:srgbClr val="FFFF00"/>
              </a:solidFill>
            </a:endParaRPr>
          </a:p>
        </p:txBody>
      </p:sp>
      <p:sp>
        <p:nvSpPr>
          <p:cNvPr id="9" name="TextBox 8"/>
          <p:cNvSpPr txBox="1"/>
          <p:nvPr/>
        </p:nvSpPr>
        <p:spPr>
          <a:xfrm>
            <a:off x="7086600" y="2590800"/>
            <a:ext cx="914400" cy="338554"/>
          </a:xfrm>
          <a:prstGeom prst="rect">
            <a:avLst/>
          </a:prstGeom>
          <a:noFill/>
        </p:spPr>
        <p:txBody>
          <a:bodyPr wrap="square" rtlCol="0">
            <a:spAutoFit/>
          </a:bodyPr>
          <a:lstStyle/>
          <a:p>
            <a:r>
              <a:rPr lang="en-US" sz="1600" b="1" dirty="0" smtClean="0">
                <a:solidFill>
                  <a:srgbClr val="FFC000"/>
                </a:solidFill>
              </a:rPr>
              <a:t>Site 1</a:t>
            </a:r>
            <a:endParaRPr lang="en-US" sz="1600" b="1" baseline="30000" dirty="0">
              <a:solidFill>
                <a:srgbClr val="FFC000"/>
              </a:solidFill>
            </a:endParaRPr>
          </a:p>
        </p:txBody>
      </p:sp>
      <p:sp>
        <p:nvSpPr>
          <p:cNvPr id="10" name="TextBox 9"/>
          <p:cNvSpPr txBox="1"/>
          <p:nvPr/>
        </p:nvSpPr>
        <p:spPr>
          <a:xfrm>
            <a:off x="1447800" y="5334000"/>
            <a:ext cx="914400" cy="615553"/>
          </a:xfrm>
          <a:prstGeom prst="rect">
            <a:avLst/>
          </a:prstGeom>
          <a:noFill/>
        </p:spPr>
        <p:txBody>
          <a:bodyPr wrap="square" rtlCol="0">
            <a:spAutoFit/>
          </a:bodyPr>
          <a:lstStyle/>
          <a:p>
            <a:r>
              <a:rPr lang="en-US" sz="1600" b="1" dirty="0" smtClean="0">
                <a:solidFill>
                  <a:srgbClr val="FFC000"/>
                </a:solidFill>
              </a:rPr>
              <a:t>Site 2</a:t>
            </a:r>
            <a:endParaRPr lang="en-US" sz="1600" b="1" baseline="30000" dirty="0" smtClean="0">
              <a:solidFill>
                <a:srgbClr val="FFC000"/>
              </a:solidFill>
            </a:endParaRPr>
          </a:p>
          <a:p>
            <a:endParaRPr lang="en-US" dirty="0"/>
          </a:p>
        </p:txBody>
      </p:sp>
      <p:sp>
        <p:nvSpPr>
          <p:cNvPr id="11" name="TextBox 10"/>
          <p:cNvSpPr txBox="1"/>
          <p:nvPr/>
        </p:nvSpPr>
        <p:spPr>
          <a:xfrm>
            <a:off x="2590800" y="4495800"/>
            <a:ext cx="990600" cy="338554"/>
          </a:xfrm>
          <a:prstGeom prst="rect">
            <a:avLst/>
          </a:prstGeom>
          <a:noFill/>
        </p:spPr>
        <p:txBody>
          <a:bodyPr wrap="square" rtlCol="0">
            <a:spAutoFit/>
          </a:bodyPr>
          <a:lstStyle/>
          <a:p>
            <a:r>
              <a:rPr lang="en-US" sz="1600" b="1" dirty="0" smtClean="0">
                <a:solidFill>
                  <a:srgbClr val="FFC000"/>
                </a:solidFill>
              </a:rPr>
              <a:t>Site 3</a:t>
            </a:r>
            <a:endParaRPr lang="en-US" sz="1600" b="1" baseline="30000" dirty="0" smtClean="0">
              <a:solidFill>
                <a:srgbClr val="FFC000"/>
              </a:solidFill>
            </a:endParaRPr>
          </a:p>
        </p:txBody>
      </p:sp>
      <p:pic>
        <p:nvPicPr>
          <p:cNvPr id="14340" name="Picture 4"/>
          <p:cNvPicPr>
            <a:picLocks noChangeAspect="1" noChangeArrowheads="1"/>
          </p:cNvPicPr>
          <p:nvPr/>
        </p:nvPicPr>
        <p:blipFill>
          <a:blip r:embed="rId4" cstate="print"/>
          <a:srcRect l="31250" t="24000" r="16875" b="12000"/>
          <a:stretch>
            <a:fillRect/>
          </a:stretch>
        </p:blipFill>
        <p:spPr bwMode="auto">
          <a:xfrm>
            <a:off x="1524000" y="1371600"/>
            <a:ext cx="6324600" cy="4876800"/>
          </a:xfrm>
          <a:prstGeom prst="rect">
            <a:avLst/>
          </a:prstGeom>
          <a:noFill/>
          <a:ln w="9525">
            <a:noFill/>
            <a:miter lim="800000"/>
            <a:headEnd/>
            <a:tailEnd/>
          </a:ln>
        </p:spPr>
      </p:pic>
      <p:pic>
        <p:nvPicPr>
          <p:cNvPr id="14341" name="Picture 5"/>
          <p:cNvPicPr>
            <a:picLocks noChangeAspect="1" noChangeArrowheads="1"/>
          </p:cNvPicPr>
          <p:nvPr/>
        </p:nvPicPr>
        <p:blipFill>
          <a:blip r:embed="rId5" cstate="print"/>
          <a:srcRect l="39375" t="25000" r="8750" b="11000"/>
          <a:stretch>
            <a:fillRect/>
          </a:stretch>
        </p:blipFill>
        <p:spPr bwMode="auto">
          <a:xfrm>
            <a:off x="1524000" y="1371600"/>
            <a:ext cx="6324600" cy="4876800"/>
          </a:xfrm>
          <a:prstGeom prst="rect">
            <a:avLst/>
          </a:prstGeom>
          <a:noFill/>
          <a:ln w="9525">
            <a:noFill/>
            <a:miter lim="800000"/>
            <a:headEnd/>
            <a:tailEnd/>
          </a:ln>
        </p:spPr>
      </p:pic>
      <p:pic>
        <p:nvPicPr>
          <p:cNvPr id="14342" name="Picture 6"/>
          <p:cNvPicPr>
            <a:picLocks noChangeAspect="1" noChangeArrowheads="1"/>
          </p:cNvPicPr>
          <p:nvPr/>
        </p:nvPicPr>
        <p:blipFill>
          <a:blip r:embed="rId6" cstate="print"/>
          <a:srcRect l="12500" t="8000" r="30625" b="17000"/>
          <a:stretch>
            <a:fillRect/>
          </a:stretch>
        </p:blipFill>
        <p:spPr bwMode="auto">
          <a:xfrm>
            <a:off x="1447800" y="1219200"/>
            <a:ext cx="6564376" cy="5410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box(in)">
                                      <p:cBhvr>
                                        <p:cTn id="7" dur="500"/>
                                        <p:tgtEl>
                                          <p:spTgt spid="143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341"/>
                                        </p:tgtEl>
                                        <p:attrNameLst>
                                          <p:attrName>style.visibility</p:attrName>
                                        </p:attrNameLst>
                                      </p:cBhvr>
                                      <p:to>
                                        <p:strVal val="visible"/>
                                      </p:to>
                                    </p:set>
                                    <p:animEffect transition="in" filter="box(in)">
                                      <p:cBhvr>
                                        <p:cTn id="12" dur="500"/>
                                        <p:tgtEl>
                                          <p:spTgt spid="1434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4342"/>
                                        </p:tgtEl>
                                        <p:attrNameLst>
                                          <p:attrName>style.visibility</p:attrName>
                                        </p:attrNameLst>
                                      </p:cBhvr>
                                      <p:to>
                                        <p:strVal val="visible"/>
                                      </p:to>
                                    </p:set>
                                    <p:animEffect transition="in" filter="box(in)">
                                      <p:cBhvr>
                                        <p:cTn id="17"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5059" name="Picture 3"/>
          <p:cNvPicPr>
            <a:picLocks noChangeAspect="1" noChangeArrowheads="1"/>
          </p:cNvPicPr>
          <p:nvPr/>
        </p:nvPicPr>
        <p:blipFill>
          <a:blip r:embed="rId2" cstate="print"/>
          <a:srcRect l="24375" t="7000" r="5625" b="10000"/>
          <a:stretch>
            <a:fillRect/>
          </a:stretch>
        </p:blipFill>
        <p:spPr bwMode="auto">
          <a:xfrm>
            <a:off x="228600" y="304800"/>
            <a:ext cx="8534400" cy="6324600"/>
          </a:xfrm>
          <a:prstGeom prst="rect">
            <a:avLst/>
          </a:prstGeom>
          <a:noFill/>
          <a:ln w="9525">
            <a:noFill/>
            <a:miter lim="800000"/>
            <a:headEnd/>
            <a:tailEnd/>
          </a:ln>
        </p:spPr>
      </p:pic>
      <p:sp>
        <p:nvSpPr>
          <p:cNvPr id="10" name="TextBox 9"/>
          <p:cNvSpPr txBox="1"/>
          <p:nvPr/>
        </p:nvSpPr>
        <p:spPr>
          <a:xfrm>
            <a:off x="3810000" y="4419600"/>
            <a:ext cx="990600" cy="261610"/>
          </a:xfrm>
          <a:prstGeom prst="rect">
            <a:avLst/>
          </a:prstGeom>
          <a:noFill/>
        </p:spPr>
        <p:txBody>
          <a:bodyPr wrap="square" rtlCol="0">
            <a:spAutoFit/>
          </a:bodyPr>
          <a:lstStyle/>
          <a:p>
            <a:r>
              <a:rPr lang="en-US" sz="1100" dirty="0" smtClean="0">
                <a:solidFill>
                  <a:schemeClr val="bg1"/>
                </a:solidFill>
              </a:rPr>
              <a:t>Asp-324 </a:t>
            </a:r>
            <a:endParaRPr lang="en-US" sz="1100" dirty="0">
              <a:solidFill>
                <a:schemeClr val="bg1"/>
              </a:solidFill>
            </a:endParaRPr>
          </a:p>
        </p:txBody>
      </p:sp>
      <p:sp>
        <p:nvSpPr>
          <p:cNvPr id="11" name="TextBox 10"/>
          <p:cNvSpPr txBox="1"/>
          <p:nvPr/>
        </p:nvSpPr>
        <p:spPr>
          <a:xfrm>
            <a:off x="3124200" y="2514600"/>
            <a:ext cx="1219200" cy="261610"/>
          </a:xfrm>
          <a:prstGeom prst="rect">
            <a:avLst/>
          </a:prstGeom>
          <a:noFill/>
        </p:spPr>
        <p:txBody>
          <a:bodyPr wrap="square" rtlCol="0">
            <a:spAutoFit/>
          </a:bodyPr>
          <a:lstStyle/>
          <a:p>
            <a:r>
              <a:rPr lang="en-US" sz="1100" dirty="0" smtClean="0">
                <a:solidFill>
                  <a:srgbClr val="159BFF"/>
                </a:solidFill>
              </a:rPr>
              <a:t>Asp-324 (Active)</a:t>
            </a:r>
            <a:endParaRPr lang="en-US" sz="1100" dirty="0">
              <a:solidFill>
                <a:srgbClr val="159BFF"/>
              </a:solidFill>
            </a:endParaRPr>
          </a:p>
        </p:txBody>
      </p:sp>
      <p:pic>
        <p:nvPicPr>
          <p:cNvPr id="12" name="Picture 6"/>
          <p:cNvPicPr>
            <a:picLocks noChangeAspect="1" noChangeArrowheads="1"/>
          </p:cNvPicPr>
          <p:nvPr/>
        </p:nvPicPr>
        <p:blipFill>
          <a:blip r:embed="rId3" cstate="print"/>
          <a:srcRect l="14375" t="12000" r="8125" b="19969"/>
          <a:stretch>
            <a:fillRect/>
          </a:stretch>
        </p:blipFill>
        <p:spPr bwMode="auto">
          <a:xfrm>
            <a:off x="0" y="1143000"/>
            <a:ext cx="9166746" cy="5029200"/>
          </a:xfrm>
          <a:prstGeom prst="rect">
            <a:avLst/>
          </a:prstGeom>
          <a:noFill/>
          <a:ln w="9525">
            <a:noFill/>
            <a:miter lim="800000"/>
            <a:headEnd/>
            <a:tailEnd/>
          </a:ln>
        </p:spPr>
      </p:pic>
      <p:cxnSp>
        <p:nvCxnSpPr>
          <p:cNvPr id="14" name="Straight Arrow Connector 13"/>
          <p:cNvCxnSpPr/>
          <p:nvPr/>
        </p:nvCxnSpPr>
        <p:spPr>
          <a:xfrm rot="10800000" flipV="1">
            <a:off x="4495800" y="2895600"/>
            <a:ext cx="3810000" cy="6858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6626" name="Picture 2"/>
          <p:cNvPicPr>
            <a:picLocks noChangeAspect="1" noChangeArrowheads="1"/>
          </p:cNvPicPr>
          <p:nvPr/>
        </p:nvPicPr>
        <p:blipFill>
          <a:blip r:embed="rId2" cstate="print"/>
          <a:srcRect l="37500" t="5000" r="25625" b="8000"/>
          <a:stretch>
            <a:fillRect/>
          </a:stretch>
        </p:blipFill>
        <p:spPr bwMode="auto">
          <a:xfrm>
            <a:off x="4876800" y="304800"/>
            <a:ext cx="4267200" cy="6292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5"/>
          <p:cNvPicPr>
            <a:picLocks noChangeAspect="1" noChangeArrowheads="1"/>
          </p:cNvPicPr>
          <p:nvPr/>
        </p:nvPicPr>
        <p:blipFill>
          <a:blip r:embed="rId3" cstate="print"/>
          <a:srcRect l="31363" t="5000" r="31077" b="9000"/>
          <a:stretch>
            <a:fillRect/>
          </a:stretch>
        </p:blipFill>
        <p:spPr bwMode="auto">
          <a:xfrm>
            <a:off x="0" y="304800"/>
            <a:ext cx="4419600" cy="632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rot="10800000" flipV="1">
            <a:off x="2057400" y="685800"/>
            <a:ext cx="1371600" cy="1066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Molecular Docking: Glutamate Substrate</a:t>
            </a:r>
            <a:endParaRPr lang="en-US" dirty="0"/>
          </a:p>
        </p:txBody>
      </p:sp>
      <p:sp>
        <p:nvSpPr>
          <p:cNvPr id="3" name="Content Placeholder 2"/>
          <p:cNvSpPr>
            <a:spLocks noGrp="1"/>
          </p:cNvSpPr>
          <p:nvPr>
            <p:ph sz="quarter" idx="1"/>
          </p:nvPr>
        </p:nvSpPr>
        <p:spPr/>
        <p:txBody>
          <a:bodyPr/>
          <a:lstStyle/>
          <a:p>
            <a:endParaRPr lang="en-US"/>
          </a:p>
        </p:txBody>
      </p:sp>
      <p:graphicFrame>
        <p:nvGraphicFramePr>
          <p:cNvPr id="40965" name="Object 5"/>
          <p:cNvGraphicFramePr>
            <a:graphicFrameLocks noChangeAspect="1"/>
          </p:cNvGraphicFramePr>
          <p:nvPr/>
        </p:nvGraphicFramePr>
        <p:xfrm>
          <a:off x="2895600" y="1523999"/>
          <a:ext cx="3810000" cy="4093795"/>
        </p:xfrm>
        <a:graphic>
          <a:graphicData uri="http://schemas.openxmlformats.org/presentationml/2006/ole">
            <p:oleObj spid="_x0000_s40965" name="CS ChemDraw Drawing" r:id="rId3" imgW="2706246" imgH="2908840" progId="ChemDraw.Document.6.0">
              <p:embed/>
            </p:oleObj>
          </a:graphicData>
        </a:graphic>
      </p:graphicFrame>
      <p:pic>
        <p:nvPicPr>
          <p:cNvPr id="40963" name="Picture 3"/>
          <p:cNvPicPr>
            <a:picLocks noChangeAspect="1" noChangeArrowheads="1"/>
          </p:cNvPicPr>
          <p:nvPr/>
        </p:nvPicPr>
        <p:blipFill>
          <a:blip r:embed="rId4" cstate="print"/>
          <a:srcRect l="16875" t="10000" r="12500" b="7000"/>
          <a:stretch>
            <a:fillRect/>
          </a:stretch>
        </p:blipFill>
        <p:spPr bwMode="auto">
          <a:xfrm>
            <a:off x="228600" y="304800"/>
            <a:ext cx="8610600" cy="6324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box(in)">
                                      <p:cBhvr>
                                        <p:cTn id="7" dur="5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4"/>
          <p:cNvPicPr>
            <a:picLocks noChangeAspect="1" noChangeArrowheads="1"/>
          </p:cNvPicPr>
          <p:nvPr/>
        </p:nvPicPr>
        <p:blipFill>
          <a:blip r:embed="rId2" cstate="print"/>
          <a:srcRect l="20000" t="5000" r="18750" b="15000"/>
          <a:stretch>
            <a:fillRect/>
          </a:stretch>
        </p:blipFill>
        <p:spPr bwMode="auto">
          <a:xfrm>
            <a:off x="990600" y="381000"/>
            <a:ext cx="7467600" cy="6096000"/>
          </a:xfrm>
          <a:prstGeom prst="rect">
            <a:avLst/>
          </a:prstGeom>
          <a:noFill/>
          <a:ln w="9525">
            <a:noFill/>
            <a:miter lim="800000"/>
            <a:headEnd/>
            <a:tailEnd/>
          </a:ln>
        </p:spPr>
      </p:pic>
      <p:sp>
        <p:nvSpPr>
          <p:cNvPr id="5" name="TextBox 4"/>
          <p:cNvSpPr txBox="1"/>
          <p:nvPr/>
        </p:nvSpPr>
        <p:spPr>
          <a:xfrm>
            <a:off x="4572000" y="5105400"/>
            <a:ext cx="1524000" cy="369332"/>
          </a:xfrm>
          <a:prstGeom prst="rect">
            <a:avLst/>
          </a:prstGeom>
          <a:noFill/>
        </p:spPr>
        <p:txBody>
          <a:bodyPr wrap="square" rtlCol="0">
            <a:spAutoFit/>
          </a:bodyPr>
          <a:lstStyle/>
          <a:p>
            <a:r>
              <a:rPr lang="en-US" dirty="0" smtClean="0">
                <a:solidFill>
                  <a:srgbClr val="00CC00"/>
                </a:solidFill>
              </a:rPr>
              <a:t>Cys-272</a:t>
            </a:r>
            <a:endParaRPr lang="en-US" dirty="0">
              <a:solidFill>
                <a:srgbClr val="00CC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Structural Framework</a:t>
            </a:r>
            <a:endParaRPr lang="en-US" dirty="0"/>
          </a:p>
        </p:txBody>
      </p:sp>
      <p:sp>
        <p:nvSpPr>
          <p:cNvPr id="3" name="Content Placeholder 2"/>
          <p:cNvSpPr>
            <a:spLocks noGrp="1"/>
          </p:cNvSpPr>
          <p:nvPr>
            <p:ph sz="quarter" idx="1"/>
          </p:nvPr>
        </p:nvSpPr>
        <p:spPr>
          <a:xfrm>
            <a:off x="4419600" y="1219200"/>
            <a:ext cx="4267200" cy="4937760"/>
          </a:xfrm>
        </p:spPr>
        <p:txBody>
          <a:bodyPr/>
          <a:lstStyle/>
          <a:p>
            <a:pPr>
              <a:spcBef>
                <a:spcPts val="0"/>
              </a:spcBef>
            </a:pPr>
            <a:r>
              <a:rPr lang="en-US" dirty="0" err="1" smtClean="0"/>
              <a:t>Homodimer</a:t>
            </a:r>
            <a:endParaRPr lang="en-US" dirty="0" smtClean="0"/>
          </a:p>
          <a:p>
            <a:pPr>
              <a:spcBef>
                <a:spcPts val="0"/>
              </a:spcBef>
            </a:pPr>
            <a:endParaRPr lang="en-US" sz="1500" dirty="0" smtClean="0"/>
          </a:p>
          <a:p>
            <a:pPr>
              <a:spcBef>
                <a:spcPts val="0"/>
              </a:spcBef>
            </a:pPr>
            <a:r>
              <a:rPr lang="en-US" dirty="0" smtClean="0"/>
              <a:t>Length: 652 </a:t>
            </a:r>
            <a:r>
              <a:rPr lang="en-US" dirty="0" err="1" smtClean="0"/>
              <a:t>aa</a:t>
            </a:r>
            <a:endParaRPr lang="en-US" dirty="0" smtClean="0"/>
          </a:p>
          <a:p>
            <a:pPr>
              <a:spcBef>
                <a:spcPts val="0"/>
              </a:spcBef>
            </a:pPr>
            <a:endParaRPr lang="en-US" sz="1500" dirty="0" smtClean="0"/>
          </a:p>
          <a:p>
            <a:pPr>
              <a:spcBef>
                <a:spcPts val="0"/>
              </a:spcBef>
            </a:pPr>
            <a:r>
              <a:rPr lang="en-US" dirty="0" smtClean="0"/>
              <a:t>Weight: 72kDa</a:t>
            </a:r>
          </a:p>
          <a:p>
            <a:pPr>
              <a:spcBef>
                <a:spcPts val="0"/>
              </a:spcBef>
            </a:pPr>
            <a:endParaRPr lang="en-US" sz="1500" dirty="0" smtClean="0"/>
          </a:p>
          <a:p>
            <a:pPr>
              <a:spcBef>
                <a:spcPts val="0"/>
              </a:spcBef>
            </a:pPr>
            <a:r>
              <a:rPr lang="en-US" dirty="0" smtClean="0"/>
              <a:t>Secondary Structure: </a:t>
            </a:r>
          </a:p>
          <a:p>
            <a:pPr lvl="1">
              <a:spcBef>
                <a:spcPts val="0"/>
              </a:spcBef>
            </a:pPr>
            <a:r>
              <a:rPr lang="en-US" dirty="0" smtClean="0"/>
              <a:t>32%  alpha helices </a:t>
            </a:r>
          </a:p>
          <a:p>
            <a:pPr lvl="1">
              <a:spcBef>
                <a:spcPts val="0"/>
              </a:spcBef>
            </a:pPr>
            <a:r>
              <a:rPr lang="en-US" dirty="0" smtClean="0"/>
              <a:t>24% beta sheets</a:t>
            </a:r>
          </a:p>
          <a:p>
            <a:endParaRPr lang="en-US" dirty="0"/>
          </a:p>
        </p:txBody>
      </p:sp>
      <p:pic>
        <p:nvPicPr>
          <p:cNvPr id="5123" name="Picture 3"/>
          <p:cNvPicPr>
            <a:picLocks noChangeAspect="1" noChangeArrowheads="1"/>
          </p:cNvPicPr>
          <p:nvPr/>
        </p:nvPicPr>
        <p:blipFill>
          <a:blip r:embed="rId2" cstate="print"/>
          <a:srcRect l="34375" t="11000" r="28125" b="10000"/>
          <a:stretch>
            <a:fillRect/>
          </a:stretch>
        </p:blipFill>
        <p:spPr bwMode="auto">
          <a:xfrm>
            <a:off x="0" y="1219200"/>
            <a:ext cx="4282633" cy="5638800"/>
          </a:xfrm>
          <a:prstGeom prst="rect">
            <a:avLst/>
          </a:prstGeom>
          <a:noFill/>
          <a:ln w="9525">
            <a:noFill/>
            <a:miter lim="800000"/>
            <a:headEnd/>
            <a:tailEnd/>
          </a:ln>
        </p:spPr>
      </p:pic>
      <p:sp>
        <p:nvSpPr>
          <p:cNvPr id="6" name="TextBox 5"/>
          <p:cNvSpPr txBox="1"/>
          <p:nvPr/>
        </p:nvSpPr>
        <p:spPr>
          <a:xfrm>
            <a:off x="3200400" y="1447800"/>
            <a:ext cx="838200" cy="477054"/>
          </a:xfrm>
          <a:prstGeom prst="rect">
            <a:avLst/>
          </a:prstGeom>
          <a:noFill/>
        </p:spPr>
        <p:txBody>
          <a:bodyPr wrap="square" rtlCol="0">
            <a:spAutoFit/>
          </a:bodyPr>
          <a:lstStyle/>
          <a:p>
            <a:r>
              <a:rPr lang="en-US" sz="2500" dirty="0" smtClean="0"/>
              <a:t>A</a:t>
            </a:r>
            <a:endParaRPr lang="en-US" sz="2500" dirty="0"/>
          </a:p>
        </p:txBody>
      </p:sp>
      <p:sp>
        <p:nvSpPr>
          <p:cNvPr id="7" name="TextBox 6"/>
          <p:cNvSpPr txBox="1"/>
          <p:nvPr/>
        </p:nvSpPr>
        <p:spPr>
          <a:xfrm>
            <a:off x="3505200" y="4495800"/>
            <a:ext cx="685800" cy="477054"/>
          </a:xfrm>
          <a:prstGeom prst="rect">
            <a:avLst/>
          </a:prstGeom>
          <a:noFill/>
        </p:spPr>
        <p:txBody>
          <a:bodyPr wrap="square" rtlCol="0">
            <a:spAutoFit/>
          </a:bodyPr>
          <a:lstStyle/>
          <a:p>
            <a:r>
              <a:rPr lang="en-US" sz="2500" dirty="0"/>
              <a:t>B</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Sequence Alignment</a:t>
            </a:r>
            <a:endParaRPr lang="en-US" dirty="0"/>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noChangeArrowheads="1"/>
          </p:cNvPicPr>
          <p:nvPr/>
        </p:nvPicPr>
        <p:blipFill>
          <a:blip r:embed="rId3" cstate="print"/>
          <a:srcRect t="11000" r="14288" b="17000"/>
          <a:stretch>
            <a:fillRect/>
          </a:stretch>
        </p:blipFill>
        <p:spPr bwMode="auto">
          <a:xfrm>
            <a:off x="1" y="1371446"/>
            <a:ext cx="9144000" cy="4800754"/>
          </a:xfrm>
          <a:prstGeom prst="rect">
            <a:avLst/>
          </a:prstGeom>
          <a:noFill/>
          <a:ln w="9525">
            <a:noFill/>
            <a:miter lim="800000"/>
            <a:headEnd/>
            <a:tailEnd/>
          </a:ln>
        </p:spPr>
      </p:pic>
      <p:sp>
        <p:nvSpPr>
          <p:cNvPr id="5" name="Rectangle 4"/>
          <p:cNvSpPr/>
          <p:nvPr/>
        </p:nvSpPr>
        <p:spPr>
          <a:xfrm>
            <a:off x="8839200" y="2590800"/>
            <a:ext cx="76200"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86000" y="4953000"/>
            <a:ext cx="1524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038600" y="4953000"/>
            <a:ext cx="762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Phylogenetic</a:t>
            </a:r>
            <a:r>
              <a:rPr lang="en-US" dirty="0" smtClean="0"/>
              <a:t> Tree</a:t>
            </a:r>
            <a:endParaRPr lang="en-US" dirty="0"/>
          </a:p>
        </p:txBody>
      </p:sp>
      <p:sp>
        <p:nvSpPr>
          <p:cNvPr id="3" name="Content Placeholder 2"/>
          <p:cNvSpPr>
            <a:spLocks noGrp="1"/>
          </p:cNvSpPr>
          <p:nvPr>
            <p:ph sz="quarter" idx="1"/>
          </p:nvPr>
        </p:nvSpPr>
        <p:spPr/>
        <p:txBody>
          <a:bodyPr/>
          <a:lstStyle/>
          <a:p>
            <a:endParaRPr lang="en-US" dirty="0"/>
          </a:p>
        </p:txBody>
      </p:sp>
      <p:pic>
        <p:nvPicPr>
          <p:cNvPr id="9219" name="Picture 3"/>
          <p:cNvPicPr>
            <a:picLocks noChangeAspect="1" noChangeArrowheads="1"/>
          </p:cNvPicPr>
          <p:nvPr/>
        </p:nvPicPr>
        <p:blipFill>
          <a:blip r:embed="rId3" cstate="print"/>
          <a:srcRect l="12500" t="15000" r="15625" b="13000"/>
          <a:stretch>
            <a:fillRect/>
          </a:stretch>
        </p:blipFill>
        <p:spPr bwMode="auto">
          <a:xfrm>
            <a:off x="0" y="1133061"/>
            <a:ext cx="9144000" cy="5724939"/>
          </a:xfrm>
          <a:prstGeom prst="rect">
            <a:avLst/>
          </a:prstGeom>
          <a:noFill/>
          <a:ln w="9525">
            <a:noFill/>
            <a:miter lim="800000"/>
            <a:headEnd/>
            <a:tailEnd/>
          </a:ln>
        </p:spPr>
      </p:pic>
      <p:sp>
        <p:nvSpPr>
          <p:cNvPr id="6" name="TextBox 5"/>
          <p:cNvSpPr txBox="1"/>
          <p:nvPr/>
        </p:nvSpPr>
        <p:spPr>
          <a:xfrm>
            <a:off x="6934200" y="1219200"/>
            <a:ext cx="2209800" cy="492443"/>
          </a:xfrm>
          <a:prstGeom prst="rect">
            <a:avLst/>
          </a:prstGeom>
          <a:solidFill>
            <a:schemeClr val="bg1"/>
          </a:solidFill>
        </p:spPr>
        <p:txBody>
          <a:bodyPr wrap="square" rtlCol="0">
            <a:spAutoFit/>
          </a:bodyPr>
          <a:lstStyle/>
          <a:p>
            <a:r>
              <a:rPr lang="en-US" sz="1300" b="1" dirty="0" err="1" smtClean="0"/>
              <a:t>Transglutaminase</a:t>
            </a:r>
            <a:r>
              <a:rPr lang="en-US" sz="1300" b="1" dirty="0" smtClean="0"/>
              <a:t> 2</a:t>
            </a:r>
            <a:r>
              <a:rPr lang="en-US" sz="1300" dirty="0" smtClean="0"/>
              <a:t>-</a:t>
            </a:r>
          </a:p>
          <a:p>
            <a:r>
              <a:rPr lang="en-US" sz="1300" i="1" dirty="0" smtClean="0"/>
              <a:t>Homo sapiens</a:t>
            </a:r>
            <a:endParaRPr lang="en-US" sz="1300" i="1" dirty="0"/>
          </a:p>
        </p:txBody>
      </p:sp>
      <p:sp>
        <p:nvSpPr>
          <p:cNvPr id="7" name="TextBox 6"/>
          <p:cNvSpPr txBox="1"/>
          <p:nvPr/>
        </p:nvSpPr>
        <p:spPr>
          <a:xfrm>
            <a:off x="6934200" y="1676400"/>
            <a:ext cx="2209800" cy="492443"/>
          </a:xfrm>
          <a:prstGeom prst="rect">
            <a:avLst/>
          </a:prstGeom>
          <a:solidFill>
            <a:schemeClr val="bg1"/>
          </a:solidFill>
        </p:spPr>
        <p:txBody>
          <a:bodyPr wrap="square" rtlCol="0">
            <a:spAutoFit/>
          </a:bodyPr>
          <a:lstStyle/>
          <a:p>
            <a:r>
              <a:rPr lang="en-US" sz="1300" b="1" dirty="0" err="1" smtClean="0"/>
              <a:t>Transglutaminase</a:t>
            </a:r>
            <a:r>
              <a:rPr lang="en-US" sz="1300" b="1" dirty="0" smtClean="0"/>
              <a:t> 2 </a:t>
            </a:r>
            <a:r>
              <a:rPr lang="en-US" sz="1300" dirty="0" smtClean="0"/>
              <a:t>– </a:t>
            </a:r>
          </a:p>
          <a:p>
            <a:r>
              <a:rPr lang="en-US" sz="1300" i="1" dirty="0" err="1" smtClean="0"/>
              <a:t>Mus</a:t>
            </a:r>
            <a:r>
              <a:rPr lang="en-US" sz="1300" i="1" dirty="0" smtClean="0"/>
              <a:t> </a:t>
            </a:r>
            <a:r>
              <a:rPr lang="en-US" sz="1300" i="1" dirty="0" err="1" smtClean="0"/>
              <a:t>musculus</a:t>
            </a:r>
            <a:endParaRPr lang="en-US" sz="1300" i="1" dirty="0"/>
          </a:p>
        </p:txBody>
      </p:sp>
      <p:sp>
        <p:nvSpPr>
          <p:cNvPr id="8" name="TextBox 7"/>
          <p:cNvSpPr txBox="1"/>
          <p:nvPr/>
        </p:nvSpPr>
        <p:spPr>
          <a:xfrm>
            <a:off x="6934200" y="2209800"/>
            <a:ext cx="2057400" cy="492443"/>
          </a:xfrm>
          <a:prstGeom prst="rect">
            <a:avLst/>
          </a:prstGeom>
          <a:solidFill>
            <a:schemeClr val="bg1"/>
          </a:solidFill>
        </p:spPr>
        <p:txBody>
          <a:bodyPr wrap="square" rtlCol="0">
            <a:spAutoFit/>
          </a:bodyPr>
          <a:lstStyle/>
          <a:p>
            <a:r>
              <a:rPr lang="en-US" sz="1300" b="1" dirty="0" err="1" smtClean="0"/>
              <a:t>Transglutaminase</a:t>
            </a:r>
            <a:r>
              <a:rPr lang="en-US" sz="1300" b="1" dirty="0" smtClean="0"/>
              <a:t> 2</a:t>
            </a:r>
            <a:r>
              <a:rPr lang="en-US" sz="1300" dirty="0" smtClean="0"/>
              <a:t>-</a:t>
            </a:r>
          </a:p>
          <a:p>
            <a:r>
              <a:rPr lang="en-US" sz="1300" i="1" dirty="0" err="1" smtClean="0"/>
              <a:t>Danio</a:t>
            </a:r>
            <a:r>
              <a:rPr lang="en-US" sz="1300" i="1" dirty="0" smtClean="0"/>
              <a:t> </a:t>
            </a:r>
            <a:r>
              <a:rPr lang="en-US" sz="1300" i="1" dirty="0" err="1" smtClean="0"/>
              <a:t>rerio</a:t>
            </a:r>
            <a:endParaRPr lang="en-US" sz="1300" i="1" dirty="0"/>
          </a:p>
        </p:txBody>
      </p:sp>
      <p:sp>
        <p:nvSpPr>
          <p:cNvPr id="9" name="TextBox 8"/>
          <p:cNvSpPr txBox="1"/>
          <p:nvPr/>
        </p:nvSpPr>
        <p:spPr>
          <a:xfrm>
            <a:off x="6934200" y="2819401"/>
            <a:ext cx="2057400" cy="492443"/>
          </a:xfrm>
          <a:prstGeom prst="rect">
            <a:avLst/>
          </a:prstGeom>
          <a:solidFill>
            <a:schemeClr val="bg1"/>
          </a:solidFill>
        </p:spPr>
        <p:txBody>
          <a:bodyPr wrap="square" rtlCol="0">
            <a:spAutoFit/>
          </a:bodyPr>
          <a:lstStyle/>
          <a:p>
            <a:r>
              <a:rPr lang="en-US" sz="1300" b="1" dirty="0" err="1" smtClean="0"/>
              <a:t>Transglutaminase</a:t>
            </a:r>
            <a:r>
              <a:rPr lang="en-US" sz="1300" b="1" dirty="0" smtClean="0"/>
              <a:t> 3</a:t>
            </a:r>
            <a:r>
              <a:rPr lang="en-US" sz="1300" dirty="0" smtClean="0"/>
              <a:t>-</a:t>
            </a:r>
          </a:p>
          <a:p>
            <a:r>
              <a:rPr lang="en-US" sz="1300" i="1" dirty="0" smtClean="0"/>
              <a:t>Homo sapiens</a:t>
            </a:r>
            <a:endParaRPr lang="en-US" sz="1300" i="1" dirty="0"/>
          </a:p>
        </p:txBody>
      </p:sp>
      <p:sp>
        <p:nvSpPr>
          <p:cNvPr id="10" name="TextBox 9"/>
          <p:cNvSpPr txBox="1"/>
          <p:nvPr/>
        </p:nvSpPr>
        <p:spPr>
          <a:xfrm>
            <a:off x="6934200" y="3429000"/>
            <a:ext cx="2209800" cy="492443"/>
          </a:xfrm>
          <a:prstGeom prst="rect">
            <a:avLst/>
          </a:prstGeom>
          <a:solidFill>
            <a:schemeClr val="bg1"/>
          </a:solidFill>
        </p:spPr>
        <p:txBody>
          <a:bodyPr wrap="square" rtlCol="0">
            <a:spAutoFit/>
          </a:bodyPr>
          <a:lstStyle/>
          <a:p>
            <a:r>
              <a:rPr lang="en-US" sz="1300" b="1" dirty="0" err="1" smtClean="0"/>
              <a:t>Transglutaminase</a:t>
            </a:r>
            <a:r>
              <a:rPr lang="en-US" sz="1300" b="1" dirty="0" smtClean="0"/>
              <a:t> 3</a:t>
            </a:r>
            <a:r>
              <a:rPr lang="en-US" sz="1300" dirty="0" smtClean="0"/>
              <a:t>-</a:t>
            </a:r>
          </a:p>
          <a:p>
            <a:r>
              <a:rPr lang="en-US" sz="1300" i="1" dirty="0" err="1" smtClean="0"/>
              <a:t>Mus</a:t>
            </a:r>
            <a:r>
              <a:rPr lang="en-US" sz="1300" i="1" dirty="0" smtClean="0"/>
              <a:t> </a:t>
            </a:r>
            <a:r>
              <a:rPr lang="en-US" sz="1300" i="1" dirty="0" err="1" smtClean="0"/>
              <a:t>musculus</a:t>
            </a:r>
            <a:endParaRPr lang="en-US" sz="1300" i="1" dirty="0"/>
          </a:p>
        </p:txBody>
      </p:sp>
      <p:sp>
        <p:nvSpPr>
          <p:cNvPr id="12" name="TextBox 11"/>
          <p:cNvSpPr txBox="1"/>
          <p:nvPr/>
        </p:nvSpPr>
        <p:spPr>
          <a:xfrm>
            <a:off x="6934200" y="4495800"/>
            <a:ext cx="2057400" cy="492443"/>
          </a:xfrm>
          <a:prstGeom prst="rect">
            <a:avLst/>
          </a:prstGeom>
          <a:solidFill>
            <a:schemeClr val="bg1"/>
          </a:solidFill>
        </p:spPr>
        <p:txBody>
          <a:bodyPr wrap="square" rtlCol="0">
            <a:spAutoFit/>
          </a:bodyPr>
          <a:lstStyle/>
          <a:p>
            <a:r>
              <a:rPr lang="en-US" sz="1300" b="1" dirty="0" err="1" smtClean="0"/>
              <a:t>Transglutaminase</a:t>
            </a:r>
            <a:r>
              <a:rPr lang="en-US" sz="1300" b="1" dirty="0" smtClean="0"/>
              <a:t> 3</a:t>
            </a:r>
            <a:r>
              <a:rPr lang="en-US" sz="1300" dirty="0" smtClean="0"/>
              <a:t>-</a:t>
            </a:r>
          </a:p>
          <a:p>
            <a:r>
              <a:rPr lang="en-US" sz="1300" i="1" dirty="0" smtClean="0"/>
              <a:t>Gallus </a:t>
            </a:r>
            <a:r>
              <a:rPr lang="en-US" sz="1300" i="1" dirty="0" err="1" smtClean="0"/>
              <a:t>gallus</a:t>
            </a:r>
            <a:endParaRPr lang="en-US" sz="1300" i="1" dirty="0"/>
          </a:p>
        </p:txBody>
      </p:sp>
      <p:sp>
        <p:nvSpPr>
          <p:cNvPr id="13" name="TextBox 12"/>
          <p:cNvSpPr txBox="1"/>
          <p:nvPr/>
        </p:nvSpPr>
        <p:spPr>
          <a:xfrm>
            <a:off x="6934200" y="5029200"/>
            <a:ext cx="2057400" cy="492443"/>
          </a:xfrm>
          <a:prstGeom prst="rect">
            <a:avLst/>
          </a:prstGeom>
          <a:solidFill>
            <a:schemeClr val="bg1"/>
          </a:solidFill>
        </p:spPr>
        <p:txBody>
          <a:bodyPr wrap="square" rtlCol="0">
            <a:spAutoFit/>
          </a:bodyPr>
          <a:lstStyle/>
          <a:p>
            <a:r>
              <a:rPr lang="en-US" sz="1300" b="1" dirty="0" err="1" smtClean="0"/>
              <a:t>Transglutaminase</a:t>
            </a:r>
            <a:r>
              <a:rPr lang="en-US" sz="1300" b="1" dirty="0" smtClean="0"/>
              <a:t> 5</a:t>
            </a:r>
            <a:r>
              <a:rPr lang="en-US" sz="1300" dirty="0" smtClean="0"/>
              <a:t>-</a:t>
            </a:r>
          </a:p>
          <a:p>
            <a:r>
              <a:rPr lang="en-US" sz="1300" i="1" dirty="0" smtClean="0"/>
              <a:t>Homo sapiens</a:t>
            </a:r>
            <a:endParaRPr lang="en-US" dirty="0"/>
          </a:p>
        </p:txBody>
      </p:sp>
      <p:sp>
        <p:nvSpPr>
          <p:cNvPr id="14" name="TextBox 13"/>
          <p:cNvSpPr txBox="1"/>
          <p:nvPr/>
        </p:nvSpPr>
        <p:spPr>
          <a:xfrm>
            <a:off x="6934200" y="5638800"/>
            <a:ext cx="2209800" cy="492443"/>
          </a:xfrm>
          <a:prstGeom prst="rect">
            <a:avLst/>
          </a:prstGeom>
          <a:solidFill>
            <a:schemeClr val="bg1"/>
          </a:solidFill>
        </p:spPr>
        <p:txBody>
          <a:bodyPr wrap="square" rtlCol="0">
            <a:spAutoFit/>
          </a:bodyPr>
          <a:lstStyle/>
          <a:p>
            <a:r>
              <a:rPr lang="en-US" sz="1300" b="1" dirty="0" err="1" smtClean="0"/>
              <a:t>Transglutaminase</a:t>
            </a:r>
            <a:r>
              <a:rPr lang="en-US" sz="1300" b="1" dirty="0" smtClean="0"/>
              <a:t> 5</a:t>
            </a:r>
            <a:r>
              <a:rPr lang="en-US" sz="1300" dirty="0" smtClean="0"/>
              <a:t>-</a:t>
            </a:r>
          </a:p>
          <a:p>
            <a:r>
              <a:rPr lang="en-US" sz="1300" i="1" dirty="0" err="1" smtClean="0"/>
              <a:t>Mus</a:t>
            </a:r>
            <a:r>
              <a:rPr lang="en-US" sz="1300" i="1" dirty="0" smtClean="0"/>
              <a:t> </a:t>
            </a:r>
            <a:r>
              <a:rPr lang="en-US" sz="1300" i="1" dirty="0" err="1" smtClean="0"/>
              <a:t>musculus</a:t>
            </a:r>
            <a:endParaRPr lang="en-US" sz="1300" i="1" dirty="0"/>
          </a:p>
        </p:txBody>
      </p:sp>
      <p:sp>
        <p:nvSpPr>
          <p:cNvPr id="11" name="TextBox 10"/>
          <p:cNvSpPr txBox="1"/>
          <p:nvPr/>
        </p:nvSpPr>
        <p:spPr>
          <a:xfrm>
            <a:off x="6934200" y="3962400"/>
            <a:ext cx="2209800" cy="492443"/>
          </a:xfrm>
          <a:prstGeom prst="rect">
            <a:avLst/>
          </a:prstGeom>
          <a:solidFill>
            <a:schemeClr val="bg1"/>
          </a:solidFill>
        </p:spPr>
        <p:txBody>
          <a:bodyPr wrap="square" rtlCol="0">
            <a:spAutoFit/>
          </a:bodyPr>
          <a:lstStyle/>
          <a:p>
            <a:r>
              <a:rPr lang="en-US" sz="1300" b="1" dirty="0" err="1" smtClean="0"/>
              <a:t>Transglutaminase</a:t>
            </a:r>
            <a:r>
              <a:rPr lang="en-US" sz="1300" b="1" dirty="0" smtClean="0"/>
              <a:t> 3-</a:t>
            </a:r>
          </a:p>
          <a:p>
            <a:r>
              <a:rPr lang="en-US" sz="1300" i="1" dirty="0" smtClean="0"/>
              <a:t>Pan troglodytes</a:t>
            </a:r>
            <a:endParaRPr lang="en-US" sz="1300" i="1" dirty="0"/>
          </a:p>
        </p:txBody>
      </p:sp>
      <p:sp>
        <p:nvSpPr>
          <p:cNvPr id="15" name="TextBox 14"/>
          <p:cNvSpPr txBox="1"/>
          <p:nvPr/>
        </p:nvSpPr>
        <p:spPr>
          <a:xfrm>
            <a:off x="6934200" y="6172200"/>
            <a:ext cx="1981200" cy="492443"/>
          </a:xfrm>
          <a:prstGeom prst="rect">
            <a:avLst/>
          </a:prstGeom>
          <a:solidFill>
            <a:schemeClr val="bg1"/>
          </a:solidFill>
        </p:spPr>
        <p:txBody>
          <a:bodyPr wrap="square" rtlCol="0">
            <a:spAutoFit/>
          </a:bodyPr>
          <a:lstStyle/>
          <a:p>
            <a:r>
              <a:rPr lang="en-US" sz="1300" b="1" dirty="0" err="1" smtClean="0"/>
              <a:t>Transglutaminase</a:t>
            </a:r>
            <a:r>
              <a:rPr lang="en-US" sz="1300" b="1" dirty="0" smtClean="0"/>
              <a:t> 5-</a:t>
            </a:r>
          </a:p>
          <a:p>
            <a:r>
              <a:rPr lang="en-US" sz="1300" i="1" dirty="0" err="1" smtClean="0"/>
              <a:t>Bos</a:t>
            </a:r>
            <a:r>
              <a:rPr lang="en-US" sz="1300" i="1" dirty="0" smtClean="0"/>
              <a:t> Taurus</a:t>
            </a:r>
            <a:endParaRPr lang="en-US" sz="1300" i="1" dirty="0"/>
          </a:p>
        </p:txBody>
      </p:sp>
      <p:sp>
        <p:nvSpPr>
          <p:cNvPr id="16" name="Rectangle 15"/>
          <p:cNvSpPr/>
          <p:nvPr/>
        </p:nvSpPr>
        <p:spPr>
          <a:xfrm>
            <a:off x="7010400" y="2819400"/>
            <a:ext cx="1676400" cy="5334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i="1" dirty="0" err="1" smtClean="0"/>
              <a:t>Cathepsin</a:t>
            </a:r>
            <a:r>
              <a:rPr lang="en-US" i="1" dirty="0" smtClean="0"/>
              <a:t> H </a:t>
            </a:r>
            <a:r>
              <a:rPr lang="en-US" dirty="0" smtClean="0"/>
              <a:t>(</a:t>
            </a:r>
            <a:r>
              <a:rPr lang="en-US" i="1" dirty="0" err="1" smtClean="0"/>
              <a:t>Sus</a:t>
            </a:r>
            <a:r>
              <a:rPr lang="en-US" i="1" dirty="0" smtClean="0"/>
              <a:t> </a:t>
            </a:r>
            <a:r>
              <a:rPr lang="en-US" i="1" dirty="0" err="1" smtClean="0"/>
              <a:t>Scrofa</a:t>
            </a:r>
            <a:r>
              <a:rPr lang="en-US" dirty="0" smtClean="0"/>
              <a:t>)</a:t>
            </a:r>
            <a:endParaRPr lang="en-US" dirty="0"/>
          </a:p>
        </p:txBody>
      </p:sp>
      <p:sp>
        <p:nvSpPr>
          <p:cNvPr id="5" name="Subtitle 4"/>
          <p:cNvSpPr>
            <a:spLocks noGrp="1"/>
          </p:cNvSpPr>
          <p:nvPr>
            <p:ph type="subTitle" idx="1"/>
          </p:nvPr>
        </p:nvSpPr>
        <p:spPr>
          <a:xfrm>
            <a:off x="1752600" y="5105400"/>
            <a:ext cx="6324600" cy="552450"/>
          </a:xfrm>
        </p:spPr>
        <p:txBody>
          <a:bodyPr>
            <a:normAutofit fontScale="55000" lnSpcReduction="20000"/>
          </a:bodyPr>
          <a:lstStyle/>
          <a:p>
            <a:pPr marL="0" lvl="1" algn="l">
              <a:spcBef>
                <a:spcPts val="600"/>
              </a:spcBef>
              <a:buClr>
                <a:schemeClr val="accent1"/>
              </a:buClr>
            </a:pPr>
            <a:r>
              <a:rPr lang="en-US" sz="1600" dirty="0" err="1" smtClean="0">
                <a:solidFill>
                  <a:schemeClr val="tx1"/>
                </a:solidFill>
              </a:rPr>
              <a:t>Jenko</a:t>
            </a:r>
            <a:r>
              <a:rPr lang="en-US" sz="1600" dirty="0" smtClean="0">
                <a:solidFill>
                  <a:schemeClr val="tx1"/>
                </a:solidFill>
              </a:rPr>
              <a:t>, S., </a:t>
            </a:r>
            <a:r>
              <a:rPr lang="en-US" sz="1600" dirty="0" err="1" smtClean="0">
                <a:solidFill>
                  <a:schemeClr val="tx1"/>
                </a:solidFill>
              </a:rPr>
              <a:t>Dolenc</a:t>
            </a:r>
            <a:r>
              <a:rPr lang="en-US" sz="1600" dirty="0" smtClean="0">
                <a:solidFill>
                  <a:schemeClr val="tx1"/>
                </a:solidFill>
              </a:rPr>
              <a:t>, I.  &amp; </a:t>
            </a:r>
            <a:r>
              <a:rPr lang="en-US" sz="1600" dirty="0" err="1" smtClean="0">
                <a:solidFill>
                  <a:schemeClr val="tx1"/>
                </a:solidFill>
              </a:rPr>
              <a:t>Guncar</a:t>
            </a:r>
            <a:r>
              <a:rPr lang="en-US" sz="1600" dirty="0" smtClean="0">
                <a:solidFill>
                  <a:schemeClr val="tx1"/>
                </a:solidFill>
              </a:rPr>
              <a:t>, G. (2003). Crystal Structure of </a:t>
            </a:r>
            <a:r>
              <a:rPr lang="en-US" sz="1600" dirty="0" err="1" smtClean="0">
                <a:solidFill>
                  <a:schemeClr val="tx1"/>
                </a:solidFill>
              </a:rPr>
              <a:t>Stefin</a:t>
            </a:r>
            <a:r>
              <a:rPr lang="en-US" sz="1600" dirty="0" smtClean="0">
                <a:solidFill>
                  <a:schemeClr val="tx1"/>
                </a:solidFill>
              </a:rPr>
              <a:t> A in Complex with </a:t>
            </a:r>
            <a:r>
              <a:rPr lang="en-US" sz="1600" dirty="0" err="1" smtClean="0">
                <a:solidFill>
                  <a:schemeClr val="tx1"/>
                </a:solidFill>
              </a:rPr>
              <a:t>Cathepsin</a:t>
            </a:r>
            <a:r>
              <a:rPr lang="en-US" sz="1600" dirty="0" smtClean="0">
                <a:solidFill>
                  <a:schemeClr val="tx1"/>
                </a:solidFill>
              </a:rPr>
              <a:t> H: N-terminal Residues of Inhibitors can Adapt to the Active Sites of Endo- and </a:t>
            </a:r>
            <a:r>
              <a:rPr lang="en-US" sz="1600" dirty="0" err="1" smtClean="0">
                <a:solidFill>
                  <a:schemeClr val="tx1"/>
                </a:solidFill>
              </a:rPr>
              <a:t>Exopeptidases</a:t>
            </a:r>
            <a:r>
              <a:rPr lang="en-US" sz="1600" dirty="0" smtClean="0">
                <a:solidFill>
                  <a:schemeClr val="tx1"/>
                </a:solidFill>
              </a:rPr>
              <a:t>. </a:t>
            </a:r>
            <a:r>
              <a:rPr lang="en-US" sz="1600" i="1" dirty="0" smtClean="0">
                <a:solidFill>
                  <a:schemeClr val="tx1"/>
                </a:solidFill>
              </a:rPr>
              <a:t>J. Mol. Biol. 326, 875-885.</a:t>
            </a:r>
            <a:r>
              <a:rPr lang="en-US" sz="1600" dirty="0" smtClean="0">
                <a:solidFill>
                  <a:schemeClr val="tx1"/>
                </a:solidFill>
              </a:rPr>
              <a:t> </a:t>
            </a:r>
            <a:r>
              <a:rPr lang="en-US" sz="1600" dirty="0" err="1" smtClean="0">
                <a:solidFill>
                  <a:schemeClr val="tx1"/>
                </a:solidFill>
              </a:rPr>
              <a:t>Jenko,S</a:t>
            </a:r>
            <a:r>
              <a:rPr lang="en-US" sz="1600" dirty="0" smtClean="0">
                <a:solidFill>
                  <a:schemeClr val="tx1"/>
                </a:solidFill>
              </a:rPr>
              <a:t>., </a:t>
            </a:r>
            <a:r>
              <a:rPr lang="en-US" sz="1600" dirty="0" err="1" smtClean="0">
                <a:solidFill>
                  <a:schemeClr val="tx1"/>
                </a:solidFill>
              </a:rPr>
              <a:t>Dolenc</a:t>
            </a:r>
            <a:r>
              <a:rPr lang="en-US" sz="1600" dirty="0" smtClean="0">
                <a:solidFill>
                  <a:schemeClr val="tx1"/>
                </a:solidFill>
              </a:rPr>
              <a:t>, I. &amp; </a:t>
            </a:r>
            <a:r>
              <a:rPr lang="en-US" sz="1600" dirty="0" err="1" smtClean="0">
                <a:solidFill>
                  <a:schemeClr val="tx1"/>
                </a:solidFill>
              </a:rPr>
              <a:t>Guncar</a:t>
            </a:r>
            <a:r>
              <a:rPr lang="en-US" sz="1600" dirty="0" smtClean="0">
                <a:solidFill>
                  <a:schemeClr val="tx1"/>
                </a:solidFill>
              </a:rPr>
              <a:t>, G. (2003). Crystal Structure of </a:t>
            </a:r>
            <a:r>
              <a:rPr lang="en-US" sz="1600" dirty="0" err="1" smtClean="0">
                <a:solidFill>
                  <a:schemeClr val="tx1"/>
                </a:solidFill>
              </a:rPr>
              <a:t>Stefin</a:t>
            </a:r>
            <a:r>
              <a:rPr lang="en-US" sz="1600" dirty="0" smtClean="0">
                <a:solidFill>
                  <a:schemeClr val="tx1"/>
                </a:solidFill>
              </a:rPr>
              <a:t> A in Complex with </a:t>
            </a:r>
            <a:r>
              <a:rPr lang="en-US" sz="1600" dirty="0" err="1" smtClean="0">
                <a:solidFill>
                  <a:schemeClr val="tx1"/>
                </a:solidFill>
              </a:rPr>
              <a:t>Cathepsin</a:t>
            </a:r>
            <a:r>
              <a:rPr lang="en-US" sz="1600" dirty="0" smtClean="0">
                <a:solidFill>
                  <a:schemeClr val="tx1"/>
                </a:solidFill>
              </a:rPr>
              <a:t> H: N-terminal Residues of Inhibitors can Adapt to the Active Sites of Endo- and </a:t>
            </a:r>
            <a:r>
              <a:rPr lang="en-US" sz="1600" dirty="0" err="1" smtClean="0">
                <a:solidFill>
                  <a:schemeClr val="tx1"/>
                </a:solidFill>
              </a:rPr>
              <a:t>Exopeptidases</a:t>
            </a:r>
            <a:r>
              <a:rPr lang="en-US" sz="1600" dirty="0" smtClean="0">
                <a:solidFill>
                  <a:schemeClr val="tx1"/>
                </a:solidFill>
              </a:rPr>
              <a:t>. </a:t>
            </a:r>
            <a:r>
              <a:rPr lang="en-US" sz="1600" i="1" dirty="0" smtClean="0">
                <a:solidFill>
                  <a:schemeClr val="tx1"/>
                </a:solidFill>
              </a:rPr>
              <a:t>J. Mol. Biol. 326, 875-885.</a:t>
            </a:r>
            <a:endParaRPr lang="en-US" sz="1600" dirty="0" smtClean="0">
              <a:solidFill>
                <a:schemeClr val="tx1"/>
              </a:solidFill>
            </a:endParaRPr>
          </a:p>
          <a:p>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Cathepsin</a:t>
            </a:r>
            <a:r>
              <a:rPr lang="en-US" dirty="0" smtClean="0"/>
              <a:t> H</a:t>
            </a:r>
            <a:endParaRPr lang="en-US" dirty="0"/>
          </a:p>
        </p:txBody>
      </p:sp>
      <p:sp>
        <p:nvSpPr>
          <p:cNvPr id="3" name="Content Placeholder 2"/>
          <p:cNvSpPr>
            <a:spLocks noGrp="1"/>
          </p:cNvSpPr>
          <p:nvPr>
            <p:ph sz="quarter" idx="1"/>
          </p:nvPr>
        </p:nvSpPr>
        <p:spPr/>
        <p:txBody>
          <a:bodyPr>
            <a:normAutofit/>
          </a:bodyPr>
          <a:lstStyle/>
          <a:p>
            <a:pPr>
              <a:spcBef>
                <a:spcPts val="0"/>
              </a:spcBef>
            </a:pPr>
            <a:r>
              <a:rPr lang="en-US" dirty="0" smtClean="0"/>
              <a:t>Enzyme Class: </a:t>
            </a:r>
            <a:r>
              <a:rPr lang="en-US" dirty="0" err="1" smtClean="0"/>
              <a:t>Hydrolase</a:t>
            </a:r>
            <a:endParaRPr lang="en-US" dirty="0" smtClean="0"/>
          </a:p>
          <a:p>
            <a:pPr>
              <a:spcBef>
                <a:spcPts val="0"/>
              </a:spcBef>
            </a:pPr>
            <a:r>
              <a:rPr lang="en-US" dirty="0" smtClean="0"/>
              <a:t>Super family: </a:t>
            </a:r>
            <a:r>
              <a:rPr lang="en-US" dirty="0" err="1" smtClean="0"/>
              <a:t>cysteine</a:t>
            </a:r>
            <a:r>
              <a:rPr lang="en-US" dirty="0" smtClean="0"/>
              <a:t> </a:t>
            </a:r>
            <a:r>
              <a:rPr lang="en-US" dirty="0" err="1" smtClean="0"/>
              <a:t>proteinase</a:t>
            </a:r>
            <a:endParaRPr lang="en-US" dirty="0" smtClean="0"/>
          </a:p>
          <a:p>
            <a:pPr>
              <a:spcBef>
                <a:spcPts val="0"/>
              </a:spcBef>
            </a:pPr>
            <a:r>
              <a:rPr lang="en-US" dirty="0" smtClean="0"/>
              <a:t>Mechanism: cleaves a single amino acid residue from the N terminus of a </a:t>
            </a:r>
            <a:r>
              <a:rPr lang="en-US" dirty="0" err="1" smtClean="0"/>
              <a:t>peptidyl</a:t>
            </a:r>
            <a:r>
              <a:rPr lang="en-US" dirty="0" smtClean="0"/>
              <a:t> substrate</a:t>
            </a:r>
          </a:p>
          <a:p>
            <a:pPr lvl="1">
              <a:spcBef>
                <a:spcPts val="0"/>
              </a:spcBef>
            </a:pPr>
            <a:r>
              <a:rPr lang="en-US" dirty="0" smtClean="0"/>
              <a:t>Can be harmful to environment </a:t>
            </a:r>
          </a:p>
          <a:p>
            <a:pPr lvl="1">
              <a:spcBef>
                <a:spcPts val="0"/>
              </a:spcBef>
            </a:pPr>
            <a:r>
              <a:rPr lang="en-US" dirty="0" smtClean="0"/>
              <a:t>Liked to Cancer and Alzheimer’s Disease</a:t>
            </a:r>
          </a:p>
          <a:p>
            <a:pPr lvl="1">
              <a:spcBef>
                <a:spcPts val="0"/>
              </a:spcBef>
              <a:buNone/>
            </a:pPr>
            <a:endParaRPr lang="en-US" dirty="0" smtClean="0"/>
          </a:p>
          <a:p>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5" name="Picture 7"/>
          <p:cNvPicPr>
            <a:picLocks noChangeAspect="1" noChangeArrowheads="1"/>
          </p:cNvPicPr>
          <p:nvPr/>
        </p:nvPicPr>
        <p:blipFill>
          <a:blip r:embed="rId3" cstate="print"/>
          <a:srcRect l="23750" t="10000" r="16875" b="16000"/>
          <a:stretch>
            <a:fillRect/>
          </a:stretch>
        </p:blipFill>
        <p:spPr bwMode="auto">
          <a:xfrm>
            <a:off x="228600" y="1447800"/>
            <a:ext cx="5869459" cy="45720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Structural Framework</a:t>
            </a:r>
            <a:endParaRPr lang="en-US" dirty="0"/>
          </a:p>
        </p:txBody>
      </p:sp>
      <p:sp>
        <p:nvSpPr>
          <p:cNvPr id="3" name="Content Placeholder 2"/>
          <p:cNvSpPr>
            <a:spLocks noGrp="1"/>
          </p:cNvSpPr>
          <p:nvPr>
            <p:ph sz="quarter" idx="1"/>
          </p:nvPr>
        </p:nvSpPr>
        <p:spPr>
          <a:xfrm>
            <a:off x="6172200" y="1752600"/>
            <a:ext cx="2971800" cy="4404360"/>
          </a:xfrm>
        </p:spPr>
        <p:txBody>
          <a:bodyPr/>
          <a:lstStyle/>
          <a:p>
            <a:pPr>
              <a:spcBef>
                <a:spcPts val="0"/>
              </a:spcBef>
            </a:pPr>
            <a:r>
              <a:rPr lang="en-US" dirty="0" smtClean="0"/>
              <a:t>Monomer</a:t>
            </a:r>
          </a:p>
          <a:p>
            <a:pPr lvl="1">
              <a:spcBef>
                <a:spcPts val="0"/>
              </a:spcBef>
            </a:pPr>
            <a:r>
              <a:rPr lang="en-US" dirty="0" smtClean="0"/>
              <a:t>Length: 220aa</a:t>
            </a:r>
          </a:p>
          <a:p>
            <a:pPr>
              <a:spcBef>
                <a:spcPts val="0"/>
              </a:spcBef>
            </a:pPr>
            <a:r>
              <a:rPr lang="en-US" dirty="0" smtClean="0"/>
              <a:t>Secondary Structure:</a:t>
            </a:r>
          </a:p>
          <a:p>
            <a:pPr lvl="1">
              <a:spcBef>
                <a:spcPts val="0"/>
              </a:spcBef>
            </a:pPr>
            <a:r>
              <a:rPr lang="en-US" dirty="0" smtClean="0"/>
              <a:t>30% alpha helices</a:t>
            </a:r>
          </a:p>
          <a:p>
            <a:pPr lvl="1">
              <a:spcBef>
                <a:spcPts val="0"/>
              </a:spcBef>
            </a:pPr>
            <a:r>
              <a:rPr lang="en-US" dirty="0" smtClean="0"/>
              <a:t>23% beta sheets</a:t>
            </a:r>
          </a:p>
          <a:p>
            <a:pPr>
              <a:spcBef>
                <a:spcPts val="0"/>
              </a:spcBef>
            </a:pPr>
            <a:endParaRPr lang="en-US" dirty="0" smtClean="0"/>
          </a:p>
          <a:p>
            <a:pPr lvl="1">
              <a:spcBef>
                <a:spcPts val="0"/>
              </a:spcBef>
            </a:pPr>
            <a:endParaRPr lang="en-US" dirty="0" smtClean="0"/>
          </a:p>
          <a:p>
            <a:endParaRPr lang="en-US" dirty="0"/>
          </a:p>
        </p:txBody>
      </p:sp>
      <p:sp>
        <p:nvSpPr>
          <p:cNvPr id="6" name="TextBox 5"/>
          <p:cNvSpPr txBox="1"/>
          <p:nvPr/>
        </p:nvSpPr>
        <p:spPr>
          <a:xfrm>
            <a:off x="304800" y="1447800"/>
            <a:ext cx="1219200" cy="369332"/>
          </a:xfrm>
          <a:prstGeom prst="rect">
            <a:avLst/>
          </a:prstGeom>
          <a:noFill/>
        </p:spPr>
        <p:txBody>
          <a:bodyPr wrap="square" rtlCol="0">
            <a:spAutoFit/>
          </a:bodyPr>
          <a:lstStyle/>
          <a:p>
            <a:r>
              <a:rPr lang="en-US" dirty="0" smtClean="0">
                <a:solidFill>
                  <a:srgbClr val="7030A0"/>
                </a:solidFill>
              </a:rPr>
              <a:t>L-Domain</a:t>
            </a:r>
            <a:endParaRPr lang="en-US" dirty="0">
              <a:solidFill>
                <a:srgbClr val="7030A0"/>
              </a:solidFill>
            </a:endParaRPr>
          </a:p>
        </p:txBody>
      </p:sp>
      <p:sp>
        <p:nvSpPr>
          <p:cNvPr id="7" name="TextBox 6"/>
          <p:cNvSpPr txBox="1"/>
          <p:nvPr/>
        </p:nvSpPr>
        <p:spPr>
          <a:xfrm>
            <a:off x="4648200" y="5181600"/>
            <a:ext cx="1447800" cy="369332"/>
          </a:xfrm>
          <a:prstGeom prst="rect">
            <a:avLst/>
          </a:prstGeom>
          <a:noFill/>
        </p:spPr>
        <p:txBody>
          <a:bodyPr wrap="square" rtlCol="0">
            <a:spAutoFit/>
          </a:bodyPr>
          <a:lstStyle/>
          <a:p>
            <a:r>
              <a:rPr lang="en-US" dirty="0" smtClean="0">
                <a:solidFill>
                  <a:schemeClr val="accent2">
                    <a:lumMod val="75000"/>
                  </a:schemeClr>
                </a:solidFill>
              </a:rPr>
              <a:t>R-Domain</a:t>
            </a:r>
            <a:endParaRPr lang="en-US"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7" name="Picture 7"/>
          <p:cNvPicPr>
            <a:picLocks noChangeAspect="1" noChangeArrowheads="1"/>
          </p:cNvPicPr>
          <p:nvPr/>
        </p:nvPicPr>
        <p:blipFill>
          <a:blip r:embed="rId3" cstate="print"/>
          <a:srcRect t="11470" r="6355"/>
          <a:stretch>
            <a:fillRect/>
          </a:stretch>
        </p:blipFill>
        <p:spPr bwMode="auto">
          <a:xfrm>
            <a:off x="3124200" y="3657600"/>
            <a:ext cx="2667000" cy="2352675"/>
          </a:xfrm>
          <a:prstGeom prst="rect">
            <a:avLst/>
          </a:prstGeom>
          <a:noFill/>
          <a:ln w="9525">
            <a:noFill/>
            <a:miter lim="800000"/>
            <a:headEnd/>
            <a:tailEnd/>
          </a:ln>
        </p:spPr>
      </p:pic>
      <p:pic>
        <p:nvPicPr>
          <p:cNvPr id="30724" name="Picture 4"/>
          <p:cNvPicPr>
            <a:picLocks noChangeAspect="1" noChangeArrowheads="1"/>
          </p:cNvPicPr>
          <p:nvPr/>
        </p:nvPicPr>
        <p:blipFill>
          <a:blip r:embed="rId4" cstate="print"/>
          <a:srcRect l="13243" t="4770" r="11081"/>
          <a:stretch>
            <a:fillRect/>
          </a:stretch>
        </p:blipFill>
        <p:spPr bwMode="auto">
          <a:xfrm>
            <a:off x="6324600" y="1295400"/>
            <a:ext cx="2295896" cy="2209800"/>
          </a:xfrm>
          <a:prstGeom prst="rect">
            <a:avLst/>
          </a:prstGeom>
          <a:noFill/>
          <a:ln w="9525">
            <a:noFill/>
            <a:miter lim="800000"/>
            <a:headEnd/>
            <a:tailEnd/>
          </a:ln>
        </p:spPr>
      </p:pic>
      <p:pic>
        <p:nvPicPr>
          <p:cNvPr id="30723" name="Picture 3"/>
          <p:cNvPicPr>
            <a:picLocks noChangeAspect="1" noChangeArrowheads="1"/>
          </p:cNvPicPr>
          <p:nvPr/>
        </p:nvPicPr>
        <p:blipFill>
          <a:blip r:embed="rId5" cstate="print"/>
          <a:srcRect l="7362" t="2930" r="9202" b="15018"/>
          <a:stretch>
            <a:fillRect/>
          </a:stretch>
        </p:blipFill>
        <p:spPr bwMode="auto">
          <a:xfrm>
            <a:off x="3733800" y="1524000"/>
            <a:ext cx="2220686" cy="18288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Mechanism</a:t>
            </a:r>
            <a:endParaRPr lang="en-US" dirty="0"/>
          </a:p>
        </p:txBody>
      </p:sp>
      <p:pic>
        <p:nvPicPr>
          <p:cNvPr id="30722" name="Picture 2"/>
          <p:cNvPicPr>
            <a:picLocks noChangeAspect="1" noChangeArrowheads="1"/>
          </p:cNvPicPr>
          <p:nvPr/>
        </p:nvPicPr>
        <p:blipFill>
          <a:blip r:embed="rId6" cstate="print"/>
          <a:srcRect l="8282" t="1601" r="8282" b="12989"/>
          <a:stretch>
            <a:fillRect/>
          </a:stretch>
        </p:blipFill>
        <p:spPr bwMode="auto">
          <a:xfrm>
            <a:off x="457200" y="1219200"/>
            <a:ext cx="2504440" cy="2209800"/>
          </a:xfrm>
          <a:prstGeom prst="rect">
            <a:avLst/>
          </a:prstGeom>
          <a:noFill/>
          <a:ln w="9525">
            <a:noFill/>
            <a:miter lim="800000"/>
            <a:headEnd/>
            <a:tailEnd/>
          </a:ln>
        </p:spPr>
      </p:pic>
      <p:cxnSp>
        <p:nvCxnSpPr>
          <p:cNvPr id="6" name="Straight Arrow Connector 5"/>
          <p:cNvCxnSpPr/>
          <p:nvPr/>
        </p:nvCxnSpPr>
        <p:spPr>
          <a:xfrm>
            <a:off x="3048000" y="2209800"/>
            <a:ext cx="9144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Straight Arrow Connector 8"/>
          <p:cNvCxnSpPr/>
          <p:nvPr/>
        </p:nvCxnSpPr>
        <p:spPr>
          <a:xfrm>
            <a:off x="5943600" y="2209800"/>
            <a:ext cx="7620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30725" name="Picture 5"/>
          <p:cNvPicPr>
            <a:picLocks noChangeAspect="1" noChangeArrowheads="1"/>
          </p:cNvPicPr>
          <p:nvPr/>
        </p:nvPicPr>
        <p:blipFill>
          <a:blip r:embed="rId7" cstate="print"/>
          <a:srcRect l="7895" t="7895" r="10234"/>
          <a:stretch>
            <a:fillRect/>
          </a:stretch>
        </p:blipFill>
        <p:spPr bwMode="auto">
          <a:xfrm>
            <a:off x="0" y="3581401"/>
            <a:ext cx="2525486" cy="2209800"/>
          </a:xfrm>
          <a:prstGeom prst="rect">
            <a:avLst/>
          </a:prstGeom>
          <a:noFill/>
          <a:ln w="9525">
            <a:noFill/>
            <a:miter lim="800000"/>
            <a:headEnd/>
            <a:tailEnd/>
          </a:ln>
        </p:spPr>
      </p:pic>
      <p:cxnSp>
        <p:nvCxnSpPr>
          <p:cNvPr id="15" name="Straight Arrow Connector 14"/>
          <p:cNvCxnSpPr/>
          <p:nvPr/>
        </p:nvCxnSpPr>
        <p:spPr>
          <a:xfrm>
            <a:off x="2438400" y="4648200"/>
            <a:ext cx="1066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30726" name="Picture 6"/>
          <p:cNvPicPr>
            <a:picLocks noChangeAspect="1" noChangeArrowheads="1"/>
          </p:cNvPicPr>
          <p:nvPr/>
        </p:nvPicPr>
        <p:blipFill>
          <a:blip r:embed="rId8" cstate="print"/>
          <a:srcRect l="7080" t="6202" r="12684"/>
          <a:stretch>
            <a:fillRect/>
          </a:stretch>
        </p:blipFill>
        <p:spPr bwMode="auto">
          <a:xfrm>
            <a:off x="6477000" y="3733800"/>
            <a:ext cx="2398096" cy="2133600"/>
          </a:xfrm>
          <a:prstGeom prst="rect">
            <a:avLst/>
          </a:prstGeom>
          <a:noFill/>
          <a:ln w="9525">
            <a:noFill/>
            <a:miter lim="800000"/>
            <a:headEnd/>
            <a:tailEnd/>
          </a:ln>
        </p:spPr>
      </p:pic>
      <p:cxnSp>
        <p:nvCxnSpPr>
          <p:cNvPr id="26" name="Straight Arrow Connector 25"/>
          <p:cNvCxnSpPr/>
          <p:nvPr/>
        </p:nvCxnSpPr>
        <p:spPr>
          <a:xfrm>
            <a:off x="5791200" y="4648200"/>
            <a:ext cx="1066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p:cNvPicPr>
            <a:picLocks noChangeAspect="1" noChangeArrowheads="1"/>
          </p:cNvPicPr>
          <p:nvPr/>
        </p:nvPicPr>
        <p:blipFill>
          <a:blip r:embed="rId3" cstate="print"/>
          <a:srcRect l="18750" t="14000" r="13125" b="18000"/>
          <a:stretch>
            <a:fillRect/>
          </a:stretch>
        </p:blipFill>
        <p:spPr bwMode="auto">
          <a:xfrm>
            <a:off x="381000" y="1371600"/>
            <a:ext cx="8305800" cy="51816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Active Site</a:t>
            </a:r>
            <a:endParaRPr lang="en-US" dirty="0"/>
          </a:p>
        </p:txBody>
      </p:sp>
      <p:sp>
        <p:nvSpPr>
          <p:cNvPr id="3" name="Content Placeholder 2"/>
          <p:cNvSpPr>
            <a:spLocks noGrp="1"/>
          </p:cNvSpPr>
          <p:nvPr>
            <p:ph sz="quarter" idx="1"/>
          </p:nvPr>
        </p:nvSpPr>
        <p:spPr/>
        <p:txBody>
          <a:bodyPr/>
          <a:lstStyle/>
          <a:p>
            <a:endParaRPr lang="en-US" dirty="0"/>
          </a:p>
        </p:txBody>
      </p:sp>
      <p:pic>
        <p:nvPicPr>
          <p:cNvPr id="39941" name="Picture 5"/>
          <p:cNvPicPr>
            <a:picLocks noChangeAspect="1" noChangeArrowheads="1"/>
          </p:cNvPicPr>
          <p:nvPr/>
        </p:nvPicPr>
        <p:blipFill>
          <a:blip r:embed="rId4" cstate="print"/>
          <a:srcRect l="13125" t="9000" r="28125" b="24000"/>
          <a:stretch>
            <a:fillRect/>
          </a:stretch>
        </p:blipFill>
        <p:spPr bwMode="auto">
          <a:xfrm>
            <a:off x="1371600" y="1371600"/>
            <a:ext cx="7162800" cy="5105400"/>
          </a:xfrm>
          <a:prstGeom prst="rect">
            <a:avLst/>
          </a:prstGeom>
          <a:noFill/>
          <a:ln w="9525">
            <a:noFill/>
            <a:miter lim="800000"/>
            <a:headEnd/>
            <a:tailEnd/>
          </a:ln>
        </p:spPr>
      </p:pic>
      <p:sp>
        <p:nvSpPr>
          <p:cNvPr id="7" name="TextBox 6"/>
          <p:cNvSpPr txBox="1"/>
          <p:nvPr/>
        </p:nvSpPr>
        <p:spPr>
          <a:xfrm>
            <a:off x="5105400" y="3810000"/>
            <a:ext cx="1066800" cy="381000"/>
          </a:xfrm>
          <a:prstGeom prst="rect">
            <a:avLst/>
          </a:prstGeom>
          <a:noFill/>
        </p:spPr>
        <p:txBody>
          <a:bodyPr wrap="square" rtlCol="0">
            <a:spAutoFit/>
          </a:bodyPr>
          <a:lstStyle/>
          <a:p>
            <a:r>
              <a:rPr lang="en-US" dirty="0" smtClean="0">
                <a:solidFill>
                  <a:schemeClr val="bg1"/>
                </a:solidFill>
              </a:rPr>
              <a:t>Cys-25</a:t>
            </a:r>
            <a:endParaRPr lang="en-US" dirty="0">
              <a:solidFill>
                <a:schemeClr val="bg1"/>
              </a:solidFill>
            </a:endParaRPr>
          </a:p>
        </p:txBody>
      </p:sp>
      <p:sp>
        <p:nvSpPr>
          <p:cNvPr id="9" name="TextBox 8"/>
          <p:cNvSpPr txBox="1"/>
          <p:nvPr/>
        </p:nvSpPr>
        <p:spPr>
          <a:xfrm>
            <a:off x="5943600" y="2819400"/>
            <a:ext cx="1219200" cy="369332"/>
          </a:xfrm>
          <a:prstGeom prst="rect">
            <a:avLst/>
          </a:prstGeom>
          <a:noFill/>
        </p:spPr>
        <p:txBody>
          <a:bodyPr wrap="square" rtlCol="0">
            <a:spAutoFit/>
          </a:bodyPr>
          <a:lstStyle/>
          <a:p>
            <a:r>
              <a:rPr lang="en-US" dirty="0" smtClean="0">
                <a:solidFill>
                  <a:schemeClr val="bg1"/>
                </a:solidFill>
              </a:rPr>
              <a:t>Asn-175</a:t>
            </a:r>
            <a:endParaRPr lang="en-US" dirty="0">
              <a:solidFill>
                <a:schemeClr val="bg1"/>
              </a:solidFill>
            </a:endParaRPr>
          </a:p>
        </p:txBody>
      </p:sp>
      <p:sp>
        <p:nvSpPr>
          <p:cNvPr id="10" name="TextBox 9"/>
          <p:cNvSpPr txBox="1"/>
          <p:nvPr/>
        </p:nvSpPr>
        <p:spPr>
          <a:xfrm>
            <a:off x="7620000" y="4648200"/>
            <a:ext cx="1066800" cy="369332"/>
          </a:xfrm>
          <a:prstGeom prst="rect">
            <a:avLst/>
          </a:prstGeom>
          <a:noFill/>
        </p:spPr>
        <p:txBody>
          <a:bodyPr wrap="square" rtlCol="0">
            <a:spAutoFit/>
          </a:bodyPr>
          <a:lstStyle/>
          <a:p>
            <a:r>
              <a:rPr lang="en-US" dirty="0" smtClean="0">
                <a:solidFill>
                  <a:schemeClr val="bg1"/>
                </a:solidFill>
              </a:rPr>
              <a:t>His-159</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box(in)">
                                      <p:cBhvr>
                                        <p:cTn id="7" dur="500"/>
                                        <p:tgtEl>
                                          <p:spTgt spid="3994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500"/>
                                        <p:tgtEl>
                                          <p:spTgt spid="1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Substrate: </a:t>
            </a:r>
            <a:r>
              <a:rPr lang="en-US" i="1" dirty="0" smtClean="0"/>
              <a:t>N</a:t>
            </a:r>
            <a:r>
              <a:rPr lang="en-US" dirty="0" smtClean="0"/>
              <a:t>-acetyl-D-glucosamine</a:t>
            </a:r>
            <a:endParaRPr lang="en-US" dirty="0"/>
          </a:p>
        </p:txBody>
      </p:sp>
      <p:sp>
        <p:nvSpPr>
          <p:cNvPr id="3" name="Content Placeholder 2"/>
          <p:cNvSpPr>
            <a:spLocks noGrp="1"/>
          </p:cNvSpPr>
          <p:nvPr>
            <p:ph sz="quarter" idx="1"/>
          </p:nvPr>
        </p:nvSpPr>
        <p:spPr>
          <a:xfrm>
            <a:off x="4038600" y="1752600"/>
            <a:ext cx="4648200" cy="4404360"/>
          </a:xfrm>
        </p:spPr>
        <p:txBody>
          <a:bodyPr/>
          <a:lstStyle/>
          <a:p>
            <a:endParaRPr lang="en-US" dirty="0"/>
          </a:p>
        </p:txBody>
      </p:sp>
      <p:pic>
        <p:nvPicPr>
          <p:cNvPr id="4" name="Picture 2"/>
          <p:cNvPicPr>
            <a:picLocks noChangeAspect="1" noChangeArrowheads="1"/>
          </p:cNvPicPr>
          <p:nvPr/>
        </p:nvPicPr>
        <p:blipFill>
          <a:blip r:embed="rId3" cstate="print"/>
          <a:srcRect/>
          <a:stretch>
            <a:fillRect/>
          </a:stretch>
        </p:blipFill>
        <p:spPr bwMode="auto">
          <a:xfrm>
            <a:off x="3048000" y="2057400"/>
            <a:ext cx="3276600" cy="3438693"/>
          </a:xfrm>
          <a:prstGeom prst="rect">
            <a:avLst/>
          </a:prstGeom>
          <a:noFill/>
          <a:ln w="9525">
            <a:noFill/>
            <a:miter lim="800000"/>
            <a:headEnd/>
            <a:tailEnd/>
          </a:ln>
        </p:spPr>
      </p:pic>
      <p:pic>
        <p:nvPicPr>
          <p:cNvPr id="35844" name="Picture 4"/>
          <p:cNvPicPr>
            <a:picLocks noChangeAspect="1" noChangeArrowheads="1"/>
          </p:cNvPicPr>
          <p:nvPr/>
        </p:nvPicPr>
        <p:blipFill>
          <a:blip r:embed="rId4" cstate="print"/>
          <a:srcRect l="15000" t="12000" r="15000" b="18000"/>
          <a:stretch>
            <a:fillRect/>
          </a:stretch>
        </p:blipFill>
        <p:spPr bwMode="auto">
          <a:xfrm>
            <a:off x="228600" y="1295400"/>
            <a:ext cx="85344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Cys-25 Mutation</a:t>
            </a:r>
            <a:endParaRPr lang="en-US" dirty="0"/>
          </a:p>
        </p:txBody>
      </p:sp>
      <p:sp>
        <p:nvSpPr>
          <p:cNvPr id="5" name="Content Placeholder 4"/>
          <p:cNvSpPr>
            <a:spLocks noGrp="1"/>
          </p:cNvSpPr>
          <p:nvPr>
            <p:ph sz="quarter" idx="1"/>
          </p:nvPr>
        </p:nvSpPr>
        <p:spPr/>
        <p:txBody>
          <a:bodyPr/>
          <a:lstStyle/>
          <a:p>
            <a:endParaRPr lang="en-US"/>
          </a:p>
        </p:txBody>
      </p:sp>
      <p:pic>
        <p:nvPicPr>
          <p:cNvPr id="46082" name="Picture 2"/>
          <p:cNvPicPr>
            <a:picLocks noChangeAspect="1" noChangeArrowheads="1"/>
          </p:cNvPicPr>
          <p:nvPr/>
        </p:nvPicPr>
        <p:blipFill>
          <a:blip r:embed="rId3" cstate="print"/>
          <a:srcRect l="16250" t="11000" r="13125" b="19000"/>
          <a:stretch>
            <a:fillRect/>
          </a:stretch>
        </p:blipFill>
        <p:spPr bwMode="auto">
          <a:xfrm>
            <a:off x="304800" y="1295400"/>
            <a:ext cx="86106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Stefin</a:t>
            </a:r>
            <a:r>
              <a:rPr lang="en-US" dirty="0" smtClean="0"/>
              <a:t> A</a:t>
            </a:r>
            <a:endParaRPr lang="en-US" dirty="0"/>
          </a:p>
        </p:txBody>
      </p:sp>
      <p:sp>
        <p:nvSpPr>
          <p:cNvPr id="3" name="Content Placeholder 2"/>
          <p:cNvSpPr>
            <a:spLocks noGrp="1"/>
          </p:cNvSpPr>
          <p:nvPr>
            <p:ph sz="quarter" idx="1"/>
          </p:nvPr>
        </p:nvSpPr>
        <p:spPr>
          <a:xfrm>
            <a:off x="5562600" y="1600200"/>
            <a:ext cx="3581400" cy="4937760"/>
          </a:xfrm>
        </p:spPr>
        <p:txBody>
          <a:bodyPr/>
          <a:lstStyle/>
          <a:p>
            <a:r>
              <a:rPr lang="en-US" dirty="0" err="1" smtClean="0"/>
              <a:t>Cathepsin</a:t>
            </a:r>
            <a:r>
              <a:rPr lang="en-US" dirty="0" smtClean="0"/>
              <a:t> H inhibitor:</a:t>
            </a:r>
          </a:p>
          <a:p>
            <a:pPr lvl="1"/>
            <a:r>
              <a:rPr lang="en-US" dirty="0" smtClean="0"/>
              <a:t>Controls enzymatic activity of </a:t>
            </a:r>
            <a:r>
              <a:rPr lang="en-US" dirty="0" err="1" smtClean="0"/>
              <a:t>lysosomal</a:t>
            </a:r>
            <a:r>
              <a:rPr lang="en-US" dirty="0" smtClean="0"/>
              <a:t> proteases</a:t>
            </a:r>
          </a:p>
          <a:p>
            <a:pPr lvl="1"/>
            <a:r>
              <a:rPr lang="en-US" dirty="0" smtClean="0"/>
              <a:t>Intracellular inhibitor</a:t>
            </a:r>
          </a:p>
          <a:p>
            <a:r>
              <a:rPr lang="en-US" dirty="0" smtClean="0"/>
              <a:t>Structure:</a:t>
            </a:r>
          </a:p>
          <a:p>
            <a:pPr lvl="1"/>
            <a:r>
              <a:rPr lang="en-US" dirty="0" smtClean="0"/>
              <a:t>Length: 98 residues</a:t>
            </a:r>
          </a:p>
          <a:p>
            <a:pPr lvl="1"/>
            <a:r>
              <a:rPr lang="en-US" dirty="0" smtClean="0"/>
              <a:t>Weight: 1.1 </a:t>
            </a:r>
            <a:r>
              <a:rPr lang="en-US" dirty="0" err="1" smtClean="0"/>
              <a:t>kDa</a:t>
            </a:r>
            <a:endParaRPr lang="en-US" dirty="0" smtClean="0"/>
          </a:p>
          <a:p>
            <a:pPr lvl="1"/>
            <a:endParaRPr lang="en-US" dirty="0" smtClean="0"/>
          </a:p>
        </p:txBody>
      </p:sp>
      <p:pic>
        <p:nvPicPr>
          <p:cNvPr id="36866" name="Picture 2"/>
          <p:cNvPicPr>
            <a:picLocks noChangeAspect="1" noChangeArrowheads="1"/>
          </p:cNvPicPr>
          <p:nvPr/>
        </p:nvPicPr>
        <p:blipFill>
          <a:blip r:embed="rId3" cstate="print"/>
          <a:srcRect l="23125" t="13000" r="25000" b="23000"/>
          <a:stretch>
            <a:fillRect/>
          </a:stretch>
        </p:blipFill>
        <p:spPr bwMode="auto">
          <a:xfrm>
            <a:off x="152400" y="1447800"/>
            <a:ext cx="5336381"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4" cstate="print"/>
          <a:srcRect/>
          <a:stretch>
            <a:fillRect/>
          </a:stretch>
        </p:blipFill>
        <p:spPr bwMode="auto">
          <a:xfrm>
            <a:off x="3124200" y="2819400"/>
            <a:ext cx="3679224" cy="20574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Mechanism</a:t>
            </a:r>
            <a:endParaRPr lang="en-US" dirty="0"/>
          </a:p>
        </p:txBody>
      </p:sp>
      <p:pic>
        <p:nvPicPr>
          <p:cNvPr id="4102" name="Picture 6"/>
          <p:cNvPicPr>
            <a:picLocks noGrp="1" noChangeAspect="1" noChangeArrowheads="1"/>
          </p:cNvPicPr>
          <p:nvPr>
            <p:ph sz="quarter" idx="1"/>
          </p:nvPr>
        </p:nvPicPr>
        <p:blipFill>
          <a:blip r:embed="rId5" cstate="print"/>
          <a:srcRect t="4020" r="7438" b="11558"/>
          <a:stretch>
            <a:fillRect/>
          </a:stretch>
        </p:blipFill>
        <p:spPr bwMode="auto">
          <a:xfrm>
            <a:off x="5715000" y="1219200"/>
            <a:ext cx="2032000" cy="1524000"/>
          </a:xfrm>
          <a:prstGeom prst="rect">
            <a:avLst/>
          </a:prstGeom>
          <a:noFill/>
          <a:ln w="9525">
            <a:noFill/>
            <a:miter lim="800000"/>
            <a:headEnd/>
            <a:tailEnd/>
          </a:ln>
        </p:spPr>
      </p:pic>
      <p:pic>
        <p:nvPicPr>
          <p:cNvPr id="4103" name="Picture 7"/>
          <p:cNvPicPr>
            <a:picLocks noChangeAspect="1" noChangeArrowheads="1"/>
          </p:cNvPicPr>
          <p:nvPr/>
        </p:nvPicPr>
        <p:blipFill>
          <a:blip r:embed="rId6" cstate="print"/>
          <a:srcRect t="7620" b="8333"/>
          <a:stretch>
            <a:fillRect/>
          </a:stretch>
        </p:blipFill>
        <p:spPr bwMode="auto">
          <a:xfrm>
            <a:off x="2057400" y="1219200"/>
            <a:ext cx="2670003" cy="1680968"/>
          </a:xfrm>
          <a:prstGeom prst="rect">
            <a:avLst/>
          </a:prstGeom>
          <a:noFill/>
          <a:ln w="9525">
            <a:noFill/>
            <a:miter lim="800000"/>
            <a:headEnd/>
            <a:tailEnd/>
          </a:ln>
        </p:spPr>
      </p:pic>
      <p:pic>
        <p:nvPicPr>
          <p:cNvPr id="4104" name="Picture 8"/>
          <p:cNvPicPr>
            <a:picLocks noChangeAspect="1" noChangeArrowheads="1"/>
          </p:cNvPicPr>
          <p:nvPr/>
        </p:nvPicPr>
        <p:blipFill>
          <a:blip r:embed="rId7" cstate="print"/>
          <a:srcRect/>
          <a:stretch>
            <a:fillRect/>
          </a:stretch>
        </p:blipFill>
        <p:spPr bwMode="auto">
          <a:xfrm>
            <a:off x="4648200" y="1752600"/>
            <a:ext cx="838200" cy="695325"/>
          </a:xfrm>
          <a:prstGeom prst="rect">
            <a:avLst/>
          </a:prstGeom>
          <a:noFill/>
          <a:ln w="9525">
            <a:noFill/>
            <a:miter lim="800000"/>
            <a:headEnd/>
            <a:tailEnd/>
          </a:ln>
        </p:spPr>
      </p:pic>
      <p:pic>
        <p:nvPicPr>
          <p:cNvPr id="4105" name="Picture 9"/>
          <p:cNvPicPr>
            <a:picLocks noChangeAspect="1" noChangeArrowheads="1"/>
          </p:cNvPicPr>
          <p:nvPr/>
        </p:nvPicPr>
        <p:blipFill>
          <a:blip r:embed="rId8" cstate="print"/>
          <a:srcRect l="14134" t="6838" r="6714" b="11111"/>
          <a:stretch>
            <a:fillRect/>
          </a:stretch>
        </p:blipFill>
        <p:spPr bwMode="auto">
          <a:xfrm>
            <a:off x="685800" y="2895600"/>
            <a:ext cx="1955800" cy="1676400"/>
          </a:xfrm>
          <a:prstGeom prst="rect">
            <a:avLst/>
          </a:prstGeom>
          <a:noFill/>
          <a:ln w="9525">
            <a:noFill/>
            <a:miter lim="800000"/>
            <a:headEnd/>
            <a:tailEnd/>
          </a:ln>
        </p:spPr>
      </p:pic>
      <p:pic>
        <p:nvPicPr>
          <p:cNvPr id="4109" name="Picture 13"/>
          <p:cNvPicPr>
            <a:picLocks noChangeAspect="1" noChangeArrowheads="1"/>
          </p:cNvPicPr>
          <p:nvPr/>
        </p:nvPicPr>
        <p:blipFill>
          <a:blip r:embed="rId9" cstate="print"/>
          <a:srcRect/>
          <a:stretch>
            <a:fillRect/>
          </a:stretch>
        </p:blipFill>
        <p:spPr bwMode="auto">
          <a:xfrm>
            <a:off x="685800" y="4648200"/>
            <a:ext cx="4009490" cy="1600200"/>
          </a:xfrm>
          <a:prstGeom prst="rect">
            <a:avLst/>
          </a:prstGeom>
          <a:noFill/>
          <a:ln w="9525">
            <a:noFill/>
            <a:miter lim="800000"/>
            <a:headEnd/>
            <a:tailEnd/>
          </a:ln>
        </p:spPr>
      </p:pic>
      <p:pic>
        <p:nvPicPr>
          <p:cNvPr id="4110" name="Picture 14"/>
          <p:cNvPicPr>
            <a:picLocks noChangeAspect="1" noChangeArrowheads="1"/>
          </p:cNvPicPr>
          <p:nvPr/>
        </p:nvPicPr>
        <p:blipFill>
          <a:blip r:embed="rId10" cstate="print"/>
          <a:srcRect t="16279" r="11475" b="15504"/>
          <a:stretch>
            <a:fillRect/>
          </a:stretch>
        </p:blipFill>
        <p:spPr bwMode="auto">
          <a:xfrm>
            <a:off x="5257800" y="4572000"/>
            <a:ext cx="1963882" cy="1600200"/>
          </a:xfrm>
          <a:prstGeom prst="rect">
            <a:avLst/>
          </a:prstGeom>
          <a:noFill/>
          <a:ln w="9525">
            <a:noFill/>
            <a:miter lim="800000"/>
            <a:headEnd/>
            <a:tailEnd/>
          </a:ln>
        </p:spPr>
      </p:pic>
      <p:pic>
        <p:nvPicPr>
          <p:cNvPr id="18" name="Picture 10"/>
          <p:cNvPicPr>
            <a:picLocks noChangeAspect="1" noChangeArrowheads="1"/>
          </p:cNvPicPr>
          <p:nvPr/>
        </p:nvPicPr>
        <p:blipFill>
          <a:blip r:embed="rId11" cstate="print"/>
          <a:srcRect/>
          <a:stretch>
            <a:fillRect/>
          </a:stretch>
        </p:blipFill>
        <p:spPr bwMode="auto">
          <a:xfrm>
            <a:off x="4648200" y="5105400"/>
            <a:ext cx="381000" cy="400050"/>
          </a:xfrm>
          <a:prstGeom prst="rect">
            <a:avLst/>
          </a:prstGeom>
          <a:noFill/>
          <a:ln w="9525">
            <a:noFill/>
            <a:miter lim="800000"/>
            <a:headEnd/>
            <a:tailEnd/>
          </a:ln>
        </p:spPr>
      </p:pic>
      <p:pic>
        <p:nvPicPr>
          <p:cNvPr id="19" name="Picture 8"/>
          <p:cNvPicPr>
            <a:picLocks noChangeAspect="1" noChangeArrowheads="1"/>
          </p:cNvPicPr>
          <p:nvPr/>
        </p:nvPicPr>
        <p:blipFill>
          <a:blip r:embed="rId7" cstate="print"/>
          <a:srcRect/>
          <a:stretch>
            <a:fillRect/>
          </a:stretch>
        </p:blipFill>
        <p:spPr bwMode="auto">
          <a:xfrm>
            <a:off x="6781800" y="3429000"/>
            <a:ext cx="838200" cy="695325"/>
          </a:xfrm>
          <a:prstGeom prst="rect">
            <a:avLst/>
          </a:prstGeom>
          <a:noFill/>
          <a:ln w="9525">
            <a:noFill/>
            <a:miter lim="800000"/>
            <a:headEnd/>
            <a:tailEnd/>
          </a:ln>
        </p:spPr>
      </p:pic>
      <p:pic>
        <p:nvPicPr>
          <p:cNvPr id="7171" name="Picture 3"/>
          <p:cNvPicPr>
            <a:picLocks noChangeAspect="1" noChangeArrowheads="1"/>
          </p:cNvPicPr>
          <p:nvPr/>
        </p:nvPicPr>
        <p:blipFill>
          <a:blip r:embed="rId12" cstate="print"/>
          <a:srcRect/>
          <a:stretch>
            <a:fillRect/>
          </a:stretch>
        </p:blipFill>
        <p:spPr bwMode="auto">
          <a:xfrm>
            <a:off x="228600" y="1752600"/>
            <a:ext cx="1304925" cy="1285875"/>
          </a:xfrm>
          <a:prstGeom prst="rect">
            <a:avLst/>
          </a:prstGeom>
          <a:noFill/>
          <a:ln w="9525">
            <a:noFill/>
            <a:miter lim="800000"/>
            <a:headEnd/>
            <a:tailEnd/>
          </a:ln>
        </p:spPr>
      </p:pic>
      <p:sp>
        <p:nvSpPr>
          <p:cNvPr id="20" name="TextBox 19"/>
          <p:cNvSpPr txBox="1"/>
          <p:nvPr/>
        </p:nvSpPr>
        <p:spPr>
          <a:xfrm>
            <a:off x="0" y="1295400"/>
            <a:ext cx="2057400" cy="369332"/>
          </a:xfrm>
          <a:prstGeom prst="rect">
            <a:avLst/>
          </a:prstGeom>
          <a:noFill/>
        </p:spPr>
        <p:txBody>
          <a:bodyPr wrap="square" rtlCol="0">
            <a:spAutoFit/>
          </a:bodyPr>
          <a:lstStyle/>
          <a:p>
            <a:r>
              <a:rPr lang="en-US" dirty="0" smtClean="0"/>
              <a:t>First Step:</a:t>
            </a:r>
            <a:endParaRPr lang="en-US" dirty="0"/>
          </a:p>
        </p:txBody>
      </p:sp>
      <p:sp>
        <p:nvSpPr>
          <p:cNvPr id="21" name="TextBox 20"/>
          <p:cNvSpPr txBox="1"/>
          <p:nvPr/>
        </p:nvSpPr>
        <p:spPr>
          <a:xfrm>
            <a:off x="0" y="2743200"/>
            <a:ext cx="1752600" cy="381000"/>
          </a:xfrm>
          <a:prstGeom prst="rect">
            <a:avLst/>
          </a:prstGeom>
          <a:noFill/>
        </p:spPr>
        <p:txBody>
          <a:bodyPr wrap="square" rtlCol="0">
            <a:spAutoFit/>
          </a:bodyPr>
          <a:lstStyle/>
          <a:p>
            <a:r>
              <a:rPr lang="en-US" dirty="0" smtClean="0"/>
              <a:t>Second Step:</a:t>
            </a:r>
            <a:endParaRPr lang="en-US" dirty="0"/>
          </a:p>
        </p:txBody>
      </p:sp>
      <p:graphicFrame>
        <p:nvGraphicFramePr>
          <p:cNvPr id="7175" name="Object 7"/>
          <p:cNvGraphicFramePr>
            <a:graphicFrameLocks noChangeAspect="1"/>
          </p:cNvGraphicFramePr>
          <p:nvPr/>
        </p:nvGraphicFramePr>
        <p:xfrm>
          <a:off x="3048000" y="1981200"/>
          <a:ext cx="163513" cy="122237"/>
        </p:xfrm>
        <a:graphic>
          <a:graphicData uri="http://schemas.openxmlformats.org/presentationml/2006/ole">
            <p:oleObj spid="_x0000_s7175" name="CS ChemDraw Drawing" r:id="rId13" imgW="238985" imgH="122947" progId="ChemDraw.Document.6.0">
              <p:embed/>
            </p:oleObj>
          </a:graphicData>
        </a:graphic>
      </p:graphicFrame>
      <p:graphicFrame>
        <p:nvGraphicFramePr>
          <p:cNvPr id="7176" name="Object 8"/>
          <p:cNvGraphicFramePr>
            <a:graphicFrameLocks noChangeAspect="1"/>
          </p:cNvGraphicFramePr>
          <p:nvPr/>
        </p:nvGraphicFramePr>
        <p:xfrm>
          <a:off x="838200" y="1371600"/>
          <a:ext cx="2362200" cy="603250"/>
        </p:xfrm>
        <a:graphic>
          <a:graphicData uri="http://schemas.openxmlformats.org/presentationml/2006/ole">
            <p:oleObj spid="_x0000_s7176" name="CS ChemDraw Drawing" r:id="rId14" imgW="1887872" imgH="603115" progId="ChemDraw.Document.6.0">
              <p:embed/>
            </p:oleObj>
          </a:graphicData>
        </a:graphic>
      </p:graphicFrame>
      <p:graphicFrame>
        <p:nvGraphicFramePr>
          <p:cNvPr id="7179" name="Object 11"/>
          <p:cNvGraphicFramePr>
            <a:graphicFrameLocks noChangeAspect="1"/>
          </p:cNvGraphicFramePr>
          <p:nvPr/>
        </p:nvGraphicFramePr>
        <p:xfrm>
          <a:off x="990599" y="3429000"/>
          <a:ext cx="228601" cy="228600"/>
        </p:xfrm>
        <a:graphic>
          <a:graphicData uri="http://schemas.openxmlformats.org/presentationml/2006/ole">
            <p:oleObj spid="_x0000_s7179" name="CS ChemDraw Drawing" r:id="rId15" imgW="325839" imgH="150509" progId="ChemDraw.Document.6.0">
              <p:embed/>
            </p:oleObj>
          </a:graphicData>
        </a:graphic>
      </p:graphicFrame>
      <p:graphicFrame>
        <p:nvGraphicFramePr>
          <p:cNvPr id="7180" name="Object 12"/>
          <p:cNvGraphicFramePr>
            <a:graphicFrameLocks noChangeAspect="1"/>
          </p:cNvGraphicFramePr>
          <p:nvPr/>
        </p:nvGraphicFramePr>
        <p:xfrm>
          <a:off x="990600" y="3657600"/>
          <a:ext cx="2362200" cy="542925"/>
        </p:xfrm>
        <a:graphic>
          <a:graphicData uri="http://schemas.openxmlformats.org/presentationml/2006/ole">
            <p:oleObj spid="_x0000_s7180" name="CS ChemDraw Drawing" r:id="rId16" imgW="1686650" imgH="543668" progId="ChemDraw.Document.6.0">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box(in)">
                                      <p:cBhvr>
                                        <p:cTn id="12" dur="5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176"/>
                                        </p:tgtEl>
                                        <p:attrNameLst>
                                          <p:attrName>style.visibility</p:attrName>
                                        </p:attrNameLst>
                                      </p:cBhvr>
                                      <p:to>
                                        <p:strVal val="visible"/>
                                      </p:to>
                                    </p:set>
                                    <p:animEffect transition="in" filter="box(in)">
                                      <p:cBhvr>
                                        <p:cTn id="17" dur="500"/>
                                        <p:tgtEl>
                                          <p:spTgt spid="717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103"/>
                                        </p:tgtEl>
                                        <p:attrNameLst>
                                          <p:attrName>style.visibility</p:attrName>
                                        </p:attrNameLst>
                                      </p:cBhvr>
                                      <p:to>
                                        <p:strVal val="visible"/>
                                      </p:to>
                                    </p:set>
                                    <p:animEffect transition="in" filter="box(in)">
                                      <p:cBhvr>
                                        <p:cTn id="22" dur="500"/>
                                        <p:tgtEl>
                                          <p:spTgt spid="410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7175"/>
                                        </p:tgtEl>
                                        <p:attrNameLst>
                                          <p:attrName>style.visibility</p:attrName>
                                        </p:attrNameLst>
                                      </p:cBhvr>
                                      <p:to>
                                        <p:strVal val="visible"/>
                                      </p:to>
                                    </p:set>
                                    <p:animEffect transition="in" filter="box(in)">
                                      <p:cBhvr>
                                        <p:cTn id="27" dur="500"/>
                                        <p:tgtEl>
                                          <p:spTgt spid="717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4104"/>
                                        </p:tgtEl>
                                        <p:attrNameLst>
                                          <p:attrName>style.visibility</p:attrName>
                                        </p:attrNameLst>
                                      </p:cBhvr>
                                      <p:to>
                                        <p:strVal val="visible"/>
                                      </p:to>
                                    </p:set>
                                    <p:animEffect transition="in" filter="box(in)">
                                      <p:cBhvr>
                                        <p:cTn id="32" dur="500"/>
                                        <p:tgtEl>
                                          <p:spTgt spid="410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4102"/>
                                        </p:tgtEl>
                                        <p:attrNameLst>
                                          <p:attrName>style.visibility</p:attrName>
                                        </p:attrNameLst>
                                      </p:cBhvr>
                                      <p:to>
                                        <p:strVal val="visible"/>
                                      </p:to>
                                    </p:set>
                                    <p:animEffect transition="in" filter="box(in)">
                                      <p:cBhvr>
                                        <p:cTn id="37" dur="500"/>
                                        <p:tgtEl>
                                          <p:spTgt spid="410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ox(i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4105"/>
                                        </p:tgtEl>
                                        <p:attrNameLst>
                                          <p:attrName>style.visibility</p:attrName>
                                        </p:attrNameLst>
                                      </p:cBhvr>
                                      <p:to>
                                        <p:strVal val="visible"/>
                                      </p:to>
                                    </p:set>
                                    <p:animEffect transition="in" filter="box(in)">
                                      <p:cBhvr>
                                        <p:cTn id="47" dur="500"/>
                                        <p:tgtEl>
                                          <p:spTgt spid="4105"/>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7172"/>
                                        </p:tgtEl>
                                        <p:attrNameLst>
                                          <p:attrName>style.visibility</p:attrName>
                                        </p:attrNameLst>
                                      </p:cBhvr>
                                      <p:to>
                                        <p:strVal val="visible"/>
                                      </p:to>
                                    </p:set>
                                    <p:animEffect transition="in" filter="box(in)">
                                      <p:cBhvr>
                                        <p:cTn id="52" dur="500"/>
                                        <p:tgtEl>
                                          <p:spTgt spid="7172"/>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7180"/>
                                        </p:tgtEl>
                                        <p:attrNameLst>
                                          <p:attrName>style.visibility</p:attrName>
                                        </p:attrNameLst>
                                      </p:cBhvr>
                                      <p:to>
                                        <p:strVal val="visible"/>
                                      </p:to>
                                    </p:set>
                                    <p:animEffect transition="in" filter="box(in)">
                                      <p:cBhvr>
                                        <p:cTn id="57" dur="500"/>
                                        <p:tgtEl>
                                          <p:spTgt spid="7180"/>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7179"/>
                                        </p:tgtEl>
                                        <p:attrNameLst>
                                          <p:attrName>style.visibility</p:attrName>
                                        </p:attrNameLst>
                                      </p:cBhvr>
                                      <p:to>
                                        <p:strVal val="visible"/>
                                      </p:to>
                                    </p:set>
                                    <p:animEffect transition="in" filter="box(in)">
                                      <p:cBhvr>
                                        <p:cTn id="62" dur="500"/>
                                        <p:tgtEl>
                                          <p:spTgt spid="7179"/>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ox(in)">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4109"/>
                                        </p:tgtEl>
                                        <p:attrNameLst>
                                          <p:attrName>style.visibility</p:attrName>
                                        </p:attrNameLst>
                                      </p:cBhvr>
                                      <p:to>
                                        <p:strVal val="visible"/>
                                      </p:to>
                                    </p:set>
                                    <p:animEffect transition="in" filter="box(in)">
                                      <p:cBhvr>
                                        <p:cTn id="72" dur="500"/>
                                        <p:tgtEl>
                                          <p:spTgt spid="4109"/>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ox(in)">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nodeType="clickEffect">
                                  <p:stCondLst>
                                    <p:cond delay="0"/>
                                  </p:stCondLst>
                                  <p:childTnLst>
                                    <p:set>
                                      <p:cBhvr>
                                        <p:cTn id="81" dur="1" fill="hold">
                                          <p:stCondLst>
                                            <p:cond delay="0"/>
                                          </p:stCondLst>
                                        </p:cTn>
                                        <p:tgtEl>
                                          <p:spTgt spid="4110"/>
                                        </p:tgtEl>
                                        <p:attrNameLst>
                                          <p:attrName>style.visibility</p:attrName>
                                        </p:attrNameLst>
                                      </p:cBhvr>
                                      <p:to>
                                        <p:strVal val="visible"/>
                                      </p:to>
                                    </p:set>
                                    <p:animEffect transition="in" filter="box(in)">
                                      <p:cBhvr>
                                        <p:cTn id="82" dur="500"/>
                                        <p:tgtEl>
                                          <p:spTgt spid="4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8" name="Content Placeholder 7"/>
          <p:cNvSpPr>
            <a:spLocks noGrp="1"/>
          </p:cNvSpPr>
          <p:nvPr>
            <p:ph sz="quarter" idx="1"/>
          </p:nvPr>
        </p:nvSpPr>
        <p:spPr/>
        <p:txBody>
          <a:bodyPr/>
          <a:lstStyle/>
          <a:p>
            <a:endParaRPr lang="en-US" dirty="0"/>
          </a:p>
        </p:txBody>
      </p:sp>
      <p:pic>
        <p:nvPicPr>
          <p:cNvPr id="38917" name="Picture 5"/>
          <p:cNvPicPr>
            <a:picLocks noChangeAspect="1" noChangeArrowheads="1"/>
          </p:cNvPicPr>
          <p:nvPr/>
        </p:nvPicPr>
        <p:blipFill>
          <a:blip r:embed="rId3" cstate="print"/>
          <a:srcRect l="13750" t="5933" r="10000" b="17266"/>
          <a:stretch>
            <a:fillRect/>
          </a:stretch>
        </p:blipFill>
        <p:spPr bwMode="auto">
          <a:xfrm>
            <a:off x="228600" y="762000"/>
            <a:ext cx="8715375" cy="5486400"/>
          </a:xfrm>
          <a:prstGeom prst="rect">
            <a:avLst/>
          </a:prstGeom>
          <a:noFill/>
          <a:ln w="9525">
            <a:noFill/>
            <a:miter lim="800000"/>
            <a:headEnd/>
            <a:tailEnd/>
          </a:ln>
        </p:spPr>
      </p:pic>
      <p:pic>
        <p:nvPicPr>
          <p:cNvPr id="38918" name="Picture 6"/>
          <p:cNvPicPr>
            <a:picLocks noChangeAspect="1" noChangeArrowheads="1"/>
          </p:cNvPicPr>
          <p:nvPr/>
        </p:nvPicPr>
        <p:blipFill>
          <a:blip r:embed="rId4" cstate="print"/>
          <a:srcRect l="15000" t="15000" r="14375" b="14000"/>
          <a:stretch>
            <a:fillRect/>
          </a:stretch>
        </p:blipFill>
        <p:spPr bwMode="auto">
          <a:xfrm>
            <a:off x="304800" y="762000"/>
            <a:ext cx="8610600" cy="5410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8918"/>
                                        </p:tgtEl>
                                        <p:attrNameLst>
                                          <p:attrName>style.visibility</p:attrName>
                                        </p:attrNameLst>
                                      </p:cBhvr>
                                      <p:to>
                                        <p:strVal val="visible"/>
                                      </p:to>
                                    </p:set>
                                    <p:animEffect transition="in" filter="box(in)">
                                      <p:cBhvr>
                                        <p:cTn id="7" dur="500"/>
                                        <p:tgtEl>
                                          <p:spTgt spid="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Sequence Alignment</a:t>
            </a:r>
            <a:endParaRPr lang="en-US" dirty="0"/>
          </a:p>
        </p:txBody>
      </p:sp>
      <p:sp>
        <p:nvSpPr>
          <p:cNvPr id="3" name="Content Placeholder 2"/>
          <p:cNvSpPr>
            <a:spLocks noGrp="1"/>
          </p:cNvSpPr>
          <p:nvPr>
            <p:ph sz="quarter" idx="1"/>
          </p:nvPr>
        </p:nvSpPr>
        <p:spPr/>
        <p:txBody>
          <a:bodyPr/>
          <a:lstStyle/>
          <a:p>
            <a:endParaRPr lang="en-US" dirty="0"/>
          </a:p>
        </p:txBody>
      </p:sp>
      <p:pic>
        <p:nvPicPr>
          <p:cNvPr id="41987" name="Picture 3"/>
          <p:cNvPicPr>
            <a:picLocks noChangeAspect="1" noChangeArrowheads="1"/>
          </p:cNvPicPr>
          <p:nvPr/>
        </p:nvPicPr>
        <p:blipFill>
          <a:blip r:embed="rId2" cstate="print"/>
          <a:srcRect l="9375" t="29000" r="9375" b="17000"/>
          <a:stretch>
            <a:fillRect/>
          </a:stretch>
        </p:blipFill>
        <p:spPr bwMode="auto">
          <a:xfrm>
            <a:off x="0" y="1752600"/>
            <a:ext cx="9539111" cy="3962400"/>
          </a:xfrm>
          <a:prstGeom prst="rect">
            <a:avLst/>
          </a:prstGeom>
          <a:noFill/>
          <a:ln w="9525">
            <a:noFill/>
            <a:miter lim="800000"/>
            <a:headEnd/>
            <a:tailEnd/>
          </a:ln>
        </p:spPr>
      </p:pic>
      <p:sp>
        <p:nvSpPr>
          <p:cNvPr id="7" name="Rectangle 6"/>
          <p:cNvSpPr/>
          <p:nvPr/>
        </p:nvSpPr>
        <p:spPr>
          <a:xfrm>
            <a:off x="4343400" y="4419600"/>
            <a:ext cx="1524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96200" y="1828800"/>
            <a:ext cx="1524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67400" y="4495800"/>
            <a:ext cx="152400"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Phylogenetic</a:t>
            </a:r>
            <a:r>
              <a:rPr lang="en-US" dirty="0" smtClean="0"/>
              <a:t> Tree</a:t>
            </a:r>
            <a:endParaRPr lang="en-US" dirty="0"/>
          </a:p>
        </p:txBody>
      </p:sp>
      <p:sp>
        <p:nvSpPr>
          <p:cNvPr id="3" name="Content Placeholder 2"/>
          <p:cNvSpPr>
            <a:spLocks noGrp="1"/>
          </p:cNvSpPr>
          <p:nvPr>
            <p:ph sz="quarter" idx="1"/>
          </p:nvPr>
        </p:nvSpPr>
        <p:spPr/>
        <p:txBody>
          <a:bodyPr/>
          <a:lstStyle/>
          <a:p>
            <a:endParaRPr lang="en-US"/>
          </a:p>
        </p:txBody>
      </p:sp>
      <p:pic>
        <p:nvPicPr>
          <p:cNvPr id="43010" name="Picture 2"/>
          <p:cNvPicPr>
            <a:picLocks noChangeAspect="1" noChangeArrowheads="1"/>
          </p:cNvPicPr>
          <p:nvPr/>
        </p:nvPicPr>
        <p:blipFill>
          <a:blip r:embed="rId3" cstate="print"/>
          <a:srcRect l="8125" t="11000" r="10625" b="16000"/>
          <a:stretch>
            <a:fillRect/>
          </a:stretch>
        </p:blipFill>
        <p:spPr bwMode="auto">
          <a:xfrm>
            <a:off x="-83507" y="1295400"/>
            <a:ext cx="9227507" cy="5181600"/>
          </a:xfrm>
          <a:prstGeom prst="rect">
            <a:avLst/>
          </a:prstGeom>
          <a:noFill/>
          <a:ln w="9525">
            <a:noFill/>
            <a:miter lim="800000"/>
            <a:headEnd/>
            <a:tailEnd/>
          </a:ln>
        </p:spPr>
      </p:pic>
      <p:sp>
        <p:nvSpPr>
          <p:cNvPr id="5" name="Rectangle 4"/>
          <p:cNvSpPr/>
          <p:nvPr/>
        </p:nvSpPr>
        <p:spPr>
          <a:xfrm>
            <a:off x="7239000" y="5410200"/>
            <a:ext cx="13716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l="18986" t="10189" r="29730" b="19000"/>
          <a:stretch>
            <a:fillRect/>
          </a:stretch>
        </p:blipFill>
        <p:spPr bwMode="auto">
          <a:xfrm>
            <a:off x="152400" y="1371600"/>
            <a:ext cx="5257800" cy="4537364"/>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Conserved Regions</a:t>
            </a:r>
            <a:endParaRPr lang="en-US" dirty="0"/>
          </a:p>
        </p:txBody>
      </p:sp>
      <p:sp>
        <p:nvSpPr>
          <p:cNvPr id="3" name="Content Placeholder 2"/>
          <p:cNvSpPr>
            <a:spLocks noGrp="1"/>
          </p:cNvSpPr>
          <p:nvPr>
            <p:ph sz="quarter" idx="1"/>
          </p:nvPr>
        </p:nvSpPr>
        <p:spPr>
          <a:xfrm>
            <a:off x="5181600" y="1600200"/>
            <a:ext cx="4343400" cy="4937760"/>
          </a:xfrm>
        </p:spPr>
        <p:txBody>
          <a:bodyPr/>
          <a:lstStyle/>
          <a:p>
            <a:r>
              <a:rPr lang="en-US" sz="2400" dirty="0" smtClean="0"/>
              <a:t>C-terminus Domain</a:t>
            </a:r>
          </a:p>
          <a:p>
            <a:pPr lvl="1"/>
            <a:r>
              <a:rPr lang="en-US" sz="2100" dirty="0" smtClean="0"/>
              <a:t>Asp517- hinge residue</a:t>
            </a:r>
          </a:p>
          <a:p>
            <a:r>
              <a:rPr lang="en-US" sz="2400" dirty="0" smtClean="0"/>
              <a:t>N-terminus Domain</a:t>
            </a:r>
          </a:p>
          <a:p>
            <a:pPr lvl="1"/>
            <a:r>
              <a:rPr lang="en-US" sz="2100" dirty="0" smtClean="0"/>
              <a:t>ATP binding sites:</a:t>
            </a:r>
          </a:p>
          <a:p>
            <a:pPr lvl="2"/>
            <a:r>
              <a:rPr lang="en-US" sz="1800" dirty="0" smtClean="0"/>
              <a:t>(S/T)(S/T/G)G(S/T)(S/T)GXPKG</a:t>
            </a:r>
          </a:p>
          <a:p>
            <a:pPr lvl="2"/>
            <a:r>
              <a:rPr lang="en-US" sz="1800" dirty="0" smtClean="0"/>
              <a:t>WWQTE-ATP binding site</a:t>
            </a:r>
          </a:p>
          <a:p>
            <a:pPr lvl="1"/>
            <a:endParaRPr lang="en-US" dirty="0" smtClean="0"/>
          </a:p>
          <a:p>
            <a:pPr lvl="1"/>
            <a:endParaRPr lang="en-US" dirty="0"/>
          </a:p>
        </p:txBody>
      </p:sp>
      <p:sp>
        <p:nvSpPr>
          <p:cNvPr id="7" name="TextBox 6"/>
          <p:cNvSpPr txBox="1"/>
          <p:nvPr/>
        </p:nvSpPr>
        <p:spPr>
          <a:xfrm>
            <a:off x="304800" y="2209800"/>
            <a:ext cx="1524000" cy="338554"/>
          </a:xfrm>
          <a:prstGeom prst="rect">
            <a:avLst/>
          </a:prstGeom>
          <a:noFill/>
        </p:spPr>
        <p:txBody>
          <a:bodyPr wrap="square" rtlCol="0">
            <a:spAutoFit/>
          </a:bodyPr>
          <a:lstStyle/>
          <a:p>
            <a:r>
              <a:rPr lang="en-US" sz="1600" dirty="0" smtClean="0">
                <a:solidFill>
                  <a:schemeClr val="bg1"/>
                </a:solidFill>
              </a:rPr>
              <a:t>C-Terminus</a:t>
            </a:r>
            <a:endParaRPr lang="en-US" sz="1600" dirty="0">
              <a:solidFill>
                <a:schemeClr val="bg1"/>
              </a:solidFill>
            </a:endParaRPr>
          </a:p>
        </p:txBody>
      </p:sp>
      <p:sp>
        <p:nvSpPr>
          <p:cNvPr id="8" name="TextBox 7"/>
          <p:cNvSpPr txBox="1"/>
          <p:nvPr/>
        </p:nvSpPr>
        <p:spPr>
          <a:xfrm>
            <a:off x="3962400" y="5334000"/>
            <a:ext cx="1295400" cy="338554"/>
          </a:xfrm>
          <a:prstGeom prst="rect">
            <a:avLst/>
          </a:prstGeom>
          <a:noFill/>
        </p:spPr>
        <p:txBody>
          <a:bodyPr wrap="square" rtlCol="0">
            <a:spAutoFit/>
          </a:bodyPr>
          <a:lstStyle/>
          <a:p>
            <a:r>
              <a:rPr lang="en-US" sz="1600" dirty="0" smtClean="0">
                <a:solidFill>
                  <a:schemeClr val="bg1"/>
                </a:solidFill>
              </a:rPr>
              <a:t>N-Terminus</a:t>
            </a:r>
            <a:endParaRPr lang="en-US" sz="1600" dirty="0">
              <a:solidFill>
                <a:schemeClr val="bg1"/>
              </a:solidFill>
            </a:endParaRPr>
          </a:p>
        </p:txBody>
      </p:sp>
      <p:sp>
        <p:nvSpPr>
          <p:cNvPr id="13" name="TextBox 12"/>
          <p:cNvSpPr txBox="1"/>
          <p:nvPr/>
        </p:nvSpPr>
        <p:spPr>
          <a:xfrm>
            <a:off x="1600200" y="4648200"/>
            <a:ext cx="762000" cy="307777"/>
          </a:xfrm>
          <a:prstGeom prst="rect">
            <a:avLst/>
          </a:prstGeom>
          <a:noFill/>
        </p:spPr>
        <p:txBody>
          <a:bodyPr wrap="square" rtlCol="0">
            <a:spAutoFit/>
          </a:bodyPr>
          <a:lstStyle/>
          <a:p>
            <a:r>
              <a:rPr lang="en-US" sz="1400" dirty="0" smtClean="0">
                <a:solidFill>
                  <a:schemeClr val="bg1"/>
                </a:solidFill>
              </a:rPr>
              <a:t>Asp517</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endParaRPr lang="en-US"/>
          </a:p>
        </p:txBody>
      </p:sp>
      <p:sp>
        <p:nvSpPr>
          <p:cNvPr id="5" name="TextBox 4"/>
          <p:cNvSpPr txBox="1"/>
          <p:nvPr/>
        </p:nvSpPr>
        <p:spPr>
          <a:xfrm>
            <a:off x="5943600" y="2057400"/>
            <a:ext cx="1676400" cy="369332"/>
          </a:xfrm>
          <a:prstGeom prst="rect">
            <a:avLst/>
          </a:prstGeom>
          <a:noFill/>
        </p:spPr>
        <p:txBody>
          <a:bodyPr wrap="square" rtlCol="0">
            <a:spAutoFit/>
          </a:bodyPr>
          <a:lstStyle/>
          <a:p>
            <a:r>
              <a:rPr lang="en-US" dirty="0" smtClean="0">
                <a:solidFill>
                  <a:schemeClr val="bg1"/>
                </a:solidFill>
              </a:rPr>
              <a:t>Co-A</a:t>
            </a:r>
            <a:endParaRPr lang="en-US" dirty="0">
              <a:solidFill>
                <a:schemeClr val="bg1"/>
              </a:solidFill>
            </a:endParaRPr>
          </a:p>
        </p:txBody>
      </p:sp>
      <p:cxnSp>
        <p:nvCxnSpPr>
          <p:cNvPr id="7" name="Straight Arrow Connector 6"/>
          <p:cNvCxnSpPr/>
          <p:nvPr/>
        </p:nvCxnSpPr>
        <p:spPr>
          <a:xfrm rot="10800000" flipV="1">
            <a:off x="5181600" y="2362200"/>
            <a:ext cx="76200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609600" y="5029200"/>
            <a:ext cx="685800" cy="369332"/>
          </a:xfrm>
          <a:prstGeom prst="rect">
            <a:avLst/>
          </a:prstGeom>
          <a:noFill/>
        </p:spPr>
        <p:txBody>
          <a:bodyPr wrap="square" rtlCol="0">
            <a:spAutoFit/>
          </a:bodyPr>
          <a:lstStyle/>
          <a:p>
            <a:r>
              <a:rPr lang="en-US" dirty="0" smtClean="0">
                <a:solidFill>
                  <a:schemeClr val="bg1"/>
                </a:solidFill>
              </a:rPr>
              <a:t>AMP</a:t>
            </a:r>
            <a:endParaRPr lang="en-US" dirty="0">
              <a:solidFill>
                <a:schemeClr val="bg1"/>
              </a:solidFill>
            </a:endParaRPr>
          </a:p>
        </p:txBody>
      </p:sp>
      <p:cxnSp>
        <p:nvCxnSpPr>
          <p:cNvPr id="11" name="Straight Arrow Connector 10"/>
          <p:cNvCxnSpPr/>
          <p:nvPr/>
        </p:nvCxnSpPr>
        <p:spPr>
          <a:xfrm flipV="1">
            <a:off x="1371600" y="4876800"/>
            <a:ext cx="24384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TextBox 11"/>
          <p:cNvSpPr txBox="1"/>
          <p:nvPr/>
        </p:nvSpPr>
        <p:spPr>
          <a:xfrm>
            <a:off x="533400" y="3200400"/>
            <a:ext cx="990600" cy="381000"/>
          </a:xfrm>
          <a:prstGeom prst="rect">
            <a:avLst/>
          </a:prstGeom>
          <a:noFill/>
        </p:spPr>
        <p:txBody>
          <a:bodyPr wrap="square" rtlCol="0">
            <a:spAutoFit/>
          </a:bodyPr>
          <a:lstStyle/>
          <a:p>
            <a:r>
              <a:rPr lang="en-US" dirty="0" smtClean="0">
                <a:solidFill>
                  <a:schemeClr val="bg1"/>
                </a:solidFill>
              </a:rPr>
              <a:t>Acetate</a:t>
            </a:r>
            <a:endParaRPr lang="en-US" dirty="0">
              <a:solidFill>
                <a:schemeClr val="bg1"/>
              </a:solidFill>
            </a:endParaRPr>
          </a:p>
        </p:txBody>
      </p:sp>
      <p:cxnSp>
        <p:nvCxnSpPr>
          <p:cNvPr id="14" name="Straight Arrow Connector 13"/>
          <p:cNvCxnSpPr/>
          <p:nvPr/>
        </p:nvCxnSpPr>
        <p:spPr>
          <a:xfrm>
            <a:off x="1447800" y="3505200"/>
            <a:ext cx="2362200"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34818" name="Picture 2"/>
          <p:cNvPicPr>
            <a:picLocks noChangeAspect="1" noChangeArrowheads="1"/>
          </p:cNvPicPr>
          <p:nvPr/>
        </p:nvPicPr>
        <p:blipFill>
          <a:blip r:embed="rId3" cstate="print"/>
          <a:srcRect l="10625" t="4945" r="18750" b="13891"/>
          <a:stretch>
            <a:fillRect/>
          </a:stretch>
        </p:blipFill>
        <p:spPr bwMode="auto">
          <a:xfrm>
            <a:off x="304800" y="609600"/>
            <a:ext cx="8380984" cy="6019800"/>
          </a:xfrm>
          <a:prstGeom prst="rect">
            <a:avLst/>
          </a:prstGeom>
          <a:noFill/>
          <a:ln w="9525">
            <a:noFill/>
            <a:miter lim="800000"/>
            <a:headEnd/>
            <a:tailEnd/>
          </a:ln>
        </p:spPr>
      </p:pic>
      <p:sp>
        <p:nvSpPr>
          <p:cNvPr id="13" name="TextBox 12"/>
          <p:cNvSpPr txBox="1"/>
          <p:nvPr/>
        </p:nvSpPr>
        <p:spPr>
          <a:xfrm>
            <a:off x="4724400" y="2362200"/>
            <a:ext cx="762000" cy="369332"/>
          </a:xfrm>
          <a:prstGeom prst="rect">
            <a:avLst/>
          </a:prstGeom>
          <a:noFill/>
        </p:spPr>
        <p:txBody>
          <a:bodyPr wrap="square" rtlCol="0">
            <a:spAutoFit/>
          </a:bodyPr>
          <a:lstStyle/>
          <a:p>
            <a:r>
              <a:rPr lang="en-US" dirty="0" err="1" smtClean="0">
                <a:solidFill>
                  <a:srgbClr val="FFFF00"/>
                </a:solidFill>
              </a:rPr>
              <a:t>CoA</a:t>
            </a:r>
            <a:endParaRPr lang="en-US" dirty="0">
              <a:solidFill>
                <a:srgbClr val="FFFF00"/>
              </a:solidFill>
            </a:endParaRPr>
          </a:p>
        </p:txBody>
      </p:sp>
      <p:sp>
        <p:nvSpPr>
          <p:cNvPr id="15" name="TextBox 14"/>
          <p:cNvSpPr txBox="1"/>
          <p:nvPr/>
        </p:nvSpPr>
        <p:spPr>
          <a:xfrm>
            <a:off x="4572000" y="4114800"/>
            <a:ext cx="762000" cy="307777"/>
          </a:xfrm>
          <a:prstGeom prst="rect">
            <a:avLst/>
          </a:prstGeom>
          <a:noFill/>
        </p:spPr>
        <p:txBody>
          <a:bodyPr wrap="square" rtlCol="0">
            <a:spAutoFit/>
          </a:bodyPr>
          <a:lstStyle/>
          <a:p>
            <a:r>
              <a:rPr lang="en-US" sz="1400" dirty="0" smtClean="0">
                <a:solidFill>
                  <a:srgbClr val="FF6600"/>
                </a:solidFill>
              </a:rPr>
              <a:t>AMP</a:t>
            </a:r>
            <a:endParaRPr lang="en-US" sz="1400" dirty="0">
              <a:solidFill>
                <a:srgbClr val="FF6600"/>
              </a:solidFill>
            </a:endParaRPr>
          </a:p>
        </p:txBody>
      </p:sp>
      <p:sp>
        <p:nvSpPr>
          <p:cNvPr id="16" name="TextBox 15"/>
          <p:cNvSpPr txBox="1"/>
          <p:nvPr/>
        </p:nvSpPr>
        <p:spPr>
          <a:xfrm>
            <a:off x="5105400" y="3276600"/>
            <a:ext cx="1143000" cy="307777"/>
          </a:xfrm>
          <a:prstGeom prst="rect">
            <a:avLst/>
          </a:prstGeom>
          <a:noFill/>
        </p:spPr>
        <p:txBody>
          <a:bodyPr wrap="square" rtlCol="0">
            <a:spAutoFit/>
          </a:bodyPr>
          <a:lstStyle/>
          <a:p>
            <a:r>
              <a:rPr lang="en-US" sz="1400" dirty="0" smtClean="0">
                <a:solidFill>
                  <a:srgbClr val="00B0F0"/>
                </a:solidFill>
              </a:rPr>
              <a:t>ACT</a:t>
            </a:r>
            <a:endParaRPr lang="en-US" sz="1400" dirty="0">
              <a:solidFill>
                <a:srgbClr val="00B0F0"/>
              </a:solidFill>
            </a:endParaRPr>
          </a:p>
        </p:txBody>
      </p:sp>
      <p:pic>
        <p:nvPicPr>
          <p:cNvPr id="17" name="Picture 2"/>
          <p:cNvPicPr>
            <a:picLocks noChangeAspect="1" noChangeArrowheads="1"/>
          </p:cNvPicPr>
          <p:nvPr/>
        </p:nvPicPr>
        <p:blipFill>
          <a:blip r:embed="rId4" cstate="print"/>
          <a:srcRect l="18750" t="6000" r="29375" b="23000"/>
          <a:stretch>
            <a:fillRect/>
          </a:stretch>
        </p:blipFill>
        <p:spPr bwMode="auto">
          <a:xfrm>
            <a:off x="1447800" y="609600"/>
            <a:ext cx="6858000" cy="586648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AMP Active Site</a:t>
            </a:r>
            <a:endParaRPr lang="en-US" dirty="0"/>
          </a:p>
        </p:txBody>
      </p:sp>
      <p:pic>
        <p:nvPicPr>
          <p:cNvPr id="1027" name="Picture 3"/>
          <p:cNvPicPr>
            <a:picLocks noChangeAspect="1" noChangeArrowheads="1"/>
          </p:cNvPicPr>
          <p:nvPr/>
        </p:nvPicPr>
        <p:blipFill>
          <a:blip r:embed="rId3" cstate="print"/>
          <a:srcRect l="13125" t="11000" r="16875" b="19000"/>
          <a:stretch>
            <a:fillRect/>
          </a:stretch>
        </p:blipFill>
        <p:spPr bwMode="auto">
          <a:xfrm>
            <a:off x="228600" y="1295400"/>
            <a:ext cx="8534400" cy="5334000"/>
          </a:xfrm>
          <a:prstGeom prst="rect">
            <a:avLst/>
          </a:prstGeom>
          <a:noFill/>
          <a:ln w="9525">
            <a:noFill/>
            <a:miter lim="800000"/>
            <a:headEnd/>
            <a:tailEnd/>
          </a:ln>
        </p:spPr>
      </p:pic>
      <p:sp>
        <p:nvSpPr>
          <p:cNvPr id="6" name="TextBox 5"/>
          <p:cNvSpPr txBox="1"/>
          <p:nvPr/>
        </p:nvSpPr>
        <p:spPr>
          <a:xfrm>
            <a:off x="2590800" y="5638800"/>
            <a:ext cx="685800" cy="276999"/>
          </a:xfrm>
          <a:prstGeom prst="rect">
            <a:avLst/>
          </a:prstGeom>
          <a:noFill/>
        </p:spPr>
        <p:txBody>
          <a:bodyPr wrap="square" rtlCol="0">
            <a:spAutoFit/>
          </a:bodyPr>
          <a:lstStyle/>
          <a:p>
            <a:r>
              <a:rPr lang="en-US" sz="1200" dirty="0" smtClean="0">
                <a:solidFill>
                  <a:schemeClr val="bg1"/>
                </a:solidFill>
              </a:rPr>
              <a:t>Ile 512</a:t>
            </a:r>
            <a:endParaRPr lang="en-US" sz="1200" dirty="0">
              <a:solidFill>
                <a:schemeClr val="bg1"/>
              </a:solidFill>
            </a:endParaRPr>
          </a:p>
        </p:txBody>
      </p:sp>
      <p:sp>
        <p:nvSpPr>
          <p:cNvPr id="7" name="TextBox 6"/>
          <p:cNvSpPr txBox="1"/>
          <p:nvPr/>
        </p:nvSpPr>
        <p:spPr>
          <a:xfrm>
            <a:off x="5791200" y="6096000"/>
            <a:ext cx="914400" cy="276999"/>
          </a:xfrm>
          <a:prstGeom prst="rect">
            <a:avLst/>
          </a:prstGeom>
          <a:noFill/>
        </p:spPr>
        <p:txBody>
          <a:bodyPr wrap="square" rtlCol="0">
            <a:spAutoFit/>
          </a:bodyPr>
          <a:lstStyle/>
          <a:p>
            <a:r>
              <a:rPr lang="en-US" sz="1200" dirty="0" smtClean="0">
                <a:solidFill>
                  <a:schemeClr val="bg1"/>
                </a:solidFill>
              </a:rPr>
              <a:t>Val 386</a:t>
            </a:r>
            <a:endParaRPr lang="en-US" sz="1200" dirty="0">
              <a:solidFill>
                <a:schemeClr val="bg1"/>
              </a:solidFill>
            </a:endParaRPr>
          </a:p>
        </p:txBody>
      </p:sp>
      <p:sp>
        <p:nvSpPr>
          <p:cNvPr id="8" name="TextBox 7"/>
          <p:cNvSpPr txBox="1"/>
          <p:nvPr/>
        </p:nvSpPr>
        <p:spPr>
          <a:xfrm>
            <a:off x="7772400" y="3048000"/>
            <a:ext cx="990600" cy="276999"/>
          </a:xfrm>
          <a:prstGeom prst="rect">
            <a:avLst/>
          </a:prstGeom>
          <a:noFill/>
        </p:spPr>
        <p:txBody>
          <a:bodyPr wrap="square" rtlCol="0">
            <a:spAutoFit/>
          </a:bodyPr>
          <a:lstStyle/>
          <a:p>
            <a:r>
              <a:rPr lang="en-US" sz="1200" dirty="0" smtClean="0">
                <a:solidFill>
                  <a:schemeClr val="bg1"/>
                </a:solidFill>
              </a:rPr>
              <a:t>Val 310</a:t>
            </a:r>
            <a:endParaRPr lang="en-US" sz="1200" dirty="0">
              <a:solidFill>
                <a:schemeClr val="bg1"/>
              </a:solidFill>
            </a:endParaRPr>
          </a:p>
        </p:txBody>
      </p:sp>
      <p:sp>
        <p:nvSpPr>
          <p:cNvPr id="9" name="TextBox 8"/>
          <p:cNvSpPr txBox="1"/>
          <p:nvPr/>
        </p:nvSpPr>
        <p:spPr>
          <a:xfrm>
            <a:off x="6858000" y="4724400"/>
            <a:ext cx="838200" cy="276999"/>
          </a:xfrm>
          <a:prstGeom prst="rect">
            <a:avLst/>
          </a:prstGeom>
          <a:noFill/>
        </p:spPr>
        <p:txBody>
          <a:bodyPr wrap="square" rtlCol="0">
            <a:spAutoFit/>
          </a:bodyPr>
          <a:lstStyle/>
          <a:p>
            <a:r>
              <a:rPr lang="en-US" sz="1200" dirty="0" err="1" smtClean="0">
                <a:solidFill>
                  <a:schemeClr val="bg1"/>
                </a:solidFill>
              </a:rPr>
              <a:t>Trp</a:t>
            </a:r>
            <a:r>
              <a:rPr lang="en-US" sz="1200" dirty="0" smtClean="0">
                <a:solidFill>
                  <a:schemeClr val="bg1"/>
                </a:solidFill>
              </a:rPr>
              <a:t> 414</a:t>
            </a:r>
            <a:endParaRPr lang="en-US" sz="1200" dirty="0">
              <a:solidFill>
                <a:schemeClr val="bg1"/>
              </a:solidFill>
            </a:endParaRPr>
          </a:p>
        </p:txBody>
      </p:sp>
      <p:sp>
        <p:nvSpPr>
          <p:cNvPr id="10" name="TextBox 9"/>
          <p:cNvSpPr txBox="1"/>
          <p:nvPr/>
        </p:nvSpPr>
        <p:spPr>
          <a:xfrm>
            <a:off x="2209800" y="3581400"/>
            <a:ext cx="838200" cy="276999"/>
          </a:xfrm>
          <a:prstGeom prst="rect">
            <a:avLst/>
          </a:prstGeom>
          <a:noFill/>
        </p:spPr>
        <p:txBody>
          <a:bodyPr wrap="square" rtlCol="0">
            <a:spAutoFit/>
          </a:bodyPr>
          <a:lstStyle/>
          <a:p>
            <a:r>
              <a:rPr lang="en-US" sz="1200" dirty="0" smtClean="0">
                <a:solidFill>
                  <a:schemeClr val="bg1"/>
                </a:solidFill>
              </a:rPr>
              <a:t>Asp 500</a:t>
            </a:r>
            <a:endParaRPr lang="en-US" sz="1200" dirty="0">
              <a:solidFill>
                <a:schemeClr val="bg1"/>
              </a:solidFill>
            </a:endParaRPr>
          </a:p>
        </p:txBody>
      </p:sp>
      <p:sp>
        <p:nvSpPr>
          <p:cNvPr id="11" name="TextBox 10"/>
          <p:cNvSpPr txBox="1"/>
          <p:nvPr/>
        </p:nvSpPr>
        <p:spPr>
          <a:xfrm>
            <a:off x="2971800" y="2743200"/>
            <a:ext cx="762000" cy="276999"/>
          </a:xfrm>
          <a:prstGeom prst="rect">
            <a:avLst/>
          </a:prstGeom>
          <a:noFill/>
        </p:spPr>
        <p:txBody>
          <a:bodyPr wrap="square" rtlCol="0">
            <a:spAutoFit/>
          </a:bodyPr>
          <a:lstStyle/>
          <a:p>
            <a:r>
              <a:rPr lang="en-US" sz="1200" dirty="0" err="1" smtClean="0">
                <a:solidFill>
                  <a:schemeClr val="bg1"/>
                </a:solidFill>
              </a:rPr>
              <a:t>Arg</a:t>
            </a:r>
            <a:r>
              <a:rPr lang="en-US" sz="1200" dirty="0" smtClean="0">
                <a:solidFill>
                  <a:schemeClr val="bg1"/>
                </a:solidFill>
              </a:rPr>
              <a:t> 515</a:t>
            </a:r>
            <a:endParaRPr lang="en-US" sz="1200" dirty="0">
              <a:solidFill>
                <a:schemeClr val="bg1"/>
              </a:solidFill>
            </a:endParaRPr>
          </a:p>
        </p:txBody>
      </p:sp>
      <p:sp>
        <p:nvSpPr>
          <p:cNvPr id="12" name="TextBox 11"/>
          <p:cNvSpPr txBox="1"/>
          <p:nvPr/>
        </p:nvSpPr>
        <p:spPr>
          <a:xfrm>
            <a:off x="3124200" y="4495800"/>
            <a:ext cx="990600" cy="276999"/>
          </a:xfrm>
          <a:prstGeom prst="rect">
            <a:avLst/>
          </a:prstGeom>
          <a:noFill/>
        </p:spPr>
        <p:txBody>
          <a:bodyPr wrap="square" rtlCol="0">
            <a:spAutoFit/>
          </a:bodyPr>
          <a:lstStyle/>
          <a:p>
            <a:r>
              <a:rPr lang="en-US" sz="1200" dirty="0" err="1" smtClean="0">
                <a:solidFill>
                  <a:schemeClr val="bg1"/>
                </a:solidFill>
              </a:rPr>
              <a:t>Trp</a:t>
            </a:r>
            <a:r>
              <a:rPr lang="en-US" sz="1200" dirty="0" smtClean="0">
                <a:solidFill>
                  <a:schemeClr val="bg1"/>
                </a:solidFill>
              </a:rPr>
              <a:t> 413</a:t>
            </a:r>
            <a:endParaRPr lang="en-US" sz="1200" dirty="0">
              <a:solidFill>
                <a:schemeClr val="bg1"/>
              </a:solidFill>
            </a:endParaRPr>
          </a:p>
        </p:txBody>
      </p:sp>
      <p:sp>
        <p:nvSpPr>
          <p:cNvPr id="13" name="TextBox 12"/>
          <p:cNvSpPr txBox="1"/>
          <p:nvPr/>
        </p:nvSpPr>
        <p:spPr>
          <a:xfrm>
            <a:off x="5791200" y="2743200"/>
            <a:ext cx="914400" cy="276999"/>
          </a:xfrm>
          <a:prstGeom prst="rect">
            <a:avLst/>
          </a:prstGeom>
          <a:noFill/>
        </p:spPr>
        <p:txBody>
          <a:bodyPr wrap="square" rtlCol="0">
            <a:spAutoFit/>
          </a:bodyPr>
          <a:lstStyle/>
          <a:p>
            <a:r>
              <a:rPr lang="en-US" sz="1200" dirty="0" err="1" smtClean="0">
                <a:solidFill>
                  <a:schemeClr val="bg1"/>
                </a:solidFill>
              </a:rPr>
              <a:t>Gln</a:t>
            </a:r>
            <a:r>
              <a:rPr lang="en-US" sz="1200" dirty="0" smtClean="0">
                <a:solidFill>
                  <a:schemeClr val="bg1"/>
                </a:solidFill>
              </a:rPr>
              <a:t> 415</a:t>
            </a:r>
            <a:endParaRPr lang="en-US" sz="1200" dirty="0">
              <a:solidFill>
                <a:schemeClr val="bg1"/>
              </a:solidFill>
            </a:endParaRPr>
          </a:p>
        </p:txBody>
      </p:sp>
      <p:sp>
        <p:nvSpPr>
          <p:cNvPr id="14" name="TextBox 13"/>
          <p:cNvSpPr txBox="1"/>
          <p:nvPr/>
        </p:nvSpPr>
        <p:spPr>
          <a:xfrm>
            <a:off x="5867400" y="3657600"/>
            <a:ext cx="1295400" cy="369332"/>
          </a:xfrm>
          <a:prstGeom prst="rect">
            <a:avLst/>
          </a:prstGeom>
          <a:noFill/>
        </p:spPr>
        <p:txBody>
          <a:bodyPr wrap="square" rtlCol="0">
            <a:spAutoFit/>
          </a:bodyPr>
          <a:lstStyle/>
          <a:p>
            <a:r>
              <a:rPr lang="en-US" dirty="0" smtClean="0">
                <a:solidFill>
                  <a:srgbClr val="00B0F0"/>
                </a:solidFill>
              </a:rPr>
              <a:t>Acetate</a:t>
            </a:r>
            <a:endParaRPr lang="en-US" dirty="0">
              <a:solidFill>
                <a:srgbClr val="00B0F0"/>
              </a:solidFill>
            </a:endParaRPr>
          </a:p>
        </p:txBody>
      </p:sp>
      <p:sp>
        <p:nvSpPr>
          <p:cNvPr id="15" name="TextBox 14"/>
          <p:cNvSpPr txBox="1"/>
          <p:nvPr/>
        </p:nvSpPr>
        <p:spPr>
          <a:xfrm>
            <a:off x="4495800" y="3505200"/>
            <a:ext cx="762000" cy="369332"/>
          </a:xfrm>
          <a:prstGeom prst="rect">
            <a:avLst/>
          </a:prstGeom>
          <a:noFill/>
        </p:spPr>
        <p:txBody>
          <a:bodyPr wrap="square" rtlCol="0">
            <a:spAutoFit/>
          </a:bodyPr>
          <a:lstStyle/>
          <a:p>
            <a:r>
              <a:rPr lang="en-US" dirty="0" smtClean="0">
                <a:solidFill>
                  <a:srgbClr val="FFC000"/>
                </a:solidFill>
              </a:rPr>
              <a:t>AMP</a:t>
            </a:r>
            <a:endParaRPr lang="en-US" dirty="0">
              <a:solidFill>
                <a:srgbClr val="FFC000"/>
              </a:solidFill>
            </a:endParaRPr>
          </a:p>
        </p:txBody>
      </p:sp>
      <p:pic>
        <p:nvPicPr>
          <p:cNvPr id="16" name="Picture 3"/>
          <p:cNvPicPr>
            <a:picLocks noChangeAspect="1" noChangeArrowheads="1"/>
          </p:cNvPicPr>
          <p:nvPr/>
        </p:nvPicPr>
        <p:blipFill>
          <a:blip r:embed="rId4" cstate="print"/>
          <a:srcRect l="23125" t="6050" r="17500" b="34100"/>
          <a:stretch>
            <a:fillRect/>
          </a:stretch>
        </p:blipFill>
        <p:spPr bwMode="auto">
          <a:xfrm>
            <a:off x="914400" y="1676400"/>
            <a:ext cx="7620000" cy="4800600"/>
          </a:xfrm>
          <a:prstGeom prst="rect">
            <a:avLst/>
          </a:prstGeom>
          <a:noFill/>
          <a:ln w="9525">
            <a:noFill/>
            <a:miter lim="800000"/>
            <a:headEnd/>
            <a:tailEnd/>
          </a:ln>
        </p:spPr>
      </p:pic>
      <p:sp>
        <p:nvSpPr>
          <p:cNvPr id="17" name="TextBox 16"/>
          <p:cNvSpPr txBox="1"/>
          <p:nvPr/>
        </p:nvSpPr>
        <p:spPr>
          <a:xfrm>
            <a:off x="5791200" y="1905000"/>
            <a:ext cx="838200" cy="276999"/>
          </a:xfrm>
          <a:prstGeom prst="rect">
            <a:avLst/>
          </a:prstGeom>
          <a:noFill/>
        </p:spPr>
        <p:txBody>
          <a:bodyPr wrap="square" rtlCol="0">
            <a:spAutoFit/>
          </a:bodyPr>
          <a:lstStyle/>
          <a:p>
            <a:r>
              <a:rPr lang="en-US" sz="1200" dirty="0" smtClean="0">
                <a:solidFill>
                  <a:schemeClr val="bg1"/>
                </a:solidFill>
              </a:rPr>
              <a:t>Asp-500</a:t>
            </a:r>
            <a:endParaRPr lang="en-US" sz="1200" dirty="0">
              <a:solidFill>
                <a:schemeClr val="bg1"/>
              </a:solidFill>
            </a:endParaRPr>
          </a:p>
        </p:txBody>
      </p:sp>
      <p:sp>
        <p:nvSpPr>
          <p:cNvPr id="18" name="TextBox 17"/>
          <p:cNvSpPr txBox="1"/>
          <p:nvPr/>
        </p:nvSpPr>
        <p:spPr>
          <a:xfrm>
            <a:off x="6553200" y="3352800"/>
            <a:ext cx="838200" cy="276999"/>
          </a:xfrm>
          <a:prstGeom prst="rect">
            <a:avLst/>
          </a:prstGeom>
          <a:noFill/>
        </p:spPr>
        <p:txBody>
          <a:bodyPr wrap="square" rtlCol="0">
            <a:spAutoFit/>
          </a:bodyPr>
          <a:lstStyle/>
          <a:p>
            <a:r>
              <a:rPr lang="en-US" sz="1200" dirty="0" smtClean="0">
                <a:solidFill>
                  <a:schemeClr val="bg1"/>
                </a:solidFill>
              </a:rPr>
              <a:t>Arg-515</a:t>
            </a:r>
            <a:endParaRPr lang="en-US" sz="1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ox(in)">
                                      <p:cBhvr>
                                        <p:cTn id="10" dur="500"/>
                                        <p:tgtEl>
                                          <p:spTgt spid="1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ox(in)">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GTP</a:t>
            </a:r>
            <a:endParaRPr lang="en-US" dirty="0"/>
          </a:p>
        </p:txBody>
      </p:sp>
      <p:pic>
        <p:nvPicPr>
          <p:cNvPr id="31746" name="Picture 2"/>
          <p:cNvPicPr>
            <a:picLocks noChangeAspect="1" noChangeArrowheads="1"/>
          </p:cNvPicPr>
          <p:nvPr/>
        </p:nvPicPr>
        <p:blipFill>
          <a:blip r:embed="rId3" cstate="print"/>
          <a:srcRect/>
          <a:stretch>
            <a:fillRect/>
          </a:stretch>
        </p:blipFill>
        <p:spPr bwMode="auto">
          <a:xfrm>
            <a:off x="533400" y="2590800"/>
            <a:ext cx="3151023" cy="1524000"/>
          </a:xfrm>
          <a:prstGeom prst="rect">
            <a:avLst/>
          </a:prstGeom>
          <a:noFill/>
          <a:ln w="9525">
            <a:noFill/>
            <a:miter lim="800000"/>
            <a:headEnd/>
            <a:tailEnd/>
          </a:ln>
        </p:spPr>
      </p:pic>
      <p:sp>
        <p:nvSpPr>
          <p:cNvPr id="5" name="TextBox 4"/>
          <p:cNvSpPr txBox="1"/>
          <p:nvPr/>
        </p:nvSpPr>
        <p:spPr>
          <a:xfrm>
            <a:off x="685800" y="4191000"/>
            <a:ext cx="2514600" cy="369332"/>
          </a:xfrm>
          <a:prstGeom prst="rect">
            <a:avLst/>
          </a:prstGeom>
          <a:noFill/>
        </p:spPr>
        <p:txBody>
          <a:bodyPr wrap="square" rtlCol="0">
            <a:spAutoFit/>
          </a:bodyPr>
          <a:lstStyle/>
          <a:p>
            <a:r>
              <a:rPr lang="en-US" dirty="0" err="1" smtClean="0"/>
              <a:t>Guanosine</a:t>
            </a:r>
            <a:r>
              <a:rPr lang="en-US" dirty="0" smtClean="0"/>
              <a:t> </a:t>
            </a:r>
            <a:r>
              <a:rPr lang="en-US" dirty="0" err="1" smtClean="0"/>
              <a:t>triphosphate</a:t>
            </a:r>
            <a:endParaRPr lang="en-US" dirty="0"/>
          </a:p>
        </p:txBody>
      </p:sp>
      <p:pic>
        <p:nvPicPr>
          <p:cNvPr id="31747" name="Picture 3"/>
          <p:cNvPicPr>
            <a:picLocks noChangeAspect="1" noChangeArrowheads="1"/>
          </p:cNvPicPr>
          <p:nvPr/>
        </p:nvPicPr>
        <p:blipFill>
          <a:blip r:embed="rId4" cstate="print"/>
          <a:srcRect l="12500" t="33000" r="35625" b="21000"/>
          <a:stretch>
            <a:fillRect/>
          </a:stretch>
        </p:blipFill>
        <p:spPr bwMode="auto">
          <a:xfrm>
            <a:off x="4800600" y="2362200"/>
            <a:ext cx="3162300" cy="1752600"/>
          </a:xfrm>
          <a:prstGeom prst="rect">
            <a:avLst/>
          </a:prstGeom>
          <a:noFill/>
          <a:ln w="9525">
            <a:noFill/>
            <a:miter lim="800000"/>
            <a:headEnd/>
            <a:tailEnd/>
          </a:ln>
        </p:spPr>
      </p:pic>
      <p:sp>
        <p:nvSpPr>
          <p:cNvPr id="7" name="TextBox 6"/>
          <p:cNvSpPr txBox="1"/>
          <p:nvPr/>
        </p:nvSpPr>
        <p:spPr>
          <a:xfrm>
            <a:off x="5334000" y="4191000"/>
            <a:ext cx="2590800" cy="369332"/>
          </a:xfrm>
          <a:prstGeom prst="rect">
            <a:avLst/>
          </a:prstGeom>
          <a:noFill/>
        </p:spPr>
        <p:txBody>
          <a:bodyPr wrap="square" rtlCol="0">
            <a:spAutoFit/>
          </a:bodyPr>
          <a:lstStyle/>
          <a:p>
            <a:r>
              <a:rPr lang="en-US" dirty="0" smtClean="0"/>
              <a:t>Adenosine </a:t>
            </a:r>
            <a:r>
              <a:rPr lang="en-US" dirty="0" err="1" smtClean="0"/>
              <a:t>triphosphate</a:t>
            </a:r>
            <a:endParaRPr lang="en-US" dirty="0"/>
          </a:p>
        </p:txBody>
      </p:sp>
      <p:pic>
        <p:nvPicPr>
          <p:cNvPr id="8" name="Picture 2"/>
          <p:cNvPicPr>
            <a:picLocks noChangeAspect="1" noChangeArrowheads="1"/>
          </p:cNvPicPr>
          <p:nvPr/>
        </p:nvPicPr>
        <p:blipFill>
          <a:blip r:embed="rId5" cstate="print"/>
          <a:srcRect l="10000" t="6000" r="6875" b="15000"/>
          <a:stretch>
            <a:fillRect/>
          </a:stretch>
        </p:blipFill>
        <p:spPr bwMode="auto">
          <a:xfrm>
            <a:off x="381000" y="1371600"/>
            <a:ext cx="8210309" cy="4876800"/>
          </a:xfrm>
          <a:prstGeom prst="rect">
            <a:avLst/>
          </a:prstGeom>
          <a:noFill/>
          <a:ln w="9525">
            <a:noFill/>
            <a:miter lim="800000"/>
            <a:headEnd/>
            <a:tailEnd/>
          </a:ln>
        </p:spPr>
      </p:pic>
      <p:pic>
        <p:nvPicPr>
          <p:cNvPr id="31748" name="Picture 4"/>
          <p:cNvPicPr>
            <a:picLocks noChangeAspect="1" noChangeArrowheads="1"/>
          </p:cNvPicPr>
          <p:nvPr/>
        </p:nvPicPr>
        <p:blipFill>
          <a:blip r:embed="rId6" cstate="print"/>
          <a:srcRect l="14375" t="8000" r="16875" b="17000"/>
          <a:stretch>
            <a:fillRect/>
          </a:stretch>
        </p:blipFill>
        <p:spPr bwMode="auto">
          <a:xfrm>
            <a:off x="762000" y="1371600"/>
            <a:ext cx="7152640" cy="4876800"/>
          </a:xfrm>
          <a:prstGeom prst="rect">
            <a:avLst/>
          </a:prstGeom>
          <a:noFill/>
          <a:ln w="9525">
            <a:noFill/>
            <a:miter lim="800000"/>
            <a:headEnd/>
            <a:tailEnd/>
          </a:ln>
        </p:spPr>
      </p:pic>
      <p:sp>
        <p:nvSpPr>
          <p:cNvPr id="12" name="TextBox 11"/>
          <p:cNvSpPr txBox="1"/>
          <p:nvPr/>
        </p:nvSpPr>
        <p:spPr>
          <a:xfrm>
            <a:off x="2971800" y="2514600"/>
            <a:ext cx="838200" cy="307777"/>
          </a:xfrm>
          <a:prstGeom prst="rect">
            <a:avLst/>
          </a:prstGeom>
          <a:noFill/>
        </p:spPr>
        <p:txBody>
          <a:bodyPr wrap="square" rtlCol="0">
            <a:spAutoFit/>
          </a:bodyPr>
          <a:lstStyle/>
          <a:p>
            <a:r>
              <a:rPr lang="en-US" sz="1400" dirty="0" smtClean="0">
                <a:solidFill>
                  <a:schemeClr val="bg1"/>
                </a:solidFill>
              </a:rPr>
              <a:t>Asp-500</a:t>
            </a:r>
            <a:endParaRPr lang="en-US" sz="1400" dirty="0">
              <a:solidFill>
                <a:schemeClr val="bg1"/>
              </a:solidFill>
            </a:endParaRPr>
          </a:p>
        </p:txBody>
      </p:sp>
      <p:sp>
        <p:nvSpPr>
          <p:cNvPr id="13" name="TextBox 12"/>
          <p:cNvSpPr txBox="1"/>
          <p:nvPr/>
        </p:nvSpPr>
        <p:spPr>
          <a:xfrm>
            <a:off x="2209800" y="3962400"/>
            <a:ext cx="762000" cy="307777"/>
          </a:xfrm>
          <a:prstGeom prst="rect">
            <a:avLst/>
          </a:prstGeom>
          <a:noFill/>
        </p:spPr>
        <p:txBody>
          <a:bodyPr wrap="square" rtlCol="0">
            <a:spAutoFit/>
          </a:bodyPr>
          <a:lstStyle/>
          <a:p>
            <a:r>
              <a:rPr lang="en-US" sz="1400" dirty="0" smtClean="0">
                <a:solidFill>
                  <a:schemeClr val="bg1"/>
                </a:solidFill>
              </a:rPr>
              <a:t>Ile-512</a:t>
            </a:r>
            <a:endParaRPr lang="en-US" sz="1400" dirty="0">
              <a:solidFill>
                <a:schemeClr val="bg1"/>
              </a:solidFill>
            </a:endParaRPr>
          </a:p>
        </p:txBody>
      </p:sp>
      <p:sp>
        <p:nvSpPr>
          <p:cNvPr id="14" name="TextBox 13"/>
          <p:cNvSpPr txBox="1"/>
          <p:nvPr/>
        </p:nvSpPr>
        <p:spPr>
          <a:xfrm>
            <a:off x="4038600" y="4572000"/>
            <a:ext cx="762000" cy="307777"/>
          </a:xfrm>
          <a:prstGeom prst="rect">
            <a:avLst/>
          </a:prstGeom>
          <a:noFill/>
        </p:spPr>
        <p:txBody>
          <a:bodyPr wrap="square" rtlCol="0">
            <a:spAutoFit/>
          </a:bodyPr>
          <a:lstStyle/>
          <a:p>
            <a:r>
              <a:rPr lang="en-US" sz="1400" dirty="0" smtClean="0">
                <a:solidFill>
                  <a:schemeClr val="bg1"/>
                </a:solidFill>
              </a:rPr>
              <a:t>Trp-413</a:t>
            </a:r>
            <a:endParaRPr lang="en-US" sz="1400" dirty="0">
              <a:solidFill>
                <a:schemeClr val="bg1"/>
              </a:solidFill>
            </a:endParaRPr>
          </a:p>
        </p:txBody>
      </p:sp>
      <p:sp>
        <p:nvSpPr>
          <p:cNvPr id="15" name="TextBox 14"/>
          <p:cNvSpPr txBox="1"/>
          <p:nvPr/>
        </p:nvSpPr>
        <p:spPr>
          <a:xfrm>
            <a:off x="4800600" y="3962400"/>
            <a:ext cx="914400" cy="307777"/>
          </a:xfrm>
          <a:prstGeom prst="rect">
            <a:avLst/>
          </a:prstGeom>
          <a:noFill/>
        </p:spPr>
        <p:txBody>
          <a:bodyPr wrap="square" rtlCol="0">
            <a:spAutoFit/>
          </a:bodyPr>
          <a:lstStyle/>
          <a:p>
            <a:r>
              <a:rPr lang="en-US" sz="1400" dirty="0" smtClean="0">
                <a:solidFill>
                  <a:schemeClr val="bg1"/>
                </a:solidFill>
              </a:rPr>
              <a:t>Gln-415</a:t>
            </a:r>
            <a:endParaRPr lang="en-US" sz="1400" dirty="0">
              <a:solidFill>
                <a:schemeClr val="bg1"/>
              </a:solidFill>
            </a:endParaRPr>
          </a:p>
        </p:txBody>
      </p:sp>
      <p:sp>
        <p:nvSpPr>
          <p:cNvPr id="16" name="TextBox 15"/>
          <p:cNvSpPr txBox="1"/>
          <p:nvPr/>
        </p:nvSpPr>
        <p:spPr>
          <a:xfrm>
            <a:off x="6858000" y="5257800"/>
            <a:ext cx="1066800" cy="307777"/>
          </a:xfrm>
          <a:prstGeom prst="rect">
            <a:avLst/>
          </a:prstGeom>
          <a:noFill/>
        </p:spPr>
        <p:txBody>
          <a:bodyPr wrap="square" rtlCol="0">
            <a:spAutoFit/>
          </a:bodyPr>
          <a:lstStyle/>
          <a:p>
            <a:r>
              <a:rPr lang="en-US" sz="1400" dirty="0" smtClean="0">
                <a:solidFill>
                  <a:schemeClr val="bg1"/>
                </a:solidFill>
              </a:rPr>
              <a:t>Thr-311</a:t>
            </a:r>
            <a:endParaRPr lang="en-US"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1748"/>
                                        </p:tgtEl>
                                        <p:attrNameLst>
                                          <p:attrName>style.visibility</p:attrName>
                                        </p:attrNameLst>
                                      </p:cBhvr>
                                      <p:to>
                                        <p:strVal val="visible"/>
                                      </p:to>
                                    </p:set>
                                    <p:animEffect transition="in" filter="box(in)">
                                      <p:cBhvr>
                                        <p:cTn id="12" dur="500"/>
                                        <p:tgtEl>
                                          <p:spTgt spid="31748"/>
                                        </p:tgtEl>
                                      </p:cBhvr>
                                    </p:animEffect>
                                  </p:childTnLst>
                                </p:cTn>
                              </p:par>
                              <p:par>
                                <p:cTn id="13" presetID="4" presetClass="entr" presetSubtype="16" fill="hold" grpId="1"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ox(in)">
                                      <p:cBhvr>
                                        <p:cTn id="15" dur="500"/>
                                        <p:tgtEl>
                                          <p:spTgt spid="16"/>
                                        </p:tgtEl>
                                      </p:cBhvr>
                                    </p:animEffect>
                                  </p:childTnLst>
                                </p:cTn>
                              </p:par>
                              <p:par>
                                <p:cTn id="16" presetID="4" presetClass="entr" presetSubtype="16" fill="hold" grpId="1"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ox(in)">
                                      <p:cBhvr>
                                        <p:cTn id="18" dur="500"/>
                                        <p:tgtEl>
                                          <p:spTgt spid="15"/>
                                        </p:tgtEl>
                                      </p:cBhvr>
                                    </p:animEffect>
                                  </p:childTnLst>
                                </p:cTn>
                              </p:par>
                              <p:par>
                                <p:cTn id="19" presetID="4" presetClass="entr" presetSubtype="16" fill="hold" grpId="1"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ox(in)">
                                      <p:cBhvr>
                                        <p:cTn id="21" dur="500"/>
                                        <p:tgtEl>
                                          <p:spTgt spid="14"/>
                                        </p:tgtEl>
                                      </p:cBhvr>
                                    </p:animEffect>
                                  </p:childTnLst>
                                </p:cTn>
                              </p:par>
                              <p:par>
                                <p:cTn id="22" presetID="4" presetClass="entr" presetSubtype="16" fill="hold" grpId="1"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ox(in)">
                                      <p:cBhvr>
                                        <p:cTn id="24" dur="500"/>
                                        <p:tgtEl>
                                          <p:spTgt spid="13"/>
                                        </p:tgtEl>
                                      </p:cBhvr>
                                    </p:animEffect>
                                  </p:childTnLst>
                                </p:cTn>
                              </p:par>
                              <p:par>
                                <p:cTn id="25" presetID="4" presetClass="entr" presetSubtype="16" fill="hold" grpId="1"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P spid="13" grpId="1"/>
      <p:bldP spid="14" grpId="1"/>
      <p:bldP spid="15" grpId="1"/>
      <p:bldP spid="16" grpId="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36482</TotalTime>
  <Words>3094</Words>
  <Application>Microsoft Office PowerPoint</Application>
  <PresentationFormat>On-screen Show (4:3)</PresentationFormat>
  <Paragraphs>381</Paragraphs>
  <Slides>52</Slides>
  <Notes>38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Origin</vt:lpstr>
      <vt:lpstr>CS ChemDraw Drawing</vt:lpstr>
      <vt:lpstr>Protein Presentation</vt:lpstr>
      <vt:lpstr>Acetyl-CoA Synthetase (Salmonella enterica)</vt:lpstr>
      <vt:lpstr>Acetyl-CoA Synthetase</vt:lpstr>
      <vt:lpstr>Structural Framework</vt:lpstr>
      <vt:lpstr>Mechanism</vt:lpstr>
      <vt:lpstr>Conserved Regions</vt:lpstr>
      <vt:lpstr>Slide 7</vt:lpstr>
      <vt:lpstr>AMP Active Site</vt:lpstr>
      <vt:lpstr>GTP</vt:lpstr>
      <vt:lpstr>CoA Active Site</vt:lpstr>
      <vt:lpstr>Sequence Alignment</vt:lpstr>
      <vt:lpstr>Structural Alignment</vt:lpstr>
      <vt:lpstr>ATP Active Site</vt:lpstr>
      <vt:lpstr>Phylogenetic Tree</vt:lpstr>
      <vt:lpstr>Glucose-6-Phosphate Isomerase (Thermotoga maritima) </vt:lpstr>
      <vt:lpstr>Thermotoga Maritima</vt:lpstr>
      <vt:lpstr>Glucose-6-Phosphate Isomerase </vt:lpstr>
      <vt:lpstr>Structural Framework</vt:lpstr>
      <vt:lpstr>Conserved Regions – </vt:lpstr>
      <vt:lpstr>Sequence Alignment</vt:lpstr>
      <vt:lpstr>Mechanism</vt:lpstr>
      <vt:lpstr>Inhibitor – PAB</vt:lpstr>
      <vt:lpstr>5PA with PGI (Homo Sapiens)</vt:lpstr>
      <vt:lpstr>5PA with PGI (Thermotoga maritima)</vt:lpstr>
      <vt:lpstr>Phylogenetic Tree</vt:lpstr>
      <vt:lpstr>Transglutaminase 3 (Homo sapiens)</vt:lpstr>
      <vt:lpstr>Transglutaminase 3 </vt:lpstr>
      <vt:lpstr>Structural Framework</vt:lpstr>
      <vt:lpstr>Mechanism</vt:lpstr>
      <vt:lpstr>Zymogen</vt:lpstr>
      <vt:lpstr>Amino-terminal Domain</vt:lpstr>
      <vt:lpstr>β barrel Domain 1</vt:lpstr>
      <vt:lpstr>β barrel Domain 2</vt:lpstr>
      <vt:lpstr>Catalytic Core Domain</vt:lpstr>
      <vt:lpstr>Active Site</vt:lpstr>
      <vt:lpstr>Slide 36</vt:lpstr>
      <vt:lpstr>Slide 37</vt:lpstr>
      <vt:lpstr>Molecular Docking: Glutamate Substrate</vt:lpstr>
      <vt:lpstr>Slide 39</vt:lpstr>
      <vt:lpstr>Multiple Sequence Alignment</vt:lpstr>
      <vt:lpstr>Phylogenetic Tree</vt:lpstr>
      <vt:lpstr>Cathepsin H (Sus Scrofa)</vt:lpstr>
      <vt:lpstr>Cathepsin H</vt:lpstr>
      <vt:lpstr>Structural Framework</vt:lpstr>
      <vt:lpstr>Mechanism</vt:lpstr>
      <vt:lpstr>Active Site</vt:lpstr>
      <vt:lpstr>Substrate: N-acetyl-D-glucosamine</vt:lpstr>
      <vt:lpstr>Cys-25 Mutation</vt:lpstr>
      <vt:lpstr>Stefin A</vt:lpstr>
      <vt:lpstr>Slide 50</vt:lpstr>
      <vt:lpstr>Sequence Alignment</vt:lpstr>
      <vt:lpstr>Phylogenetic Tree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Protein Presentation</dc:title>
  <dc:creator>Katie</dc:creator>
  <cp:lastModifiedBy>Katie</cp:lastModifiedBy>
  <cp:revision>60</cp:revision>
  <dcterms:created xsi:type="dcterms:W3CDTF">2011-03-28T03:35:56Z</dcterms:created>
  <dcterms:modified xsi:type="dcterms:W3CDTF">2011-04-25T14:05:11Z</dcterms:modified>
</cp:coreProperties>
</file>