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8"/>
  </p:notesMasterIdLst>
  <p:sldIdLst>
    <p:sldId id="256" r:id="rId2"/>
    <p:sldId id="257" r:id="rId3"/>
    <p:sldId id="258" r:id="rId4"/>
    <p:sldId id="260" r:id="rId5"/>
    <p:sldId id="267" r:id="rId6"/>
    <p:sldId id="313" r:id="rId7"/>
    <p:sldId id="269" r:id="rId8"/>
    <p:sldId id="262" r:id="rId9"/>
    <p:sldId id="270" r:id="rId10"/>
    <p:sldId id="264" r:id="rId11"/>
    <p:sldId id="271" r:id="rId12"/>
    <p:sldId id="268" r:id="rId13"/>
    <p:sldId id="323" r:id="rId14"/>
    <p:sldId id="259" r:id="rId15"/>
    <p:sldId id="272" r:id="rId16"/>
    <p:sldId id="316" r:id="rId17"/>
    <p:sldId id="317" r:id="rId18"/>
    <p:sldId id="273" r:id="rId19"/>
    <p:sldId id="275" r:id="rId20"/>
    <p:sldId id="274" r:id="rId21"/>
    <p:sldId id="276" r:id="rId22"/>
    <p:sldId id="277" r:id="rId23"/>
    <p:sldId id="284" r:id="rId24"/>
    <p:sldId id="315" r:id="rId25"/>
    <p:sldId id="327" r:id="rId26"/>
    <p:sldId id="279" r:id="rId27"/>
    <p:sldId id="281" r:id="rId28"/>
    <p:sldId id="282" r:id="rId29"/>
    <p:sldId id="283" r:id="rId30"/>
    <p:sldId id="285" r:id="rId31"/>
    <p:sldId id="319" r:id="rId32"/>
    <p:sldId id="318" r:id="rId33"/>
    <p:sldId id="286" r:id="rId34"/>
    <p:sldId id="287" r:id="rId35"/>
    <p:sldId id="288" r:id="rId36"/>
    <p:sldId id="289" r:id="rId37"/>
    <p:sldId id="290" r:id="rId38"/>
    <p:sldId id="292" r:id="rId39"/>
    <p:sldId id="324" r:id="rId40"/>
    <p:sldId id="291" r:id="rId41"/>
    <p:sldId id="325" r:id="rId42"/>
    <p:sldId id="293" r:id="rId43"/>
    <p:sldId id="299" r:id="rId44"/>
    <p:sldId id="295" r:id="rId45"/>
    <p:sldId id="294" r:id="rId46"/>
    <p:sldId id="296" r:id="rId47"/>
    <p:sldId id="297" r:id="rId48"/>
    <p:sldId id="298" r:id="rId49"/>
    <p:sldId id="300" r:id="rId50"/>
    <p:sldId id="321" r:id="rId51"/>
    <p:sldId id="320" r:id="rId52"/>
    <p:sldId id="301" r:id="rId53"/>
    <p:sldId id="302" r:id="rId54"/>
    <p:sldId id="303" r:id="rId55"/>
    <p:sldId id="304" r:id="rId56"/>
    <p:sldId id="305" r:id="rId57"/>
    <p:sldId id="308" r:id="rId58"/>
    <p:sldId id="309" r:id="rId59"/>
    <p:sldId id="307" r:id="rId60"/>
    <p:sldId id="306" r:id="rId61"/>
    <p:sldId id="310" r:id="rId62"/>
    <p:sldId id="311" r:id="rId63"/>
    <p:sldId id="312" r:id="rId64"/>
    <p:sldId id="322" r:id="rId65"/>
    <p:sldId id="326" r:id="rId66"/>
    <p:sldId id="314"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63F82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4767" autoAdjust="0"/>
  </p:normalViewPr>
  <p:slideViewPr>
    <p:cSldViewPr>
      <p:cViewPr varScale="1">
        <p:scale>
          <a:sx n="77" d="100"/>
          <a:sy n="77" d="100"/>
        </p:scale>
        <p:origin x="-176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2AF581-D291-43B3-8E71-A57AE8BAF85A}" type="datetimeFigureOut">
              <a:rPr lang="en-US" smtClean="0"/>
              <a:pPr/>
              <a:t>4/21/2011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67AECF-7D8D-4FD6-A342-E3E5A96874C2}"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en.wikipedia.org/wiki/Metabolism" TargetMode="External"/><Relationship Id="rId3" Type="http://schemas.openxmlformats.org/officeDocument/2006/relationships/hyperlink" Target="http://en.wikipedia.org/wiki/Glycogen" TargetMode="External"/><Relationship Id="rId7" Type="http://schemas.openxmlformats.org/officeDocument/2006/relationships/hyperlink" Target="http://en.wikipedia.org/wiki/Glucose-1-phosphate"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en.wikipedia.org/wiki/Molecule" TargetMode="External"/><Relationship Id="rId5" Type="http://schemas.openxmlformats.org/officeDocument/2006/relationships/hyperlink" Target="http://en.wikipedia.org/wiki/Subunits" TargetMode="External"/><Relationship Id="rId10" Type="http://schemas.openxmlformats.org/officeDocument/2006/relationships/hyperlink" Target="http://en.wikipedia.org/wiki/Phosphoglucomutase" TargetMode="External"/><Relationship Id="rId4" Type="http://schemas.openxmlformats.org/officeDocument/2006/relationships/hyperlink" Target="http://en.wikipedia.org/wiki/Glucose" TargetMode="External"/><Relationship Id="rId9" Type="http://schemas.openxmlformats.org/officeDocument/2006/relationships/hyperlink" Target="http://en.wikipedia.org/wiki/Glucose-6-phosphat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Talk about petal senescence,</a:t>
            </a:r>
            <a:r>
              <a:rPr lang="en-US" baseline="0" dirty="0" smtClean="0"/>
              <a:t> how this protein acts as a scavenger protein that collects products of plant metabolism and converts them into smaller metabolites that feed into the </a:t>
            </a:r>
            <a:r>
              <a:rPr lang="en-US" baseline="0" dirty="0" err="1" smtClean="0"/>
              <a:t>glyoxylate</a:t>
            </a:r>
            <a:r>
              <a:rPr lang="en-US" baseline="0" dirty="0" smtClean="0"/>
              <a:t> cycle (carbon recycling) – making sugars for exportation during senescence. 4.1.3 – </a:t>
            </a:r>
            <a:r>
              <a:rPr lang="en-US" baseline="0" dirty="0" err="1" smtClean="0"/>
              <a:t>Oxo</a:t>
            </a:r>
            <a:r>
              <a:rPr lang="en-US" baseline="0" dirty="0" smtClean="0"/>
              <a:t>-acid-lyase</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18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Most bacteria has</a:t>
            </a:r>
            <a:r>
              <a:rPr lang="en-US" baseline="0" dirty="0" smtClean="0"/>
              <a:t> a capsule made of polysaccharides. B. </a:t>
            </a:r>
            <a:r>
              <a:rPr lang="en-US" baseline="0" dirty="0" err="1" smtClean="0"/>
              <a:t>anthracis</a:t>
            </a:r>
            <a:r>
              <a:rPr lang="en-US" baseline="0" dirty="0" smtClean="0"/>
              <a:t> has a capsule that is a polymer of D-glutamate amino acids for protection and virulence. Because the fact </a:t>
            </a:r>
            <a:r>
              <a:rPr lang="en-US" baseline="0" dirty="0" err="1" smtClean="0"/>
              <a:t>htat</a:t>
            </a:r>
            <a:r>
              <a:rPr lang="en-US" baseline="0" dirty="0" smtClean="0"/>
              <a:t> the spores of B. </a:t>
            </a:r>
            <a:r>
              <a:rPr lang="en-US" baseline="0" dirty="0" err="1" smtClean="0"/>
              <a:t>anthracis</a:t>
            </a:r>
            <a:r>
              <a:rPr lang="en-US" baseline="0" dirty="0" smtClean="0"/>
              <a:t> is hard to destroy and </a:t>
            </a:r>
            <a:r>
              <a:rPr lang="en-US" baseline="0" dirty="0" err="1" smtClean="0"/>
              <a:t>decomtaminate</a:t>
            </a:r>
            <a:r>
              <a:rPr lang="en-US" baseline="0" dirty="0" smtClean="0"/>
              <a:t>, it is a significant threat to public health. </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EC</a:t>
            </a:r>
            <a:r>
              <a:rPr lang="en-US" baseline="0" dirty="0" smtClean="0"/>
              <a:t> 5.1.1 – Acting on amino acid and derivatives (for alanine is 5.1.1.1). The dal1 gene is one of the four genes up-regulated during </a:t>
            </a:r>
            <a:r>
              <a:rPr lang="en-US" baseline="0" dirty="0" err="1" smtClean="0"/>
              <a:t>sporulation</a:t>
            </a:r>
            <a:r>
              <a:rPr lang="en-US" baseline="0" dirty="0" smtClean="0"/>
              <a:t>, which is the spore formation (chiefly among bacilli and </a:t>
            </a:r>
            <a:r>
              <a:rPr lang="en-US" baseline="0" dirty="0" err="1" smtClean="0"/>
              <a:t>spirilli</a:t>
            </a:r>
            <a:r>
              <a:rPr lang="en-US" baseline="0" dirty="0" smtClean="0"/>
              <a:t>). </a:t>
            </a:r>
            <a:r>
              <a:rPr lang="en-US" sz="1200" kern="1200" baseline="0" dirty="0" smtClean="0">
                <a:solidFill>
                  <a:schemeClr val="tx1"/>
                </a:solidFill>
                <a:latin typeface="+mn-lt"/>
                <a:ea typeface="+mn-ea"/>
                <a:cs typeface="+mn-cs"/>
              </a:rPr>
              <a:t>Because alanine </a:t>
            </a:r>
            <a:r>
              <a:rPr lang="en-US" sz="1200" kern="1200" baseline="0" dirty="0" err="1" smtClean="0">
                <a:solidFill>
                  <a:schemeClr val="tx1"/>
                </a:solidFill>
                <a:latin typeface="+mn-lt"/>
                <a:ea typeface="+mn-ea"/>
                <a:cs typeface="+mn-cs"/>
              </a:rPr>
              <a:t>racemase</a:t>
            </a:r>
            <a:r>
              <a:rPr lang="en-US" sz="1200" kern="1200" baseline="0" dirty="0" smtClean="0">
                <a:solidFill>
                  <a:schemeClr val="tx1"/>
                </a:solidFill>
                <a:latin typeface="+mn-lt"/>
                <a:ea typeface="+mn-ea"/>
                <a:cs typeface="+mn-cs"/>
              </a:rPr>
              <a:t> is absent in virtually all eukaryotes, it has often been proposed as an ideal drug target for the development of new antibiotics.</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20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homodimer</a:t>
            </a:r>
            <a:r>
              <a:rPr lang="en-US" baseline="0" dirty="0" smtClean="0"/>
              <a:t> displays two active sites. Only the </a:t>
            </a:r>
            <a:r>
              <a:rPr lang="en-US" baseline="0" dirty="0" err="1" smtClean="0"/>
              <a:t>dimeric</a:t>
            </a:r>
            <a:r>
              <a:rPr lang="en-US" baseline="0" dirty="0" smtClean="0"/>
              <a:t> form of the enzyme is catalytically active. Therefore, interface residues are critical in forming a functional active site. Certainly the interface functions to correctly position the second catalytic tyrosine residue from the opposite monomer on top of the active site. In addition, both monomers contribute to the overall composition of the alanine entryway and binding pocket.</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21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Residues</a:t>
            </a:r>
            <a:r>
              <a:rPr lang="en-US" baseline="0" dirty="0" smtClean="0"/>
              <a:t> located outside of the core show greater structural variations. Head-to-tail position of the two monomers. </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active site entryway</a:t>
            </a:r>
            <a:r>
              <a:rPr lang="en-US" baseline="0" dirty="0" smtClean="0"/>
              <a:t> of </a:t>
            </a:r>
            <a:r>
              <a:rPr lang="en-US" baseline="0" dirty="0" err="1" smtClean="0"/>
              <a:t>Alr</a:t>
            </a:r>
            <a:r>
              <a:rPr lang="en-US" baseline="0" dirty="0" smtClean="0"/>
              <a:t> has been previously divided in inner, middle and outer layers, starting from the PLP binding pocket and moving towards the protein surface. Residues from the inner and middle layers whose strong conservation among various </a:t>
            </a:r>
            <a:r>
              <a:rPr lang="en-US" baseline="0" dirty="0" err="1" smtClean="0"/>
              <a:t>Alr</a:t>
            </a:r>
            <a:r>
              <a:rPr lang="en-US" baseline="0" dirty="0" smtClean="0"/>
              <a:t>.  After doing a BLAST search, I picked a variety of alanine </a:t>
            </a:r>
            <a:r>
              <a:rPr lang="en-US" baseline="0" dirty="0" err="1" smtClean="0"/>
              <a:t>racemase</a:t>
            </a:r>
            <a:r>
              <a:rPr lang="en-US" baseline="0" dirty="0" smtClean="0"/>
              <a:t> from different species and they all showed that these entryway guarding residues are highly conserved among them, especially the inner and middle layer residues.</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26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28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Green – Gram (+), Blue – Gram (-);</a:t>
            </a:r>
            <a:r>
              <a:rPr lang="en-US" baseline="0" dirty="0" smtClean="0"/>
              <a:t> Yellow – Achaea bacteria</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30</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u="none" dirty="0" smtClean="0">
                <a:solidFill>
                  <a:schemeClr val="tx1"/>
                </a:solidFill>
              </a:rPr>
              <a:t>Glycogen </a:t>
            </a:r>
            <a:r>
              <a:rPr lang="en-US" b="0" u="none" dirty="0" err="1" smtClean="0">
                <a:solidFill>
                  <a:schemeClr val="tx1"/>
                </a:solidFill>
              </a:rPr>
              <a:t>phosphorylase</a:t>
            </a:r>
            <a:r>
              <a:rPr lang="en-US" b="0" u="none" dirty="0" smtClean="0">
                <a:solidFill>
                  <a:schemeClr val="tx1"/>
                </a:solidFill>
              </a:rPr>
              <a:t> breaks up </a:t>
            </a:r>
            <a:r>
              <a:rPr lang="en-US" b="0" u="none" dirty="0" smtClean="0">
                <a:solidFill>
                  <a:schemeClr val="tx1"/>
                </a:solidFill>
                <a:hlinkClick r:id="rId3" action="ppaction://hlinkfile"/>
              </a:rPr>
              <a:t>glycogen</a:t>
            </a:r>
            <a:r>
              <a:rPr lang="en-US" b="0" u="none" dirty="0" smtClean="0">
                <a:solidFill>
                  <a:schemeClr val="tx1"/>
                </a:solidFill>
              </a:rPr>
              <a:t> into </a:t>
            </a:r>
            <a:r>
              <a:rPr lang="en-US" b="0" u="none" dirty="0" smtClean="0">
                <a:solidFill>
                  <a:schemeClr val="tx1"/>
                </a:solidFill>
                <a:hlinkClick r:id="rId4" action="ppaction://hlinkfile"/>
              </a:rPr>
              <a:t>glucose</a:t>
            </a:r>
            <a:r>
              <a:rPr lang="en-US" b="0" u="none" dirty="0" smtClean="0">
                <a:solidFill>
                  <a:schemeClr val="tx1"/>
                </a:solidFill>
              </a:rPr>
              <a:t> </a:t>
            </a:r>
            <a:r>
              <a:rPr lang="en-US" b="0" u="none" dirty="0" smtClean="0">
                <a:solidFill>
                  <a:schemeClr val="tx1"/>
                </a:solidFill>
                <a:hlinkClick r:id="rId5" action="ppaction://hlinkfile" tooltip="Subunits"/>
              </a:rPr>
              <a:t>subunits</a:t>
            </a:r>
            <a:r>
              <a:rPr lang="en-US" b="0" u="none" dirty="0" smtClean="0">
                <a:solidFill>
                  <a:schemeClr val="tx1"/>
                </a:solidFill>
              </a:rPr>
              <a:t>. </a:t>
            </a:r>
            <a:r>
              <a:rPr lang="en-US" b="0" u="none" dirty="0" smtClean="0">
                <a:solidFill>
                  <a:schemeClr val="tx1"/>
                </a:solidFill>
                <a:hlinkClick r:id="rId3" action="ppaction://hlinkfile"/>
              </a:rPr>
              <a:t>Glycogen</a:t>
            </a:r>
            <a:r>
              <a:rPr lang="en-US" b="0" u="none" dirty="0" smtClean="0">
                <a:solidFill>
                  <a:schemeClr val="tx1"/>
                </a:solidFill>
              </a:rPr>
              <a:t> is left with one fewer </a:t>
            </a:r>
            <a:r>
              <a:rPr lang="en-US" b="0" u="none" dirty="0" smtClean="0">
                <a:solidFill>
                  <a:schemeClr val="tx1"/>
                </a:solidFill>
                <a:hlinkClick r:id="rId4" action="ppaction://hlinkfile"/>
              </a:rPr>
              <a:t>glucose</a:t>
            </a:r>
            <a:r>
              <a:rPr lang="en-US" b="0" u="none" dirty="0" smtClean="0">
                <a:solidFill>
                  <a:schemeClr val="tx1"/>
                </a:solidFill>
              </a:rPr>
              <a:t> </a:t>
            </a:r>
            <a:r>
              <a:rPr lang="en-US" b="0" u="none" dirty="0" smtClean="0">
                <a:solidFill>
                  <a:schemeClr val="tx1"/>
                </a:solidFill>
                <a:hlinkClick r:id="rId6" action="ppaction://hlinkfile"/>
              </a:rPr>
              <a:t>molecule</a:t>
            </a:r>
            <a:r>
              <a:rPr lang="en-US" b="0" u="none" dirty="0" smtClean="0">
                <a:solidFill>
                  <a:schemeClr val="tx1"/>
                </a:solidFill>
              </a:rPr>
              <a:t>, and the free </a:t>
            </a:r>
            <a:r>
              <a:rPr lang="en-US" b="0" u="none" dirty="0" smtClean="0">
                <a:solidFill>
                  <a:schemeClr val="tx1"/>
                </a:solidFill>
                <a:hlinkClick r:id="rId4" action="ppaction://hlinkfile"/>
              </a:rPr>
              <a:t>glucose</a:t>
            </a:r>
            <a:r>
              <a:rPr lang="en-US" b="0" u="none" dirty="0" smtClean="0">
                <a:solidFill>
                  <a:schemeClr val="tx1"/>
                </a:solidFill>
              </a:rPr>
              <a:t> molecule is in the form of </a:t>
            </a:r>
            <a:r>
              <a:rPr lang="en-US" b="0" u="none" dirty="0" smtClean="0">
                <a:solidFill>
                  <a:schemeClr val="tx1"/>
                </a:solidFill>
                <a:hlinkClick r:id="rId7" action="ppaction://hlinkfile" tooltip="Glucose-1-phosphate"/>
              </a:rPr>
              <a:t>glucose-1-phosphate</a:t>
            </a:r>
            <a:r>
              <a:rPr lang="en-US" b="0" u="none" dirty="0" smtClean="0">
                <a:solidFill>
                  <a:schemeClr val="tx1"/>
                </a:solidFill>
              </a:rPr>
              <a:t>. In order to be used for </a:t>
            </a:r>
            <a:r>
              <a:rPr lang="en-US" b="0" u="none" dirty="0" smtClean="0">
                <a:solidFill>
                  <a:schemeClr val="tx1"/>
                </a:solidFill>
                <a:hlinkClick r:id="rId8" action="ppaction://hlinkfile"/>
              </a:rPr>
              <a:t>metabolism</a:t>
            </a:r>
            <a:r>
              <a:rPr lang="en-US" b="0" u="none" dirty="0" smtClean="0">
                <a:solidFill>
                  <a:schemeClr val="tx1"/>
                </a:solidFill>
              </a:rPr>
              <a:t>, it must be converted to </a:t>
            </a:r>
            <a:r>
              <a:rPr lang="en-US" b="0" u="none" dirty="0" smtClean="0">
                <a:solidFill>
                  <a:schemeClr val="tx1"/>
                </a:solidFill>
                <a:hlinkClick r:id="rId9" action="ppaction://hlinkfile" tooltip="Glucose-6-phosphate"/>
              </a:rPr>
              <a:t>glucose-6-phosphate</a:t>
            </a:r>
            <a:r>
              <a:rPr lang="en-US" b="0" u="none" dirty="0" smtClean="0">
                <a:solidFill>
                  <a:schemeClr val="tx1"/>
                </a:solidFill>
              </a:rPr>
              <a:t> by the enzyme </a:t>
            </a:r>
            <a:r>
              <a:rPr lang="en-US" b="0" u="none" dirty="0" err="1" smtClean="0">
                <a:solidFill>
                  <a:schemeClr val="tx1"/>
                </a:solidFill>
                <a:hlinkClick r:id="rId10" action="ppaction://hlinkfile"/>
              </a:rPr>
              <a:t>phosphoglucomutase</a:t>
            </a:r>
            <a:r>
              <a:rPr lang="en-US" b="0" u="none" dirty="0" smtClean="0">
                <a:solidFill>
                  <a:schemeClr val="tx1"/>
                </a:solidFill>
              </a:rPr>
              <a:t>. This happens in tissue</a:t>
            </a:r>
            <a:r>
              <a:rPr lang="en-US" b="0" u="none" baseline="0" dirty="0" smtClean="0">
                <a:solidFill>
                  <a:schemeClr val="tx1"/>
                </a:solidFill>
              </a:rPr>
              <a:t> with high energy demands, such as the liver and muscle tissues. EC 2.4.1.1 – </a:t>
            </a:r>
            <a:r>
              <a:rPr lang="en-US" b="0" u="none" baseline="0" dirty="0" err="1" smtClean="0">
                <a:solidFill>
                  <a:schemeClr val="tx1"/>
                </a:solidFill>
              </a:rPr>
              <a:t>transferase</a:t>
            </a:r>
            <a:r>
              <a:rPr lang="en-US" b="0" u="none" baseline="0" dirty="0" smtClean="0">
                <a:solidFill>
                  <a:schemeClr val="tx1"/>
                </a:solidFill>
              </a:rPr>
              <a:t> of phosphate groups, work on 6-member ring sugars</a:t>
            </a:r>
            <a:endParaRPr lang="en-US" b="0" u="none" dirty="0" smtClean="0">
              <a:solidFill>
                <a:schemeClr val="tx1"/>
              </a:solidFill>
            </a:endParaRPr>
          </a:p>
          <a:p>
            <a:endParaRPr lang="en-US" b="0" u="none" dirty="0">
              <a:solidFill>
                <a:schemeClr val="tx1"/>
              </a:solidFill>
            </a:endParaRPr>
          </a:p>
        </p:txBody>
      </p:sp>
      <p:sp>
        <p:nvSpPr>
          <p:cNvPr id="4" name="Slide Number Placeholder 3"/>
          <p:cNvSpPr>
            <a:spLocks noGrp="1"/>
          </p:cNvSpPr>
          <p:nvPr>
            <p:ph type="sldNum" sz="quarter" idx="10"/>
          </p:nvPr>
        </p:nvSpPr>
        <p:spPr/>
        <p:txBody>
          <a:bodyPr/>
          <a:lstStyle/>
          <a:p>
            <a:fld id="{FA67AECF-7D8D-4FD6-A342-E3E5A96874C2}" type="slidenum">
              <a:rPr lang="en-US" smtClean="0"/>
              <a:pPr/>
              <a:t>34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Positive effectors can shift the equilibrium</a:t>
            </a:r>
            <a:r>
              <a:rPr lang="en-US" baseline="0" dirty="0" smtClean="0"/>
              <a:t> between R and T state toward the R state, thereby making the protein more functional; Negative effectors, however, shift the equilibrium toward the T-state, thereby making the protein more inactive. </a:t>
            </a:r>
            <a:r>
              <a:rPr lang="en-US" sz="1200" kern="1200" baseline="0" dirty="0" smtClean="0">
                <a:solidFill>
                  <a:schemeClr val="tx1"/>
                </a:solidFill>
                <a:latin typeface="+mn-lt"/>
                <a:ea typeface="+mn-ea"/>
                <a:cs typeface="+mn-cs"/>
              </a:rPr>
              <a:t>The activity of mammalian glycogen </a:t>
            </a:r>
            <a:r>
              <a:rPr lang="en-US" sz="1200" kern="1200" baseline="0" dirty="0" err="1" smtClean="0">
                <a:solidFill>
                  <a:schemeClr val="tx1"/>
                </a:solidFill>
                <a:latin typeface="+mn-lt"/>
                <a:ea typeface="+mn-ea"/>
                <a:cs typeface="+mn-cs"/>
              </a:rPr>
              <a:t>phosphorylase</a:t>
            </a:r>
            <a:r>
              <a:rPr lang="en-US" sz="1200" kern="1200" baseline="0" dirty="0" smtClean="0">
                <a:solidFill>
                  <a:schemeClr val="tx1"/>
                </a:solidFill>
                <a:latin typeface="+mn-lt"/>
                <a:ea typeface="+mn-ea"/>
                <a:cs typeface="+mn-cs"/>
              </a:rPr>
              <a:t> is controlled by both covalent modification and </a:t>
            </a:r>
            <a:r>
              <a:rPr lang="en-US" sz="1200" kern="1200" baseline="0" dirty="0" err="1" smtClean="0">
                <a:solidFill>
                  <a:schemeClr val="tx1"/>
                </a:solidFill>
                <a:latin typeface="+mn-lt"/>
                <a:ea typeface="+mn-ea"/>
                <a:cs typeface="+mn-cs"/>
              </a:rPr>
              <a:t>noncovalent</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allosteric</a:t>
            </a:r>
            <a:r>
              <a:rPr lang="en-US" sz="1200" kern="1200" baseline="0" dirty="0" smtClean="0">
                <a:solidFill>
                  <a:schemeClr val="tx1"/>
                </a:solidFill>
                <a:latin typeface="+mn-lt"/>
                <a:ea typeface="+mn-ea"/>
                <a:cs typeface="+mn-cs"/>
              </a:rPr>
              <a:t> interactions. However, not all R-state-stabilizing compounds are activators of the enzyme, since </a:t>
            </a:r>
            <a:r>
              <a:rPr lang="en-US" sz="1200" kern="1200" baseline="0" dirty="0" err="1" smtClean="0">
                <a:solidFill>
                  <a:schemeClr val="tx1"/>
                </a:solidFill>
                <a:latin typeface="+mn-lt"/>
                <a:ea typeface="+mn-ea"/>
                <a:cs typeface="+mn-cs"/>
              </a:rPr>
              <a:t>ligands</a:t>
            </a:r>
            <a:r>
              <a:rPr lang="en-US" sz="1200" kern="1200" baseline="0" dirty="0" smtClean="0">
                <a:solidFill>
                  <a:schemeClr val="tx1"/>
                </a:solidFill>
                <a:latin typeface="+mn-lt"/>
                <a:ea typeface="+mn-ea"/>
                <a:cs typeface="+mn-cs"/>
              </a:rPr>
              <a:t> that bind to the C site and stabilize the R-state may also compete with substrate for binding</a:t>
            </a:r>
            <a:endParaRPr lang="en-US" dirty="0" smtClean="0"/>
          </a:p>
          <a:p>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35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Show a picture</a:t>
            </a:r>
            <a:r>
              <a:rPr lang="en-US" baseline="0" dirty="0" smtClean="0"/>
              <a:t> of all four of them showing similarity in 3D structures. Briefly talk about what each of them does and point out that they are different proteins catalyzing different reactions – but they have similar fold</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Solvent </a:t>
            </a:r>
            <a:r>
              <a:rPr lang="en-US" dirty="0" err="1" smtClean="0"/>
              <a:t>inaccessbility</a:t>
            </a:r>
            <a:r>
              <a:rPr lang="en-US" dirty="0" smtClean="0"/>
              <a:t>,</a:t>
            </a:r>
            <a:r>
              <a:rPr lang="en-US" baseline="0" dirty="0" smtClean="0"/>
              <a:t> interface between two subunits buried a lot of surface area and these interface areas are often the </a:t>
            </a:r>
            <a:r>
              <a:rPr lang="en-US" baseline="0" dirty="0" err="1" smtClean="0"/>
              <a:t>allosteric</a:t>
            </a:r>
            <a:r>
              <a:rPr lang="en-US" baseline="0" dirty="0" smtClean="0"/>
              <a:t> regulation site or catalytic site.</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36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N-terminal tail lies along the </a:t>
            </a:r>
            <a:r>
              <a:rPr lang="en-US" dirty="0" err="1" smtClean="0"/>
              <a:t>dimer</a:t>
            </a:r>
            <a:r>
              <a:rPr lang="en-US" dirty="0" smtClean="0"/>
              <a:t> interface and contains the locus</a:t>
            </a:r>
            <a:r>
              <a:rPr lang="en-US" baseline="0" dirty="0" smtClean="0"/>
              <a:t> of covalent modification.</a:t>
            </a:r>
            <a:r>
              <a:rPr lang="en-US" dirty="0" smtClean="0"/>
              <a:t> </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37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IMP (</a:t>
            </a:r>
            <a:r>
              <a:rPr lang="en-US" dirty="0" err="1" smtClean="0"/>
              <a:t>inosine</a:t>
            </a:r>
            <a:r>
              <a:rPr lang="en-US" dirty="0" smtClean="0"/>
              <a:t> </a:t>
            </a:r>
            <a:r>
              <a:rPr lang="en-US" dirty="0" err="1" smtClean="0"/>
              <a:t>monophosphate</a:t>
            </a:r>
            <a:r>
              <a:rPr lang="en-US" baseline="0" dirty="0" smtClean="0"/>
              <a:t>) is formed by the </a:t>
            </a:r>
            <a:r>
              <a:rPr lang="en-US" baseline="0" dirty="0" err="1" smtClean="0"/>
              <a:t>deamination</a:t>
            </a:r>
            <a:r>
              <a:rPr lang="en-US" baseline="0" dirty="0" smtClean="0"/>
              <a:t> of AMP. </a:t>
            </a:r>
            <a:r>
              <a:rPr lang="en-US" baseline="0" dirty="0" err="1" smtClean="0"/>
              <a:t>Rossmann</a:t>
            </a:r>
            <a:r>
              <a:rPr lang="en-US" baseline="0" dirty="0" smtClean="0"/>
              <a:t>-fold topology, as I have previously talked about in my first presentation, is discovered by Dr. Michael </a:t>
            </a:r>
            <a:r>
              <a:rPr lang="en-US" baseline="0" dirty="0" err="1" smtClean="0"/>
              <a:t>Rossmann</a:t>
            </a:r>
            <a:r>
              <a:rPr lang="en-US" baseline="0" dirty="0" smtClean="0"/>
              <a:t> in Purdue and is usually involved in nucleotide binding (NAD or ATP/AMP). Second picture glucose</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40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figure shows us the surface of glycogen </a:t>
            </a:r>
            <a:r>
              <a:rPr lang="en-US" baseline="0" dirty="0" err="1" smtClean="0"/>
              <a:t>phosphorylase</a:t>
            </a:r>
            <a:r>
              <a:rPr lang="en-US" baseline="0" dirty="0" smtClean="0"/>
              <a:t>. The green patch we see here is the 280-loop that I have previously showed you. As we can see here, the loop covers the active site. Blue – glycogen binding; orange – phosphorylation; red – PLP; yellow – AMP/ATP binding site</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42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AMP binding rotates the tower helices (residues 262-278) of the two subunits 50˚ relative to one another through greater organization and </a:t>
            </a:r>
            <a:r>
              <a:rPr lang="en-US" dirty="0" err="1" smtClean="0"/>
              <a:t>intersubunit</a:t>
            </a:r>
            <a:r>
              <a:rPr lang="en-US" dirty="0" smtClean="0"/>
              <a:t> interactions. This rotation of the tower helices leads to a rotation of the two subunits by 10˚ relative to one another, and more importantly disorders residues 282-286 (the 280s loop) that block access to the catalytic site in the T state but do not in the R state.</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44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White- rabbit; Purple-human</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45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inhibiting glycogen</a:t>
            </a:r>
            <a:r>
              <a:rPr lang="en-US" baseline="0" dirty="0" smtClean="0"/>
              <a:t> </a:t>
            </a:r>
            <a:r>
              <a:rPr lang="en-US" baseline="0" dirty="0" err="1" smtClean="0"/>
              <a:t>phosphorylase</a:t>
            </a:r>
            <a:r>
              <a:rPr lang="en-US" baseline="0" dirty="0" smtClean="0"/>
              <a:t> can lead to the attenuation of hyperglycemia associated with type II diabetes. If the inhibitor can bind to the </a:t>
            </a:r>
            <a:r>
              <a:rPr lang="en-US" baseline="0" dirty="0" err="1" smtClean="0"/>
              <a:t>allosteric</a:t>
            </a:r>
            <a:r>
              <a:rPr lang="en-US" baseline="0" dirty="0" smtClean="0"/>
              <a:t> site, it can promote the protein toward its T-state and inactivate glycogen </a:t>
            </a:r>
            <a:r>
              <a:rPr lang="en-US" baseline="0" dirty="0" err="1" smtClean="0"/>
              <a:t>phosphorylase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46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Green – (up to down)</a:t>
            </a:r>
            <a:r>
              <a:rPr lang="en-US" baseline="0" dirty="0" smtClean="0"/>
              <a:t>bats, rabbits, rats and mouse; Yellow – primates, (up to down)</a:t>
            </a:r>
            <a:r>
              <a:rPr lang="en-US" baseline="0" dirty="0" err="1" smtClean="0"/>
              <a:t>galago</a:t>
            </a:r>
            <a:r>
              <a:rPr lang="en-US" baseline="0" dirty="0" smtClean="0"/>
              <a:t>, baboon, human, </a:t>
            </a:r>
            <a:r>
              <a:rPr lang="en-US" baseline="0" dirty="0" err="1" smtClean="0"/>
              <a:t>titi</a:t>
            </a:r>
            <a:r>
              <a:rPr lang="en-US" baseline="0" dirty="0" smtClean="0"/>
              <a:t> monkey in </a:t>
            </a:r>
            <a:r>
              <a:rPr lang="en-US" baseline="0" dirty="0" err="1" smtClean="0"/>
              <a:t>africa</a:t>
            </a:r>
            <a:r>
              <a:rPr lang="en-US" baseline="0" dirty="0" smtClean="0"/>
              <a:t>, new world monkey in brazil; Blue – other mammals (up to down)horse, cattle, sheep, wild boar, and giant panda</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49</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Primary homeostasis</a:t>
            </a:r>
            <a:r>
              <a:rPr lang="en-US" baseline="0" dirty="0" smtClean="0"/>
              <a:t> – platelets immediately form a plug; secondary homeostasis occurs as clotting factors respond in a complex cascade to form fibrin </a:t>
            </a:r>
            <a:r>
              <a:rPr lang="en-US" baseline="0" dirty="0" err="1" smtClean="0"/>
              <a:t>strans</a:t>
            </a:r>
            <a:r>
              <a:rPr lang="en-US" baseline="0" dirty="0" smtClean="0"/>
              <a:t>, which strengthen the plug. In order to effectively form clots at the injury site, fibrinolysis must be inhibited. This protein, TAFI, is performing this role. </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53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Essentially,</a:t>
            </a:r>
            <a:r>
              <a:rPr lang="en-US" baseline="0" dirty="0" smtClean="0"/>
              <a:t> TAFI links the coagulation and </a:t>
            </a:r>
            <a:r>
              <a:rPr lang="en-US" baseline="0" dirty="0" err="1" smtClean="0"/>
              <a:t>fibrinolytic</a:t>
            </a:r>
            <a:r>
              <a:rPr lang="en-US" baseline="0" dirty="0" smtClean="0"/>
              <a:t> systems by </a:t>
            </a:r>
            <a:r>
              <a:rPr lang="en-US" baseline="0" dirty="0" err="1" smtClean="0"/>
              <a:t>downregulating</a:t>
            </a:r>
            <a:r>
              <a:rPr lang="en-US" baseline="0" dirty="0" smtClean="0"/>
              <a:t> fibrinolysis and stabilizing the fibrin clot.</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54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swapping helix is a characteristic</a:t>
            </a:r>
            <a:r>
              <a:rPr lang="en-US" baseline="0" dirty="0" smtClean="0"/>
              <a:t> that distinguishes the ICL-PEPM family. 25% of the monomer surface interacting with another subunit. The </a:t>
            </a:r>
            <a:r>
              <a:rPr lang="en-US" baseline="0" dirty="0" err="1" smtClean="0"/>
              <a:t>dimers</a:t>
            </a:r>
            <a:r>
              <a:rPr lang="en-US" baseline="0" dirty="0" smtClean="0"/>
              <a:t> obey exact crystallographic symmetry, whereas their association in the tetramer is </a:t>
            </a:r>
            <a:r>
              <a:rPr lang="en-US" baseline="0" dirty="0" err="1" smtClean="0"/>
              <a:t>pseudosymmetrical</a:t>
            </a:r>
            <a:r>
              <a:rPr lang="en-US" baseline="0" dirty="0" smtClean="0"/>
              <a:t>. In the PDP structure, the conformation is closed. Green helix is from another monomer. N-terminal alpha helix is labeled alpha-N. Red helix is the substrate binding site. The active site gating loop is colored red.</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family of </a:t>
            </a:r>
            <a:r>
              <a:rPr lang="en-US" dirty="0" err="1" smtClean="0"/>
              <a:t>carboxypeptidases</a:t>
            </a:r>
            <a:r>
              <a:rPr lang="en-US" dirty="0" smtClean="0"/>
              <a:t> consists of serine </a:t>
            </a:r>
            <a:r>
              <a:rPr lang="en-US" dirty="0" err="1" smtClean="0"/>
              <a:t>carboxypeptidases</a:t>
            </a:r>
            <a:r>
              <a:rPr lang="en-US" dirty="0" smtClean="0"/>
              <a:t>, </a:t>
            </a:r>
            <a:r>
              <a:rPr lang="en-US" dirty="0" err="1" smtClean="0"/>
              <a:t>cysteine</a:t>
            </a:r>
            <a:r>
              <a:rPr lang="en-US" dirty="0" smtClean="0"/>
              <a:t> </a:t>
            </a:r>
            <a:r>
              <a:rPr lang="en-US" dirty="0" err="1" smtClean="0"/>
              <a:t>carboxypeptidases</a:t>
            </a:r>
            <a:r>
              <a:rPr lang="en-US" dirty="0" smtClean="0"/>
              <a:t>,</a:t>
            </a:r>
            <a:r>
              <a:rPr lang="en-US" baseline="0" dirty="0" smtClean="0"/>
              <a:t> and </a:t>
            </a:r>
            <a:r>
              <a:rPr lang="en-US" baseline="0" dirty="0" err="1" smtClean="0"/>
              <a:t>metallocarboxypeptidases</a:t>
            </a:r>
            <a:r>
              <a:rPr lang="en-US" baseline="0" dirty="0" smtClean="0"/>
              <a:t>. One thing to note that the activation of TAFI releases the activation peptide containing the majority of the attached </a:t>
            </a:r>
            <a:r>
              <a:rPr lang="en-US" baseline="0" dirty="0" err="1" smtClean="0"/>
              <a:t>glycans</a:t>
            </a:r>
            <a:r>
              <a:rPr lang="en-US" baseline="0" dirty="0" smtClean="0"/>
              <a:t>, thereby reducing the solubility of TAFI and shortening its half-life from several hours to few minutes. 423 – 401 - 309</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55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3.4.17.20 – </a:t>
            </a:r>
            <a:r>
              <a:rPr lang="en-US" dirty="0" err="1" smtClean="0"/>
              <a:t>hydrolase</a:t>
            </a:r>
            <a:r>
              <a:rPr lang="en-US" dirty="0" smtClean="0"/>
              <a:t> acting</a:t>
            </a:r>
            <a:r>
              <a:rPr lang="en-US" baseline="0" dirty="0" smtClean="0"/>
              <a:t> on peptide bonds, requires metal, specifically releases terminal lysine or arginine residue</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56</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Alpha-beta-alpha</a:t>
            </a:r>
            <a:r>
              <a:rPr lang="en-US" baseline="0" dirty="0" smtClean="0"/>
              <a:t> sandwich, Glutamate270 and Arginine124 for Catalysis; Asparagine144, Arginine145, Tyrosine248 for substrate binding; </a:t>
            </a:r>
            <a:r>
              <a:rPr lang="en-US" baseline="0" dirty="0" err="1" smtClean="0"/>
              <a:t>Histidine</a:t>
            </a:r>
            <a:r>
              <a:rPr lang="en-US" baseline="0" dirty="0" smtClean="0"/>
              <a:t> 69, Glutamate72, and Histidine196 for zinc ion binding. </a:t>
            </a:r>
            <a:r>
              <a:rPr lang="en-US" baseline="0" dirty="0" err="1" smtClean="0"/>
              <a:t>Asparate</a:t>
            </a:r>
            <a:r>
              <a:rPr lang="en-US" baseline="0" dirty="0" smtClean="0"/>
              <a:t> 256 for substrate specificity</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60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Carboxypeptidase</a:t>
            </a:r>
            <a:r>
              <a:rPr lang="en-US" dirty="0" smtClean="0"/>
              <a:t> A4 – cleaves C-terminal</a:t>
            </a:r>
            <a:r>
              <a:rPr lang="en-US" baseline="0" dirty="0" smtClean="0"/>
              <a:t> of aromatic residues (contain a </a:t>
            </a:r>
            <a:r>
              <a:rPr lang="en-US" baseline="0" dirty="0" err="1" smtClean="0"/>
              <a:t>isoleucine</a:t>
            </a:r>
            <a:r>
              <a:rPr lang="en-US" baseline="0" dirty="0" smtClean="0"/>
              <a:t> residue instead of </a:t>
            </a:r>
            <a:r>
              <a:rPr lang="en-US" baseline="0" dirty="0" err="1" smtClean="0"/>
              <a:t>aspartate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62</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63</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65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Like I said before, metal coordination is very important in the ICL/PEPM </a:t>
            </a:r>
            <a:r>
              <a:rPr lang="en-US" dirty="0" err="1" smtClean="0"/>
              <a:t>superfamily</a:t>
            </a:r>
            <a:r>
              <a:rPr lang="en-US" dirty="0" smtClean="0"/>
              <a:t>. It not only coordinates</a:t>
            </a:r>
            <a:r>
              <a:rPr lang="en-US" baseline="0" dirty="0" smtClean="0"/>
              <a:t> important catalytic residues of the protein in the catalytic site but also coordinates catalytic waters that may involve in the catalysis process, which I will show you later.</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Backbone</a:t>
            </a:r>
            <a:r>
              <a:rPr lang="en-US" baseline="0" dirty="0" smtClean="0"/>
              <a:t> of the substrate binds to the hydrophobic pocket of the protein. For PDP, the specificity triad consists of “Phe207, Ala225, and Ser257”. Also, PDP’s hydrophobic pocket is the largest in the </a:t>
            </a:r>
            <a:r>
              <a:rPr lang="en-US" baseline="0" dirty="0" err="1" smtClean="0"/>
              <a:t>superfamily</a:t>
            </a:r>
            <a:r>
              <a:rPr lang="en-US" baseline="0" dirty="0" smtClean="0"/>
              <a:t> – which makes sense because of its promiscuity (ethyl group can fit it, methyl and </a:t>
            </a:r>
            <a:r>
              <a:rPr lang="en-US" baseline="0" dirty="0" err="1" smtClean="0"/>
              <a:t>propyl</a:t>
            </a:r>
            <a:r>
              <a:rPr lang="en-US" baseline="0" dirty="0" smtClean="0"/>
              <a:t> can also fit too but less optimal). Phe64 and Phe134. They replace Tyr134/His113 in E. coli MICL and Tyr90/His218 in M. tuberculosis ICL.</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Looking down at the hydrophobic pocket</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11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Loop 7, Loop 8 and Loop 9 show very low level of conservation because it</a:t>
            </a:r>
            <a:r>
              <a:rPr lang="en-US" baseline="0" dirty="0" smtClean="0"/>
              <a:t> is the region responsible for substrate specificity</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Green – other two flower</a:t>
            </a:r>
            <a:r>
              <a:rPr lang="en-US" baseline="0" dirty="0" smtClean="0"/>
              <a:t> species in the mustard/cabbage family; Yellow – bacteria; Blue – Achaea bacteria</a:t>
            </a:r>
            <a:endParaRPr lang="en-US" dirty="0"/>
          </a:p>
        </p:txBody>
      </p:sp>
      <p:sp>
        <p:nvSpPr>
          <p:cNvPr id="4" name="Slide Number Placeholder 3"/>
          <p:cNvSpPr>
            <a:spLocks noGrp="1"/>
          </p:cNvSpPr>
          <p:nvPr>
            <p:ph type="sldNum" sz="quarter" idx="10"/>
          </p:nvPr>
        </p:nvSpPr>
        <p:spPr/>
        <p:txBody>
          <a:bodyPr/>
          <a:lstStyle/>
          <a:p>
            <a:fld id="{FA67AECF-7D8D-4FD6-A342-E3E5A96874C2}" type="slidenum">
              <a:rPr lang="en-US" smtClean="0"/>
              <a:pPr/>
              <a:t>15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4/21/2011</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B6F15528-21DE-4FAA-801E-634DDDAF4B2B}" type="slidenum">
              <a:rPr lang="en-US" smtClean="0"/>
              <a:pPr/>
              <a:t>‹#›</a:t>
            </a:fld>
            <a:endParaRPr lang="en-US" dirty="0"/>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4/21/2011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4/21/2011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4/21/2011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4/21/2011</a:t>
            </a:fld>
            <a:endParaRPr lang="en-US" dirty="0"/>
          </a:p>
        </p:txBody>
      </p:sp>
      <p:sp>
        <p:nvSpPr>
          <p:cNvPr id="5" name="Footer Placeholder 4"/>
          <p:cNvSpPr>
            <a:spLocks noGrp="1"/>
          </p:cNvSpPr>
          <p:nvPr>
            <p:ph type="ftr" sz="quarter" idx="11"/>
          </p:nvPr>
        </p:nvSpPr>
        <p:spPr>
          <a:xfrm>
            <a:off x="800100" y="6172200"/>
            <a:ext cx="4000500" cy="457200"/>
          </a:xfrm>
        </p:spPr>
        <p:txBody>
          <a:bodyPr/>
          <a:lstStyle/>
          <a:p>
            <a:endParaRPr lang="en-US" dirty="0"/>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4/21/2011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4/21/2011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4/21/2011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4/21/2011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4/21/2011</a:t>
            </a:fld>
            <a:endParaRPr lang="en-US" dirty="0"/>
          </a:p>
        </p:txBody>
      </p:sp>
      <p:sp>
        <p:nvSpPr>
          <p:cNvPr id="6" name="Footer Placeholder 5"/>
          <p:cNvSpPr>
            <a:spLocks noGrp="1"/>
          </p:cNvSpPr>
          <p:nvPr>
            <p:ph type="ftr" sz="quarter" idx="11"/>
          </p:nvPr>
        </p:nvSpPr>
        <p:spPr>
          <a:xfrm>
            <a:off x="914400" y="6172200"/>
            <a:ext cx="3886200" cy="457200"/>
          </a:xfrm>
        </p:spPr>
        <p:txBody>
          <a:bodyPr/>
          <a:lstStyle/>
          <a:p>
            <a:endParaRPr lang="en-US" dirty="0"/>
          </a:p>
        </p:txBody>
      </p:sp>
      <p:sp>
        <p:nvSpPr>
          <p:cNvPr id="7" name="Slide Number Placeholder 6"/>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dirty="0"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1D8BD707-D9CF-40AE-B4C6-C98DA3205C09}" type="datetimeFigureOut">
              <a:rPr lang="en-US" smtClean="0"/>
              <a:pPr/>
              <a:t>4/21/2011</a:t>
            </a:fld>
            <a:endParaRPr lang="en-US" dirty="0"/>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1.gif"/></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5181600"/>
            <a:ext cx="6400800" cy="1600200"/>
          </a:xfrm>
        </p:spPr>
        <p:txBody>
          <a:bodyPr>
            <a:normAutofit fontScale="92500" lnSpcReduction="20000"/>
          </a:bodyPr>
          <a:lstStyle/>
          <a:p>
            <a:r>
              <a:rPr lang="en-US" dirty="0" smtClean="0">
                <a:latin typeface="Century Schoolbook" pitchFamily="18" charset="0"/>
                <a:cs typeface="Times New Roman" pitchFamily="18" charset="0"/>
              </a:rPr>
              <a:t>Amy Deng</a:t>
            </a:r>
          </a:p>
          <a:p>
            <a:r>
              <a:rPr lang="en-US" dirty="0" smtClean="0">
                <a:latin typeface="Century Schoolbook" pitchFamily="18" charset="0"/>
                <a:cs typeface="Times New Roman" pitchFamily="18" charset="0"/>
              </a:rPr>
              <a:t>CHEM 524-001</a:t>
            </a:r>
          </a:p>
          <a:p>
            <a:r>
              <a:rPr lang="en-US" dirty="0" smtClean="0">
                <a:latin typeface="Century Schoolbook" pitchFamily="18" charset="0"/>
                <a:cs typeface="Times New Roman" pitchFamily="18" charset="0"/>
              </a:rPr>
              <a:t>Dr. Jason </a:t>
            </a:r>
            <a:r>
              <a:rPr lang="en-US" dirty="0" err="1" smtClean="0">
                <a:latin typeface="Century Schoolbook" pitchFamily="18" charset="0"/>
                <a:cs typeface="Times New Roman" pitchFamily="18" charset="0"/>
              </a:rPr>
              <a:t>Hurlbert</a:t>
            </a:r>
            <a:endParaRPr lang="en-US" dirty="0" smtClean="0">
              <a:latin typeface="Century Schoolbook" pitchFamily="18" charset="0"/>
              <a:cs typeface="Times New Roman" pitchFamily="18" charset="0"/>
            </a:endParaRPr>
          </a:p>
          <a:p>
            <a:r>
              <a:rPr lang="en-US" dirty="0" smtClean="0">
                <a:latin typeface="Century Schoolbook" pitchFamily="18" charset="0"/>
                <a:cs typeface="Times New Roman" pitchFamily="18" charset="0"/>
              </a:rPr>
              <a:t>April 21st, 2011</a:t>
            </a:r>
            <a:endParaRPr lang="en-US" dirty="0">
              <a:latin typeface="Century Schoolbook" pitchFamily="18" charset="0"/>
              <a:cs typeface="Times New Roman" pitchFamily="18" charset="0"/>
            </a:endParaRPr>
          </a:p>
        </p:txBody>
      </p:sp>
      <p:sp>
        <p:nvSpPr>
          <p:cNvPr id="2" name="Title 1"/>
          <p:cNvSpPr>
            <a:spLocks noGrp="1"/>
          </p:cNvSpPr>
          <p:nvPr>
            <p:ph type="ctrTitle"/>
          </p:nvPr>
        </p:nvSpPr>
        <p:spPr>
          <a:xfrm>
            <a:off x="457200" y="1676400"/>
            <a:ext cx="8229600" cy="3124200"/>
          </a:xfrm>
        </p:spPr>
        <p:txBody>
          <a:bodyPr>
            <a:normAutofit/>
          </a:bodyPr>
          <a:lstStyle/>
          <a:p>
            <a:r>
              <a:rPr lang="en-US" b="1" dirty="0" smtClean="0">
                <a:solidFill>
                  <a:schemeClr val="tx1"/>
                </a:solidFill>
                <a:latin typeface="Century Schoolbook" pitchFamily="18" charset="0"/>
                <a:cs typeface="Times New Roman" pitchFamily="18" charset="0"/>
              </a:rPr>
              <a:t>Enzyme Presentation II</a:t>
            </a:r>
            <a:br>
              <a:rPr lang="en-US" b="1" dirty="0" smtClean="0">
                <a:solidFill>
                  <a:schemeClr val="tx1"/>
                </a:solidFill>
                <a:latin typeface="Century Schoolbook" pitchFamily="18" charset="0"/>
                <a:cs typeface="Times New Roman" pitchFamily="18" charset="0"/>
              </a:rPr>
            </a:br>
            <a:r>
              <a:rPr lang="en-US" b="1" dirty="0" smtClean="0">
                <a:solidFill>
                  <a:schemeClr val="tx1"/>
                </a:solidFill>
                <a:latin typeface="Century Schoolbook" pitchFamily="18" charset="0"/>
                <a:cs typeface="Times New Roman" pitchFamily="18" charset="0"/>
              </a:rPr>
              <a:t/>
            </a:r>
            <a:br>
              <a:rPr lang="en-US" b="1" dirty="0" smtClean="0">
                <a:solidFill>
                  <a:schemeClr val="tx1"/>
                </a:solidFill>
                <a:latin typeface="Century Schoolbook" pitchFamily="18" charset="0"/>
                <a:cs typeface="Times New Roman" pitchFamily="18" charset="0"/>
              </a:rPr>
            </a:br>
            <a:r>
              <a:rPr lang="en-US" sz="1800" b="1" dirty="0" smtClean="0">
                <a:solidFill>
                  <a:schemeClr val="tx1"/>
                </a:solidFill>
                <a:latin typeface="Century Schoolbook" pitchFamily="18" charset="0"/>
                <a:cs typeface="Times New Roman" pitchFamily="18" charset="0"/>
              </a:rPr>
              <a:t/>
            </a:r>
            <a:br>
              <a:rPr lang="en-US" sz="1800" b="1" dirty="0" smtClean="0">
                <a:solidFill>
                  <a:schemeClr val="tx1"/>
                </a:solidFill>
                <a:latin typeface="Century Schoolbook" pitchFamily="18" charset="0"/>
                <a:cs typeface="Times New Roman" pitchFamily="18" charset="0"/>
              </a:rPr>
            </a:br>
            <a:r>
              <a:rPr lang="en-US" sz="1800" b="1" dirty="0" smtClean="0">
                <a:solidFill>
                  <a:schemeClr val="tx1"/>
                </a:solidFill>
                <a:latin typeface="Century Schoolbook" pitchFamily="18" charset="0"/>
                <a:cs typeface="Times New Roman" pitchFamily="18" charset="0"/>
              </a:rPr>
              <a:t>Petal Death Protein   -   </a:t>
            </a:r>
            <a:r>
              <a:rPr lang="en-US" sz="1800" b="1" i="1" dirty="0" smtClean="0">
                <a:solidFill>
                  <a:schemeClr val="tx1"/>
                </a:solidFill>
                <a:latin typeface="Century Schoolbook" pitchFamily="18" charset="0"/>
                <a:cs typeface="Times New Roman" pitchFamily="18" charset="0"/>
              </a:rPr>
              <a:t>Dianthus </a:t>
            </a:r>
            <a:r>
              <a:rPr lang="en-US" sz="1800" b="1" i="1" dirty="0" err="1" smtClean="0">
                <a:solidFill>
                  <a:schemeClr val="tx1"/>
                </a:solidFill>
                <a:latin typeface="Century Schoolbook" pitchFamily="18" charset="0"/>
                <a:cs typeface="Times New Roman" pitchFamily="18" charset="0"/>
              </a:rPr>
              <a:t>caryophyllus</a:t>
            </a:r>
            <a:r>
              <a:rPr lang="en-US" sz="1800" b="1" dirty="0" smtClean="0">
                <a:solidFill>
                  <a:schemeClr val="tx1"/>
                </a:solidFill>
                <a:latin typeface="Century Schoolbook" pitchFamily="18" charset="0"/>
                <a:cs typeface="Times New Roman" pitchFamily="18" charset="0"/>
              </a:rPr>
              <a:t/>
            </a:r>
            <a:br>
              <a:rPr lang="en-US" sz="1800" b="1" dirty="0" smtClean="0">
                <a:solidFill>
                  <a:schemeClr val="tx1"/>
                </a:solidFill>
                <a:latin typeface="Century Schoolbook" pitchFamily="18" charset="0"/>
                <a:cs typeface="Times New Roman" pitchFamily="18" charset="0"/>
              </a:rPr>
            </a:br>
            <a:r>
              <a:rPr lang="en-US" sz="1800" b="1" dirty="0" smtClean="0">
                <a:solidFill>
                  <a:schemeClr val="tx1"/>
                </a:solidFill>
                <a:latin typeface="Century Schoolbook" pitchFamily="18" charset="0"/>
                <a:cs typeface="Times New Roman" pitchFamily="18" charset="0"/>
              </a:rPr>
              <a:t>Alanine </a:t>
            </a:r>
            <a:r>
              <a:rPr lang="en-US" sz="1800" b="1" dirty="0" err="1" smtClean="0">
                <a:solidFill>
                  <a:schemeClr val="tx1"/>
                </a:solidFill>
                <a:latin typeface="Century Schoolbook" pitchFamily="18" charset="0"/>
                <a:cs typeface="Times New Roman" pitchFamily="18" charset="0"/>
              </a:rPr>
              <a:t>Racemase</a:t>
            </a:r>
            <a:r>
              <a:rPr lang="en-US" sz="1800" b="1" dirty="0" smtClean="0">
                <a:solidFill>
                  <a:schemeClr val="tx1"/>
                </a:solidFill>
                <a:latin typeface="Century Schoolbook" pitchFamily="18" charset="0"/>
                <a:cs typeface="Times New Roman" pitchFamily="18" charset="0"/>
              </a:rPr>
              <a:t>   -   </a:t>
            </a:r>
            <a:r>
              <a:rPr lang="en-US" sz="1800" b="1" i="1" dirty="0" smtClean="0">
                <a:solidFill>
                  <a:schemeClr val="tx1"/>
                </a:solidFill>
                <a:latin typeface="Century Schoolbook" pitchFamily="18" charset="0"/>
                <a:cs typeface="Times New Roman" pitchFamily="18" charset="0"/>
              </a:rPr>
              <a:t>Bacillus </a:t>
            </a:r>
            <a:r>
              <a:rPr lang="en-US" sz="1800" b="1" i="1" dirty="0" err="1" smtClean="0">
                <a:solidFill>
                  <a:schemeClr val="tx1"/>
                </a:solidFill>
                <a:latin typeface="Century Schoolbook" pitchFamily="18" charset="0"/>
                <a:cs typeface="Times New Roman" pitchFamily="18" charset="0"/>
              </a:rPr>
              <a:t>anthracis</a:t>
            </a:r>
            <a:r>
              <a:rPr lang="en-US" sz="1800" b="1" dirty="0" smtClean="0">
                <a:solidFill>
                  <a:schemeClr val="tx1"/>
                </a:solidFill>
                <a:latin typeface="Century Schoolbook" pitchFamily="18" charset="0"/>
                <a:cs typeface="Times New Roman" pitchFamily="18" charset="0"/>
              </a:rPr>
              <a:t/>
            </a:r>
            <a:br>
              <a:rPr lang="en-US" sz="1800" b="1" dirty="0" smtClean="0">
                <a:solidFill>
                  <a:schemeClr val="tx1"/>
                </a:solidFill>
                <a:latin typeface="Century Schoolbook" pitchFamily="18" charset="0"/>
                <a:cs typeface="Times New Roman" pitchFamily="18" charset="0"/>
              </a:rPr>
            </a:br>
            <a:r>
              <a:rPr lang="en-US" sz="1800" b="1" dirty="0" smtClean="0">
                <a:solidFill>
                  <a:schemeClr val="tx1"/>
                </a:solidFill>
                <a:latin typeface="Century Schoolbook" pitchFamily="18" charset="0"/>
                <a:cs typeface="Times New Roman" pitchFamily="18" charset="0"/>
              </a:rPr>
              <a:t>Glycogen </a:t>
            </a:r>
            <a:r>
              <a:rPr lang="en-US" sz="1800" b="1" dirty="0" err="1" smtClean="0">
                <a:solidFill>
                  <a:schemeClr val="tx1"/>
                </a:solidFill>
                <a:latin typeface="Century Schoolbook" pitchFamily="18" charset="0"/>
                <a:cs typeface="Times New Roman" pitchFamily="18" charset="0"/>
              </a:rPr>
              <a:t>Phosphorylase</a:t>
            </a:r>
            <a:r>
              <a:rPr lang="en-US" sz="1800" b="1" dirty="0" smtClean="0">
                <a:solidFill>
                  <a:schemeClr val="tx1"/>
                </a:solidFill>
                <a:latin typeface="Century Schoolbook" pitchFamily="18" charset="0"/>
                <a:cs typeface="Times New Roman" pitchFamily="18" charset="0"/>
              </a:rPr>
              <a:t>   -   </a:t>
            </a:r>
            <a:r>
              <a:rPr lang="en-US" sz="1800" b="1" i="1" dirty="0" err="1" smtClean="0">
                <a:solidFill>
                  <a:schemeClr val="tx1"/>
                </a:solidFill>
                <a:latin typeface="Century Schoolbook" pitchFamily="18" charset="0"/>
                <a:cs typeface="Times New Roman" pitchFamily="18" charset="0"/>
              </a:rPr>
              <a:t>Oryctolagus</a:t>
            </a:r>
            <a:r>
              <a:rPr lang="en-US" sz="1800" b="1" i="1" dirty="0" smtClean="0">
                <a:solidFill>
                  <a:schemeClr val="tx1"/>
                </a:solidFill>
                <a:latin typeface="Century Schoolbook" pitchFamily="18" charset="0"/>
                <a:cs typeface="Times New Roman" pitchFamily="18" charset="0"/>
              </a:rPr>
              <a:t> </a:t>
            </a:r>
            <a:r>
              <a:rPr lang="en-US" sz="1800" b="1" i="1" dirty="0" err="1" smtClean="0">
                <a:solidFill>
                  <a:schemeClr val="tx1"/>
                </a:solidFill>
                <a:latin typeface="Century Schoolbook" pitchFamily="18" charset="0"/>
                <a:cs typeface="Times New Roman" pitchFamily="18" charset="0"/>
              </a:rPr>
              <a:t>cuniculus</a:t>
            </a:r>
            <a:r>
              <a:rPr lang="en-US" sz="1800" b="1" dirty="0" smtClean="0">
                <a:solidFill>
                  <a:schemeClr val="tx1"/>
                </a:solidFill>
                <a:latin typeface="Century Schoolbook" pitchFamily="18" charset="0"/>
                <a:cs typeface="Times New Roman" pitchFamily="18" charset="0"/>
              </a:rPr>
              <a:t/>
            </a:r>
            <a:br>
              <a:rPr lang="en-US" sz="1800" b="1" dirty="0" smtClean="0">
                <a:solidFill>
                  <a:schemeClr val="tx1"/>
                </a:solidFill>
                <a:latin typeface="Century Schoolbook" pitchFamily="18" charset="0"/>
                <a:cs typeface="Times New Roman" pitchFamily="18" charset="0"/>
              </a:rPr>
            </a:br>
            <a:r>
              <a:rPr lang="en-US" sz="1800" b="1" dirty="0" smtClean="0">
                <a:solidFill>
                  <a:schemeClr val="tx1"/>
                </a:solidFill>
                <a:latin typeface="Century Schoolbook" pitchFamily="18" charset="0"/>
                <a:cs typeface="Times New Roman" pitchFamily="18" charset="0"/>
              </a:rPr>
              <a:t>Thrombin-</a:t>
            </a:r>
            <a:r>
              <a:rPr lang="en-US" sz="1800" b="1" dirty="0" err="1" smtClean="0">
                <a:solidFill>
                  <a:schemeClr val="tx1"/>
                </a:solidFill>
                <a:latin typeface="Century Schoolbook" pitchFamily="18" charset="0"/>
                <a:cs typeface="Times New Roman" pitchFamily="18" charset="0"/>
              </a:rPr>
              <a:t>Activatable</a:t>
            </a:r>
            <a:r>
              <a:rPr lang="en-US" sz="1800" b="1" dirty="0" smtClean="0">
                <a:solidFill>
                  <a:schemeClr val="tx1"/>
                </a:solidFill>
                <a:latin typeface="Century Schoolbook" pitchFamily="18" charset="0"/>
                <a:cs typeface="Times New Roman" pitchFamily="18" charset="0"/>
              </a:rPr>
              <a:t> Fibrinolysis Inhibitor  -   </a:t>
            </a:r>
            <a:r>
              <a:rPr lang="en-US" sz="1800" b="1" i="1" dirty="0" smtClean="0">
                <a:solidFill>
                  <a:schemeClr val="tx1"/>
                </a:solidFill>
                <a:latin typeface="Century Schoolbook" pitchFamily="18" charset="0"/>
                <a:cs typeface="Times New Roman" pitchFamily="18" charset="0"/>
              </a:rPr>
              <a:t>Homo sapiens</a:t>
            </a:r>
            <a:endParaRPr lang="en-US" b="1" i="1" dirty="0">
              <a:latin typeface="Century Schoolbook"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3400" y="1219200"/>
            <a:ext cx="8153400" cy="5105400"/>
          </a:xfrm>
        </p:spPr>
        <p:txBody>
          <a:bodyPr>
            <a:normAutofit/>
          </a:bodyPr>
          <a:lstStyle/>
          <a:p>
            <a:r>
              <a:rPr lang="en-US" sz="2400" dirty="0" smtClean="0">
                <a:latin typeface="Century Schoolbook" pitchFamily="18" charset="0"/>
              </a:rPr>
              <a:t>Hydrophobic “Specificity Triad” residues locate on segments 6 and 7 and consist of Phe207, Ala255, and Ser257.</a:t>
            </a:r>
          </a:p>
          <a:p>
            <a:r>
              <a:rPr lang="en-US" sz="2400" dirty="0" smtClean="0">
                <a:latin typeface="Century Schoolbook" pitchFamily="18" charset="0"/>
              </a:rPr>
              <a:t>Not conserved among </a:t>
            </a:r>
            <a:r>
              <a:rPr lang="en-US" sz="2400" dirty="0" err="1" smtClean="0">
                <a:latin typeface="Century Schoolbook" pitchFamily="18" charset="0"/>
              </a:rPr>
              <a:t>superfamily</a:t>
            </a:r>
            <a:r>
              <a:rPr lang="en-US" sz="2400" dirty="0" smtClean="0">
                <a:latin typeface="Century Schoolbook" pitchFamily="18" charset="0"/>
              </a:rPr>
              <a:t> members.</a:t>
            </a:r>
          </a:p>
          <a:p>
            <a:r>
              <a:rPr lang="en-US" sz="2400" dirty="0" smtClean="0">
                <a:latin typeface="Century Schoolbook" pitchFamily="18" charset="0"/>
              </a:rPr>
              <a:t>Groups (methyl, ethyl, </a:t>
            </a:r>
            <a:r>
              <a:rPr lang="en-US" sz="2400" dirty="0" err="1" smtClean="0">
                <a:latin typeface="Century Schoolbook" pitchFamily="18" charset="0"/>
              </a:rPr>
              <a:t>propyl</a:t>
            </a:r>
            <a:r>
              <a:rPr lang="en-US" sz="2400" dirty="0" smtClean="0">
                <a:latin typeface="Century Schoolbook" pitchFamily="18" charset="0"/>
              </a:rPr>
              <a:t>) on C2 can be accommodated in this hydrophobic pocket, but not to the same extent.</a:t>
            </a:r>
          </a:p>
          <a:p>
            <a:pPr>
              <a:buNone/>
            </a:pPr>
            <a:r>
              <a:rPr lang="en-US" sz="2400" dirty="0" smtClean="0">
                <a:latin typeface="Century Schoolbook" pitchFamily="18" charset="0"/>
              </a:rPr>
              <a:t>    </a:t>
            </a:r>
            <a:r>
              <a:rPr lang="en-US" sz="2400" dirty="0" err="1" smtClean="0">
                <a:latin typeface="Century Schoolbook" pitchFamily="18" charset="0"/>
              </a:rPr>
              <a:t>ethylmethylmalate</a:t>
            </a:r>
            <a:r>
              <a:rPr lang="en-US" sz="2400" dirty="0" smtClean="0">
                <a:latin typeface="Century Schoolbook" pitchFamily="18" charset="0"/>
              </a:rPr>
              <a:t> – k</a:t>
            </a:r>
            <a:r>
              <a:rPr lang="en-US" sz="2400" baseline="-25000" dirty="0" smtClean="0">
                <a:latin typeface="Century Schoolbook" pitchFamily="18" charset="0"/>
              </a:rPr>
              <a:t>cat</a:t>
            </a:r>
            <a:r>
              <a:rPr lang="en-US" sz="2400" dirty="0" smtClean="0">
                <a:latin typeface="Century Schoolbook" pitchFamily="18" charset="0"/>
              </a:rPr>
              <a:t>/K</a:t>
            </a:r>
            <a:r>
              <a:rPr lang="en-US" sz="2400" baseline="-25000" dirty="0" smtClean="0">
                <a:latin typeface="Century Schoolbook" pitchFamily="18" charset="0"/>
              </a:rPr>
              <a:t>m</a:t>
            </a:r>
            <a:r>
              <a:rPr lang="en-US" sz="2400" dirty="0" smtClean="0">
                <a:latin typeface="Century Schoolbook" pitchFamily="18" charset="0"/>
              </a:rPr>
              <a:t> = 2 x10</a:t>
            </a:r>
            <a:r>
              <a:rPr lang="en-US" sz="2400" baseline="30000" dirty="0" smtClean="0">
                <a:latin typeface="Century Schoolbook" pitchFamily="18" charset="0"/>
              </a:rPr>
              <a:t>4</a:t>
            </a:r>
            <a:r>
              <a:rPr lang="en-US" sz="2400" dirty="0" smtClean="0">
                <a:latin typeface="Century Schoolbook" pitchFamily="18" charset="0"/>
              </a:rPr>
              <a:t> M</a:t>
            </a:r>
            <a:r>
              <a:rPr lang="en-US" sz="2400" baseline="30000" dirty="0" smtClean="0">
                <a:latin typeface="Century Schoolbook" pitchFamily="18" charset="0"/>
              </a:rPr>
              <a:t>-1</a:t>
            </a:r>
            <a:r>
              <a:rPr lang="en-US" sz="2400" dirty="0" smtClean="0">
                <a:latin typeface="Century Schoolbook" pitchFamily="18" charset="0"/>
              </a:rPr>
              <a:t> s</a:t>
            </a:r>
            <a:r>
              <a:rPr lang="en-US" sz="2400" baseline="30000" dirty="0" smtClean="0">
                <a:latin typeface="Century Schoolbook" pitchFamily="18" charset="0"/>
              </a:rPr>
              <a:t>-1</a:t>
            </a:r>
          </a:p>
          <a:p>
            <a:pPr>
              <a:buNone/>
            </a:pPr>
            <a:r>
              <a:rPr lang="en-US" sz="2400" dirty="0" smtClean="0">
                <a:latin typeface="Century Schoolbook" pitchFamily="18" charset="0"/>
              </a:rPr>
              <a:t>    </a:t>
            </a:r>
            <a:r>
              <a:rPr lang="en-US" sz="2400" dirty="0" err="1" smtClean="0">
                <a:latin typeface="Century Schoolbook" pitchFamily="18" charset="0"/>
              </a:rPr>
              <a:t>dimethylmalate</a:t>
            </a:r>
            <a:r>
              <a:rPr lang="en-US" sz="2400" dirty="0" smtClean="0">
                <a:latin typeface="Century Schoolbook" pitchFamily="18" charset="0"/>
              </a:rPr>
              <a:t> –  k</a:t>
            </a:r>
            <a:r>
              <a:rPr lang="en-US" sz="2400" baseline="-25000" dirty="0" smtClean="0">
                <a:latin typeface="Century Schoolbook" pitchFamily="18" charset="0"/>
              </a:rPr>
              <a:t>cat</a:t>
            </a:r>
            <a:r>
              <a:rPr lang="en-US" sz="2400" dirty="0" smtClean="0">
                <a:latin typeface="Century Schoolbook" pitchFamily="18" charset="0"/>
              </a:rPr>
              <a:t>/K</a:t>
            </a:r>
            <a:r>
              <a:rPr lang="en-US" sz="2400" baseline="-25000" dirty="0" smtClean="0">
                <a:latin typeface="Century Schoolbook" pitchFamily="18" charset="0"/>
              </a:rPr>
              <a:t>m</a:t>
            </a:r>
            <a:r>
              <a:rPr lang="en-US" sz="2400" dirty="0" smtClean="0">
                <a:latin typeface="Century Schoolbook" pitchFamily="18" charset="0"/>
              </a:rPr>
              <a:t> = 2 x10</a:t>
            </a:r>
            <a:r>
              <a:rPr lang="en-US" sz="2400" baseline="30000" dirty="0" smtClean="0">
                <a:latin typeface="Century Schoolbook" pitchFamily="18" charset="0"/>
              </a:rPr>
              <a:t>3</a:t>
            </a:r>
            <a:r>
              <a:rPr lang="en-US" sz="2400" dirty="0" smtClean="0">
                <a:latin typeface="Century Schoolbook" pitchFamily="18" charset="0"/>
              </a:rPr>
              <a:t> M</a:t>
            </a:r>
            <a:r>
              <a:rPr lang="en-US" sz="2400" baseline="30000" dirty="0" smtClean="0">
                <a:latin typeface="Century Schoolbook" pitchFamily="18" charset="0"/>
              </a:rPr>
              <a:t>-1</a:t>
            </a:r>
            <a:r>
              <a:rPr lang="en-US" sz="2400" dirty="0" smtClean="0">
                <a:latin typeface="Century Schoolbook" pitchFamily="18" charset="0"/>
              </a:rPr>
              <a:t> s</a:t>
            </a:r>
            <a:r>
              <a:rPr lang="en-US" sz="2400" baseline="30000" dirty="0" smtClean="0">
                <a:latin typeface="Century Schoolbook" pitchFamily="18" charset="0"/>
              </a:rPr>
              <a:t>-1</a:t>
            </a:r>
          </a:p>
          <a:p>
            <a:pPr>
              <a:buNone/>
            </a:pPr>
            <a:r>
              <a:rPr lang="en-US" sz="2400" baseline="30000" dirty="0" smtClean="0">
                <a:latin typeface="Century Schoolbook" pitchFamily="18" charset="0"/>
              </a:rPr>
              <a:t>      </a:t>
            </a:r>
            <a:r>
              <a:rPr lang="en-US" sz="2400" dirty="0" err="1" smtClean="0">
                <a:latin typeface="Century Schoolbook" pitchFamily="18" charset="0"/>
              </a:rPr>
              <a:t>methylpropylmalate</a:t>
            </a:r>
            <a:r>
              <a:rPr lang="en-US" sz="2400" dirty="0" smtClean="0">
                <a:latin typeface="Century Schoolbook" pitchFamily="18" charset="0"/>
              </a:rPr>
              <a:t> – k</a:t>
            </a:r>
            <a:r>
              <a:rPr lang="en-US" sz="2400" baseline="-25000" dirty="0" smtClean="0">
                <a:latin typeface="Century Schoolbook" pitchFamily="18" charset="0"/>
              </a:rPr>
              <a:t>cat</a:t>
            </a:r>
            <a:r>
              <a:rPr lang="en-US" sz="2400" dirty="0" smtClean="0">
                <a:latin typeface="Century Schoolbook" pitchFamily="18" charset="0"/>
              </a:rPr>
              <a:t>/K</a:t>
            </a:r>
            <a:r>
              <a:rPr lang="en-US" sz="2400" baseline="-25000" dirty="0" smtClean="0">
                <a:latin typeface="Century Schoolbook" pitchFamily="18" charset="0"/>
              </a:rPr>
              <a:t>m</a:t>
            </a:r>
            <a:r>
              <a:rPr lang="en-US" sz="2400" dirty="0" smtClean="0">
                <a:latin typeface="Century Schoolbook" pitchFamily="18" charset="0"/>
              </a:rPr>
              <a:t> = 2 x10</a:t>
            </a:r>
            <a:r>
              <a:rPr lang="en-US" sz="2400" baseline="30000" dirty="0" smtClean="0">
                <a:latin typeface="Century Schoolbook" pitchFamily="18" charset="0"/>
              </a:rPr>
              <a:t>3</a:t>
            </a:r>
            <a:r>
              <a:rPr lang="en-US" sz="2400" dirty="0" smtClean="0">
                <a:latin typeface="Century Schoolbook" pitchFamily="18" charset="0"/>
              </a:rPr>
              <a:t> M</a:t>
            </a:r>
            <a:r>
              <a:rPr lang="en-US" sz="2400" baseline="30000" dirty="0" smtClean="0">
                <a:latin typeface="Century Schoolbook" pitchFamily="18" charset="0"/>
              </a:rPr>
              <a:t>-1</a:t>
            </a:r>
            <a:r>
              <a:rPr lang="en-US" sz="2400" dirty="0" smtClean="0">
                <a:latin typeface="Century Schoolbook" pitchFamily="18" charset="0"/>
              </a:rPr>
              <a:t> s</a:t>
            </a:r>
            <a:r>
              <a:rPr lang="en-US" sz="2400" baseline="30000" dirty="0" smtClean="0">
                <a:latin typeface="Century Schoolbook" pitchFamily="18" charset="0"/>
              </a:rPr>
              <a:t>-1</a:t>
            </a:r>
          </a:p>
          <a:p>
            <a:r>
              <a:rPr lang="en-US" sz="2400" dirty="0" smtClean="0">
                <a:latin typeface="Century Schoolbook" pitchFamily="18" charset="0"/>
              </a:rPr>
              <a:t>PDP has the largest hydrophobic pocket in the </a:t>
            </a:r>
            <a:r>
              <a:rPr lang="en-US" sz="2400" dirty="0" err="1" smtClean="0">
                <a:latin typeface="Century Schoolbook" pitchFamily="18" charset="0"/>
              </a:rPr>
              <a:t>superfamily</a:t>
            </a:r>
            <a:r>
              <a:rPr lang="en-US" sz="2400" dirty="0" smtClean="0">
                <a:latin typeface="Century Schoolbook" pitchFamily="18" charset="0"/>
              </a:rPr>
              <a:t> due to residues Phe64 and Phe134. </a:t>
            </a:r>
            <a:endParaRPr lang="en-US" sz="2400" dirty="0">
              <a:latin typeface="Century Schoolbook" pitchFamily="18" charset="0"/>
            </a:endParaRPr>
          </a:p>
        </p:txBody>
      </p:sp>
      <p:sp>
        <p:nvSpPr>
          <p:cNvPr id="2" name="Title 1"/>
          <p:cNvSpPr>
            <a:spLocks noGrp="1"/>
          </p:cNvSpPr>
          <p:nvPr>
            <p:ph type="title"/>
          </p:nvPr>
        </p:nvSpPr>
        <p:spPr>
          <a:xfrm>
            <a:off x="533400" y="274638"/>
            <a:ext cx="8153400" cy="715962"/>
          </a:xfrm>
        </p:spPr>
        <p:txBody>
          <a:bodyPr>
            <a:normAutofit fontScale="90000"/>
          </a:bodyPr>
          <a:lstStyle/>
          <a:p>
            <a:r>
              <a:rPr lang="en-US" b="1" dirty="0" smtClean="0">
                <a:latin typeface="Century Schoolbook" pitchFamily="18" charset="0"/>
              </a:rPr>
              <a:t>Substrate Specificity</a:t>
            </a:r>
            <a:endParaRPr lang="en-US" b="1" dirty="0">
              <a:latin typeface="Century Schoolbook"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pecificity pocket.png"/>
          <p:cNvPicPr>
            <a:picLocks noGrp="1" noChangeAspect="1"/>
          </p:cNvPicPr>
          <p:nvPr>
            <p:ph sz="quarter" idx="1"/>
          </p:nvPr>
        </p:nvPicPr>
        <p:blipFill>
          <a:blip r:embed="rId3" cstate="print"/>
          <a:stretch>
            <a:fillRect/>
          </a:stretch>
        </p:blipFill>
        <p:spPr>
          <a:xfrm>
            <a:off x="1524000" y="381000"/>
            <a:ext cx="6096000" cy="6069837"/>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utodock specificity site ethyl.png"/>
          <p:cNvPicPr>
            <a:picLocks noChangeAspect="1"/>
          </p:cNvPicPr>
          <p:nvPr/>
        </p:nvPicPr>
        <p:blipFill>
          <a:blip r:embed="rId2" cstate="print"/>
          <a:stretch>
            <a:fillRect/>
          </a:stretch>
        </p:blipFill>
        <p:spPr>
          <a:xfrm>
            <a:off x="1467012" y="381000"/>
            <a:ext cx="6209976" cy="6019800"/>
          </a:xfrm>
          <a:prstGeom prst="rect">
            <a:avLst/>
          </a:prstGeom>
        </p:spPr>
      </p:pic>
      <p:pic>
        <p:nvPicPr>
          <p:cNvPr id="7" name="Picture 6" descr="Autodock specificity site propyl.png"/>
          <p:cNvPicPr>
            <a:picLocks noChangeAspect="1"/>
          </p:cNvPicPr>
          <p:nvPr/>
        </p:nvPicPr>
        <p:blipFill>
          <a:blip r:embed="rId3" cstate="print"/>
          <a:stretch>
            <a:fillRect/>
          </a:stretch>
        </p:blipFill>
        <p:spPr>
          <a:xfrm>
            <a:off x="1219200" y="304800"/>
            <a:ext cx="6601555" cy="63476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Active site view from paper.PNG"/>
          <p:cNvPicPr>
            <a:picLocks noGrp="1" noChangeAspect="1"/>
          </p:cNvPicPr>
          <p:nvPr>
            <p:ph sz="quarter" idx="1"/>
          </p:nvPr>
        </p:nvPicPr>
        <p:blipFill>
          <a:blip r:embed="rId2" cstate="print"/>
          <a:stretch>
            <a:fillRect/>
          </a:stretch>
        </p:blipFill>
        <p:spPr>
          <a:xfrm>
            <a:off x="457200" y="1524000"/>
            <a:ext cx="8316859" cy="3943143"/>
          </a:xfrm>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DP alignment title.PNG"/>
          <p:cNvPicPr>
            <a:picLocks noChangeAspect="1"/>
          </p:cNvPicPr>
          <p:nvPr/>
        </p:nvPicPr>
        <p:blipFill>
          <a:blip r:embed="rId3" cstate="print"/>
          <a:stretch>
            <a:fillRect/>
          </a:stretch>
        </p:blipFill>
        <p:spPr>
          <a:xfrm>
            <a:off x="1143000" y="762000"/>
            <a:ext cx="2524368" cy="1447800"/>
          </a:xfrm>
          <a:prstGeom prst="rect">
            <a:avLst/>
          </a:prstGeom>
        </p:spPr>
      </p:pic>
      <p:pic>
        <p:nvPicPr>
          <p:cNvPr id="6" name="Picture 5" descr="PDP l3l4.png"/>
          <p:cNvPicPr>
            <a:picLocks noChangeAspect="1"/>
          </p:cNvPicPr>
          <p:nvPr/>
        </p:nvPicPr>
        <p:blipFill>
          <a:blip r:embed="rId4" cstate="print"/>
          <a:stretch>
            <a:fillRect/>
          </a:stretch>
        </p:blipFill>
        <p:spPr>
          <a:xfrm>
            <a:off x="2256274" y="2286000"/>
            <a:ext cx="5404338" cy="2133600"/>
          </a:xfrm>
          <a:prstGeom prst="rect">
            <a:avLst/>
          </a:prstGeom>
        </p:spPr>
      </p:pic>
      <p:pic>
        <p:nvPicPr>
          <p:cNvPr id="7" name="Picture 6" descr="PDP l5.png"/>
          <p:cNvPicPr>
            <a:picLocks noChangeAspect="1"/>
          </p:cNvPicPr>
          <p:nvPr/>
        </p:nvPicPr>
        <p:blipFill>
          <a:blip r:embed="rId5" cstate="print"/>
          <a:stretch>
            <a:fillRect/>
          </a:stretch>
        </p:blipFill>
        <p:spPr>
          <a:xfrm>
            <a:off x="2286000" y="4451927"/>
            <a:ext cx="1143000" cy="2101273"/>
          </a:xfrm>
          <a:prstGeom prst="rect">
            <a:avLst/>
          </a:prstGeom>
        </p:spPr>
      </p:pic>
      <p:pic>
        <p:nvPicPr>
          <p:cNvPr id="8" name="Picture 7" descr="PDP l6l7.png"/>
          <p:cNvPicPr>
            <a:picLocks noChangeAspect="1"/>
          </p:cNvPicPr>
          <p:nvPr/>
        </p:nvPicPr>
        <p:blipFill>
          <a:blip r:embed="rId6" cstate="print"/>
          <a:stretch>
            <a:fillRect/>
          </a:stretch>
        </p:blipFill>
        <p:spPr>
          <a:xfrm>
            <a:off x="4038600" y="4495800"/>
            <a:ext cx="3859926" cy="2092295"/>
          </a:xfrm>
          <a:prstGeom prst="rect">
            <a:avLst/>
          </a:prstGeom>
        </p:spPr>
      </p:pic>
      <p:pic>
        <p:nvPicPr>
          <p:cNvPr id="9" name="Picture 8" descr="PDP l1l2.png"/>
          <p:cNvPicPr>
            <a:picLocks noChangeAspect="1"/>
          </p:cNvPicPr>
          <p:nvPr/>
        </p:nvPicPr>
        <p:blipFill>
          <a:blip r:embed="rId7" cstate="print"/>
          <a:stretch>
            <a:fillRect/>
          </a:stretch>
        </p:blipFill>
        <p:spPr>
          <a:xfrm>
            <a:off x="4495800" y="76200"/>
            <a:ext cx="3341077" cy="21336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ST Tree.png"/>
          <p:cNvPicPr>
            <a:picLocks noChangeAspect="1"/>
          </p:cNvPicPr>
          <p:nvPr/>
        </p:nvPicPr>
        <p:blipFill>
          <a:blip r:embed="rId3" cstate="print"/>
          <a:stretch>
            <a:fillRect/>
          </a:stretch>
        </p:blipFill>
        <p:spPr>
          <a:xfrm>
            <a:off x="0" y="762000"/>
            <a:ext cx="9144000" cy="5562600"/>
          </a:xfrm>
          <a:prstGeom prst="rect">
            <a:avLst/>
          </a:prstGeom>
        </p:spPr>
      </p:pic>
      <p:sp>
        <p:nvSpPr>
          <p:cNvPr id="5" name="Rectangle 4"/>
          <p:cNvSpPr/>
          <p:nvPr/>
        </p:nvSpPr>
        <p:spPr>
          <a:xfrm>
            <a:off x="6629400" y="4800600"/>
            <a:ext cx="914400" cy="30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629400" y="5334000"/>
            <a:ext cx="1905000" cy="609600"/>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629400" y="3886200"/>
            <a:ext cx="2057400" cy="7620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29400" y="762000"/>
            <a:ext cx="2133600" cy="11430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29400" y="2133600"/>
            <a:ext cx="2362200" cy="160020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152400"/>
            <a:ext cx="7772400" cy="1143000"/>
          </a:xfrm>
        </p:spPr>
        <p:txBody>
          <a:bodyPr/>
          <a:lstStyle/>
          <a:p>
            <a:r>
              <a:rPr lang="en-US" b="1" dirty="0" smtClean="0">
                <a:latin typeface="Century Schoolbook" pitchFamily="18" charset="0"/>
              </a:rPr>
              <a:t>Petal Death Protein</a:t>
            </a:r>
            <a:endParaRPr lang="en-US" b="1" dirty="0">
              <a:latin typeface="Century Schoolbook" pitchFamily="18" charset="0"/>
            </a:endParaRPr>
          </a:p>
        </p:txBody>
      </p:sp>
      <p:sp>
        <p:nvSpPr>
          <p:cNvPr id="6" name="Content Placeholder 5"/>
          <p:cNvSpPr>
            <a:spLocks noGrp="1"/>
          </p:cNvSpPr>
          <p:nvPr>
            <p:ph sz="quarter" idx="1"/>
          </p:nvPr>
        </p:nvSpPr>
        <p:spPr>
          <a:xfrm>
            <a:off x="685800" y="1447800"/>
            <a:ext cx="8001000" cy="4876800"/>
          </a:xfrm>
        </p:spPr>
        <p:txBody>
          <a:bodyPr/>
          <a:lstStyle/>
          <a:p>
            <a:r>
              <a:rPr lang="en-US" dirty="0" smtClean="0">
                <a:latin typeface="Century Schoolbook" pitchFamily="18" charset="0"/>
              </a:rPr>
              <a:t>Scavenger protein for </a:t>
            </a:r>
            <a:r>
              <a:rPr lang="en-US" dirty="0" err="1" smtClean="0">
                <a:latin typeface="Century Schoolbook" pitchFamily="18" charset="0"/>
              </a:rPr>
              <a:t>glyoxylate</a:t>
            </a:r>
            <a:r>
              <a:rPr lang="en-US" dirty="0" smtClean="0">
                <a:latin typeface="Century Schoolbook" pitchFamily="18" charset="0"/>
              </a:rPr>
              <a:t> cycle</a:t>
            </a:r>
          </a:p>
          <a:p>
            <a:r>
              <a:rPr lang="en-US" dirty="0" smtClean="0">
                <a:latin typeface="Century Schoolbook" pitchFamily="18" charset="0"/>
              </a:rPr>
              <a:t>Can bind a variety of substrates – promiscuity</a:t>
            </a:r>
          </a:p>
          <a:p>
            <a:r>
              <a:rPr lang="en-US" dirty="0" smtClean="0">
                <a:latin typeface="Century Schoolbook" pitchFamily="18" charset="0"/>
              </a:rPr>
              <a:t>Big hydrophobic pocket</a:t>
            </a:r>
          </a:p>
          <a:p>
            <a:r>
              <a:rPr lang="en-US" dirty="0" smtClean="0">
                <a:latin typeface="Century Schoolbook" pitchFamily="18" charset="0"/>
              </a:rPr>
              <a:t>ICL/PEPM </a:t>
            </a:r>
            <a:r>
              <a:rPr lang="en-US" dirty="0" err="1" smtClean="0">
                <a:latin typeface="Century Schoolbook" pitchFamily="18" charset="0"/>
              </a:rPr>
              <a:t>Superfamily</a:t>
            </a:r>
            <a:r>
              <a:rPr lang="en-US" dirty="0" smtClean="0">
                <a:latin typeface="Century Schoolbook" pitchFamily="18" charset="0"/>
              </a:rPr>
              <a:t> (TIM Barrel)</a:t>
            </a:r>
          </a:p>
          <a:p>
            <a:pPr>
              <a:buNone/>
            </a:pPr>
            <a:endParaRPr lang="en-US" dirty="0" smtClean="0"/>
          </a:p>
          <a:p>
            <a:endParaRPr lang="en-US" dirty="0" smtClean="0"/>
          </a:p>
          <a:p>
            <a:endParaRPr lang="en-US" dirty="0" smtClean="0"/>
          </a:p>
          <a:p>
            <a:endParaRPr lang="en-US" dirty="0" smtClean="0"/>
          </a:p>
          <a:p>
            <a:pPr>
              <a:buNone/>
            </a:pPr>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1371600"/>
            <a:ext cx="8915400" cy="4648200"/>
          </a:xfrm>
        </p:spPr>
        <p:txBody>
          <a:bodyPr/>
          <a:lstStyle/>
          <a:p>
            <a:pPr>
              <a:buNone/>
            </a:pPr>
            <a:r>
              <a:rPr lang="en-US" b="1" dirty="0" smtClean="0"/>
              <a:t>Petal Death Protein – </a:t>
            </a:r>
            <a:r>
              <a:rPr lang="en-US" b="1" i="1" dirty="0" smtClean="0"/>
              <a:t>Dianthus </a:t>
            </a:r>
            <a:r>
              <a:rPr lang="en-US" b="1" i="1" dirty="0" err="1" smtClean="0"/>
              <a:t>caryophyllus</a:t>
            </a:r>
            <a:endParaRPr lang="en-US" b="1" i="1" dirty="0" smtClean="0"/>
          </a:p>
          <a:p>
            <a:pPr>
              <a:buNone/>
            </a:pPr>
            <a:endParaRPr lang="en-US" b="1" dirty="0" smtClean="0"/>
          </a:p>
          <a:p>
            <a:pPr>
              <a:buNone/>
            </a:pPr>
            <a:r>
              <a:rPr lang="en-US" b="1" dirty="0" smtClean="0"/>
              <a:t>Alanine </a:t>
            </a:r>
            <a:r>
              <a:rPr lang="en-US" b="1" dirty="0" err="1" smtClean="0"/>
              <a:t>Racemase</a:t>
            </a:r>
            <a:r>
              <a:rPr lang="en-US" b="1" dirty="0" smtClean="0"/>
              <a:t> – </a:t>
            </a:r>
            <a:r>
              <a:rPr lang="en-US" b="1" i="1" dirty="0" smtClean="0"/>
              <a:t>Bacillus </a:t>
            </a:r>
            <a:r>
              <a:rPr lang="en-US" b="1" i="1" dirty="0" err="1" smtClean="0"/>
              <a:t>anthracis</a:t>
            </a:r>
            <a:endParaRPr lang="en-US" b="1" i="1" dirty="0" smtClean="0"/>
          </a:p>
          <a:p>
            <a:pPr>
              <a:buNone/>
            </a:pPr>
            <a:endParaRPr lang="en-US" b="1" dirty="0" smtClean="0"/>
          </a:p>
          <a:p>
            <a:pPr>
              <a:buNone/>
            </a:pPr>
            <a:r>
              <a:rPr lang="en-US" b="1" dirty="0" smtClean="0"/>
              <a:t>Glycogen </a:t>
            </a:r>
            <a:r>
              <a:rPr lang="en-US" b="1" dirty="0" err="1" smtClean="0"/>
              <a:t>phosphorylase</a:t>
            </a:r>
            <a:r>
              <a:rPr lang="en-US" b="1" dirty="0" smtClean="0"/>
              <a:t> – </a:t>
            </a:r>
            <a:r>
              <a:rPr lang="en-US" b="1" i="1" dirty="0" err="1" smtClean="0"/>
              <a:t>Oryctolagus</a:t>
            </a:r>
            <a:r>
              <a:rPr lang="en-US" b="1" i="1" dirty="0" smtClean="0"/>
              <a:t> </a:t>
            </a:r>
            <a:r>
              <a:rPr lang="en-US" b="1" i="1" dirty="0" err="1" smtClean="0"/>
              <a:t>cuniculus</a:t>
            </a:r>
            <a:endParaRPr lang="en-US" b="1" i="1" dirty="0" smtClean="0"/>
          </a:p>
          <a:p>
            <a:pPr>
              <a:buNone/>
            </a:pPr>
            <a:endParaRPr lang="en-US" b="1" dirty="0" smtClean="0"/>
          </a:p>
          <a:p>
            <a:pPr>
              <a:buNone/>
            </a:pPr>
            <a:r>
              <a:rPr lang="en-US" b="1" dirty="0" smtClean="0"/>
              <a:t>Thrombin-</a:t>
            </a:r>
            <a:r>
              <a:rPr lang="en-US" b="1" dirty="0" err="1" smtClean="0"/>
              <a:t>Activatable</a:t>
            </a:r>
            <a:r>
              <a:rPr lang="en-US" b="1" dirty="0" smtClean="0"/>
              <a:t> Fibrinolysis Inhibitor – </a:t>
            </a:r>
            <a:r>
              <a:rPr lang="en-US" b="1" i="1" dirty="0" smtClean="0"/>
              <a:t>Homo sapiens</a:t>
            </a:r>
            <a:endParaRPr lang="en-US" b="1" i="1" dirty="0"/>
          </a:p>
        </p:txBody>
      </p:sp>
      <p:sp>
        <p:nvSpPr>
          <p:cNvPr id="4" name="Left Arrow 3"/>
          <p:cNvSpPr/>
          <p:nvPr/>
        </p:nvSpPr>
        <p:spPr>
          <a:xfrm>
            <a:off x="5943600" y="2362200"/>
            <a:ext cx="1447800" cy="3810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xit" presetSubtype="0" decel="100000" fill="hold" nodeType="clickEffect">
                                  <p:stCondLst>
                                    <p:cond delay="0"/>
                                  </p:stCondLst>
                                  <p:childTnLst>
                                    <p:anim calcmode="lin" valueType="num">
                                      <p:cBhvr>
                                        <p:cTn id="6" dur="500"/>
                                        <p:tgtEl>
                                          <p:spTgt spid="3">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 dur="500"/>
                                        <p:tgtEl>
                                          <p:spTgt spid="3">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8" dur="500"/>
                                        <p:tgtEl>
                                          <p:spTgt spid="3">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9" dur="500"/>
                                        <p:tgtEl>
                                          <p:spTgt spid="3">
                                            <p:txEl>
                                              <p:pRg st="0" end="0"/>
                                            </p:txEl>
                                          </p:spTgt>
                                        </p:tgtEl>
                                        <p:attrNameLst>
                                          <p:attrName>ppt_y</p:attrName>
                                        </p:attrNameLst>
                                      </p:cBhvr>
                                      <p:tavLst>
                                        <p:tav tm="0">
                                          <p:val>
                                            <p:strVal val="ppt_y"/>
                                          </p:val>
                                        </p:tav>
                                        <p:tav tm="100000">
                                          <p:val>
                                            <p:strVal val="ppt_y"/>
                                          </p:val>
                                        </p:tav>
                                      </p:tavLst>
                                    </p:anim>
                                    <p:set>
                                      <p:cBhvr>
                                        <p:cTn id="10" dur="1" fill="hold">
                                          <p:stCondLst>
                                            <p:cond delay="499"/>
                                          </p:stCondLst>
                                        </p:cTn>
                                        <p:tgtEl>
                                          <p:spTgt spid="3">
                                            <p:txEl>
                                              <p:pRg st="0" end="0"/>
                                            </p:txEl>
                                          </p:spTgt>
                                        </p:tgtEl>
                                        <p:attrNameLst>
                                          <p:attrName>style.visibility</p:attrName>
                                        </p:attrNameLst>
                                      </p:cBhvr>
                                      <p:to>
                                        <p:strVal val="hidden"/>
                                      </p:to>
                                    </p:set>
                                  </p:childTnLst>
                                </p:cTn>
                              </p:par>
                              <p:par>
                                <p:cTn id="11" presetID="35"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style.rotation</p:attrName>
                                        </p:attrNameLst>
                                      </p:cBhvr>
                                      <p:tavLst>
                                        <p:tav tm="0">
                                          <p:val>
                                            <p:fltVal val="720"/>
                                          </p:val>
                                        </p:tav>
                                        <p:tav tm="100000">
                                          <p:val>
                                            <p:fltVal val="0"/>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792162"/>
          </a:xfrm>
        </p:spPr>
        <p:txBody>
          <a:bodyPr>
            <a:noAutofit/>
          </a:bodyPr>
          <a:lstStyle/>
          <a:p>
            <a:r>
              <a:rPr lang="en-US" b="1" dirty="0" smtClean="0">
                <a:latin typeface="Century Schoolbook" pitchFamily="18" charset="0"/>
              </a:rPr>
              <a:t>Enzyme and Host Organism</a:t>
            </a:r>
            <a:endParaRPr lang="en-US" b="1" dirty="0">
              <a:latin typeface="Century Schoolbook" pitchFamily="18" charset="0"/>
            </a:endParaRPr>
          </a:p>
        </p:txBody>
      </p:sp>
      <p:sp>
        <p:nvSpPr>
          <p:cNvPr id="3" name="Content Placeholder 2"/>
          <p:cNvSpPr>
            <a:spLocks noGrp="1"/>
          </p:cNvSpPr>
          <p:nvPr>
            <p:ph sz="quarter" idx="1"/>
          </p:nvPr>
        </p:nvSpPr>
        <p:spPr>
          <a:xfrm>
            <a:off x="533400" y="1219200"/>
            <a:ext cx="8153400" cy="5257800"/>
          </a:xfrm>
        </p:spPr>
        <p:txBody>
          <a:bodyPr>
            <a:normAutofit/>
          </a:bodyPr>
          <a:lstStyle/>
          <a:p>
            <a:r>
              <a:rPr lang="en-US" sz="2400" b="1" dirty="0" smtClean="0">
                <a:latin typeface="Century Schoolbook" pitchFamily="18" charset="0"/>
              </a:rPr>
              <a:t>Alanine </a:t>
            </a:r>
            <a:r>
              <a:rPr lang="en-US" sz="2400" b="1" dirty="0" err="1" smtClean="0">
                <a:latin typeface="Century Schoolbook" pitchFamily="18" charset="0"/>
              </a:rPr>
              <a:t>Racemase</a:t>
            </a:r>
            <a:r>
              <a:rPr lang="en-US" sz="2400" b="1" dirty="0" smtClean="0">
                <a:latin typeface="Century Schoolbook" pitchFamily="18" charset="0"/>
              </a:rPr>
              <a:t>  from </a:t>
            </a:r>
            <a:r>
              <a:rPr lang="en-US" sz="2400" b="1" i="1" dirty="0" smtClean="0">
                <a:latin typeface="Century Schoolbook" pitchFamily="18" charset="0"/>
              </a:rPr>
              <a:t>Bacillus </a:t>
            </a:r>
            <a:r>
              <a:rPr lang="en-US" sz="2400" b="1" i="1" dirty="0" err="1" smtClean="0">
                <a:latin typeface="Century Schoolbook" pitchFamily="18" charset="0"/>
              </a:rPr>
              <a:t>anthracis</a:t>
            </a:r>
            <a:r>
              <a:rPr lang="en-US" sz="2400" b="1" i="1" dirty="0" smtClean="0">
                <a:latin typeface="Century Schoolbook" pitchFamily="18" charset="0"/>
              </a:rPr>
              <a:t> </a:t>
            </a:r>
          </a:p>
          <a:p>
            <a:pPr>
              <a:buNone/>
            </a:pPr>
            <a:r>
              <a:rPr lang="en-US" sz="2400" b="1" i="1" dirty="0" smtClean="0">
                <a:latin typeface="Century Schoolbook" pitchFamily="18" charset="0"/>
              </a:rPr>
              <a:t>   </a:t>
            </a:r>
            <a:r>
              <a:rPr lang="en-US" sz="2400" dirty="0" smtClean="0">
                <a:latin typeface="Century Schoolbook" pitchFamily="18" charset="0"/>
              </a:rPr>
              <a:t>- </a:t>
            </a:r>
            <a:r>
              <a:rPr lang="en-US" sz="2400" dirty="0" err="1" smtClean="0">
                <a:latin typeface="Century Schoolbook" pitchFamily="18" charset="0"/>
              </a:rPr>
              <a:t>Counago</a:t>
            </a:r>
            <a:r>
              <a:rPr lang="en-US" sz="2400" dirty="0" smtClean="0">
                <a:latin typeface="Century Schoolbook" pitchFamily="18" charset="0"/>
              </a:rPr>
              <a:t>, R.M., </a:t>
            </a:r>
            <a:r>
              <a:rPr lang="en-US" sz="2400" dirty="0" err="1" smtClean="0">
                <a:latin typeface="Century Schoolbook" pitchFamily="18" charset="0"/>
              </a:rPr>
              <a:t>Davlieva</a:t>
            </a:r>
            <a:r>
              <a:rPr lang="en-US" sz="2400" dirty="0" smtClean="0">
                <a:latin typeface="Century Schoolbook" pitchFamily="18" charset="0"/>
              </a:rPr>
              <a:t>, M., et. al. (2009) Biochemical and structural characterization of alanine </a:t>
            </a:r>
            <a:r>
              <a:rPr lang="en-US" sz="2400" dirty="0" err="1" smtClean="0">
                <a:latin typeface="Century Schoolbook" pitchFamily="18" charset="0"/>
              </a:rPr>
              <a:t>racemase</a:t>
            </a:r>
            <a:r>
              <a:rPr lang="en-US" sz="2400" dirty="0" smtClean="0">
                <a:latin typeface="Century Schoolbook" pitchFamily="18" charset="0"/>
              </a:rPr>
              <a:t> from </a:t>
            </a:r>
            <a:r>
              <a:rPr lang="en-US" sz="2400" i="1" dirty="0" smtClean="0">
                <a:latin typeface="Century Schoolbook" pitchFamily="18" charset="0"/>
              </a:rPr>
              <a:t>Bacillus </a:t>
            </a:r>
            <a:r>
              <a:rPr lang="en-US" sz="2400" i="1" dirty="0" err="1" smtClean="0">
                <a:latin typeface="Century Schoolbook" pitchFamily="18" charset="0"/>
              </a:rPr>
              <a:t>anthacis</a:t>
            </a:r>
            <a:r>
              <a:rPr lang="en-US" sz="2400" i="1" dirty="0" smtClean="0">
                <a:latin typeface="Century Schoolbook" pitchFamily="18" charset="0"/>
              </a:rPr>
              <a:t> </a:t>
            </a:r>
            <a:r>
              <a:rPr lang="en-US" sz="2400" dirty="0" smtClean="0">
                <a:latin typeface="Century Schoolbook" pitchFamily="18" charset="0"/>
              </a:rPr>
              <a:t>(Ames). </a:t>
            </a:r>
            <a:r>
              <a:rPr lang="en-US" sz="2400" i="1" dirty="0" smtClean="0">
                <a:latin typeface="Century Schoolbook" pitchFamily="18" charset="0"/>
              </a:rPr>
              <a:t>BMC Structural Biology</a:t>
            </a:r>
            <a:r>
              <a:rPr lang="en-US" sz="2400" dirty="0" smtClean="0">
                <a:latin typeface="Century Schoolbook" pitchFamily="18" charset="0"/>
              </a:rPr>
              <a:t>, 9:53.</a:t>
            </a:r>
          </a:p>
          <a:p>
            <a:pPr>
              <a:buNone/>
            </a:pPr>
            <a:r>
              <a:rPr lang="en-US" sz="2400" dirty="0" smtClean="0">
                <a:latin typeface="Century Schoolbook" pitchFamily="18" charset="0"/>
              </a:rPr>
              <a:t>   - Read, T.D., Peterson, S.N., et. al. (2003) The genome sequence of </a:t>
            </a:r>
            <a:r>
              <a:rPr lang="en-US" sz="2400" i="1" dirty="0" smtClean="0">
                <a:latin typeface="Century Schoolbook" pitchFamily="18" charset="0"/>
              </a:rPr>
              <a:t>Bacillus </a:t>
            </a:r>
            <a:r>
              <a:rPr lang="en-US" sz="2400" i="1" dirty="0" err="1" smtClean="0">
                <a:latin typeface="Century Schoolbook" pitchFamily="18" charset="0"/>
              </a:rPr>
              <a:t>anthracis</a:t>
            </a:r>
            <a:r>
              <a:rPr lang="en-US" sz="2400" i="1" dirty="0" smtClean="0">
                <a:latin typeface="Century Schoolbook" pitchFamily="18" charset="0"/>
              </a:rPr>
              <a:t> </a:t>
            </a:r>
            <a:r>
              <a:rPr lang="en-US" sz="2400" dirty="0" smtClean="0">
                <a:latin typeface="Century Schoolbook" pitchFamily="18" charset="0"/>
              </a:rPr>
              <a:t>Ames and comparison to closely related bacteria. </a:t>
            </a:r>
            <a:r>
              <a:rPr lang="en-US" sz="2400" i="1" dirty="0" smtClean="0">
                <a:latin typeface="Century Schoolbook" pitchFamily="18" charset="0"/>
              </a:rPr>
              <a:t>Nature</a:t>
            </a:r>
            <a:r>
              <a:rPr lang="en-US" sz="2400" dirty="0" smtClean="0">
                <a:latin typeface="Century Schoolbook" pitchFamily="18" charset="0"/>
              </a:rPr>
              <a:t>, 423 (6935):81-86.</a:t>
            </a:r>
          </a:p>
          <a:p>
            <a:pPr>
              <a:buNone/>
            </a:pPr>
            <a:endParaRPr lang="en-US" sz="2400" i="1" dirty="0" smtClean="0">
              <a:latin typeface="Century Schoolbook" pitchFamily="18" charset="0"/>
            </a:endParaRPr>
          </a:p>
          <a:p>
            <a:r>
              <a:rPr lang="en-US" sz="2400" b="1" dirty="0" smtClean="0">
                <a:latin typeface="Century Schoolbook" pitchFamily="18" charset="0"/>
              </a:rPr>
              <a:t>NCBI Accession Number: YP_018721</a:t>
            </a:r>
          </a:p>
          <a:p>
            <a:pPr>
              <a:buNone/>
            </a:pPr>
            <a:r>
              <a:rPr lang="en-US" sz="2400" b="1" dirty="0" smtClean="0">
                <a:latin typeface="Century Schoolbook" pitchFamily="18" charset="0"/>
              </a:rPr>
              <a:t>   PDB ID: 3HA1</a:t>
            </a:r>
          </a:p>
          <a:p>
            <a:endParaRPr lang="en-US" sz="2400" b="1" dirty="0" smtClean="0">
              <a:latin typeface="Century Schoolbook" pitchFamily="18" charset="0"/>
            </a:endParaRPr>
          </a:p>
          <a:p>
            <a:pPr>
              <a:buNone/>
            </a:pPr>
            <a:endParaRPr lang="en-US" sz="2400" dirty="0">
              <a:latin typeface="Century Schoolbook"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05800" cy="838200"/>
          </a:xfrm>
        </p:spPr>
        <p:txBody>
          <a:bodyPr/>
          <a:lstStyle/>
          <a:p>
            <a:r>
              <a:rPr lang="en-US" b="1" i="1" dirty="0" smtClean="0">
                <a:latin typeface="Century Schoolbook" pitchFamily="18" charset="0"/>
              </a:rPr>
              <a:t>Bacillus </a:t>
            </a:r>
            <a:r>
              <a:rPr lang="en-US" b="1" i="1" dirty="0" err="1" smtClean="0">
                <a:latin typeface="Century Schoolbook" pitchFamily="18" charset="0"/>
              </a:rPr>
              <a:t>anthracis</a:t>
            </a:r>
            <a:r>
              <a:rPr lang="en-US" b="1" i="1" dirty="0" smtClean="0">
                <a:latin typeface="Century Schoolbook" pitchFamily="18" charset="0"/>
              </a:rPr>
              <a:t> </a:t>
            </a:r>
            <a:r>
              <a:rPr lang="en-US" b="1" dirty="0" smtClean="0">
                <a:latin typeface="Century Schoolbook" pitchFamily="18" charset="0"/>
              </a:rPr>
              <a:t>(Ames)</a:t>
            </a:r>
            <a:endParaRPr lang="en-US" b="1" dirty="0">
              <a:latin typeface="Century Schoolbook" pitchFamily="18" charset="0"/>
            </a:endParaRPr>
          </a:p>
        </p:txBody>
      </p:sp>
      <p:sp>
        <p:nvSpPr>
          <p:cNvPr id="3" name="Content Placeholder 2"/>
          <p:cNvSpPr>
            <a:spLocks noGrp="1"/>
          </p:cNvSpPr>
          <p:nvPr>
            <p:ph sz="quarter" idx="1"/>
          </p:nvPr>
        </p:nvSpPr>
        <p:spPr>
          <a:xfrm>
            <a:off x="228600" y="1295400"/>
            <a:ext cx="5562600" cy="5105400"/>
          </a:xfrm>
        </p:spPr>
        <p:txBody>
          <a:bodyPr>
            <a:normAutofit lnSpcReduction="10000"/>
          </a:bodyPr>
          <a:lstStyle/>
          <a:p>
            <a:r>
              <a:rPr lang="en-US" sz="2400" dirty="0" smtClean="0">
                <a:latin typeface="Century Schoolbook" pitchFamily="18" charset="0"/>
              </a:rPr>
              <a:t>The causative agent of anthrax</a:t>
            </a:r>
          </a:p>
          <a:p>
            <a:r>
              <a:rPr lang="en-US" sz="2400" dirty="0" smtClean="0">
                <a:latin typeface="Century Schoolbook" pitchFamily="18" charset="0"/>
              </a:rPr>
              <a:t>Soil-dwelling, spore-forming, Gram-positive bacterium</a:t>
            </a:r>
          </a:p>
          <a:p>
            <a:r>
              <a:rPr lang="en-US" sz="2400" dirty="0" smtClean="0">
                <a:latin typeface="Century Schoolbook" pitchFamily="18" charset="0"/>
              </a:rPr>
              <a:t>The only known bacterium that synthesizes a protein capsule (D-glutamate)</a:t>
            </a:r>
          </a:p>
          <a:p>
            <a:r>
              <a:rPr lang="en-US" sz="2400" i="1" dirty="0" smtClean="0">
                <a:latin typeface="Century Schoolbook" pitchFamily="18" charset="0"/>
              </a:rPr>
              <a:t>B. </a:t>
            </a:r>
            <a:r>
              <a:rPr lang="en-US" sz="2400" i="1" dirty="0" err="1" smtClean="0">
                <a:latin typeface="Century Schoolbook" pitchFamily="18" charset="0"/>
              </a:rPr>
              <a:t>anthracis</a:t>
            </a:r>
            <a:r>
              <a:rPr lang="en-US" sz="2400" i="1" dirty="0" smtClean="0">
                <a:latin typeface="Century Schoolbook" pitchFamily="18" charset="0"/>
              </a:rPr>
              <a:t> </a:t>
            </a:r>
            <a:r>
              <a:rPr lang="en-US" sz="2400" dirty="0" smtClean="0">
                <a:latin typeface="Century Schoolbook" pitchFamily="18" charset="0"/>
              </a:rPr>
              <a:t>spores are highly resilient, surviving extremes of temperature and harsh chemical treatment for decades or centuries</a:t>
            </a:r>
          </a:p>
          <a:p>
            <a:r>
              <a:rPr lang="en-US" sz="2400" dirty="0" smtClean="0">
                <a:latin typeface="Century Schoolbook" pitchFamily="18" charset="0"/>
              </a:rPr>
              <a:t>The Ames strain is a </a:t>
            </a:r>
            <a:r>
              <a:rPr lang="en-US" sz="2400" dirty="0" err="1" smtClean="0">
                <a:latin typeface="Century Schoolbook" pitchFamily="18" charset="0"/>
              </a:rPr>
              <a:t>monomorphic</a:t>
            </a:r>
            <a:r>
              <a:rPr lang="en-US" sz="2400" dirty="0" smtClean="0">
                <a:latin typeface="Century Schoolbook" pitchFamily="18" charset="0"/>
              </a:rPr>
              <a:t> disease, mutating slowly if at all – “gold standard “ for vaccine development</a:t>
            </a:r>
            <a:endParaRPr lang="en-US" sz="2400" dirty="0">
              <a:latin typeface="Century Schoolbook" pitchFamily="18" charset="0"/>
            </a:endParaRPr>
          </a:p>
        </p:txBody>
      </p:sp>
      <p:pic>
        <p:nvPicPr>
          <p:cNvPr id="4" name="Picture 3" descr="Bacillus anthracis.png"/>
          <p:cNvPicPr>
            <a:picLocks noChangeAspect="1"/>
          </p:cNvPicPr>
          <p:nvPr/>
        </p:nvPicPr>
        <p:blipFill>
          <a:blip r:embed="rId3" cstate="print"/>
          <a:stretch>
            <a:fillRect/>
          </a:stretch>
        </p:blipFill>
        <p:spPr>
          <a:xfrm>
            <a:off x="5867400" y="1371600"/>
            <a:ext cx="3048000" cy="2286000"/>
          </a:xfrm>
          <a:prstGeom prst="rect">
            <a:avLst/>
          </a:prstGeom>
        </p:spPr>
      </p:pic>
      <p:pic>
        <p:nvPicPr>
          <p:cNvPr id="5" name="Picture 4" descr="B anthracis stain.jpeg"/>
          <p:cNvPicPr>
            <a:picLocks noChangeAspect="1"/>
          </p:cNvPicPr>
          <p:nvPr/>
        </p:nvPicPr>
        <p:blipFill>
          <a:blip r:embed="rId4" cstate="print"/>
          <a:stretch>
            <a:fillRect/>
          </a:stretch>
        </p:blipFill>
        <p:spPr>
          <a:xfrm>
            <a:off x="5867400" y="3810000"/>
            <a:ext cx="3048000" cy="2373581"/>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868362"/>
          </a:xfrm>
        </p:spPr>
        <p:txBody>
          <a:bodyPr>
            <a:normAutofit fontScale="90000"/>
          </a:bodyPr>
          <a:lstStyle/>
          <a:p>
            <a:r>
              <a:rPr lang="en-US" sz="4400" b="1" dirty="0" smtClean="0">
                <a:latin typeface="Century Schoolbook" pitchFamily="18" charset="0"/>
                <a:cs typeface="Times New Roman" pitchFamily="18" charset="0"/>
              </a:rPr>
              <a:t>Enzyme and Host Organism</a:t>
            </a:r>
            <a:endParaRPr lang="en-US" sz="4400" b="1" dirty="0">
              <a:latin typeface="Century Schoolbook" pitchFamily="18" charset="0"/>
              <a:cs typeface="Times New Roman" pitchFamily="18" charset="0"/>
            </a:endParaRPr>
          </a:p>
        </p:txBody>
      </p:sp>
      <p:sp>
        <p:nvSpPr>
          <p:cNvPr id="3" name="Content Placeholder 2"/>
          <p:cNvSpPr>
            <a:spLocks noGrp="1"/>
          </p:cNvSpPr>
          <p:nvPr>
            <p:ph sz="quarter" idx="1"/>
          </p:nvPr>
        </p:nvSpPr>
        <p:spPr>
          <a:xfrm>
            <a:off x="533400" y="1295400"/>
            <a:ext cx="8153400" cy="5257800"/>
          </a:xfrm>
        </p:spPr>
        <p:txBody>
          <a:bodyPr>
            <a:normAutofit lnSpcReduction="10000"/>
          </a:bodyPr>
          <a:lstStyle/>
          <a:p>
            <a:r>
              <a:rPr lang="en-US" sz="2400" b="1" dirty="0" smtClean="0">
                <a:latin typeface="Century Schoolbook" pitchFamily="18" charset="0"/>
                <a:cs typeface="Times New Roman" pitchFamily="18" charset="0"/>
              </a:rPr>
              <a:t>Petal Death Protein (</a:t>
            </a:r>
            <a:r>
              <a:rPr lang="en-US" sz="2400" b="1" dirty="0" err="1" smtClean="0">
                <a:latin typeface="Century Schoolbook" pitchFamily="18" charset="0"/>
                <a:cs typeface="Times New Roman" pitchFamily="18" charset="0"/>
              </a:rPr>
              <a:t>AltName</a:t>
            </a:r>
            <a:r>
              <a:rPr lang="en-US" sz="2400" b="1" dirty="0" smtClean="0">
                <a:latin typeface="Century Schoolbook" pitchFamily="18" charset="0"/>
                <a:cs typeface="Times New Roman" pitchFamily="18" charset="0"/>
              </a:rPr>
              <a:t>: </a:t>
            </a:r>
            <a:r>
              <a:rPr lang="en-US" sz="2400" b="1" dirty="0" err="1" smtClean="0">
                <a:latin typeface="Century Schoolbook" pitchFamily="18" charset="0"/>
                <a:cs typeface="Times New Roman" pitchFamily="18" charset="0"/>
              </a:rPr>
              <a:t>Citramalate</a:t>
            </a:r>
            <a:r>
              <a:rPr lang="en-US" sz="2400" b="1" dirty="0" smtClean="0">
                <a:latin typeface="Century Schoolbook" pitchFamily="18" charset="0"/>
                <a:cs typeface="Times New Roman" pitchFamily="18" charset="0"/>
              </a:rPr>
              <a:t> Lyase or PSR 132) from </a:t>
            </a:r>
            <a:r>
              <a:rPr lang="en-US" sz="2400" b="1" i="1" dirty="0" smtClean="0">
                <a:latin typeface="Century Schoolbook" pitchFamily="18" charset="0"/>
                <a:cs typeface="Times New Roman" pitchFamily="18" charset="0"/>
              </a:rPr>
              <a:t>Dianthus </a:t>
            </a:r>
            <a:r>
              <a:rPr lang="en-US" sz="2400" b="1" i="1" dirty="0" err="1" smtClean="0">
                <a:latin typeface="Century Schoolbook" pitchFamily="18" charset="0"/>
                <a:cs typeface="Times New Roman" pitchFamily="18" charset="0"/>
              </a:rPr>
              <a:t>caryophyllus</a:t>
            </a:r>
            <a:r>
              <a:rPr lang="en-US" sz="2400" b="1" i="1" dirty="0" smtClean="0">
                <a:latin typeface="Century Schoolbook" pitchFamily="18" charset="0"/>
                <a:cs typeface="Times New Roman" pitchFamily="18" charset="0"/>
              </a:rPr>
              <a:t> </a:t>
            </a:r>
            <a:r>
              <a:rPr lang="en-US" sz="2400" b="1" dirty="0" smtClean="0">
                <a:latin typeface="Century Schoolbook" pitchFamily="18" charset="0"/>
                <a:cs typeface="Times New Roman" pitchFamily="18" charset="0"/>
              </a:rPr>
              <a:t>(carnation, clove pink)</a:t>
            </a:r>
          </a:p>
          <a:p>
            <a:pPr>
              <a:buNone/>
            </a:pPr>
            <a:r>
              <a:rPr lang="en-US" sz="2400" i="1" dirty="0" smtClean="0">
                <a:latin typeface="Century Schoolbook" pitchFamily="18" charset="0"/>
                <a:cs typeface="Times New Roman" pitchFamily="18" charset="0"/>
              </a:rPr>
              <a:t>   </a:t>
            </a:r>
            <a:r>
              <a:rPr lang="en-US" sz="2400" dirty="0" smtClean="0">
                <a:latin typeface="Century Schoolbook" pitchFamily="18" charset="0"/>
                <a:cs typeface="Times New Roman" pitchFamily="18" charset="0"/>
              </a:rPr>
              <a:t>-</a:t>
            </a:r>
            <a:r>
              <a:rPr lang="en-US" sz="2400" i="1" dirty="0" smtClean="0">
                <a:latin typeface="Century Schoolbook" pitchFamily="18" charset="0"/>
                <a:cs typeface="Times New Roman" pitchFamily="18" charset="0"/>
              </a:rPr>
              <a:t> </a:t>
            </a:r>
            <a:r>
              <a:rPr lang="en-US" sz="2400" dirty="0" err="1" smtClean="0">
                <a:latin typeface="Century Schoolbook" pitchFamily="18" charset="0"/>
                <a:cs typeface="Times New Roman" pitchFamily="18" charset="0"/>
              </a:rPr>
              <a:t>Teplyakov</a:t>
            </a:r>
            <a:r>
              <a:rPr lang="en-US" sz="2400" dirty="0" smtClean="0">
                <a:latin typeface="Century Schoolbook" pitchFamily="18" charset="0"/>
                <a:cs typeface="Times New Roman" pitchFamily="18" charset="0"/>
              </a:rPr>
              <a:t> et. al. (2005). Crystal Structure of the Petal Death Protein from Carnation Flower. </a:t>
            </a:r>
            <a:r>
              <a:rPr lang="en-US" sz="2400" i="1" dirty="0" smtClean="0">
                <a:latin typeface="Century Schoolbook" pitchFamily="18" charset="0"/>
                <a:cs typeface="Times New Roman" pitchFamily="18" charset="0"/>
              </a:rPr>
              <a:t>Biochemistry:</a:t>
            </a:r>
            <a:r>
              <a:rPr lang="en-US" sz="2400" dirty="0" smtClean="0">
                <a:latin typeface="Century Schoolbook" pitchFamily="18" charset="0"/>
                <a:cs typeface="Times New Roman" pitchFamily="18" charset="0"/>
              </a:rPr>
              <a:t> 44, 16377-16384.</a:t>
            </a:r>
          </a:p>
          <a:p>
            <a:pPr>
              <a:buNone/>
            </a:pPr>
            <a:r>
              <a:rPr lang="en-US" sz="2400" dirty="0" smtClean="0">
                <a:latin typeface="Century Schoolbook" pitchFamily="18" charset="0"/>
                <a:cs typeface="Times New Roman" pitchFamily="18" charset="0"/>
              </a:rPr>
              <a:t>   - Lu et. al. (2005). Diversity of Function in the </a:t>
            </a:r>
            <a:r>
              <a:rPr lang="en-US" sz="2400" dirty="0" err="1" smtClean="0">
                <a:latin typeface="Century Schoolbook" pitchFamily="18" charset="0"/>
                <a:cs typeface="Times New Roman" pitchFamily="18" charset="0"/>
              </a:rPr>
              <a:t>Isocitrate</a:t>
            </a:r>
            <a:r>
              <a:rPr lang="en-US" sz="2400" dirty="0" smtClean="0">
                <a:latin typeface="Century Schoolbook" pitchFamily="18" charset="0"/>
                <a:cs typeface="Times New Roman" pitchFamily="18" charset="0"/>
              </a:rPr>
              <a:t> Lyase Enzyme Superfamily: The </a:t>
            </a:r>
            <a:r>
              <a:rPr lang="en-US" sz="2400" i="1" dirty="0" smtClean="0">
                <a:latin typeface="Century Schoolbook" pitchFamily="18" charset="0"/>
                <a:cs typeface="Times New Roman" pitchFamily="18" charset="0"/>
              </a:rPr>
              <a:t>Dianthus </a:t>
            </a:r>
            <a:r>
              <a:rPr lang="en-US" sz="2400" i="1" dirty="0" err="1" smtClean="0">
                <a:latin typeface="Century Schoolbook" pitchFamily="18" charset="0"/>
                <a:cs typeface="Times New Roman" pitchFamily="18" charset="0"/>
              </a:rPr>
              <a:t>caryophyllus</a:t>
            </a:r>
            <a:r>
              <a:rPr lang="en-US" sz="2400" dirty="0" smtClean="0">
                <a:latin typeface="Century Schoolbook" pitchFamily="18" charset="0"/>
                <a:cs typeface="Times New Roman" pitchFamily="18" charset="0"/>
              </a:rPr>
              <a:t> Petal Death Protein Cleaves </a:t>
            </a:r>
            <a:r>
              <a:rPr lang="el-GR" sz="2400" dirty="0" smtClean="0">
                <a:latin typeface="Century Schoolbook" pitchFamily="18" charset="0"/>
                <a:cs typeface="Times New Roman" pitchFamily="18" charset="0"/>
              </a:rPr>
              <a:t>α</a:t>
            </a:r>
            <a:r>
              <a:rPr lang="en-US" sz="2400" dirty="0" smtClean="0">
                <a:latin typeface="Century Schoolbook" pitchFamily="18" charset="0"/>
                <a:cs typeface="Times New Roman" pitchFamily="18" charset="0"/>
              </a:rPr>
              <a:t>-</a:t>
            </a:r>
            <a:r>
              <a:rPr lang="en-US" sz="2400" dirty="0" err="1" smtClean="0">
                <a:latin typeface="Century Schoolbook" pitchFamily="18" charset="0"/>
                <a:cs typeface="Times New Roman" pitchFamily="18" charset="0"/>
              </a:rPr>
              <a:t>Keto</a:t>
            </a:r>
            <a:r>
              <a:rPr lang="en-US" sz="2400" dirty="0" smtClean="0">
                <a:latin typeface="Century Schoolbook" pitchFamily="18" charset="0"/>
                <a:cs typeface="Times New Roman" pitchFamily="18" charset="0"/>
              </a:rPr>
              <a:t> and </a:t>
            </a:r>
            <a:r>
              <a:rPr lang="el-GR" sz="2400" dirty="0" smtClean="0">
                <a:latin typeface="Century Schoolbook" pitchFamily="18" charset="0"/>
                <a:cs typeface="Times New Roman" pitchFamily="18" charset="0"/>
              </a:rPr>
              <a:t>α</a:t>
            </a:r>
            <a:r>
              <a:rPr lang="en-US" sz="2400" dirty="0" smtClean="0">
                <a:latin typeface="Century Schoolbook" pitchFamily="18" charset="0"/>
                <a:cs typeface="Times New Roman" pitchFamily="18" charset="0"/>
              </a:rPr>
              <a:t>-</a:t>
            </a:r>
            <a:r>
              <a:rPr lang="en-US" sz="2400" dirty="0" err="1" smtClean="0">
                <a:latin typeface="Century Schoolbook" pitchFamily="18" charset="0"/>
                <a:cs typeface="Times New Roman" pitchFamily="18" charset="0"/>
              </a:rPr>
              <a:t>Hydroxycarboxylic</a:t>
            </a:r>
            <a:r>
              <a:rPr lang="en-US" sz="2400" dirty="0" smtClean="0">
                <a:latin typeface="Century Schoolbook" pitchFamily="18" charset="0"/>
                <a:cs typeface="Times New Roman" pitchFamily="18" charset="0"/>
              </a:rPr>
              <a:t> Acids. B</a:t>
            </a:r>
            <a:r>
              <a:rPr lang="en-US" sz="2400" i="1" dirty="0" smtClean="0">
                <a:latin typeface="Century Schoolbook" pitchFamily="18" charset="0"/>
                <a:cs typeface="Times New Roman" pitchFamily="18" charset="0"/>
              </a:rPr>
              <a:t>iochemistry</a:t>
            </a:r>
            <a:r>
              <a:rPr lang="en-US" sz="2400" dirty="0" smtClean="0">
                <a:latin typeface="Century Schoolbook" pitchFamily="18" charset="0"/>
                <a:cs typeface="Times New Roman" pitchFamily="18" charset="0"/>
              </a:rPr>
              <a:t>, 44:16365-16367</a:t>
            </a:r>
          </a:p>
          <a:p>
            <a:pPr>
              <a:buNone/>
            </a:pPr>
            <a:endParaRPr lang="en-US" sz="2400" dirty="0" smtClean="0">
              <a:latin typeface="Century Schoolbook" pitchFamily="18" charset="0"/>
              <a:cs typeface="Times New Roman" pitchFamily="18" charset="0"/>
            </a:endParaRPr>
          </a:p>
          <a:p>
            <a:pPr>
              <a:buNone/>
            </a:pPr>
            <a:r>
              <a:rPr lang="en-US" sz="2400" i="1" dirty="0" smtClean="0">
                <a:latin typeface="Century Schoolbook" pitchFamily="18" charset="0"/>
                <a:cs typeface="Times New Roman" pitchFamily="18" charset="0"/>
              </a:rPr>
              <a:t>   </a:t>
            </a:r>
            <a:r>
              <a:rPr lang="en-US" sz="2400" dirty="0" smtClean="0">
                <a:latin typeface="Century Schoolbook" pitchFamily="18" charset="0"/>
                <a:cs typeface="Times New Roman" pitchFamily="18" charset="0"/>
              </a:rPr>
              <a:t>-</a:t>
            </a:r>
            <a:r>
              <a:rPr lang="en-US" sz="2400" i="1" dirty="0" smtClean="0">
                <a:latin typeface="Century Schoolbook" pitchFamily="18" charset="0"/>
                <a:cs typeface="Times New Roman" pitchFamily="18" charset="0"/>
              </a:rPr>
              <a:t> </a:t>
            </a:r>
            <a:r>
              <a:rPr lang="en-US" sz="2400" b="1" dirty="0" smtClean="0">
                <a:latin typeface="Century Schoolbook" pitchFamily="18" charset="0"/>
                <a:cs typeface="Times New Roman" pitchFamily="18" charset="0"/>
              </a:rPr>
              <a:t>NCBI Accession Number: Q05957.1</a:t>
            </a:r>
          </a:p>
          <a:p>
            <a:pPr>
              <a:buNone/>
            </a:pPr>
            <a:r>
              <a:rPr lang="en-US" sz="2400" b="1" i="1" dirty="0" smtClean="0">
                <a:latin typeface="Century Schoolbook" pitchFamily="18" charset="0"/>
                <a:cs typeface="Times New Roman" pitchFamily="18" charset="0"/>
              </a:rPr>
              <a:t>     </a:t>
            </a:r>
            <a:r>
              <a:rPr lang="en-US" sz="2400" b="1" dirty="0" smtClean="0">
                <a:latin typeface="Century Schoolbook" pitchFamily="18" charset="0"/>
                <a:cs typeface="Times New Roman" pitchFamily="18" charset="0"/>
              </a:rPr>
              <a:t>PDB ID: 1ZLP</a:t>
            </a:r>
          </a:p>
          <a:p>
            <a:pPr>
              <a:buNone/>
            </a:pPr>
            <a:endParaRPr lang="en-US" sz="2400" i="1" dirty="0">
              <a:latin typeface="Century Schoolbook"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868362"/>
          </a:xfrm>
        </p:spPr>
        <p:txBody>
          <a:bodyPr/>
          <a:lstStyle/>
          <a:p>
            <a:r>
              <a:rPr lang="en-US" b="1" dirty="0" smtClean="0">
                <a:latin typeface="Century Schoolbook" pitchFamily="18" charset="0"/>
              </a:rPr>
              <a:t>Alanine </a:t>
            </a:r>
            <a:r>
              <a:rPr lang="en-US" b="1" dirty="0" err="1" smtClean="0">
                <a:latin typeface="Century Schoolbook" pitchFamily="18" charset="0"/>
              </a:rPr>
              <a:t>Racemase</a:t>
            </a:r>
            <a:endParaRPr lang="en-US" b="1" dirty="0">
              <a:latin typeface="Century Schoolbook" pitchFamily="18" charset="0"/>
            </a:endParaRPr>
          </a:p>
        </p:txBody>
      </p:sp>
      <p:sp>
        <p:nvSpPr>
          <p:cNvPr id="3" name="Content Placeholder 2"/>
          <p:cNvSpPr>
            <a:spLocks noGrp="1"/>
          </p:cNvSpPr>
          <p:nvPr>
            <p:ph sz="quarter" idx="1"/>
          </p:nvPr>
        </p:nvSpPr>
        <p:spPr>
          <a:xfrm>
            <a:off x="457200" y="1219200"/>
            <a:ext cx="8229600" cy="5181600"/>
          </a:xfrm>
        </p:spPr>
        <p:txBody>
          <a:bodyPr>
            <a:normAutofit/>
          </a:bodyPr>
          <a:lstStyle/>
          <a:p>
            <a:r>
              <a:rPr lang="en-US" sz="2400" u="sng" dirty="0" err="1" smtClean="0">
                <a:latin typeface="Century Schoolbook" pitchFamily="18" charset="0"/>
              </a:rPr>
              <a:t>Isomerase</a:t>
            </a:r>
            <a:r>
              <a:rPr lang="en-US" sz="2400" dirty="0" smtClean="0">
                <a:latin typeface="Century Schoolbook" pitchFamily="18" charset="0"/>
              </a:rPr>
              <a:t> (EC 5.1.1.1); </a:t>
            </a:r>
            <a:r>
              <a:rPr lang="en-US" sz="2400" dirty="0" err="1" smtClean="0">
                <a:latin typeface="Century Schoolbook" pitchFamily="18" charset="0"/>
              </a:rPr>
              <a:t>Homodimer</a:t>
            </a:r>
            <a:endParaRPr lang="en-US" sz="2400" dirty="0" smtClean="0">
              <a:latin typeface="Century Schoolbook" pitchFamily="18" charset="0"/>
            </a:endParaRPr>
          </a:p>
          <a:p>
            <a:r>
              <a:rPr lang="en-US" sz="2400" dirty="0" smtClean="0">
                <a:latin typeface="Century Schoolbook" pitchFamily="18" charset="0"/>
                <a:cs typeface="Times New Roman"/>
              </a:rPr>
              <a:t>An essential enzyme in prokaryotes that is responsible for the racemization of </a:t>
            </a:r>
            <a:r>
              <a:rPr lang="en-US" sz="2400" u="sng" dirty="0" smtClean="0">
                <a:latin typeface="Century Schoolbook" pitchFamily="18" charset="0"/>
                <a:cs typeface="Times New Roman"/>
              </a:rPr>
              <a:t>L-alanine to D-alanine</a:t>
            </a:r>
            <a:r>
              <a:rPr lang="en-US" sz="2400" dirty="0" smtClean="0">
                <a:latin typeface="Century Schoolbook" pitchFamily="18" charset="0"/>
                <a:cs typeface="Times New Roman"/>
              </a:rPr>
              <a:t>, a key component of the peptidoglycan of bacterial cell wall</a:t>
            </a:r>
          </a:p>
          <a:p>
            <a:pPr>
              <a:buNone/>
            </a:pPr>
            <a:endParaRPr lang="en-US" sz="2400" dirty="0" smtClean="0">
              <a:latin typeface="Century Schoolbook" pitchFamily="18" charset="0"/>
            </a:endParaRPr>
          </a:p>
          <a:p>
            <a:pPr>
              <a:buNone/>
            </a:pPr>
            <a:endParaRPr lang="en-US" sz="2400" dirty="0" smtClean="0">
              <a:latin typeface="Century Schoolbook" pitchFamily="18" charset="0"/>
            </a:endParaRPr>
          </a:p>
          <a:p>
            <a:pPr>
              <a:buNone/>
            </a:pPr>
            <a:endParaRPr lang="en-US" sz="2400" dirty="0">
              <a:latin typeface="Century Schoolbook" pitchFamily="18" charset="0"/>
            </a:endParaRPr>
          </a:p>
        </p:txBody>
      </p:sp>
      <p:pic>
        <p:nvPicPr>
          <p:cNvPr id="9" name="Picture 8" descr="Peptidoglycan.jpg"/>
          <p:cNvPicPr>
            <a:picLocks noChangeAspect="1"/>
          </p:cNvPicPr>
          <p:nvPr/>
        </p:nvPicPr>
        <p:blipFill>
          <a:blip r:embed="rId3" cstate="print"/>
          <a:stretch>
            <a:fillRect/>
          </a:stretch>
        </p:blipFill>
        <p:spPr>
          <a:xfrm>
            <a:off x="533400" y="3048000"/>
            <a:ext cx="3200400" cy="3200400"/>
          </a:xfrm>
          <a:prstGeom prst="rect">
            <a:avLst/>
          </a:prstGeom>
        </p:spPr>
      </p:pic>
      <p:pic>
        <p:nvPicPr>
          <p:cNvPr id="10" name="Picture 9" descr="D-alanine metabolism.png"/>
          <p:cNvPicPr>
            <a:picLocks noChangeAspect="1"/>
          </p:cNvPicPr>
          <p:nvPr/>
        </p:nvPicPr>
        <p:blipFill>
          <a:blip r:embed="rId4" cstate="print"/>
          <a:stretch>
            <a:fillRect/>
          </a:stretch>
        </p:blipFill>
        <p:spPr>
          <a:xfrm>
            <a:off x="3886200" y="2895600"/>
            <a:ext cx="4191000" cy="3601756"/>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LP.png"/>
          <p:cNvPicPr>
            <a:picLocks noChangeAspect="1"/>
          </p:cNvPicPr>
          <p:nvPr/>
        </p:nvPicPr>
        <p:blipFill>
          <a:blip r:embed="rId3" cstate="print"/>
          <a:stretch>
            <a:fillRect/>
          </a:stretch>
        </p:blipFill>
        <p:spPr>
          <a:xfrm>
            <a:off x="7086600" y="5562600"/>
            <a:ext cx="1676400" cy="1034114"/>
          </a:xfrm>
          <a:prstGeom prst="rect">
            <a:avLst/>
          </a:prstGeom>
        </p:spPr>
      </p:pic>
      <p:sp>
        <p:nvSpPr>
          <p:cNvPr id="2" name="Title 1"/>
          <p:cNvSpPr>
            <a:spLocks noGrp="1"/>
          </p:cNvSpPr>
          <p:nvPr>
            <p:ph type="title"/>
          </p:nvPr>
        </p:nvSpPr>
        <p:spPr>
          <a:xfrm>
            <a:off x="533400" y="274638"/>
            <a:ext cx="8153400" cy="715962"/>
          </a:xfrm>
        </p:spPr>
        <p:txBody>
          <a:bodyPr>
            <a:normAutofit fontScale="90000"/>
          </a:bodyPr>
          <a:lstStyle/>
          <a:p>
            <a:r>
              <a:rPr lang="en-US" b="1" i="1" dirty="0" smtClean="0">
                <a:latin typeface="Century Schoolbook" pitchFamily="18" charset="0"/>
              </a:rPr>
              <a:t>B. </a:t>
            </a:r>
            <a:r>
              <a:rPr lang="en-US" b="1" i="1" dirty="0" err="1" smtClean="0">
                <a:latin typeface="Century Schoolbook" pitchFamily="18" charset="0"/>
              </a:rPr>
              <a:t>anthracis</a:t>
            </a:r>
            <a:r>
              <a:rPr lang="en-US" b="1" i="1" dirty="0" smtClean="0">
                <a:latin typeface="Century Schoolbook" pitchFamily="18" charset="0"/>
              </a:rPr>
              <a:t> </a:t>
            </a:r>
            <a:r>
              <a:rPr lang="en-US" b="1" dirty="0" smtClean="0">
                <a:latin typeface="Century Schoolbook" pitchFamily="18" charset="0"/>
              </a:rPr>
              <a:t>Alanine </a:t>
            </a:r>
            <a:r>
              <a:rPr lang="en-US" b="1" dirty="0" err="1" smtClean="0">
                <a:latin typeface="Century Schoolbook" pitchFamily="18" charset="0"/>
              </a:rPr>
              <a:t>Racemase</a:t>
            </a:r>
            <a:endParaRPr lang="en-US" b="1" dirty="0">
              <a:latin typeface="Century Schoolbook" pitchFamily="18" charset="0"/>
            </a:endParaRPr>
          </a:p>
        </p:txBody>
      </p:sp>
      <p:sp>
        <p:nvSpPr>
          <p:cNvPr id="3" name="Content Placeholder 2"/>
          <p:cNvSpPr>
            <a:spLocks noGrp="1"/>
          </p:cNvSpPr>
          <p:nvPr>
            <p:ph sz="quarter" idx="1"/>
          </p:nvPr>
        </p:nvSpPr>
        <p:spPr>
          <a:xfrm>
            <a:off x="457200" y="1219200"/>
            <a:ext cx="8229600" cy="5410200"/>
          </a:xfrm>
        </p:spPr>
        <p:txBody>
          <a:bodyPr>
            <a:noAutofit/>
          </a:bodyPr>
          <a:lstStyle/>
          <a:p>
            <a:r>
              <a:rPr lang="en-US" sz="2400" dirty="0" smtClean="0">
                <a:latin typeface="Century Schoolbook" pitchFamily="18" charset="0"/>
              </a:rPr>
              <a:t>Encoded by the </a:t>
            </a:r>
            <a:r>
              <a:rPr lang="en-US" sz="2400" i="1" dirty="0" smtClean="0">
                <a:latin typeface="Century Schoolbook" pitchFamily="18" charset="0"/>
              </a:rPr>
              <a:t>dal1</a:t>
            </a:r>
            <a:r>
              <a:rPr lang="en-US" sz="2400" dirty="0" smtClean="0">
                <a:latin typeface="Century Schoolbook" pitchFamily="18" charset="0"/>
              </a:rPr>
              <a:t> gene</a:t>
            </a:r>
          </a:p>
          <a:p>
            <a:r>
              <a:rPr lang="en-US" sz="2400" dirty="0" smtClean="0">
                <a:latin typeface="Century Schoolbook" pitchFamily="18" charset="0"/>
              </a:rPr>
              <a:t>391 amino acids/monomer (</a:t>
            </a:r>
            <a:r>
              <a:rPr lang="en-US" sz="2400" dirty="0" err="1" smtClean="0">
                <a:latin typeface="Century Schoolbook" pitchFamily="18" charset="0"/>
              </a:rPr>
              <a:t>dimer</a:t>
            </a:r>
            <a:r>
              <a:rPr lang="en-US" sz="2400" dirty="0" smtClean="0">
                <a:latin typeface="Century Schoolbook" pitchFamily="18" charset="0"/>
              </a:rPr>
              <a:t>); ~ 44 </a:t>
            </a:r>
            <a:r>
              <a:rPr lang="en-US" sz="2400" dirty="0" err="1" smtClean="0">
                <a:latin typeface="Century Schoolbook" pitchFamily="18" charset="0"/>
              </a:rPr>
              <a:t>kDa</a:t>
            </a:r>
            <a:endParaRPr lang="en-US" sz="2400" dirty="0" smtClean="0">
              <a:latin typeface="Century Schoolbook" pitchFamily="18" charset="0"/>
            </a:endParaRPr>
          </a:p>
          <a:p>
            <a:r>
              <a:rPr lang="en-US" sz="2400" dirty="0" smtClean="0">
                <a:latin typeface="Century Schoolbook" pitchFamily="18" charset="0"/>
              </a:rPr>
              <a:t>Two identified domains:</a:t>
            </a:r>
          </a:p>
          <a:p>
            <a:pPr>
              <a:buNone/>
            </a:pPr>
            <a:r>
              <a:rPr lang="en-US" sz="2400" dirty="0" smtClean="0">
                <a:latin typeface="Century Schoolbook" pitchFamily="18" charset="0"/>
              </a:rPr>
              <a:t>   </a:t>
            </a:r>
            <a:r>
              <a:rPr lang="en-US" sz="2400" b="1" dirty="0" smtClean="0">
                <a:latin typeface="Century Schoolbook" pitchFamily="18" charset="0"/>
              </a:rPr>
              <a:t>N-terminal Domain (16-245)</a:t>
            </a:r>
          </a:p>
          <a:p>
            <a:pPr>
              <a:buNone/>
            </a:pPr>
            <a:r>
              <a:rPr lang="en-US" sz="2400" b="1" dirty="0" smtClean="0">
                <a:latin typeface="Century Schoolbook" pitchFamily="18" charset="0"/>
              </a:rPr>
              <a:t>   C-terminal Domain (1-15, 246-389)</a:t>
            </a:r>
          </a:p>
          <a:p>
            <a:r>
              <a:rPr lang="en-US" sz="2400" dirty="0" smtClean="0">
                <a:latin typeface="Century Schoolbook" pitchFamily="18" charset="0"/>
              </a:rPr>
              <a:t>The active site is formed by N-terminus residues from one monomer and C-terminus residues from the other monomer (</a:t>
            </a:r>
            <a:r>
              <a:rPr lang="en-US" sz="2400" u="sng" dirty="0" smtClean="0">
                <a:latin typeface="Century Schoolbook" pitchFamily="18" charset="0"/>
              </a:rPr>
              <a:t>Lys41 and Tyr270</a:t>
            </a:r>
            <a:r>
              <a:rPr lang="en-US" sz="2400" dirty="0" smtClean="0">
                <a:latin typeface="Century Schoolbook" pitchFamily="18" charset="0"/>
              </a:rPr>
              <a:t>) and located at the interface of the two domains</a:t>
            </a:r>
          </a:p>
          <a:p>
            <a:r>
              <a:rPr lang="en-US" sz="2400" dirty="0" smtClean="0">
                <a:latin typeface="Century Schoolbook" pitchFamily="18" charset="0"/>
              </a:rPr>
              <a:t>Requires a cofactor </a:t>
            </a:r>
            <a:r>
              <a:rPr lang="en-US" sz="2400" u="sng" dirty="0" err="1" smtClean="0">
                <a:latin typeface="Century Schoolbook" pitchFamily="18" charset="0"/>
              </a:rPr>
              <a:t>pyridoxal</a:t>
            </a:r>
            <a:r>
              <a:rPr lang="en-US" sz="2400" u="sng" dirty="0" smtClean="0">
                <a:latin typeface="Century Schoolbook" pitchFamily="18" charset="0"/>
              </a:rPr>
              <a:t> 5’-phosphate (PLP) </a:t>
            </a:r>
            <a:r>
              <a:rPr lang="en-US" sz="2400" dirty="0" smtClean="0">
                <a:latin typeface="Century Schoolbook" pitchFamily="18" charset="0"/>
              </a:rPr>
              <a:t>for catalysis</a:t>
            </a:r>
          </a:p>
          <a:p>
            <a:endParaRPr lang="en-US" sz="2400" dirty="0" smtClean="0">
              <a:latin typeface="Century Schoolbook" pitchFamily="18" charset="0"/>
            </a:endParaRPr>
          </a:p>
          <a:p>
            <a:endParaRPr lang="en-US" sz="2400" dirty="0" smtClean="0">
              <a:latin typeface="Century Schoolbook" pitchFamily="18" charset="0"/>
            </a:endParaRPr>
          </a:p>
          <a:p>
            <a:pPr>
              <a:buNone/>
            </a:pPr>
            <a:r>
              <a:rPr lang="en-US" sz="2400" dirty="0" smtClean="0">
                <a:latin typeface="Century Schoolbook" pitchFamily="18" charset="0"/>
              </a:rPr>
              <a:t> </a:t>
            </a:r>
          </a:p>
          <a:p>
            <a:endParaRPr lang="en-US" sz="2400" dirty="0" smtClean="0">
              <a:latin typeface="Century Schoolbook" pitchFamily="18" charset="0"/>
            </a:endParaRPr>
          </a:p>
        </p:txBody>
      </p:sp>
      <p:pic>
        <p:nvPicPr>
          <p:cNvPr id="4" name="Picture 3" descr="Dimer picture.png"/>
          <p:cNvPicPr>
            <a:picLocks noChangeAspect="1"/>
          </p:cNvPicPr>
          <p:nvPr/>
        </p:nvPicPr>
        <p:blipFill>
          <a:blip r:embed="rId4" cstate="print"/>
          <a:stretch>
            <a:fillRect/>
          </a:stretch>
        </p:blipFill>
        <p:spPr>
          <a:xfrm>
            <a:off x="270956" y="1219200"/>
            <a:ext cx="8568244" cy="5367694"/>
          </a:xfrm>
          <a:prstGeom prst="rect">
            <a:avLst/>
          </a:prstGeom>
        </p:spPr>
      </p:pic>
      <p:pic>
        <p:nvPicPr>
          <p:cNvPr id="5" name="Picture 4" descr="colored by domain.png"/>
          <p:cNvPicPr>
            <a:picLocks noChangeAspect="1"/>
          </p:cNvPicPr>
          <p:nvPr/>
        </p:nvPicPr>
        <p:blipFill>
          <a:blip r:embed="rId5" cstate="print"/>
          <a:stretch>
            <a:fillRect/>
          </a:stretch>
        </p:blipFill>
        <p:spPr>
          <a:xfrm>
            <a:off x="0" y="1023861"/>
            <a:ext cx="9144000" cy="57579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omain drawn.PNG"/>
          <p:cNvPicPr>
            <a:picLocks noGrp="1" noChangeAspect="1"/>
          </p:cNvPicPr>
          <p:nvPr>
            <p:ph sz="quarter" idx="1"/>
          </p:nvPr>
        </p:nvPicPr>
        <p:blipFill>
          <a:blip r:embed="rId3" cstate="print"/>
          <a:stretch>
            <a:fillRect/>
          </a:stretch>
        </p:blipFill>
        <p:spPr>
          <a:xfrm>
            <a:off x="152400" y="381000"/>
            <a:ext cx="3479597" cy="6019800"/>
          </a:xfrm>
        </p:spPr>
      </p:pic>
      <p:sp>
        <p:nvSpPr>
          <p:cNvPr id="6" name="Content Placeholder 5"/>
          <p:cNvSpPr>
            <a:spLocks noGrp="1"/>
          </p:cNvSpPr>
          <p:nvPr>
            <p:ph sz="quarter" idx="2"/>
          </p:nvPr>
        </p:nvSpPr>
        <p:spPr>
          <a:xfrm>
            <a:off x="3276600" y="685800"/>
            <a:ext cx="5791200" cy="5715000"/>
          </a:xfrm>
        </p:spPr>
        <p:txBody>
          <a:bodyPr>
            <a:normAutofit/>
          </a:bodyPr>
          <a:lstStyle/>
          <a:p>
            <a:r>
              <a:rPr lang="en-US" sz="2400" b="1" dirty="0" smtClean="0">
                <a:latin typeface="Century Schoolbook" pitchFamily="18" charset="0"/>
              </a:rPr>
              <a:t>N-terminal Domain (16-245)</a:t>
            </a:r>
          </a:p>
          <a:p>
            <a:pPr>
              <a:buNone/>
            </a:pPr>
            <a:r>
              <a:rPr lang="en-US" sz="2400" b="1" dirty="0" smtClean="0">
                <a:latin typeface="Century Schoolbook" pitchFamily="18" charset="0"/>
              </a:rPr>
              <a:t>    </a:t>
            </a:r>
            <a:r>
              <a:rPr lang="en-US" sz="2400" dirty="0" smtClean="0">
                <a:latin typeface="Century Schoolbook" pitchFamily="18" charset="0"/>
              </a:rPr>
              <a:t>-</a:t>
            </a:r>
            <a:r>
              <a:rPr lang="en-US" sz="2400" b="1" dirty="0" smtClean="0">
                <a:latin typeface="Century Schoolbook" pitchFamily="18" charset="0"/>
              </a:rPr>
              <a:t> (</a:t>
            </a:r>
            <a:r>
              <a:rPr lang="el-GR" sz="2400" b="1" dirty="0" smtClean="0">
                <a:latin typeface="Century Schoolbook" pitchFamily="18" charset="0"/>
                <a:cs typeface="Times New Roman"/>
              </a:rPr>
              <a:t>α</a:t>
            </a:r>
            <a:r>
              <a:rPr lang="en-US" sz="2400" b="1" dirty="0" smtClean="0">
                <a:latin typeface="Century Schoolbook" pitchFamily="18" charset="0"/>
                <a:cs typeface="Times New Roman"/>
              </a:rPr>
              <a:t>/</a:t>
            </a:r>
            <a:r>
              <a:rPr lang="el-GR" sz="2400" b="1" dirty="0" smtClean="0">
                <a:latin typeface="Century Schoolbook" pitchFamily="18" charset="0"/>
                <a:cs typeface="Times New Roman"/>
              </a:rPr>
              <a:t>β</a:t>
            </a:r>
            <a:r>
              <a:rPr lang="en-US" sz="2400" b="1" dirty="0" smtClean="0">
                <a:latin typeface="Century Schoolbook" pitchFamily="18" charset="0"/>
                <a:cs typeface="Times New Roman"/>
              </a:rPr>
              <a:t>)</a:t>
            </a:r>
            <a:r>
              <a:rPr lang="en-US" sz="2400" b="1" baseline="-25000" dirty="0" smtClean="0">
                <a:latin typeface="Century Schoolbook" pitchFamily="18" charset="0"/>
                <a:cs typeface="Times New Roman"/>
              </a:rPr>
              <a:t>8</a:t>
            </a:r>
            <a:r>
              <a:rPr lang="en-US" sz="2400" b="1" dirty="0" smtClean="0">
                <a:latin typeface="Century Schoolbook" pitchFamily="18" charset="0"/>
                <a:cs typeface="Times New Roman"/>
              </a:rPr>
              <a:t> barrel</a:t>
            </a:r>
          </a:p>
          <a:p>
            <a:pPr>
              <a:buNone/>
            </a:pPr>
            <a:r>
              <a:rPr lang="en-US" sz="2400" b="1" dirty="0" smtClean="0">
                <a:latin typeface="Century Schoolbook" pitchFamily="18" charset="0"/>
                <a:cs typeface="Times New Roman"/>
              </a:rPr>
              <a:t>    </a:t>
            </a:r>
            <a:r>
              <a:rPr lang="en-US" sz="2400" dirty="0" smtClean="0">
                <a:latin typeface="Century Schoolbook" pitchFamily="18" charset="0"/>
                <a:cs typeface="Times New Roman"/>
              </a:rPr>
              <a:t>-</a:t>
            </a:r>
            <a:r>
              <a:rPr lang="en-US" sz="2400" b="1" dirty="0" smtClean="0">
                <a:latin typeface="Century Schoolbook" pitchFamily="18" charset="0"/>
                <a:cs typeface="Times New Roman"/>
              </a:rPr>
              <a:t> </a:t>
            </a:r>
            <a:r>
              <a:rPr lang="en-US" sz="2400" dirty="0" smtClean="0">
                <a:latin typeface="Century Schoolbook" pitchFamily="18" charset="0"/>
                <a:cs typeface="Times New Roman"/>
              </a:rPr>
              <a:t>Lys41 is covalently linked to a PLP molecule and pointing toward the center of the barrel</a:t>
            </a:r>
          </a:p>
          <a:p>
            <a:pPr>
              <a:buNone/>
            </a:pPr>
            <a:r>
              <a:rPr lang="en-US" sz="2400" dirty="0" smtClean="0">
                <a:latin typeface="Century Schoolbook" pitchFamily="18" charset="0"/>
                <a:cs typeface="Times New Roman"/>
              </a:rPr>
              <a:t>    - important for catalysis</a:t>
            </a:r>
          </a:p>
          <a:p>
            <a:pPr>
              <a:buNone/>
            </a:pPr>
            <a:endParaRPr lang="en-US" sz="2400" dirty="0" smtClean="0">
              <a:latin typeface="Century Schoolbook" pitchFamily="18" charset="0"/>
              <a:cs typeface="Times New Roman"/>
            </a:endParaRPr>
          </a:p>
          <a:p>
            <a:r>
              <a:rPr lang="en-US" sz="2400" b="1" dirty="0" smtClean="0">
                <a:latin typeface="Century Schoolbook" pitchFamily="18" charset="0"/>
              </a:rPr>
              <a:t>C-terminal Domain (1-15, 246-391)</a:t>
            </a:r>
          </a:p>
          <a:p>
            <a:pPr>
              <a:buNone/>
            </a:pPr>
            <a:r>
              <a:rPr lang="en-US" sz="2400" b="1" dirty="0" smtClean="0">
                <a:latin typeface="Century Schoolbook" pitchFamily="18" charset="0"/>
              </a:rPr>
              <a:t>    </a:t>
            </a:r>
            <a:r>
              <a:rPr lang="en-US" sz="2400" dirty="0" smtClean="0">
                <a:latin typeface="Century Schoolbook" pitchFamily="18" charset="0"/>
              </a:rPr>
              <a:t>-</a:t>
            </a:r>
            <a:r>
              <a:rPr lang="en-US" sz="2400" b="1" dirty="0" smtClean="0">
                <a:latin typeface="Century Schoolbook" pitchFamily="18" charset="0"/>
              </a:rPr>
              <a:t> mainly </a:t>
            </a:r>
            <a:r>
              <a:rPr lang="en-US" sz="2400" b="1" dirty="0" err="1" smtClean="0">
                <a:latin typeface="Century Schoolbook" pitchFamily="18" charset="0"/>
              </a:rPr>
              <a:t>antiparallel</a:t>
            </a:r>
            <a:r>
              <a:rPr lang="en-US" sz="2400" b="1" dirty="0" smtClean="0">
                <a:latin typeface="Century Schoolbook" pitchFamily="18" charset="0"/>
              </a:rPr>
              <a:t> </a:t>
            </a:r>
            <a:r>
              <a:rPr lang="el-GR" sz="2400" b="1" dirty="0" smtClean="0">
                <a:latin typeface="Century Schoolbook" pitchFamily="18" charset="0"/>
                <a:cs typeface="Times New Roman"/>
              </a:rPr>
              <a:t>β</a:t>
            </a:r>
            <a:r>
              <a:rPr lang="en-US" sz="2400" b="1" dirty="0" smtClean="0">
                <a:latin typeface="Century Schoolbook" pitchFamily="18" charset="0"/>
                <a:cs typeface="Times New Roman"/>
              </a:rPr>
              <a:t>-strands</a:t>
            </a:r>
          </a:p>
          <a:p>
            <a:pPr>
              <a:buNone/>
            </a:pPr>
            <a:r>
              <a:rPr lang="en-US" sz="2400" b="1" dirty="0" smtClean="0">
                <a:latin typeface="Century Schoolbook" pitchFamily="18" charset="0"/>
                <a:cs typeface="Times New Roman"/>
              </a:rPr>
              <a:t>    </a:t>
            </a:r>
            <a:r>
              <a:rPr lang="en-US" sz="2400" dirty="0" smtClean="0">
                <a:latin typeface="Century Schoolbook" pitchFamily="18" charset="0"/>
                <a:cs typeface="Times New Roman"/>
              </a:rPr>
              <a:t>-</a:t>
            </a:r>
            <a:r>
              <a:rPr lang="en-US" sz="2400" b="1" dirty="0" smtClean="0">
                <a:latin typeface="Century Schoolbook" pitchFamily="18" charset="0"/>
                <a:cs typeface="Times New Roman"/>
              </a:rPr>
              <a:t> </a:t>
            </a:r>
            <a:r>
              <a:rPr lang="en-US" sz="2400" dirty="0" smtClean="0">
                <a:latin typeface="Century Schoolbook" pitchFamily="18" charset="0"/>
                <a:cs typeface="Times New Roman"/>
              </a:rPr>
              <a:t>Tyr270, Tyr289, and Thr316 covers over the active site formed with the other monomer and forms extensive H-bond network with PLP</a:t>
            </a:r>
            <a:endParaRPr lang="en-US" sz="2400" b="1" dirty="0" smtClean="0">
              <a:latin typeface="Century Schoolbook" pitchFamily="18" charset="0"/>
              <a:cs typeface="Times New Roman"/>
            </a:endParaRPr>
          </a:p>
          <a:p>
            <a:pPr>
              <a:buNone/>
            </a:pPr>
            <a:endParaRPr lang="en-US" sz="2400" b="1" dirty="0" smtClean="0">
              <a:latin typeface="Century Schoolbook" pitchFamily="18" charset="0"/>
            </a:endParaRPr>
          </a:p>
          <a:p>
            <a:pPr>
              <a:buNone/>
            </a:pPr>
            <a:endParaRPr lang="en-US" sz="2400" dirty="0" smtClean="0">
              <a:latin typeface="Century Schoolbook" pitchFamily="18" charset="0"/>
              <a:cs typeface="Times New Roman"/>
            </a:endParaRPr>
          </a:p>
          <a:p>
            <a:pPr>
              <a:buNone/>
            </a:pPr>
            <a:endParaRPr lang="en-US" sz="2400" dirty="0" smtClean="0">
              <a:latin typeface="Century Schoolbook" pitchFamily="18" charset="0"/>
              <a:cs typeface="Times New Roman"/>
            </a:endParaRPr>
          </a:p>
          <a:p>
            <a:pPr>
              <a:buNone/>
            </a:pPr>
            <a:endParaRPr lang="en-US" sz="2400" dirty="0">
              <a:latin typeface="Century Schoolbook"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274638"/>
            <a:ext cx="8153400" cy="868362"/>
          </a:xfrm>
        </p:spPr>
        <p:txBody>
          <a:bodyPr>
            <a:normAutofit/>
          </a:bodyPr>
          <a:lstStyle/>
          <a:p>
            <a:r>
              <a:rPr lang="en-US" sz="3600" b="1" dirty="0" smtClean="0">
                <a:latin typeface="Century Schoolbook" pitchFamily="18" charset="0"/>
              </a:rPr>
              <a:t>The Active Site</a:t>
            </a:r>
            <a:endParaRPr lang="en-US" sz="3600" b="1" dirty="0">
              <a:latin typeface="Century Schoolbook" pitchFamily="18" charset="0"/>
            </a:endParaRPr>
          </a:p>
        </p:txBody>
      </p:sp>
      <p:sp>
        <p:nvSpPr>
          <p:cNvPr id="6" name="Content Placeholder 5"/>
          <p:cNvSpPr>
            <a:spLocks noGrp="1"/>
          </p:cNvSpPr>
          <p:nvPr>
            <p:ph sz="quarter" idx="1"/>
          </p:nvPr>
        </p:nvSpPr>
        <p:spPr>
          <a:xfrm>
            <a:off x="533400" y="1295400"/>
            <a:ext cx="8153400" cy="4724400"/>
          </a:xfrm>
        </p:spPr>
        <p:txBody>
          <a:bodyPr>
            <a:normAutofit/>
          </a:bodyPr>
          <a:lstStyle/>
          <a:p>
            <a:r>
              <a:rPr lang="en-US" sz="2400" dirty="0" smtClean="0">
                <a:latin typeface="Century Schoolbook" pitchFamily="18" charset="0"/>
              </a:rPr>
              <a:t>Pyridoxal-5’-phosphate is coordinated by 9 hydrogen bonds from close-by amino acid side-chains and the protein backbone</a:t>
            </a:r>
          </a:p>
          <a:p>
            <a:pPr>
              <a:buNone/>
            </a:pPr>
            <a:r>
              <a:rPr lang="en-US" sz="2400" dirty="0" smtClean="0">
                <a:latin typeface="Century Schoolbook" pitchFamily="18" charset="0"/>
              </a:rPr>
              <a:t>   - Tyr359, Tyr45, Arg138, Ser209</a:t>
            </a:r>
          </a:p>
          <a:p>
            <a:endParaRPr lang="en-US" sz="2400" dirty="0" smtClean="0">
              <a:latin typeface="Century Schoolbook" pitchFamily="18" charset="0"/>
            </a:endParaRPr>
          </a:p>
          <a:p>
            <a:r>
              <a:rPr lang="en-US" sz="2400" dirty="0" smtClean="0">
                <a:latin typeface="Century Schoolbook" pitchFamily="18" charset="0"/>
              </a:rPr>
              <a:t>The substrate (L-Alanine) is coordinated by residues in close proximity to the PLP molecule</a:t>
            </a:r>
          </a:p>
          <a:p>
            <a:pPr>
              <a:buNone/>
            </a:pPr>
            <a:r>
              <a:rPr lang="en-US" sz="2400" dirty="0" smtClean="0">
                <a:latin typeface="Century Schoolbook" pitchFamily="18" charset="0"/>
              </a:rPr>
              <a:t>   - Tyr289, Met317 (holds the carbonyl group)</a:t>
            </a:r>
          </a:p>
          <a:p>
            <a:pPr>
              <a:buNone/>
            </a:pPr>
            <a:r>
              <a:rPr lang="en-US" sz="2400" dirty="0" smtClean="0">
                <a:latin typeface="Century Schoolbook" pitchFamily="18" charset="0"/>
              </a:rPr>
              <a:t>   - Tyr270 (hydrogen bond with the –NH</a:t>
            </a:r>
            <a:r>
              <a:rPr lang="en-US" sz="2400" baseline="-25000" dirty="0" smtClean="0">
                <a:latin typeface="Century Schoolbook" pitchFamily="18" charset="0"/>
              </a:rPr>
              <a:t>3</a:t>
            </a:r>
            <a:r>
              <a:rPr lang="en-US" sz="2400" baseline="30000" dirty="0" smtClean="0">
                <a:latin typeface="Century Schoolbook" pitchFamily="18" charset="0"/>
              </a:rPr>
              <a:t>+</a:t>
            </a:r>
            <a:r>
              <a:rPr lang="en-US" sz="2400" dirty="0" smtClean="0">
                <a:latin typeface="Century Schoolbook" pitchFamily="18" charset="0"/>
              </a:rPr>
              <a:t> group)</a:t>
            </a:r>
          </a:p>
          <a:p>
            <a:endParaRPr lang="en-US" sz="2400" dirty="0" smtClean="0">
              <a:latin typeface="Century Schoolbook" pitchFamily="18" charset="0"/>
            </a:endParaRPr>
          </a:p>
          <a:p>
            <a:endParaRPr lang="en-US" sz="2400" dirty="0">
              <a:latin typeface="Century Schoolbook" pitchFamily="18" charset="0"/>
            </a:endParaRPr>
          </a:p>
        </p:txBody>
      </p:sp>
      <p:pic>
        <p:nvPicPr>
          <p:cNvPr id="4" name="Picture 3" descr="Active site.png"/>
          <p:cNvPicPr>
            <a:picLocks noChangeAspect="1"/>
          </p:cNvPicPr>
          <p:nvPr/>
        </p:nvPicPr>
        <p:blipFill>
          <a:blip r:embed="rId2" cstate="print"/>
          <a:stretch>
            <a:fillRect/>
          </a:stretch>
        </p:blipFill>
        <p:spPr>
          <a:xfrm>
            <a:off x="609600" y="0"/>
            <a:ext cx="77724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alanine docked.png"/>
          <p:cNvPicPr>
            <a:picLocks noGrp="1" noChangeAspect="1"/>
          </p:cNvPicPr>
          <p:nvPr>
            <p:ph sz="quarter" idx="1"/>
          </p:nvPr>
        </p:nvPicPr>
        <p:blipFill>
          <a:blip r:embed="rId2" cstate="print"/>
          <a:stretch>
            <a:fillRect/>
          </a:stretch>
        </p:blipFill>
        <p:spPr>
          <a:xfrm>
            <a:off x="963664" y="457200"/>
            <a:ext cx="7342136" cy="58674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descr="Tyrosine docked.png"/>
          <p:cNvPicPr>
            <a:picLocks noChangeAspect="1"/>
          </p:cNvPicPr>
          <p:nvPr/>
        </p:nvPicPr>
        <p:blipFill>
          <a:blip r:embed="rId2" cstate="print"/>
          <a:stretch>
            <a:fillRect/>
          </a:stretch>
        </p:blipFill>
        <p:spPr>
          <a:xfrm>
            <a:off x="720772" y="76200"/>
            <a:ext cx="7585028" cy="662241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47800" y="4419600"/>
            <a:ext cx="5920740" cy="2057400"/>
            <a:chOff x="1447800" y="4419600"/>
            <a:chExt cx="5920740" cy="2057400"/>
          </a:xfrm>
        </p:grpSpPr>
        <p:pic>
          <p:nvPicPr>
            <p:cNvPr id="4" name="Picture 3" descr="Entryway alignment species.PNG"/>
            <p:cNvPicPr>
              <a:picLocks noChangeAspect="1"/>
            </p:cNvPicPr>
            <p:nvPr/>
          </p:nvPicPr>
          <p:blipFill>
            <a:blip r:embed="rId3" cstate="print"/>
            <a:stretch>
              <a:fillRect/>
            </a:stretch>
          </p:blipFill>
          <p:spPr>
            <a:xfrm>
              <a:off x="1447800" y="4772732"/>
              <a:ext cx="1527600" cy="1447800"/>
            </a:xfrm>
            <a:prstGeom prst="rect">
              <a:avLst/>
            </a:prstGeom>
          </p:spPr>
        </p:pic>
        <p:pic>
          <p:nvPicPr>
            <p:cNvPr id="9" name="Picture 8" descr="entryway alignment.png"/>
            <p:cNvPicPr>
              <a:picLocks noChangeAspect="1"/>
            </p:cNvPicPr>
            <p:nvPr/>
          </p:nvPicPr>
          <p:blipFill>
            <a:blip r:embed="rId4" cstate="print"/>
            <a:stretch>
              <a:fillRect/>
            </a:stretch>
          </p:blipFill>
          <p:spPr>
            <a:xfrm>
              <a:off x="3048000" y="4419600"/>
              <a:ext cx="4320540" cy="2057400"/>
            </a:xfrm>
            <a:prstGeom prst="rect">
              <a:avLst/>
            </a:prstGeom>
          </p:spPr>
        </p:pic>
      </p:grpSp>
      <p:sp>
        <p:nvSpPr>
          <p:cNvPr id="2" name="Title 1"/>
          <p:cNvSpPr>
            <a:spLocks noGrp="1"/>
          </p:cNvSpPr>
          <p:nvPr>
            <p:ph type="title"/>
          </p:nvPr>
        </p:nvSpPr>
        <p:spPr>
          <a:xfrm>
            <a:off x="457200" y="274638"/>
            <a:ext cx="8229600" cy="944562"/>
          </a:xfrm>
        </p:spPr>
        <p:txBody>
          <a:bodyPr>
            <a:normAutofit/>
          </a:bodyPr>
          <a:lstStyle/>
          <a:p>
            <a:r>
              <a:rPr lang="en-US" sz="3600" b="1" dirty="0" smtClean="0">
                <a:latin typeface="Century Schoolbook" pitchFamily="18" charset="0"/>
              </a:rPr>
              <a:t>The Active Site Entryway</a:t>
            </a:r>
            <a:endParaRPr lang="en-US" sz="3600" b="1" dirty="0">
              <a:latin typeface="Century Schoolbook" pitchFamily="18" charset="0"/>
            </a:endParaRPr>
          </a:p>
        </p:txBody>
      </p:sp>
      <p:sp>
        <p:nvSpPr>
          <p:cNvPr id="3" name="Content Placeholder 2"/>
          <p:cNvSpPr>
            <a:spLocks noGrp="1"/>
          </p:cNvSpPr>
          <p:nvPr>
            <p:ph sz="quarter" idx="1"/>
          </p:nvPr>
        </p:nvSpPr>
        <p:spPr>
          <a:xfrm>
            <a:off x="533400" y="1447800"/>
            <a:ext cx="8153400" cy="4800600"/>
          </a:xfrm>
        </p:spPr>
        <p:txBody>
          <a:bodyPr>
            <a:normAutofit/>
          </a:bodyPr>
          <a:lstStyle/>
          <a:p>
            <a:r>
              <a:rPr lang="en-US" sz="2400" dirty="0" smtClean="0">
                <a:latin typeface="Century Schoolbook" pitchFamily="18" charset="0"/>
              </a:rPr>
              <a:t>Loops from the N-terminal domain of one monomer and C-terminal domain of the other monomer</a:t>
            </a:r>
          </a:p>
          <a:p>
            <a:r>
              <a:rPr lang="en-US" sz="2400" u="sng" dirty="0" smtClean="0">
                <a:latin typeface="Century Schoolbook" pitchFamily="18" charset="0"/>
              </a:rPr>
              <a:t>Inner layer</a:t>
            </a:r>
            <a:r>
              <a:rPr lang="en-US" sz="2400" dirty="0" smtClean="0">
                <a:latin typeface="Century Schoolbook" pitchFamily="18" charset="0"/>
              </a:rPr>
              <a:t>: Tyr270, Tyr359, Tyr 289, and Ala 172</a:t>
            </a:r>
          </a:p>
          <a:p>
            <a:pPr>
              <a:buNone/>
            </a:pPr>
            <a:r>
              <a:rPr lang="en-US" sz="2400" dirty="0" smtClean="0">
                <a:latin typeface="Century Schoolbook" pitchFamily="18" charset="0"/>
              </a:rPr>
              <a:t>   </a:t>
            </a:r>
            <a:r>
              <a:rPr lang="en-US" sz="2400" u="sng" dirty="0" smtClean="0">
                <a:latin typeface="Century Schoolbook" pitchFamily="18" charset="0"/>
              </a:rPr>
              <a:t>Middle layer</a:t>
            </a:r>
            <a:r>
              <a:rPr lang="en-US" sz="2400" dirty="0" smtClean="0">
                <a:latin typeface="Century Schoolbook" pitchFamily="18" charset="0"/>
              </a:rPr>
              <a:t>: Arg314, Ile357, Arg295, and Asp173</a:t>
            </a:r>
          </a:p>
          <a:p>
            <a:pPr>
              <a:buNone/>
            </a:pPr>
            <a:r>
              <a:rPr lang="en-US" sz="2400" dirty="0" smtClean="0">
                <a:latin typeface="Century Schoolbook" pitchFamily="18" charset="0"/>
              </a:rPr>
              <a:t>   </a:t>
            </a:r>
            <a:r>
              <a:rPr lang="en-US" sz="2400" u="sng" dirty="0" smtClean="0">
                <a:latin typeface="Century Schoolbook" pitchFamily="18" charset="0"/>
              </a:rPr>
              <a:t>Outer layer</a:t>
            </a:r>
            <a:r>
              <a:rPr lang="en-US" sz="2400" dirty="0" smtClean="0">
                <a:latin typeface="Century Schoolbook" pitchFamily="18" charset="0"/>
              </a:rPr>
              <a:t>: less conserved, more restricted entryway due to a the presence of Asn271 instead of </a:t>
            </a:r>
            <a:r>
              <a:rPr lang="en-US" sz="2400" dirty="0" err="1" smtClean="0">
                <a:latin typeface="Century Schoolbook" pitchFamily="18" charset="0"/>
              </a:rPr>
              <a:t>glycines</a:t>
            </a:r>
            <a:endParaRPr lang="en-US" sz="2400" dirty="0" smtClean="0">
              <a:latin typeface="Century Schoolbook" pitchFamily="18" charset="0"/>
            </a:endParaRPr>
          </a:p>
          <a:p>
            <a:pPr>
              <a:buNone/>
            </a:pPr>
            <a:endParaRPr lang="en-US" sz="2400" dirty="0">
              <a:latin typeface="Century Schoolbook" pitchFamily="18" charset="0"/>
            </a:endParaRPr>
          </a:p>
        </p:txBody>
      </p:sp>
      <p:pic>
        <p:nvPicPr>
          <p:cNvPr id="7" name="Picture 6" descr="Active site entryway.png"/>
          <p:cNvPicPr>
            <a:picLocks noChangeAspect="1"/>
          </p:cNvPicPr>
          <p:nvPr/>
        </p:nvPicPr>
        <p:blipFill>
          <a:blip r:embed="rId5" cstate="print"/>
          <a:stretch>
            <a:fillRect/>
          </a:stretch>
        </p:blipFill>
        <p:spPr>
          <a:xfrm>
            <a:off x="76200" y="134198"/>
            <a:ext cx="9013004" cy="6495202"/>
          </a:xfrm>
          <a:prstGeom prst="rect">
            <a:avLst/>
          </a:prstGeom>
        </p:spPr>
      </p:pic>
      <p:pic>
        <p:nvPicPr>
          <p:cNvPr id="8" name="Picture 7" descr="Active site entryway surface.png"/>
          <p:cNvPicPr>
            <a:picLocks noChangeAspect="1"/>
          </p:cNvPicPr>
          <p:nvPr/>
        </p:nvPicPr>
        <p:blipFill>
          <a:blip r:embed="rId6" cstate="print"/>
          <a:stretch>
            <a:fillRect/>
          </a:stretch>
        </p:blipFill>
        <p:spPr>
          <a:xfrm>
            <a:off x="0" y="76200"/>
            <a:ext cx="9144000" cy="655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077200" cy="1096962"/>
          </a:xfrm>
        </p:spPr>
        <p:txBody>
          <a:bodyPr/>
          <a:lstStyle/>
          <a:p>
            <a:r>
              <a:rPr lang="en-US" b="1" dirty="0" smtClean="0">
                <a:latin typeface="Century Schoolbook" pitchFamily="18" charset="0"/>
              </a:rPr>
              <a:t>D-</a:t>
            </a:r>
            <a:r>
              <a:rPr lang="en-US" b="1" dirty="0" err="1" smtClean="0">
                <a:latin typeface="Century Schoolbook" pitchFamily="18" charset="0"/>
              </a:rPr>
              <a:t>Cycloserine</a:t>
            </a:r>
            <a:endParaRPr lang="en-US" b="1" dirty="0">
              <a:latin typeface="Century Schoolbook" pitchFamily="18" charset="0"/>
            </a:endParaRPr>
          </a:p>
        </p:txBody>
      </p:sp>
      <p:sp>
        <p:nvSpPr>
          <p:cNvPr id="3" name="Content Placeholder 2"/>
          <p:cNvSpPr>
            <a:spLocks noGrp="1"/>
          </p:cNvSpPr>
          <p:nvPr>
            <p:ph sz="quarter" idx="1"/>
          </p:nvPr>
        </p:nvSpPr>
        <p:spPr>
          <a:xfrm>
            <a:off x="685800" y="1676400"/>
            <a:ext cx="8001000" cy="4572000"/>
          </a:xfrm>
        </p:spPr>
        <p:txBody>
          <a:bodyPr>
            <a:normAutofit/>
          </a:bodyPr>
          <a:lstStyle/>
          <a:p>
            <a:r>
              <a:rPr lang="en-US" sz="2400" dirty="0" smtClean="0">
                <a:latin typeface="Century Schoolbook" pitchFamily="18" charset="0"/>
              </a:rPr>
              <a:t>Antibiotics for treating </a:t>
            </a:r>
            <a:r>
              <a:rPr lang="en-US" sz="2400" i="1" dirty="0" smtClean="0">
                <a:latin typeface="Century Schoolbook" pitchFamily="18" charset="0"/>
              </a:rPr>
              <a:t>Mycobacterium tuberculosis</a:t>
            </a:r>
          </a:p>
          <a:p>
            <a:r>
              <a:rPr lang="en-US" sz="2400" dirty="0" smtClean="0">
                <a:latin typeface="Century Schoolbook" pitchFamily="18" charset="0"/>
              </a:rPr>
              <a:t>Can competitively inhibit both </a:t>
            </a:r>
            <a:r>
              <a:rPr lang="en-US" sz="2400" dirty="0" err="1" smtClean="0">
                <a:latin typeface="Century Schoolbook" pitchFamily="18" charset="0"/>
              </a:rPr>
              <a:t>Alanine</a:t>
            </a:r>
            <a:r>
              <a:rPr lang="en-US" sz="2400" dirty="0" smtClean="0">
                <a:latin typeface="Century Schoolbook" pitchFamily="18" charset="0"/>
              </a:rPr>
              <a:t> </a:t>
            </a:r>
            <a:r>
              <a:rPr lang="en-US" sz="2400" dirty="0" err="1" smtClean="0">
                <a:latin typeface="Century Schoolbook" pitchFamily="18" charset="0"/>
              </a:rPr>
              <a:t>Racemase</a:t>
            </a:r>
            <a:r>
              <a:rPr lang="en-US" sz="2400" dirty="0" smtClean="0">
                <a:latin typeface="Century Schoolbook" pitchFamily="18" charset="0"/>
              </a:rPr>
              <a:t> or D-</a:t>
            </a:r>
            <a:r>
              <a:rPr lang="en-US" sz="2400" dirty="0" err="1" smtClean="0">
                <a:latin typeface="Century Schoolbook" pitchFamily="18" charset="0"/>
              </a:rPr>
              <a:t>Alanine</a:t>
            </a:r>
            <a:r>
              <a:rPr lang="en-US" sz="2400" dirty="0" smtClean="0">
                <a:latin typeface="Century Schoolbook" pitchFamily="18" charset="0"/>
              </a:rPr>
              <a:t> </a:t>
            </a:r>
            <a:r>
              <a:rPr lang="en-US" sz="2400" dirty="0" err="1" smtClean="0">
                <a:latin typeface="Century Schoolbook" pitchFamily="18" charset="0"/>
              </a:rPr>
              <a:t>Ligase</a:t>
            </a:r>
            <a:r>
              <a:rPr lang="en-US" sz="2400" dirty="0" smtClean="0">
                <a:latin typeface="Century Schoolbook" pitchFamily="18" charset="0"/>
              </a:rPr>
              <a:t> </a:t>
            </a:r>
          </a:p>
          <a:p>
            <a:r>
              <a:rPr lang="en-US" sz="2400" dirty="0" smtClean="0">
                <a:latin typeface="Century Schoolbook" pitchFamily="18" charset="0"/>
              </a:rPr>
              <a:t>Prevents the proper construction of cell wall</a:t>
            </a:r>
            <a:endParaRPr lang="en-US" sz="2400" dirty="0">
              <a:latin typeface="Century Schoolbook" pitchFamily="18" charset="0"/>
            </a:endParaRPr>
          </a:p>
        </p:txBody>
      </p:sp>
      <p:pic>
        <p:nvPicPr>
          <p:cNvPr id="4" name="Picture 3" descr="Cycloserine.png"/>
          <p:cNvPicPr>
            <a:picLocks noChangeAspect="1"/>
          </p:cNvPicPr>
          <p:nvPr/>
        </p:nvPicPr>
        <p:blipFill>
          <a:blip r:embed="rId2" cstate="print"/>
          <a:stretch>
            <a:fillRect/>
          </a:stretch>
        </p:blipFill>
        <p:spPr>
          <a:xfrm>
            <a:off x="2514600" y="3733800"/>
            <a:ext cx="1965836" cy="1803655"/>
          </a:xfrm>
          <a:prstGeom prst="rect">
            <a:avLst/>
          </a:prstGeom>
        </p:spPr>
      </p:pic>
      <p:sp>
        <p:nvSpPr>
          <p:cNvPr id="5" name="TextBox 4"/>
          <p:cNvSpPr txBox="1"/>
          <p:nvPr/>
        </p:nvSpPr>
        <p:spPr>
          <a:xfrm>
            <a:off x="2667000" y="5791200"/>
            <a:ext cx="1871025" cy="369332"/>
          </a:xfrm>
          <a:prstGeom prst="rect">
            <a:avLst/>
          </a:prstGeom>
          <a:noFill/>
        </p:spPr>
        <p:txBody>
          <a:bodyPr wrap="none" rtlCol="0">
            <a:spAutoFit/>
          </a:bodyPr>
          <a:lstStyle/>
          <a:p>
            <a:r>
              <a:rPr lang="en-US" b="1" dirty="0" smtClean="0">
                <a:latin typeface="Century Schoolbook" pitchFamily="18" charset="0"/>
              </a:rPr>
              <a:t>D-</a:t>
            </a:r>
            <a:r>
              <a:rPr lang="en-US" b="1" dirty="0" err="1" smtClean="0">
                <a:latin typeface="Century Schoolbook" pitchFamily="18" charset="0"/>
              </a:rPr>
              <a:t>Cycloserine</a:t>
            </a:r>
            <a:endParaRPr lang="en-US" b="1" dirty="0">
              <a:latin typeface="Century Schoolbook" pitchFamily="18" charset="0"/>
            </a:endParaRPr>
          </a:p>
        </p:txBody>
      </p:sp>
      <p:pic>
        <p:nvPicPr>
          <p:cNvPr id="7" name="Picture 6" descr="DCS Binding.png"/>
          <p:cNvPicPr>
            <a:picLocks noChangeAspect="1"/>
          </p:cNvPicPr>
          <p:nvPr/>
        </p:nvPicPr>
        <p:blipFill>
          <a:blip r:embed="rId3" cstate="print"/>
          <a:stretch>
            <a:fillRect/>
          </a:stretch>
        </p:blipFill>
        <p:spPr>
          <a:xfrm>
            <a:off x="457200" y="76200"/>
            <a:ext cx="8268422" cy="6705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792162"/>
          </a:xfrm>
        </p:spPr>
        <p:txBody>
          <a:bodyPr>
            <a:normAutofit/>
          </a:bodyPr>
          <a:lstStyle/>
          <a:p>
            <a:r>
              <a:rPr lang="en-US" sz="3600" b="1" dirty="0" smtClean="0">
                <a:latin typeface="Century Schoolbook" pitchFamily="18" charset="0"/>
              </a:rPr>
              <a:t>Proposed </a:t>
            </a:r>
            <a:r>
              <a:rPr lang="en-US" sz="3600" b="1" dirty="0" err="1" smtClean="0">
                <a:latin typeface="Century Schoolbook" pitchFamily="18" charset="0"/>
              </a:rPr>
              <a:t>Alr</a:t>
            </a:r>
            <a:r>
              <a:rPr lang="en-US" sz="3600" b="1" dirty="0" smtClean="0">
                <a:latin typeface="Century Schoolbook" pitchFamily="18" charset="0"/>
              </a:rPr>
              <a:t> Mechanism</a:t>
            </a:r>
            <a:endParaRPr lang="en-US" sz="3600" b="1" dirty="0">
              <a:latin typeface="Century Schoolbook" pitchFamily="18" charset="0"/>
            </a:endParaRPr>
          </a:p>
        </p:txBody>
      </p:sp>
      <p:pic>
        <p:nvPicPr>
          <p:cNvPr id="4" name="Content Placeholder 3" descr="Reaction mechanism.PNG"/>
          <p:cNvPicPr>
            <a:picLocks noGrp="1" noChangeAspect="1"/>
          </p:cNvPicPr>
          <p:nvPr>
            <p:ph sz="quarter" idx="1"/>
          </p:nvPr>
        </p:nvPicPr>
        <p:blipFill>
          <a:blip r:embed="rId3" cstate="print"/>
          <a:stretch>
            <a:fillRect/>
          </a:stretch>
        </p:blipFill>
        <p:spPr>
          <a:xfrm>
            <a:off x="609600" y="1219200"/>
            <a:ext cx="7765473" cy="495300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6800" y="4343400"/>
            <a:ext cx="381000" cy="533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equence alignment of 6.png"/>
          <p:cNvPicPr>
            <a:picLocks noChangeAspect="1"/>
          </p:cNvPicPr>
          <p:nvPr/>
        </p:nvPicPr>
        <p:blipFill>
          <a:blip r:embed="rId2" cstate="print"/>
          <a:stretch>
            <a:fillRect/>
          </a:stretch>
        </p:blipFill>
        <p:spPr>
          <a:xfrm>
            <a:off x="76200" y="1295400"/>
            <a:ext cx="8915400" cy="4485588"/>
          </a:xfrm>
          <a:prstGeom prst="rect">
            <a:avLst/>
          </a:prstGeom>
        </p:spPr>
      </p:pic>
      <p:sp>
        <p:nvSpPr>
          <p:cNvPr id="5" name="Rectangle 4"/>
          <p:cNvSpPr/>
          <p:nvPr/>
        </p:nvSpPr>
        <p:spPr>
          <a:xfrm>
            <a:off x="4343400" y="1295400"/>
            <a:ext cx="762000" cy="609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905000" y="4343400"/>
            <a:ext cx="457200" cy="533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tructural alignment.png"/>
          <p:cNvPicPr>
            <a:picLocks noChangeAspect="1"/>
          </p:cNvPicPr>
          <p:nvPr/>
        </p:nvPicPr>
        <p:blipFill>
          <a:blip r:embed="rId3" cstate="print"/>
          <a:stretch>
            <a:fillRect/>
          </a:stretch>
        </p:blipFill>
        <p:spPr>
          <a:xfrm>
            <a:off x="76200" y="108625"/>
            <a:ext cx="8991600" cy="6596975"/>
          </a:xfrm>
          <a:prstGeom prst="rect">
            <a:avLst/>
          </a:prstGeom>
        </p:spPr>
      </p:pic>
      <p:sp>
        <p:nvSpPr>
          <p:cNvPr id="10" name="Rectangle 9"/>
          <p:cNvSpPr/>
          <p:nvPr/>
        </p:nvSpPr>
        <p:spPr>
          <a:xfrm>
            <a:off x="1066800" y="4343400"/>
            <a:ext cx="381000" cy="533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944562"/>
          </a:xfrm>
        </p:spPr>
        <p:txBody>
          <a:bodyPr/>
          <a:lstStyle/>
          <a:p>
            <a:r>
              <a:rPr lang="en-US" b="1" dirty="0" smtClean="0">
                <a:latin typeface="Century Schoolbook" pitchFamily="18" charset="0"/>
              </a:rPr>
              <a:t>Petal Death Protein (PDP)</a:t>
            </a:r>
            <a:endParaRPr lang="en-US" b="1" dirty="0">
              <a:latin typeface="Century Schoolbook" pitchFamily="18" charset="0"/>
            </a:endParaRPr>
          </a:p>
        </p:txBody>
      </p:sp>
      <p:sp>
        <p:nvSpPr>
          <p:cNvPr id="3" name="Content Placeholder 2"/>
          <p:cNvSpPr>
            <a:spLocks noGrp="1"/>
          </p:cNvSpPr>
          <p:nvPr>
            <p:ph sz="quarter" idx="1"/>
          </p:nvPr>
        </p:nvSpPr>
        <p:spPr>
          <a:xfrm>
            <a:off x="533400" y="1295400"/>
            <a:ext cx="8153400" cy="5181600"/>
          </a:xfrm>
        </p:spPr>
        <p:txBody>
          <a:bodyPr>
            <a:normAutofit/>
          </a:bodyPr>
          <a:lstStyle/>
          <a:p>
            <a:r>
              <a:rPr lang="en-US" sz="2400" u="sng" dirty="0" smtClean="0">
                <a:latin typeface="Century Schoolbook" pitchFamily="18" charset="0"/>
              </a:rPr>
              <a:t>Lyase</a:t>
            </a:r>
            <a:r>
              <a:rPr lang="en-US" sz="2400" dirty="0" smtClean="0">
                <a:latin typeface="Century Schoolbook" pitchFamily="18" charset="0"/>
              </a:rPr>
              <a:t> (EC 4.1.3); </a:t>
            </a:r>
            <a:r>
              <a:rPr lang="en-US" sz="2400" dirty="0" err="1" smtClean="0">
                <a:latin typeface="Century Schoolbook" pitchFamily="18" charset="0"/>
              </a:rPr>
              <a:t>Dimer</a:t>
            </a:r>
            <a:r>
              <a:rPr lang="en-US" sz="2400" dirty="0" smtClean="0">
                <a:latin typeface="Century Schoolbook" pitchFamily="18" charset="0"/>
              </a:rPr>
              <a:t>-of-</a:t>
            </a:r>
            <a:r>
              <a:rPr lang="en-US" sz="2400" dirty="0" err="1" smtClean="0">
                <a:latin typeface="Century Schoolbook" pitchFamily="18" charset="0"/>
              </a:rPr>
              <a:t>Dimer</a:t>
            </a:r>
            <a:endParaRPr lang="en-US" sz="2400" dirty="0" smtClean="0">
              <a:latin typeface="Century Schoolbook" pitchFamily="18" charset="0"/>
            </a:endParaRPr>
          </a:p>
          <a:p>
            <a:r>
              <a:rPr lang="en-US" sz="2400" dirty="0" smtClean="0">
                <a:latin typeface="Century Schoolbook" pitchFamily="18" charset="0"/>
              </a:rPr>
              <a:t>Induced in response to ethylene production associated with petal senescence</a:t>
            </a:r>
          </a:p>
          <a:p>
            <a:r>
              <a:rPr lang="en-US" sz="2400" dirty="0" smtClean="0">
                <a:latin typeface="Century Schoolbook" pitchFamily="18" charset="0"/>
              </a:rPr>
              <a:t>Catalyzes the cleavage of the C(2)-C(3) bond in (2R)-alkyl malate derivatives</a:t>
            </a:r>
          </a:p>
          <a:p>
            <a:endParaRPr lang="en-US" sz="2400" dirty="0">
              <a:latin typeface="Century Schoolbook" pitchFamily="18" charset="0"/>
            </a:endParaRPr>
          </a:p>
        </p:txBody>
      </p:sp>
      <p:pic>
        <p:nvPicPr>
          <p:cNvPr id="4" name="Picture 3" descr="PDP Reaction Mec.PNG"/>
          <p:cNvPicPr>
            <a:picLocks noChangeAspect="1"/>
          </p:cNvPicPr>
          <p:nvPr/>
        </p:nvPicPr>
        <p:blipFill>
          <a:blip r:embed="rId3" cstate="print"/>
          <a:stretch>
            <a:fillRect/>
          </a:stretch>
        </p:blipFill>
        <p:spPr>
          <a:xfrm>
            <a:off x="866819" y="3581400"/>
            <a:ext cx="7410363" cy="1591536"/>
          </a:xfrm>
          <a:prstGeom prst="rect">
            <a:avLst/>
          </a:prstGeom>
        </p:spPr>
      </p:pic>
      <p:sp>
        <p:nvSpPr>
          <p:cNvPr id="5" name="TextBox 4"/>
          <p:cNvSpPr txBox="1"/>
          <p:nvPr/>
        </p:nvSpPr>
        <p:spPr>
          <a:xfrm>
            <a:off x="2451539" y="5906869"/>
            <a:ext cx="4025461" cy="646331"/>
          </a:xfrm>
          <a:prstGeom prst="rect">
            <a:avLst/>
          </a:prstGeom>
          <a:noFill/>
        </p:spPr>
        <p:txBody>
          <a:bodyPr wrap="none" rtlCol="0">
            <a:spAutoFit/>
          </a:bodyPr>
          <a:lstStyle/>
          <a:p>
            <a:r>
              <a:rPr lang="en-US" dirty="0" smtClean="0">
                <a:latin typeface="Century Schoolbook" pitchFamily="18" charset="0"/>
              </a:rPr>
              <a:t>R1 – CH</a:t>
            </a:r>
            <a:r>
              <a:rPr lang="en-US" baseline="-25000" dirty="0" smtClean="0">
                <a:latin typeface="Century Schoolbook" pitchFamily="18" charset="0"/>
              </a:rPr>
              <a:t>3</a:t>
            </a:r>
            <a:r>
              <a:rPr lang="en-US" dirty="0" smtClean="0">
                <a:latin typeface="Century Schoolbook" pitchFamily="18" charset="0"/>
              </a:rPr>
              <a:t>, CH</a:t>
            </a:r>
            <a:r>
              <a:rPr lang="en-US" baseline="-25000" dirty="0" smtClean="0">
                <a:latin typeface="Century Schoolbook" pitchFamily="18" charset="0"/>
              </a:rPr>
              <a:t>2</a:t>
            </a:r>
            <a:r>
              <a:rPr lang="en-US" dirty="0" smtClean="0">
                <a:latin typeface="Century Schoolbook" pitchFamily="18" charset="0"/>
              </a:rPr>
              <a:t>CH</a:t>
            </a:r>
            <a:r>
              <a:rPr lang="en-US" baseline="-25000" dirty="0" smtClean="0">
                <a:latin typeface="Century Schoolbook" pitchFamily="18" charset="0"/>
              </a:rPr>
              <a:t>3</a:t>
            </a:r>
            <a:r>
              <a:rPr lang="en-US" dirty="0" smtClean="0">
                <a:latin typeface="Century Schoolbook" pitchFamily="18" charset="0"/>
              </a:rPr>
              <a:t>, or CH</a:t>
            </a:r>
            <a:r>
              <a:rPr lang="en-US" baseline="-25000" dirty="0" smtClean="0">
                <a:latin typeface="Century Schoolbook" pitchFamily="18" charset="0"/>
              </a:rPr>
              <a:t>2</a:t>
            </a:r>
            <a:r>
              <a:rPr lang="en-US" dirty="0" smtClean="0">
                <a:latin typeface="Century Schoolbook" pitchFamily="18" charset="0"/>
              </a:rPr>
              <a:t>CH</a:t>
            </a:r>
            <a:r>
              <a:rPr lang="en-US" baseline="-25000" dirty="0" smtClean="0">
                <a:latin typeface="Century Schoolbook" pitchFamily="18" charset="0"/>
              </a:rPr>
              <a:t>2</a:t>
            </a:r>
            <a:r>
              <a:rPr lang="en-US" dirty="0" smtClean="0">
                <a:latin typeface="Century Schoolbook" pitchFamily="18" charset="0"/>
              </a:rPr>
              <a:t>CH</a:t>
            </a:r>
            <a:r>
              <a:rPr lang="en-US" baseline="-25000" dirty="0" smtClean="0">
                <a:latin typeface="Century Schoolbook" pitchFamily="18" charset="0"/>
              </a:rPr>
              <a:t>3</a:t>
            </a:r>
          </a:p>
          <a:p>
            <a:r>
              <a:rPr lang="en-US" dirty="0" smtClean="0">
                <a:latin typeface="Century Schoolbook" pitchFamily="18" charset="0"/>
              </a:rPr>
              <a:t>R2 – H or CH</a:t>
            </a:r>
            <a:r>
              <a:rPr lang="en-US" baseline="-25000" dirty="0" smtClean="0">
                <a:latin typeface="Century Schoolbook" pitchFamily="18" charset="0"/>
              </a:rPr>
              <a:t>3</a:t>
            </a:r>
            <a:endParaRPr lang="en-US" baseline="-25000" dirty="0">
              <a:latin typeface="Century Schoolbook" pitchFamily="18" charset="0"/>
            </a:endParaRPr>
          </a:p>
        </p:txBody>
      </p:sp>
      <p:sp>
        <p:nvSpPr>
          <p:cNvPr id="6" name="TextBox 5"/>
          <p:cNvSpPr txBox="1"/>
          <p:nvPr/>
        </p:nvSpPr>
        <p:spPr>
          <a:xfrm>
            <a:off x="6858000" y="4992469"/>
            <a:ext cx="2438400" cy="646331"/>
          </a:xfrm>
          <a:prstGeom prst="rect">
            <a:avLst/>
          </a:prstGeom>
          <a:noFill/>
        </p:spPr>
        <p:txBody>
          <a:bodyPr wrap="square" rtlCol="0">
            <a:spAutoFit/>
          </a:bodyPr>
          <a:lstStyle/>
          <a:p>
            <a:r>
              <a:rPr lang="en-US" b="1" dirty="0" smtClean="0">
                <a:latin typeface="Times New Roman" pitchFamily="18" charset="0"/>
                <a:cs typeface="Times New Roman" pitchFamily="18" charset="0"/>
              </a:rPr>
              <a:t>Alkyl </a:t>
            </a:r>
            <a:r>
              <a:rPr lang="en-US" b="1" dirty="0" err="1" smtClean="0">
                <a:latin typeface="Times New Roman" pitchFamily="18" charset="0"/>
                <a:cs typeface="Times New Roman" pitchFamily="18" charset="0"/>
              </a:rPr>
              <a:t>Carboxylate</a:t>
            </a:r>
            <a:r>
              <a:rPr lang="en-US" b="1" dirty="0" smtClean="0">
                <a:latin typeface="Times New Roman" pitchFamily="18" charset="0"/>
                <a:cs typeface="Times New Roman" pitchFamily="18" charset="0"/>
              </a:rPr>
              <a:t> (acetate derivatives)</a:t>
            </a:r>
            <a:endParaRPr lang="en-US" b="1" dirty="0">
              <a:latin typeface="Times New Roman" pitchFamily="18" charset="0"/>
              <a:cs typeface="Times New Roman" pitchFamily="18" charset="0"/>
            </a:endParaRPr>
          </a:p>
        </p:txBody>
      </p:sp>
      <p:sp>
        <p:nvSpPr>
          <p:cNvPr id="7" name="TextBox 6"/>
          <p:cNvSpPr txBox="1"/>
          <p:nvPr/>
        </p:nvSpPr>
        <p:spPr>
          <a:xfrm>
            <a:off x="4495800" y="5029200"/>
            <a:ext cx="2362200" cy="646331"/>
          </a:xfrm>
          <a:prstGeom prst="rect">
            <a:avLst/>
          </a:prstGeom>
          <a:noFill/>
        </p:spPr>
        <p:txBody>
          <a:bodyPr wrap="square" rtlCol="0">
            <a:spAutoFit/>
          </a:bodyPr>
          <a:lstStyle/>
          <a:p>
            <a:r>
              <a:rPr lang="el-GR" b="1" dirty="0" smtClean="0">
                <a:latin typeface="Times New Roman"/>
                <a:cs typeface="Times New Roman"/>
              </a:rPr>
              <a:t>α</a:t>
            </a:r>
            <a:r>
              <a:rPr lang="en-US" b="1" dirty="0" smtClean="0">
                <a:latin typeface="Times New Roman"/>
                <a:cs typeface="Times New Roman"/>
              </a:rPr>
              <a:t>-</a:t>
            </a:r>
            <a:r>
              <a:rPr lang="en-US" b="1" dirty="0" err="1" smtClean="0">
                <a:latin typeface="Times New Roman"/>
                <a:cs typeface="Times New Roman"/>
              </a:rPr>
              <a:t>ketocarboxylate</a:t>
            </a:r>
            <a:r>
              <a:rPr lang="en-US" b="1" dirty="0" smtClean="0">
                <a:latin typeface="Times New Roman"/>
                <a:cs typeface="Times New Roman"/>
              </a:rPr>
              <a:t> (</a:t>
            </a:r>
            <a:r>
              <a:rPr lang="en-US" b="1" dirty="0" err="1" smtClean="0">
                <a:latin typeface="Times New Roman"/>
                <a:cs typeface="Times New Roman"/>
              </a:rPr>
              <a:t>pyruvate</a:t>
            </a:r>
            <a:r>
              <a:rPr lang="en-US" b="1" dirty="0" smtClean="0">
                <a:latin typeface="Times New Roman"/>
                <a:cs typeface="Times New Roman"/>
              </a:rPr>
              <a:t> derivatives)</a:t>
            </a:r>
            <a:endParaRPr lang="en-US" b="1" dirty="0"/>
          </a:p>
        </p:txBody>
      </p:sp>
      <p:sp>
        <p:nvSpPr>
          <p:cNvPr id="8" name="TextBox 7"/>
          <p:cNvSpPr txBox="1"/>
          <p:nvPr/>
        </p:nvSpPr>
        <p:spPr>
          <a:xfrm>
            <a:off x="1066800" y="5105400"/>
            <a:ext cx="2050561"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Malate Derivatives</a:t>
            </a:r>
            <a:endParaRPr lang="en-US"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ree.png"/>
          <p:cNvPicPr>
            <a:picLocks noChangeAspect="1"/>
          </p:cNvPicPr>
          <p:nvPr/>
        </p:nvPicPr>
        <p:blipFill>
          <a:blip r:embed="rId3" cstate="print"/>
          <a:stretch>
            <a:fillRect/>
          </a:stretch>
        </p:blipFill>
        <p:spPr>
          <a:xfrm>
            <a:off x="0" y="1066800"/>
            <a:ext cx="9144000" cy="4876800"/>
          </a:xfrm>
          <a:prstGeom prst="rect">
            <a:avLst/>
          </a:prstGeom>
        </p:spPr>
      </p:pic>
      <p:sp>
        <p:nvSpPr>
          <p:cNvPr id="8" name="Rectangle 7"/>
          <p:cNvSpPr/>
          <p:nvPr/>
        </p:nvSpPr>
        <p:spPr>
          <a:xfrm>
            <a:off x="8153400" y="1752600"/>
            <a:ext cx="60960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153400" y="4038600"/>
            <a:ext cx="838200" cy="1752600"/>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153400" y="1676400"/>
            <a:ext cx="609600" cy="685800"/>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153400" y="1066800"/>
            <a:ext cx="685800" cy="53340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153400" y="2438400"/>
            <a:ext cx="609600" cy="22860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153400" y="3733800"/>
            <a:ext cx="685800" cy="30480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153400" y="2819400"/>
            <a:ext cx="685800" cy="8382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ssy-page1-600px-Paenibacillus_fig_1_tif.jpg"/>
          <p:cNvPicPr>
            <a:picLocks noChangeAspect="1"/>
          </p:cNvPicPr>
          <p:nvPr/>
        </p:nvPicPr>
        <p:blipFill>
          <a:blip r:embed="rId4" cstate="print"/>
          <a:stretch>
            <a:fillRect/>
          </a:stretch>
        </p:blipFill>
        <p:spPr>
          <a:xfrm>
            <a:off x="2590800" y="1981200"/>
            <a:ext cx="3581400" cy="3581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1020762"/>
          </a:xfrm>
        </p:spPr>
        <p:txBody>
          <a:bodyPr/>
          <a:lstStyle/>
          <a:p>
            <a:r>
              <a:rPr lang="en-US" b="1" dirty="0" smtClean="0">
                <a:latin typeface="Century Schoolbook" pitchFamily="18" charset="0"/>
              </a:rPr>
              <a:t>Alanine </a:t>
            </a:r>
            <a:r>
              <a:rPr lang="en-US" b="1" dirty="0" err="1" smtClean="0">
                <a:latin typeface="Century Schoolbook" pitchFamily="18" charset="0"/>
              </a:rPr>
              <a:t>Racemase</a:t>
            </a:r>
            <a:endParaRPr lang="en-US" b="1" dirty="0">
              <a:latin typeface="Century Schoolbook" pitchFamily="18" charset="0"/>
            </a:endParaRPr>
          </a:p>
        </p:txBody>
      </p:sp>
      <p:sp>
        <p:nvSpPr>
          <p:cNvPr id="3" name="Content Placeholder 2"/>
          <p:cNvSpPr>
            <a:spLocks noGrp="1"/>
          </p:cNvSpPr>
          <p:nvPr>
            <p:ph sz="quarter" idx="1"/>
          </p:nvPr>
        </p:nvSpPr>
        <p:spPr>
          <a:xfrm>
            <a:off x="685800" y="1447800"/>
            <a:ext cx="8001000" cy="3276600"/>
          </a:xfrm>
        </p:spPr>
        <p:txBody>
          <a:bodyPr/>
          <a:lstStyle/>
          <a:p>
            <a:r>
              <a:rPr lang="en-US" dirty="0" smtClean="0">
                <a:latin typeface="Century Schoolbook" pitchFamily="18" charset="0"/>
              </a:rPr>
              <a:t>L-alanine to D-alanine</a:t>
            </a:r>
          </a:p>
          <a:p>
            <a:r>
              <a:rPr lang="en-US" dirty="0" smtClean="0">
                <a:latin typeface="Century Schoolbook" pitchFamily="18" charset="0"/>
              </a:rPr>
              <a:t>Target of antibiotics</a:t>
            </a:r>
          </a:p>
          <a:p>
            <a:r>
              <a:rPr lang="en-US" dirty="0" smtClean="0">
                <a:latin typeface="Century Schoolbook" pitchFamily="18" charset="0"/>
              </a:rPr>
              <a:t>Pyridoxal-5’-phosphate cofactor</a:t>
            </a:r>
          </a:p>
          <a:p>
            <a:r>
              <a:rPr lang="en-US" dirty="0" smtClean="0">
                <a:latin typeface="Century Schoolbook" pitchFamily="18" charset="0"/>
              </a:rPr>
              <a:t>Highly conserved</a:t>
            </a:r>
          </a:p>
          <a:p>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1371600"/>
            <a:ext cx="8915400" cy="4648200"/>
          </a:xfrm>
        </p:spPr>
        <p:txBody>
          <a:bodyPr/>
          <a:lstStyle/>
          <a:p>
            <a:pPr>
              <a:buNone/>
            </a:pPr>
            <a:r>
              <a:rPr lang="en-US" b="1" dirty="0" smtClean="0"/>
              <a:t>Petal Death Protein – </a:t>
            </a:r>
            <a:r>
              <a:rPr lang="en-US" b="1" i="1" dirty="0" smtClean="0"/>
              <a:t>Dianthus </a:t>
            </a:r>
            <a:r>
              <a:rPr lang="en-US" b="1" i="1" dirty="0" err="1" smtClean="0"/>
              <a:t>caryophyllus</a:t>
            </a:r>
            <a:endParaRPr lang="en-US" b="1" i="1" dirty="0" smtClean="0"/>
          </a:p>
          <a:p>
            <a:pPr>
              <a:buNone/>
            </a:pPr>
            <a:endParaRPr lang="en-US" b="1" dirty="0" smtClean="0"/>
          </a:p>
          <a:p>
            <a:pPr>
              <a:buNone/>
            </a:pPr>
            <a:r>
              <a:rPr lang="en-US" b="1" dirty="0" smtClean="0"/>
              <a:t>Alanine </a:t>
            </a:r>
            <a:r>
              <a:rPr lang="en-US" b="1" dirty="0" err="1" smtClean="0"/>
              <a:t>Racemase</a:t>
            </a:r>
            <a:r>
              <a:rPr lang="en-US" b="1" dirty="0" smtClean="0"/>
              <a:t> – </a:t>
            </a:r>
            <a:r>
              <a:rPr lang="en-US" b="1" i="1" dirty="0" smtClean="0"/>
              <a:t>Bacillus </a:t>
            </a:r>
            <a:r>
              <a:rPr lang="en-US" b="1" i="1" dirty="0" err="1" smtClean="0"/>
              <a:t>anthracis</a:t>
            </a:r>
            <a:endParaRPr lang="en-US" b="1" i="1" dirty="0" smtClean="0"/>
          </a:p>
          <a:p>
            <a:pPr>
              <a:buNone/>
            </a:pPr>
            <a:endParaRPr lang="en-US" b="1" dirty="0" smtClean="0"/>
          </a:p>
          <a:p>
            <a:pPr>
              <a:buNone/>
            </a:pPr>
            <a:r>
              <a:rPr lang="en-US" b="1" dirty="0" smtClean="0"/>
              <a:t>Glycogen </a:t>
            </a:r>
            <a:r>
              <a:rPr lang="en-US" b="1" dirty="0" err="1" smtClean="0"/>
              <a:t>phosphorylase</a:t>
            </a:r>
            <a:r>
              <a:rPr lang="en-US" b="1" dirty="0" smtClean="0"/>
              <a:t> – </a:t>
            </a:r>
            <a:r>
              <a:rPr lang="en-US" b="1" i="1" dirty="0" err="1" smtClean="0"/>
              <a:t>Oryctolagus</a:t>
            </a:r>
            <a:r>
              <a:rPr lang="en-US" b="1" i="1" dirty="0" smtClean="0"/>
              <a:t> </a:t>
            </a:r>
            <a:r>
              <a:rPr lang="en-US" b="1" i="1" dirty="0" err="1" smtClean="0"/>
              <a:t>cuniculus</a:t>
            </a:r>
            <a:endParaRPr lang="en-US" b="1" i="1" dirty="0" smtClean="0"/>
          </a:p>
          <a:p>
            <a:pPr>
              <a:buNone/>
            </a:pPr>
            <a:endParaRPr lang="en-US" b="1" dirty="0" smtClean="0"/>
          </a:p>
          <a:p>
            <a:pPr>
              <a:buNone/>
            </a:pPr>
            <a:r>
              <a:rPr lang="en-US" b="1" dirty="0" smtClean="0"/>
              <a:t>Thrombin-</a:t>
            </a:r>
            <a:r>
              <a:rPr lang="en-US" b="1" dirty="0" err="1" smtClean="0"/>
              <a:t>Activatable</a:t>
            </a:r>
            <a:r>
              <a:rPr lang="en-US" b="1" dirty="0" smtClean="0"/>
              <a:t> Fibrinolysis Inhibitor – </a:t>
            </a:r>
            <a:r>
              <a:rPr lang="en-US" b="1" i="1" dirty="0" smtClean="0"/>
              <a:t>Homo sapiens</a:t>
            </a:r>
            <a:endParaRPr lang="en-US" b="1" i="1" dirty="0"/>
          </a:p>
        </p:txBody>
      </p:sp>
      <p:sp>
        <p:nvSpPr>
          <p:cNvPr id="4" name="Left Arrow 3"/>
          <p:cNvSpPr/>
          <p:nvPr/>
        </p:nvSpPr>
        <p:spPr>
          <a:xfrm>
            <a:off x="7391400" y="3352800"/>
            <a:ext cx="1447800" cy="3810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xit" presetSubtype="0" decel="100000" fill="hold" nodeType="clickEffect">
                                  <p:stCondLst>
                                    <p:cond delay="0"/>
                                  </p:stCondLst>
                                  <p:childTnLst>
                                    <p:anim calcmode="lin" valueType="num">
                                      <p:cBhvr>
                                        <p:cTn id="6" dur="500"/>
                                        <p:tgtEl>
                                          <p:spTgt spid="3">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 dur="500"/>
                                        <p:tgtEl>
                                          <p:spTgt spid="3">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8" dur="500"/>
                                        <p:tgtEl>
                                          <p:spTgt spid="3">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9" dur="500"/>
                                        <p:tgtEl>
                                          <p:spTgt spid="3">
                                            <p:txEl>
                                              <p:pRg st="0" end="0"/>
                                            </p:txEl>
                                          </p:spTgt>
                                        </p:tgtEl>
                                        <p:attrNameLst>
                                          <p:attrName>ppt_y</p:attrName>
                                        </p:attrNameLst>
                                      </p:cBhvr>
                                      <p:tavLst>
                                        <p:tav tm="0">
                                          <p:val>
                                            <p:strVal val="ppt_y"/>
                                          </p:val>
                                        </p:tav>
                                        <p:tav tm="100000">
                                          <p:val>
                                            <p:strVal val="ppt_y"/>
                                          </p:val>
                                        </p:tav>
                                      </p:tavLst>
                                    </p:anim>
                                    <p:set>
                                      <p:cBhvr>
                                        <p:cTn id="10" dur="1" fill="hold">
                                          <p:stCondLst>
                                            <p:cond delay="499"/>
                                          </p:stCondLst>
                                        </p:cTn>
                                        <p:tgtEl>
                                          <p:spTgt spid="3">
                                            <p:txEl>
                                              <p:pRg st="0" end="0"/>
                                            </p:txEl>
                                          </p:spTgt>
                                        </p:tgtEl>
                                        <p:attrNameLst>
                                          <p:attrName>style.visibility</p:attrName>
                                        </p:attrNameLst>
                                      </p:cBhvr>
                                      <p:to>
                                        <p:strVal val="hidden"/>
                                      </p:to>
                                    </p:set>
                                  </p:childTnLst>
                                </p:cTn>
                              </p:par>
                              <p:par>
                                <p:cTn id="11" presetID="39" presetClass="exit" presetSubtype="0" decel="100000" fill="hold" nodeType="withEffect">
                                  <p:stCondLst>
                                    <p:cond delay="0"/>
                                  </p:stCondLst>
                                  <p:childTnLst>
                                    <p:anim calcmode="lin" valueType="num">
                                      <p:cBhvr>
                                        <p:cTn id="12" dur="500"/>
                                        <p:tgtEl>
                                          <p:spTgt spid="3">
                                            <p:txEl>
                                              <p:pRg st="2" end="2"/>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13" dur="500"/>
                                        <p:tgtEl>
                                          <p:spTgt spid="3">
                                            <p:txEl>
                                              <p:pRg st="2" end="2"/>
                                            </p:txEl>
                                          </p:spTgt>
                                        </p:tgtEl>
                                        <p:attrNameLst>
                                          <p:attrName>ppt_w</p:attrName>
                                        </p:attrNameLst>
                                      </p:cBhvr>
                                      <p:tavLst>
                                        <p:tav tm="0">
                                          <p:val>
                                            <p:strVal val="ppt_w"/>
                                          </p:val>
                                        </p:tav>
                                        <p:tav tm="50000">
                                          <p:val>
                                            <p:strVal val="ppt_w+.3"/>
                                          </p:val>
                                        </p:tav>
                                        <p:tav tm="100000">
                                          <p:val>
                                            <p:strVal val="ppt_w+.3"/>
                                          </p:val>
                                        </p:tav>
                                      </p:tavLst>
                                    </p:anim>
                                    <p:anim calcmode="lin" valueType="num">
                                      <p:cBhvr>
                                        <p:cTn id="14" dur="500"/>
                                        <p:tgtEl>
                                          <p:spTgt spid="3">
                                            <p:txEl>
                                              <p:pRg st="2" end="2"/>
                                            </p:txEl>
                                          </p:spTgt>
                                        </p:tgtEl>
                                        <p:attrNameLst>
                                          <p:attrName>ppt_x</p:attrName>
                                        </p:attrNameLst>
                                      </p:cBhvr>
                                      <p:tavLst>
                                        <p:tav tm="0">
                                          <p:val>
                                            <p:strVal val="ppt_x"/>
                                          </p:val>
                                        </p:tav>
                                        <p:tav tm="50000">
                                          <p:val>
                                            <p:strVal val="ppt_x"/>
                                          </p:val>
                                        </p:tav>
                                        <p:tav tm="100000">
                                          <p:val>
                                            <p:strVal val="ppt_x-.3"/>
                                          </p:val>
                                        </p:tav>
                                      </p:tavLst>
                                    </p:anim>
                                    <p:anim calcmode="lin" valueType="num">
                                      <p:cBhvr>
                                        <p:cTn id="15" dur="500"/>
                                        <p:tgtEl>
                                          <p:spTgt spid="3">
                                            <p:txEl>
                                              <p:pRg st="2" end="2"/>
                                            </p:txEl>
                                          </p:spTgt>
                                        </p:tgtEl>
                                        <p:attrNameLst>
                                          <p:attrName>ppt_y</p:attrName>
                                        </p:attrNameLst>
                                      </p:cBhvr>
                                      <p:tavLst>
                                        <p:tav tm="0">
                                          <p:val>
                                            <p:strVal val="ppt_y"/>
                                          </p:val>
                                        </p:tav>
                                        <p:tav tm="100000">
                                          <p:val>
                                            <p:strVal val="ppt_y"/>
                                          </p:val>
                                        </p:tav>
                                      </p:tavLst>
                                    </p:anim>
                                    <p:set>
                                      <p:cBhvr>
                                        <p:cTn id="16" dur="1" fill="hold">
                                          <p:stCondLst>
                                            <p:cond delay="499"/>
                                          </p:stCondLst>
                                        </p:cTn>
                                        <p:tgtEl>
                                          <p:spTgt spid="3">
                                            <p:txEl>
                                              <p:pRg st="2" end="2"/>
                                            </p:txEl>
                                          </p:spTgt>
                                        </p:tgtEl>
                                        <p:attrNameLst>
                                          <p:attrName>style.visibility</p:attrName>
                                        </p:attrNameLst>
                                      </p:cBhvr>
                                      <p:to>
                                        <p:strVal val="hidden"/>
                                      </p:to>
                                    </p:set>
                                  </p:childTnLst>
                                </p:cTn>
                              </p:par>
                              <p:par>
                                <p:cTn id="17" presetID="35"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style.rotation</p:attrName>
                                        </p:attrNameLst>
                                      </p:cBhvr>
                                      <p:tavLst>
                                        <p:tav tm="0">
                                          <p:val>
                                            <p:fltVal val="720"/>
                                          </p:val>
                                        </p:tav>
                                        <p:tav tm="100000">
                                          <p:val>
                                            <p:fltVal val="0"/>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944562"/>
          </a:xfrm>
        </p:spPr>
        <p:txBody>
          <a:bodyPr/>
          <a:lstStyle/>
          <a:p>
            <a:r>
              <a:rPr lang="en-US" b="1" dirty="0" smtClean="0">
                <a:latin typeface="Century Schoolbook" pitchFamily="18" charset="0"/>
              </a:rPr>
              <a:t>Enzyme and Host Organism</a:t>
            </a:r>
            <a:endParaRPr lang="en-US" b="1" dirty="0">
              <a:latin typeface="Century Schoolbook" pitchFamily="18" charset="0"/>
            </a:endParaRPr>
          </a:p>
        </p:txBody>
      </p:sp>
      <p:sp>
        <p:nvSpPr>
          <p:cNvPr id="3" name="Content Placeholder 2"/>
          <p:cNvSpPr>
            <a:spLocks noGrp="1"/>
          </p:cNvSpPr>
          <p:nvPr>
            <p:ph sz="quarter" idx="1"/>
          </p:nvPr>
        </p:nvSpPr>
        <p:spPr>
          <a:xfrm>
            <a:off x="533400" y="1371600"/>
            <a:ext cx="8153400" cy="5029200"/>
          </a:xfrm>
        </p:spPr>
        <p:txBody>
          <a:bodyPr>
            <a:normAutofit/>
          </a:bodyPr>
          <a:lstStyle/>
          <a:p>
            <a:r>
              <a:rPr lang="en-US" sz="2400" b="1" dirty="0" smtClean="0">
                <a:latin typeface="Century Schoolbook" pitchFamily="18" charset="0"/>
              </a:rPr>
              <a:t>Glycogen </a:t>
            </a:r>
            <a:r>
              <a:rPr lang="en-US" sz="2400" b="1" dirty="0" err="1" smtClean="0">
                <a:latin typeface="Century Schoolbook" pitchFamily="18" charset="0"/>
              </a:rPr>
              <a:t>Phosphorylase</a:t>
            </a:r>
            <a:r>
              <a:rPr lang="en-US" sz="2400" b="1" dirty="0" smtClean="0">
                <a:latin typeface="Century Schoolbook" pitchFamily="18" charset="0"/>
              </a:rPr>
              <a:t> from </a:t>
            </a:r>
            <a:r>
              <a:rPr lang="en-US" sz="2400" b="1" i="1" dirty="0" err="1" smtClean="0">
                <a:latin typeface="Century Schoolbook" pitchFamily="18" charset="0"/>
              </a:rPr>
              <a:t>Oryctolagus</a:t>
            </a:r>
            <a:r>
              <a:rPr lang="en-US" sz="2400" b="1" i="1" dirty="0" smtClean="0">
                <a:latin typeface="Century Schoolbook" pitchFamily="18" charset="0"/>
              </a:rPr>
              <a:t> </a:t>
            </a:r>
            <a:r>
              <a:rPr lang="en-US" sz="2400" b="1" i="1" dirty="0" err="1" smtClean="0">
                <a:latin typeface="Century Schoolbook" pitchFamily="18" charset="0"/>
              </a:rPr>
              <a:t>cuniculus</a:t>
            </a:r>
            <a:r>
              <a:rPr lang="en-US" sz="2400" b="1" i="1" dirty="0" smtClean="0">
                <a:latin typeface="Century Schoolbook" pitchFamily="18" charset="0"/>
              </a:rPr>
              <a:t> </a:t>
            </a:r>
            <a:r>
              <a:rPr lang="en-US" sz="2400" b="1" dirty="0" smtClean="0">
                <a:latin typeface="Century Schoolbook" pitchFamily="18" charset="0"/>
              </a:rPr>
              <a:t>(European rabbit)</a:t>
            </a:r>
            <a:endParaRPr lang="en-US" sz="2400" b="1" i="1" dirty="0" smtClean="0">
              <a:latin typeface="Century Schoolbook" pitchFamily="18" charset="0"/>
            </a:endParaRPr>
          </a:p>
          <a:p>
            <a:pPr>
              <a:buNone/>
            </a:pPr>
            <a:r>
              <a:rPr lang="en-US" sz="2400" b="1" i="1" dirty="0" smtClean="0">
                <a:latin typeface="Century Schoolbook" pitchFamily="18" charset="0"/>
              </a:rPr>
              <a:t>   </a:t>
            </a:r>
            <a:r>
              <a:rPr lang="en-US" sz="2400" dirty="0" smtClean="0">
                <a:latin typeface="Century Schoolbook" pitchFamily="18" charset="0"/>
              </a:rPr>
              <a:t>- Sprang, S.R., </a:t>
            </a:r>
            <a:r>
              <a:rPr lang="en-US" sz="2400" dirty="0" err="1" smtClean="0">
                <a:latin typeface="Century Schoolbook" pitchFamily="18" charset="0"/>
              </a:rPr>
              <a:t>Acharya</a:t>
            </a:r>
            <a:r>
              <a:rPr lang="en-US" sz="2400" dirty="0" smtClean="0">
                <a:latin typeface="Century Schoolbook" pitchFamily="18" charset="0"/>
              </a:rPr>
              <a:t>, K.R. et. al. (1988). Structural changes in glycogen </a:t>
            </a:r>
            <a:r>
              <a:rPr lang="en-US" sz="2400" dirty="0" err="1" smtClean="0">
                <a:latin typeface="Century Schoolbook" pitchFamily="18" charset="0"/>
              </a:rPr>
              <a:t>phosphorylase</a:t>
            </a:r>
            <a:r>
              <a:rPr lang="en-US" sz="2400" dirty="0" smtClean="0">
                <a:latin typeface="Century Schoolbook" pitchFamily="18" charset="0"/>
              </a:rPr>
              <a:t> induced by phosphorylation. </a:t>
            </a:r>
            <a:r>
              <a:rPr lang="en-US" sz="2400" i="1" dirty="0" smtClean="0">
                <a:latin typeface="Century Schoolbook" pitchFamily="18" charset="0"/>
              </a:rPr>
              <a:t>Nature</a:t>
            </a:r>
            <a:r>
              <a:rPr lang="en-US" sz="2400" dirty="0" smtClean="0">
                <a:latin typeface="Century Schoolbook" pitchFamily="18" charset="0"/>
              </a:rPr>
              <a:t>, 336(17): 215 - 221</a:t>
            </a:r>
            <a:endParaRPr lang="en-US" sz="2400" b="1" i="1" dirty="0" smtClean="0">
              <a:latin typeface="Century Schoolbook" pitchFamily="18" charset="0"/>
            </a:endParaRPr>
          </a:p>
          <a:p>
            <a:pPr>
              <a:buNone/>
            </a:pPr>
            <a:r>
              <a:rPr lang="en-US" sz="2400" b="1" i="1" dirty="0" smtClean="0">
                <a:latin typeface="Century Schoolbook" pitchFamily="18" charset="0"/>
              </a:rPr>
              <a:t>   - </a:t>
            </a:r>
            <a:r>
              <a:rPr lang="en-US" sz="2400" dirty="0" err="1" smtClean="0">
                <a:latin typeface="Century Schoolbook" pitchFamily="18" charset="0"/>
              </a:rPr>
              <a:t>Leonidas</a:t>
            </a:r>
            <a:r>
              <a:rPr lang="en-US" sz="2400" dirty="0" smtClean="0">
                <a:latin typeface="Century Schoolbook" pitchFamily="18" charset="0"/>
              </a:rPr>
              <a:t>, D.D., </a:t>
            </a:r>
            <a:r>
              <a:rPr lang="en-US" sz="2400" dirty="0" err="1" smtClean="0">
                <a:latin typeface="Century Schoolbook" pitchFamily="18" charset="0"/>
              </a:rPr>
              <a:t>Oikonomakos</a:t>
            </a:r>
            <a:r>
              <a:rPr lang="en-US" sz="2400" dirty="0" smtClean="0">
                <a:latin typeface="Century Schoolbook" pitchFamily="18" charset="0"/>
              </a:rPr>
              <a:t>, N.G. et. al. (1992). Control of </a:t>
            </a:r>
            <a:r>
              <a:rPr lang="en-US" sz="2400" dirty="0" err="1" smtClean="0">
                <a:latin typeface="Century Schoolbook" pitchFamily="18" charset="0"/>
              </a:rPr>
              <a:t>phosphorylase</a:t>
            </a:r>
            <a:r>
              <a:rPr lang="en-US" sz="2400" dirty="0" smtClean="0">
                <a:latin typeface="Century Schoolbook" pitchFamily="18" charset="0"/>
              </a:rPr>
              <a:t> b conformation by a modified cofactor. </a:t>
            </a:r>
            <a:r>
              <a:rPr lang="en-US" sz="2400" i="1" dirty="0" smtClean="0">
                <a:latin typeface="Century Schoolbook" pitchFamily="18" charset="0"/>
              </a:rPr>
              <a:t>Protein Science</a:t>
            </a:r>
            <a:r>
              <a:rPr lang="en-US" sz="2400" dirty="0" smtClean="0">
                <a:latin typeface="Century Schoolbook" pitchFamily="18" charset="0"/>
              </a:rPr>
              <a:t>, 1: 1112 – 1122.</a:t>
            </a:r>
            <a:endParaRPr lang="en-US" sz="2400" b="1" i="1" dirty="0" smtClean="0">
              <a:latin typeface="Century Schoolbook" pitchFamily="18" charset="0"/>
            </a:endParaRPr>
          </a:p>
          <a:p>
            <a:endParaRPr lang="en-US" sz="2400" b="1" i="1" dirty="0" smtClean="0">
              <a:latin typeface="Century Schoolbook" pitchFamily="18" charset="0"/>
            </a:endParaRPr>
          </a:p>
          <a:p>
            <a:r>
              <a:rPr lang="en-US" sz="2400" b="1" dirty="0" smtClean="0">
                <a:latin typeface="Century Schoolbook" pitchFamily="18" charset="0"/>
              </a:rPr>
              <a:t>NCBI Accession Number: NP_001075653</a:t>
            </a:r>
          </a:p>
          <a:p>
            <a:pPr>
              <a:buNone/>
            </a:pPr>
            <a:r>
              <a:rPr lang="en-US" sz="2400" b="1" dirty="0" smtClean="0">
                <a:latin typeface="Century Schoolbook" pitchFamily="18" charset="0"/>
              </a:rPr>
              <a:t>   PDB ID: 1GPA &amp; 3GPB</a:t>
            </a:r>
          </a:p>
          <a:p>
            <a:pPr>
              <a:buNone/>
            </a:pPr>
            <a:endParaRPr lang="en-US" sz="2400" b="1" dirty="0">
              <a:latin typeface="Century Schoolbook"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077200" cy="944562"/>
          </a:xfrm>
        </p:spPr>
        <p:txBody>
          <a:bodyPr/>
          <a:lstStyle/>
          <a:p>
            <a:r>
              <a:rPr lang="en-US" b="1" dirty="0" smtClean="0">
                <a:latin typeface="Century Schoolbook" pitchFamily="18" charset="0"/>
              </a:rPr>
              <a:t>Glycogen </a:t>
            </a:r>
            <a:r>
              <a:rPr lang="en-US" b="1" dirty="0" err="1" smtClean="0">
                <a:latin typeface="Century Schoolbook" pitchFamily="18" charset="0"/>
              </a:rPr>
              <a:t>phosphorylase</a:t>
            </a:r>
            <a:r>
              <a:rPr lang="en-US" b="1" dirty="0" smtClean="0">
                <a:latin typeface="Century Schoolbook" pitchFamily="18" charset="0"/>
              </a:rPr>
              <a:t> (GP) </a:t>
            </a:r>
            <a:endParaRPr lang="en-US" b="1" dirty="0">
              <a:latin typeface="Century Schoolbook" pitchFamily="18" charset="0"/>
            </a:endParaRPr>
          </a:p>
        </p:txBody>
      </p:sp>
      <p:sp>
        <p:nvSpPr>
          <p:cNvPr id="3" name="Content Placeholder 2"/>
          <p:cNvSpPr>
            <a:spLocks noGrp="1"/>
          </p:cNvSpPr>
          <p:nvPr>
            <p:ph sz="quarter" idx="1"/>
          </p:nvPr>
        </p:nvSpPr>
        <p:spPr>
          <a:xfrm>
            <a:off x="609600" y="1447800"/>
            <a:ext cx="8077200" cy="4953000"/>
          </a:xfrm>
        </p:spPr>
        <p:txBody>
          <a:bodyPr>
            <a:normAutofit/>
          </a:bodyPr>
          <a:lstStyle/>
          <a:p>
            <a:r>
              <a:rPr lang="en-US" sz="2400" u="sng" dirty="0" err="1" smtClean="0">
                <a:latin typeface="Century Schoolbook" pitchFamily="18" charset="0"/>
              </a:rPr>
              <a:t>Transferase</a:t>
            </a:r>
            <a:r>
              <a:rPr lang="en-US" sz="2400" dirty="0" smtClean="0">
                <a:latin typeface="Century Schoolbook" pitchFamily="18" charset="0"/>
              </a:rPr>
              <a:t> (EC 2.4.1.1); </a:t>
            </a:r>
            <a:r>
              <a:rPr lang="en-US" sz="2400" dirty="0" err="1" smtClean="0">
                <a:latin typeface="Century Schoolbook" pitchFamily="18" charset="0"/>
              </a:rPr>
              <a:t>Homotetramer</a:t>
            </a:r>
            <a:endParaRPr lang="en-US" sz="2400" dirty="0" smtClean="0">
              <a:latin typeface="Century Schoolbook" pitchFamily="18" charset="0"/>
            </a:endParaRPr>
          </a:p>
          <a:p>
            <a:r>
              <a:rPr lang="en-US" sz="2400" dirty="0" smtClean="0">
                <a:latin typeface="Century Schoolbook" pitchFamily="18" charset="0"/>
              </a:rPr>
              <a:t>Catalyzes the initial and rate-limiting step in the degradation of glycogen by releasing glucose-1-phosphate from the terminal </a:t>
            </a:r>
            <a:r>
              <a:rPr lang="el-GR" sz="2400" dirty="0" smtClean="0">
                <a:latin typeface="Times New Roman"/>
                <a:cs typeface="Times New Roman"/>
              </a:rPr>
              <a:t>α</a:t>
            </a:r>
            <a:r>
              <a:rPr lang="en-US" sz="2400" dirty="0" smtClean="0">
                <a:latin typeface="Century Schoolbook" pitchFamily="18" charset="0"/>
                <a:cs typeface="Times New Roman"/>
              </a:rPr>
              <a:t>-1,4-glycosidic bond.</a:t>
            </a:r>
          </a:p>
          <a:p>
            <a:r>
              <a:rPr lang="en-US" sz="2400" dirty="0" smtClean="0">
                <a:latin typeface="Century Schoolbook" pitchFamily="18" charset="0"/>
              </a:rPr>
              <a:t>Can only act on linear chains of glycogen</a:t>
            </a:r>
          </a:p>
          <a:p>
            <a:r>
              <a:rPr lang="en-US" sz="2400" dirty="0" smtClean="0">
                <a:latin typeface="Century Schoolbook" pitchFamily="18" charset="0"/>
              </a:rPr>
              <a:t>Controlled by conformational states and </a:t>
            </a:r>
            <a:r>
              <a:rPr lang="en-US" sz="2400" dirty="0" err="1" smtClean="0">
                <a:latin typeface="Century Schoolbook" pitchFamily="18" charset="0"/>
              </a:rPr>
              <a:t>allostery</a:t>
            </a:r>
            <a:endParaRPr lang="en-US" sz="2400" dirty="0">
              <a:latin typeface="Century Schoolbook" pitchFamily="18" charset="0"/>
            </a:endParaRPr>
          </a:p>
        </p:txBody>
      </p:sp>
      <p:pic>
        <p:nvPicPr>
          <p:cNvPr id="4" name="Picture 3" descr="Glycogen_phosphorylase2 reaction.png"/>
          <p:cNvPicPr>
            <a:picLocks noChangeAspect="1"/>
          </p:cNvPicPr>
          <p:nvPr/>
        </p:nvPicPr>
        <p:blipFill>
          <a:blip r:embed="rId3" cstate="print"/>
          <a:stretch>
            <a:fillRect/>
          </a:stretch>
        </p:blipFill>
        <p:spPr>
          <a:xfrm>
            <a:off x="304800" y="4419600"/>
            <a:ext cx="8686800" cy="188214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27038"/>
            <a:ext cx="8839200" cy="715962"/>
          </a:xfrm>
        </p:spPr>
        <p:txBody>
          <a:bodyPr>
            <a:normAutofit/>
          </a:bodyPr>
          <a:lstStyle/>
          <a:p>
            <a:r>
              <a:rPr lang="en-US" sz="3400" b="1" i="1" dirty="0" smtClean="0">
                <a:latin typeface="Century Schoolbook" pitchFamily="18" charset="0"/>
              </a:rPr>
              <a:t>O. </a:t>
            </a:r>
            <a:r>
              <a:rPr lang="en-US" sz="3400" b="1" i="1" dirty="0" err="1" smtClean="0">
                <a:latin typeface="Century Schoolbook" pitchFamily="18" charset="0"/>
              </a:rPr>
              <a:t>cuniculus</a:t>
            </a:r>
            <a:r>
              <a:rPr lang="en-US" sz="3400" b="1" i="1" dirty="0" smtClean="0">
                <a:latin typeface="Century Schoolbook" pitchFamily="18" charset="0"/>
              </a:rPr>
              <a:t> </a:t>
            </a:r>
            <a:r>
              <a:rPr lang="en-US" sz="3400" b="1" dirty="0" smtClean="0">
                <a:latin typeface="Century Schoolbook" pitchFamily="18" charset="0"/>
              </a:rPr>
              <a:t>Glycogen </a:t>
            </a:r>
            <a:r>
              <a:rPr lang="en-US" sz="3400" b="1" dirty="0" err="1" smtClean="0">
                <a:latin typeface="Century Schoolbook" pitchFamily="18" charset="0"/>
              </a:rPr>
              <a:t>phosphorylase</a:t>
            </a:r>
            <a:endParaRPr lang="en-US" sz="3400" b="1" dirty="0">
              <a:latin typeface="Century Schoolbook" pitchFamily="18" charset="0"/>
            </a:endParaRPr>
          </a:p>
        </p:txBody>
      </p:sp>
      <p:sp>
        <p:nvSpPr>
          <p:cNvPr id="3" name="Content Placeholder 2"/>
          <p:cNvSpPr>
            <a:spLocks noGrp="1"/>
          </p:cNvSpPr>
          <p:nvPr>
            <p:ph sz="quarter" idx="1"/>
          </p:nvPr>
        </p:nvSpPr>
        <p:spPr>
          <a:xfrm>
            <a:off x="381000" y="1371600"/>
            <a:ext cx="8305800" cy="5181600"/>
          </a:xfrm>
        </p:spPr>
        <p:txBody>
          <a:bodyPr>
            <a:normAutofit/>
          </a:bodyPr>
          <a:lstStyle/>
          <a:p>
            <a:r>
              <a:rPr lang="en-US" sz="2400" dirty="0" smtClean="0">
                <a:latin typeface="Century Schoolbook" pitchFamily="18" charset="0"/>
              </a:rPr>
              <a:t>842 amino acids/monomer; exists as tetramer but dissociates to form </a:t>
            </a:r>
            <a:r>
              <a:rPr lang="en-US" sz="2400" dirty="0" err="1" smtClean="0">
                <a:latin typeface="Century Schoolbook" pitchFamily="18" charset="0"/>
              </a:rPr>
              <a:t>dimers</a:t>
            </a:r>
            <a:r>
              <a:rPr lang="en-US" sz="2400" dirty="0" smtClean="0">
                <a:latin typeface="Century Schoolbook" pitchFamily="18" charset="0"/>
              </a:rPr>
              <a:t> upon binding to glycogen</a:t>
            </a:r>
          </a:p>
          <a:p>
            <a:r>
              <a:rPr lang="en-US" sz="2400" u="sng" dirty="0" err="1" smtClean="0">
                <a:latin typeface="Century Schoolbook" pitchFamily="18" charset="0"/>
              </a:rPr>
              <a:t>GP</a:t>
            </a:r>
            <a:r>
              <a:rPr lang="en-US" sz="2400" i="1" u="sng" dirty="0" err="1" smtClean="0">
                <a:latin typeface="Century Schoolbook" pitchFamily="18" charset="0"/>
              </a:rPr>
              <a:t>a</a:t>
            </a:r>
            <a:r>
              <a:rPr lang="en-US" sz="2400" dirty="0" smtClean="0">
                <a:latin typeface="Century Schoolbook" pitchFamily="18" charset="0"/>
              </a:rPr>
              <a:t> – active form, </a:t>
            </a:r>
            <a:r>
              <a:rPr lang="en-US" sz="2400" dirty="0" err="1" smtClean="0">
                <a:latin typeface="Century Schoolbook" pitchFamily="18" charset="0"/>
              </a:rPr>
              <a:t>phosphorylated</a:t>
            </a:r>
            <a:r>
              <a:rPr lang="en-US" sz="2400" dirty="0" smtClean="0">
                <a:latin typeface="Century Schoolbook" pitchFamily="18" charset="0"/>
              </a:rPr>
              <a:t> at Ser14, mostly in R-state conformation; </a:t>
            </a:r>
            <a:r>
              <a:rPr lang="en-US" sz="2400" u="sng" dirty="0" err="1" smtClean="0">
                <a:latin typeface="Century Schoolbook" pitchFamily="18" charset="0"/>
              </a:rPr>
              <a:t>GP</a:t>
            </a:r>
            <a:r>
              <a:rPr lang="en-US" sz="2400" i="1" u="sng" dirty="0" err="1" smtClean="0">
                <a:latin typeface="Century Schoolbook" pitchFamily="18" charset="0"/>
              </a:rPr>
              <a:t>b</a:t>
            </a:r>
            <a:r>
              <a:rPr lang="en-US" sz="2400" dirty="0" smtClean="0">
                <a:latin typeface="Century Schoolbook" pitchFamily="18" charset="0"/>
              </a:rPr>
              <a:t> – inactive form, </a:t>
            </a:r>
            <a:r>
              <a:rPr lang="en-US" sz="2400" dirty="0" err="1" smtClean="0">
                <a:latin typeface="Century Schoolbook" pitchFamily="18" charset="0"/>
              </a:rPr>
              <a:t>nonphosphorylated</a:t>
            </a:r>
            <a:r>
              <a:rPr lang="en-US" sz="2400" dirty="0" smtClean="0">
                <a:latin typeface="Century Schoolbook" pitchFamily="18" charset="0"/>
              </a:rPr>
              <a:t>, predominantly in T-state</a:t>
            </a:r>
          </a:p>
          <a:p>
            <a:r>
              <a:rPr lang="en-US" sz="2400" dirty="0" smtClean="0">
                <a:latin typeface="Century Schoolbook" pitchFamily="18" charset="0"/>
              </a:rPr>
              <a:t>R-state promoters: Glycogen, AMP, and G-1-P</a:t>
            </a:r>
          </a:p>
          <a:p>
            <a:pPr>
              <a:buNone/>
            </a:pPr>
            <a:r>
              <a:rPr lang="en-US" sz="2400" dirty="0" smtClean="0">
                <a:latin typeface="Century Schoolbook" pitchFamily="18" charset="0"/>
              </a:rPr>
              <a:t>   T-state promoters: Glucose, ATP, and G-6-P</a:t>
            </a:r>
          </a:p>
          <a:p>
            <a:r>
              <a:rPr lang="en-US" sz="2400" dirty="0" smtClean="0">
                <a:latin typeface="Century Schoolbook" pitchFamily="18" charset="0"/>
              </a:rPr>
              <a:t>Two identified domains:</a:t>
            </a:r>
          </a:p>
          <a:p>
            <a:pPr>
              <a:buNone/>
            </a:pPr>
            <a:r>
              <a:rPr lang="en-US" sz="2400" dirty="0" smtClean="0">
                <a:latin typeface="Century Schoolbook" pitchFamily="18" charset="0"/>
              </a:rPr>
              <a:t>   </a:t>
            </a:r>
            <a:r>
              <a:rPr lang="en-US" sz="2400" b="1" dirty="0" smtClean="0">
                <a:latin typeface="Century Schoolbook" pitchFamily="18" charset="0"/>
              </a:rPr>
              <a:t>N-terminal domain</a:t>
            </a:r>
            <a:r>
              <a:rPr lang="en-US" sz="2400" dirty="0" smtClean="0">
                <a:latin typeface="Century Schoolbook" pitchFamily="18" charset="0"/>
              </a:rPr>
              <a:t> </a:t>
            </a:r>
            <a:r>
              <a:rPr lang="en-US" sz="2400" b="1" dirty="0" smtClean="0">
                <a:latin typeface="Century Schoolbook" pitchFamily="18" charset="0"/>
              </a:rPr>
              <a:t>(1-490): </a:t>
            </a:r>
            <a:r>
              <a:rPr lang="en-US" sz="2400" b="1" dirty="0" err="1" smtClean="0">
                <a:latin typeface="Century Schoolbook" pitchFamily="18" charset="0"/>
              </a:rPr>
              <a:t>allosteric</a:t>
            </a:r>
            <a:r>
              <a:rPr lang="en-US" sz="2400" b="1" dirty="0" smtClean="0">
                <a:latin typeface="Century Schoolbook" pitchFamily="18" charset="0"/>
              </a:rPr>
              <a:t> control</a:t>
            </a:r>
          </a:p>
          <a:p>
            <a:pPr>
              <a:buNone/>
            </a:pPr>
            <a:r>
              <a:rPr lang="en-US" sz="2400" dirty="0" smtClean="0">
                <a:latin typeface="Century Schoolbook" pitchFamily="18" charset="0"/>
              </a:rPr>
              <a:t>   </a:t>
            </a:r>
            <a:r>
              <a:rPr lang="en-US" sz="2400" b="1" dirty="0" smtClean="0">
                <a:latin typeface="Century Schoolbook" pitchFamily="18" charset="0"/>
              </a:rPr>
              <a:t>C-terminal domain (491-842): catalysis</a:t>
            </a:r>
          </a:p>
          <a:p>
            <a:r>
              <a:rPr lang="en-US" sz="2400" dirty="0" smtClean="0">
                <a:latin typeface="Century Schoolbook" pitchFamily="18" charset="0"/>
              </a:rPr>
              <a:t>Catalysis is dependent on </a:t>
            </a:r>
            <a:r>
              <a:rPr lang="en-US" sz="2400" smtClean="0">
                <a:latin typeface="Century Schoolbook" pitchFamily="18" charset="0"/>
              </a:rPr>
              <a:t>the cofactor </a:t>
            </a:r>
            <a:r>
              <a:rPr lang="en-US" sz="2400" dirty="0" smtClean="0">
                <a:latin typeface="Century Schoolbook" pitchFamily="18" charset="0"/>
              </a:rPr>
              <a:t>pyridoxal-5’-phosphate (PLP)</a:t>
            </a:r>
          </a:p>
          <a:p>
            <a:pPr>
              <a:buNone/>
            </a:pPr>
            <a:endParaRPr lang="en-US" sz="2400" b="1" dirty="0" smtClean="0">
              <a:latin typeface="Century Schoolbook" pitchFamily="18" charset="0"/>
            </a:endParaRPr>
          </a:p>
          <a:p>
            <a:pPr>
              <a:buNone/>
            </a:pPr>
            <a:endParaRPr lang="en-US" sz="2400" dirty="0">
              <a:latin typeface="Century Schoolbook"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etramer overview.png"/>
          <p:cNvPicPr>
            <a:picLocks noGrp="1" noChangeAspect="1"/>
          </p:cNvPicPr>
          <p:nvPr>
            <p:ph sz="quarter" idx="1"/>
          </p:nvPr>
        </p:nvPicPr>
        <p:blipFill>
          <a:blip r:embed="rId3" cstate="print"/>
          <a:stretch>
            <a:fillRect/>
          </a:stretch>
        </p:blipFill>
        <p:spPr>
          <a:xfrm>
            <a:off x="1066800" y="228600"/>
            <a:ext cx="6890863" cy="6324600"/>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792162"/>
          </a:xfrm>
        </p:spPr>
        <p:txBody>
          <a:bodyPr>
            <a:normAutofit/>
          </a:bodyPr>
          <a:lstStyle/>
          <a:p>
            <a:r>
              <a:rPr lang="en-US" sz="3600" b="1" dirty="0" smtClean="0">
                <a:latin typeface="Century Schoolbook" pitchFamily="18" charset="0"/>
              </a:rPr>
              <a:t>N-terminal </a:t>
            </a:r>
            <a:r>
              <a:rPr lang="en-US" sz="3600" b="1" dirty="0" err="1" smtClean="0">
                <a:latin typeface="Century Schoolbook" pitchFamily="18" charset="0"/>
              </a:rPr>
              <a:t>Allosteric</a:t>
            </a:r>
            <a:r>
              <a:rPr lang="en-US" sz="3600" b="1" dirty="0" smtClean="0">
                <a:latin typeface="Century Schoolbook" pitchFamily="18" charset="0"/>
              </a:rPr>
              <a:t> Domain</a:t>
            </a:r>
            <a:endParaRPr lang="en-US" sz="3600" b="1" dirty="0">
              <a:latin typeface="Century Schoolbook" pitchFamily="18" charset="0"/>
            </a:endParaRPr>
          </a:p>
        </p:txBody>
      </p:sp>
      <p:sp>
        <p:nvSpPr>
          <p:cNvPr id="3" name="Content Placeholder 2"/>
          <p:cNvSpPr>
            <a:spLocks noGrp="1"/>
          </p:cNvSpPr>
          <p:nvPr>
            <p:ph sz="quarter" idx="1"/>
          </p:nvPr>
        </p:nvSpPr>
        <p:spPr>
          <a:xfrm>
            <a:off x="533400" y="1219200"/>
            <a:ext cx="8153400" cy="5410200"/>
          </a:xfrm>
        </p:spPr>
        <p:txBody>
          <a:bodyPr>
            <a:normAutofit/>
          </a:bodyPr>
          <a:lstStyle/>
          <a:p>
            <a:r>
              <a:rPr lang="en-US" sz="2400" b="1" dirty="0" smtClean="0">
                <a:latin typeface="Century Schoolbook" pitchFamily="18" charset="0"/>
              </a:rPr>
              <a:t>Residues 1-490:</a:t>
            </a:r>
          </a:p>
          <a:p>
            <a:pPr>
              <a:buNone/>
            </a:pPr>
            <a:r>
              <a:rPr lang="en-US" sz="2400" dirty="0" smtClean="0">
                <a:latin typeface="Century Schoolbook" pitchFamily="18" charset="0"/>
              </a:rPr>
              <a:t>   - </a:t>
            </a:r>
            <a:r>
              <a:rPr lang="el-GR" sz="2400" dirty="0" smtClean="0">
                <a:latin typeface="Century Schoolbook" pitchFamily="18" charset="0"/>
                <a:cs typeface="Times New Roman"/>
              </a:rPr>
              <a:t>α</a:t>
            </a:r>
            <a:r>
              <a:rPr lang="en-US" sz="2400" dirty="0" smtClean="0">
                <a:latin typeface="Century Schoolbook" pitchFamily="18" charset="0"/>
                <a:cs typeface="Times New Roman"/>
              </a:rPr>
              <a:t>/</a:t>
            </a:r>
            <a:r>
              <a:rPr lang="el-GR" sz="2400" dirty="0" smtClean="0">
                <a:latin typeface="Century Schoolbook" pitchFamily="18" charset="0"/>
                <a:cs typeface="Times New Roman"/>
              </a:rPr>
              <a:t>β</a:t>
            </a:r>
            <a:r>
              <a:rPr lang="en-US" sz="2400" dirty="0" smtClean="0">
                <a:latin typeface="Century Schoolbook" pitchFamily="18" charset="0"/>
                <a:cs typeface="Times New Roman"/>
              </a:rPr>
              <a:t> sandwich with </a:t>
            </a:r>
            <a:r>
              <a:rPr lang="en-US" sz="2400" dirty="0" err="1" smtClean="0">
                <a:latin typeface="Century Schoolbook" pitchFamily="18" charset="0"/>
                <a:cs typeface="Times New Roman"/>
              </a:rPr>
              <a:t>Rossmann</a:t>
            </a:r>
            <a:r>
              <a:rPr lang="en-US" sz="2400" dirty="0" smtClean="0">
                <a:latin typeface="Century Schoolbook" pitchFamily="18" charset="0"/>
                <a:cs typeface="Times New Roman"/>
              </a:rPr>
              <a:t>-fold topology</a:t>
            </a:r>
            <a:endParaRPr lang="en-US" sz="2400" dirty="0" smtClean="0">
              <a:latin typeface="Century Schoolbook" pitchFamily="18" charset="0"/>
            </a:endParaRPr>
          </a:p>
          <a:p>
            <a:pPr>
              <a:buNone/>
            </a:pPr>
            <a:r>
              <a:rPr lang="en-US" sz="2400" dirty="0" smtClean="0">
                <a:latin typeface="Century Schoolbook" pitchFamily="18" charset="0"/>
              </a:rPr>
              <a:t>   - Ser14 phosphorylation site at the N-terminus</a:t>
            </a:r>
          </a:p>
          <a:p>
            <a:pPr>
              <a:buNone/>
            </a:pPr>
            <a:r>
              <a:rPr lang="en-US" sz="2400" dirty="0" smtClean="0">
                <a:latin typeface="Century Schoolbook" pitchFamily="18" charset="0"/>
              </a:rPr>
              <a:t>   - AMP/ATP </a:t>
            </a:r>
            <a:r>
              <a:rPr lang="en-US" sz="2400" dirty="0" err="1" smtClean="0">
                <a:latin typeface="Century Schoolbook" pitchFamily="18" charset="0"/>
              </a:rPr>
              <a:t>allosteric</a:t>
            </a:r>
            <a:r>
              <a:rPr lang="en-US" sz="2400" dirty="0" smtClean="0">
                <a:latin typeface="Century Schoolbook" pitchFamily="18" charset="0"/>
              </a:rPr>
              <a:t> regulation site at 289-314 (Arg309, Arg310, Arg242)</a:t>
            </a:r>
          </a:p>
          <a:p>
            <a:pPr>
              <a:buNone/>
            </a:pPr>
            <a:r>
              <a:rPr lang="en-US" sz="2400" dirty="0" smtClean="0">
                <a:latin typeface="Century Schoolbook" pitchFamily="18" charset="0"/>
              </a:rPr>
              <a:t>   - Glycogen storage site at 397-437 (helix with mainly charged residues to form H-bond with glycogen)</a:t>
            </a:r>
          </a:p>
          <a:p>
            <a:pPr>
              <a:buNone/>
            </a:pPr>
            <a:r>
              <a:rPr lang="en-US" sz="2400" dirty="0" smtClean="0">
                <a:latin typeface="Century Schoolbook" pitchFamily="18" charset="0"/>
              </a:rPr>
              <a:t>   - The “280s loop” (281-288) is sensitive to the phosphorylation at Ser14 and </a:t>
            </a:r>
            <a:r>
              <a:rPr lang="en-US" sz="2400" dirty="0" err="1" smtClean="0">
                <a:latin typeface="Century Schoolbook" pitchFamily="18" charset="0"/>
              </a:rPr>
              <a:t>allosteric</a:t>
            </a:r>
            <a:r>
              <a:rPr lang="en-US" sz="2400" dirty="0" smtClean="0">
                <a:latin typeface="Century Schoolbook" pitchFamily="18" charset="0"/>
              </a:rPr>
              <a:t> regulators and blocks the access to the catalytic site in the T-state</a:t>
            </a:r>
          </a:p>
        </p:txBody>
      </p:sp>
      <p:pic>
        <p:nvPicPr>
          <p:cNvPr id="6" name="Picture 5" descr="With IMP.png"/>
          <p:cNvPicPr>
            <a:picLocks noChangeAspect="1"/>
          </p:cNvPicPr>
          <p:nvPr/>
        </p:nvPicPr>
        <p:blipFill>
          <a:blip r:embed="rId3" cstate="print"/>
          <a:stretch>
            <a:fillRect/>
          </a:stretch>
        </p:blipFill>
        <p:spPr>
          <a:xfrm>
            <a:off x="609600" y="374904"/>
            <a:ext cx="7924800" cy="6102096"/>
          </a:xfrm>
          <a:prstGeom prst="rect">
            <a:avLst/>
          </a:prstGeom>
        </p:spPr>
      </p:pic>
      <p:pic>
        <p:nvPicPr>
          <p:cNvPr id="5" name="Picture 4" descr="Glycogen storage site.png"/>
          <p:cNvPicPr>
            <a:picLocks noChangeAspect="1"/>
          </p:cNvPicPr>
          <p:nvPr/>
        </p:nvPicPr>
        <p:blipFill>
          <a:blip r:embed="rId4" cstate="print"/>
          <a:stretch>
            <a:fillRect/>
          </a:stretch>
        </p:blipFill>
        <p:spPr>
          <a:xfrm>
            <a:off x="533400" y="152400"/>
            <a:ext cx="8001000" cy="65140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N-terminal domain.png"/>
          <p:cNvPicPr>
            <a:picLocks noGrp="1" noChangeAspect="1"/>
          </p:cNvPicPr>
          <p:nvPr>
            <p:ph sz="quarter" idx="1"/>
          </p:nvPr>
        </p:nvPicPr>
        <p:blipFill>
          <a:blip r:embed="rId2" cstate="print"/>
          <a:stretch>
            <a:fillRect/>
          </a:stretch>
        </p:blipFill>
        <p:spPr>
          <a:xfrm>
            <a:off x="1219200" y="914400"/>
            <a:ext cx="6702705" cy="5105400"/>
          </a:xfrm>
        </p:spPr>
      </p:pic>
      <p:pic>
        <p:nvPicPr>
          <p:cNvPr id="7" name="Picture 6" descr="Overview of 280 loop.png"/>
          <p:cNvPicPr>
            <a:picLocks noChangeAspect="1"/>
          </p:cNvPicPr>
          <p:nvPr/>
        </p:nvPicPr>
        <p:blipFill>
          <a:blip r:embed="rId3" cstate="print"/>
          <a:stretch>
            <a:fillRect/>
          </a:stretch>
        </p:blipFill>
        <p:spPr>
          <a:xfrm>
            <a:off x="0" y="227216"/>
            <a:ext cx="9144000" cy="6403568"/>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Content Placeholder 3" descr="Monomer surface.png"/>
          <p:cNvPicPr>
            <a:picLocks noChangeAspect="1"/>
          </p:cNvPicPr>
          <p:nvPr/>
        </p:nvPicPr>
        <p:blipFill>
          <a:blip r:embed="rId2" cstate="print"/>
          <a:stretch>
            <a:fillRect/>
          </a:stretch>
        </p:blipFill>
        <p:spPr>
          <a:xfrm>
            <a:off x="807785" y="457200"/>
            <a:ext cx="7726615" cy="586270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600" b="1" dirty="0" smtClean="0">
                <a:latin typeface="Century Schoolbook" pitchFamily="18" charset="0"/>
                <a:cs typeface="Times New Roman" pitchFamily="18" charset="0"/>
              </a:rPr>
              <a:t>ICL/PEPM Superfamily</a:t>
            </a:r>
            <a:endParaRPr lang="en-US" sz="3600" b="1" dirty="0">
              <a:latin typeface="Century Schoolbook" pitchFamily="18" charset="0"/>
              <a:cs typeface="Times New Roman" pitchFamily="18" charset="0"/>
            </a:endParaRPr>
          </a:p>
        </p:txBody>
      </p:sp>
      <p:sp>
        <p:nvSpPr>
          <p:cNvPr id="3" name="Content Placeholder 2"/>
          <p:cNvSpPr>
            <a:spLocks noGrp="1"/>
          </p:cNvSpPr>
          <p:nvPr>
            <p:ph sz="quarter" idx="1"/>
          </p:nvPr>
        </p:nvSpPr>
        <p:spPr>
          <a:xfrm>
            <a:off x="533400" y="1295400"/>
            <a:ext cx="8153400" cy="4953000"/>
          </a:xfrm>
        </p:spPr>
        <p:txBody>
          <a:bodyPr/>
          <a:lstStyle/>
          <a:p>
            <a:r>
              <a:rPr lang="en-US" dirty="0" err="1" smtClean="0">
                <a:latin typeface="Century Schoolbook" pitchFamily="18" charset="0"/>
              </a:rPr>
              <a:t>Isocitrate</a:t>
            </a:r>
            <a:r>
              <a:rPr lang="en-US" dirty="0" smtClean="0">
                <a:latin typeface="Century Schoolbook" pitchFamily="18" charset="0"/>
              </a:rPr>
              <a:t> </a:t>
            </a:r>
            <a:r>
              <a:rPr lang="en-US" dirty="0" err="1" smtClean="0">
                <a:latin typeface="Century Schoolbook" pitchFamily="18" charset="0"/>
              </a:rPr>
              <a:t>Lyase</a:t>
            </a:r>
            <a:r>
              <a:rPr lang="en-US" dirty="0" smtClean="0">
                <a:latin typeface="Century Schoolbook" pitchFamily="18" charset="0"/>
              </a:rPr>
              <a:t> (ICL), </a:t>
            </a:r>
            <a:r>
              <a:rPr lang="en-US" dirty="0" err="1" smtClean="0">
                <a:latin typeface="Century Schoolbook" pitchFamily="18" charset="0"/>
              </a:rPr>
              <a:t>Phosphoenolpyruvate</a:t>
            </a:r>
            <a:r>
              <a:rPr lang="en-US" dirty="0" smtClean="0">
                <a:latin typeface="Century Schoolbook" pitchFamily="18" charset="0"/>
              </a:rPr>
              <a:t> </a:t>
            </a:r>
            <a:r>
              <a:rPr lang="en-US" dirty="0" err="1" smtClean="0">
                <a:latin typeface="Century Schoolbook" pitchFamily="18" charset="0"/>
              </a:rPr>
              <a:t>Mutase</a:t>
            </a:r>
            <a:r>
              <a:rPr lang="en-US" dirty="0" smtClean="0">
                <a:latin typeface="Century Schoolbook" pitchFamily="18" charset="0"/>
              </a:rPr>
              <a:t> (PEPM), 3-methyl-2-oxobutanoate </a:t>
            </a:r>
            <a:r>
              <a:rPr lang="en-US" dirty="0" err="1" smtClean="0">
                <a:latin typeface="Century Schoolbook" pitchFamily="18" charset="0"/>
              </a:rPr>
              <a:t>hydroxymethyltransferase</a:t>
            </a:r>
            <a:r>
              <a:rPr lang="en-US" dirty="0" smtClean="0">
                <a:latin typeface="Century Schoolbook" pitchFamily="18" charset="0"/>
              </a:rPr>
              <a:t> (MOBL), Petal Death Protein (PDP), etc.</a:t>
            </a:r>
          </a:p>
          <a:p>
            <a:r>
              <a:rPr lang="en-US" dirty="0" smtClean="0">
                <a:latin typeface="Century Schoolbook" pitchFamily="18" charset="0"/>
              </a:rPr>
              <a:t>Stabilization of an </a:t>
            </a:r>
            <a:r>
              <a:rPr lang="en-US" dirty="0" err="1" smtClean="0">
                <a:latin typeface="Century Schoolbook" pitchFamily="18" charset="0"/>
              </a:rPr>
              <a:t>oxyanion</a:t>
            </a:r>
            <a:r>
              <a:rPr lang="en-US" dirty="0" smtClean="0">
                <a:latin typeface="Century Schoolbook" pitchFamily="18" charset="0"/>
              </a:rPr>
              <a:t> intermediate</a:t>
            </a:r>
          </a:p>
          <a:p>
            <a:r>
              <a:rPr lang="en-US" dirty="0" smtClean="0">
                <a:latin typeface="Century Schoolbook" pitchFamily="18" charset="0"/>
              </a:rPr>
              <a:t>Require metal cofactor (Mg</a:t>
            </a:r>
            <a:r>
              <a:rPr lang="en-US" baseline="30000" dirty="0" smtClean="0">
                <a:latin typeface="Century Schoolbook" pitchFamily="18" charset="0"/>
              </a:rPr>
              <a:t>2+</a:t>
            </a:r>
            <a:r>
              <a:rPr lang="en-US" dirty="0" smtClean="0">
                <a:latin typeface="Century Schoolbook" pitchFamily="18" charset="0"/>
              </a:rPr>
              <a:t>,</a:t>
            </a:r>
            <a:r>
              <a:rPr lang="en-US" baseline="30000" dirty="0" smtClean="0">
                <a:latin typeface="Century Schoolbook" pitchFamily="18" charset="0"/>
              </a:rPr>
              <a:t> </a:t>
            </a:r>
            <a:r>
              <a:rPr lang="en-US" dirty="0" smtClean="0">
                <a:latin typeface="Century Schoolbook" pitchFamily="18" charset="0"/>
              </a:rPr>
              <a:t>etc)</a:t>
            </a:r>
          </a:p>
          <a:p>
            <a:r>
              <a:rPr lang="en-US" dirty="0" smtClean="0">
                <a:latin typeface="Century Schoolbook" pitchFamily="18" charset="0"/>
              </a:rPr>
              <a:t>TIM-barrel C-terminal edge forms the catalytic scaffold</a:t>
            </a:r>
          </a:p>
          <a:p>
            <a:r>
              <a:rPr lang="en-US" dirty="0" smtClean="0">
                <a:latin typeface="Century Schoolbook" pitchFamily="18" charset="0"/>
              </a:rPr>
              <a:t>Core residues are stringently conserved among family members yet active sites and reaction types are diversified</a:t>
            </a:r>
            <a:endParaRPr lang="en-US" dirty="0">
              <a:latin typeface="Century Schoolbook" pitchFamily="18" charset="0"/>
            </a:endParaRPr>
          </a:p>
        </p:txBody>
      </p:sp>
      <p:pic>
        <p:nvPicPr>
          <p:cNvPr id="4" name="Picture 3" descr="Structural Alignment PDP.png"/>
          <p:cNvPicPr>
            <a:picLocks noChangeAspect="1"/>
          </p:cNvPicPr>
          <p:nvPr/>
        </p:nvPicPr>
        <p:blipFill>
          <a:blip r:embed="rId3" cstate="print"/>
          <a:stretch>
            <a:fillRect/>
          </a:stretch>
        </p:blipFill>
        <p:spPr>
          <a:xfrm>
            <a:off x="609600" y="228600"/>
            <a:ext cx="7771821" cy="640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792162"/>
          </a:xfrm>
        </p:spPr>
        <p:txBody>
          <a:bodyPr>
            <a:normAutofit/>
          </a:bodyPr>
          <a:lstStyle/>
          <a:p>
            <a:r>
              <a:rPr lang="en-US" sz="3600" b="1" dirty="0" smtClean="0">
                <a:latin typeface="Century Schoolbook" pitchFamily="18" charset="0"/>
              </a:rPr>
              <a:t>C-terminal Catalytic Domain</a:t>
            </a:r>
            <a:endParaRPr lang="en-US" sz="3600" b="1" dirty="0">
              <a:latin typeface="Century Schoolbook" pitchFamily="18" charset="0"/>
            </a:endParaRPr>
          </a:p>
        </p:txBody>
      </p:sp>
      <p:sp>
        <p:nvSpPr>
          <p:cNvPr id="5" name="Content Placeholder 4"/>
          <p:cNvSpPr>
            <a:spLocks noGrp="1"/>
          </p:cNvSpPr>
          <p:nvPr>
            <p:ph sz="quarter" idx="1"/>
          </p:nvPr>
        </p:nvSpPr>
        <p:spPr>
          <a:xfrm>
            <a:off x="609600" y="1295400"/>
            <a:ext cx="8077200" cy="5029200"/>
          </a:xfrm>
        </p:spPr>
        <p:txBody>
          <a:bodyPr>
            <a:normAutofit/>
          </a:bodyPr>
          <a:lstStyle/>
          <a:p>
            <a:r>
              <a:rPr lang="en-US" sz="2400" b="1" dirty="0" smtClean="0">
                <a:latin typeface="Century Schoolbook" pitchFamily="18" charset="0"/>
              </a:rPr>
              <a:t>Residue (491-842):</a:t>
            </a:r>
          </a:p>
          <a:p>
            <a:pPr>
              <a:buNone/>
            </a:pPr>
            <a:r>
              <a:rPr lang="en-US" sz="2400" b="1" dirty="0" smtClean="0">
                <a:latin typeface="Century Schoolbook" pitchFamily="18" charset="0"/>
              </a:rPr>
              <a:t>   - </a:t>
            </a:r>
            <a:r>
              <a:rPr lang="el-GR" sz="2400" dirty="0" smtClean="0">
                <a:latin typeface="Century Schoolbook" pitchFamily="18" charset="0"/>
                <a:cs typeface="Times New Roman"/>
              </a:rPr>
              <a:t>α</a:t>
            </a:r>
            <a:r>
              <a:rPr lang="en-US" sz="2400" dirty="0" smtClean="0">
                <a:latin typeface="Century Schoolbook" pitchFamily="18" charset="0"/>
                <a:cs typeface="Times New Roman"/>
              </a:rPr>
              <a:t>/</a:t>
            </a:r>
            <a:r>
              <a:rPr lang="el-GR" sz="2400" dirty="0" smtClean="0">
                <a:latin typeface="Century Schoolbook" pitchFamily="18" charset="0"/>
                <a:cs typeface="Times New Roman"/>
              </a:rPr>
              <a:t>β</a:t>
            </a:r>
            <a:r>
              <a:rPr lang="en-US" sz="2400" dirty="0" smtClean="0">
                <a:latin typeface="Century Schoolbook" pitchFamily="18" charset="0"/>
                <a:cs typeface="Times New Roman"/>
              </a:rPr>
              <a:t> sandwich with </a:t>
            </a:r>
            <a:r>
              <a:rPr lang="en-US" sz="2400" dirty="0" err="1" smtClean="0">
                <a:latin typeface="Century Schoolbook" pitchFamily="18" charset="0"/>
                <a:cs typeface="Times New Roman"/>
              </a:rPr>
              <a:t>Rossmann</a:t>
            </a:r>
            <a:r>
              <a:rPr lang="en-US" sz="2400" dirty="0" smtClean="0">
                <a:latin typeface="Century Schoolbook" pitchFamily="18" charset="0"/>
                <a:cs typeface="Times New Roman"/>
              </a:rPr>
              <a:t>-fold topology</a:t>
            </a:r>
            <a:endParaRPr lang="en-US" sz="2400" dirty="0" smtClean="0">
              <a:latin typeface="Century Schoolbook" pitchFamily="18" charset="0"/>
            </a:endParaRPr>
          </a:p>
          <a:p>
            <a:pPr>
              <a:buNone/>
            </a:pPr>
            <a:r>
              <a:rPr lang="en-US" sz="2400" b="1" dirty="0" smtClean="0">
                <a:latin typeface="Century Schoolbook" pitchFamily="18" charset="0"/>
              </a:rPr>
              <a:t>   </a:t>
            </a:r>
            <a:r>
              <a:rPr lang="en-US" sz="2400" dirty="0" smtClean="0">
                <a:latin typeface="Century Schoolbook" pitchFamily="18" charset="0"/>
              </a:rPr>
              <a:t>- Lys680 is covalently linked to the pyridoxal-5’-phosphate (PLP) cofactor </a:t>
            </a:r>
          </a:p>
          <a:p>
            <a:pPr>
              <a:buNone/>
            </a:pPr>
            <a:r>
              <a:rPr lang="en-US" sz="2400" b="1" dirty="0" smtClean="0">
                <a:latin typeface="Century Schoolbook" pitchFamily="18" charset="0"/>
              </a:rPr>
              <a:t>   - </a:t>
            </a:r>
            <a:r>
              <a:rPr lang="en-US" sz="2400" dirty="0" smtClean="0">
                <a:latin typeface="Century Schoolbook" pitchFamily="18" charset="0"/>
              </a:rPr>
              <a:t>Residues surrounding the catalytic site (H377, Q284, Q484, D672, and Y573) anchor the substrate through H-bonds</a:t>
            </a:r>
            <a:endParaRPr lang="en-US" sz="2400" b="1" dirty="0" smtClean="0">
              <a:latin typeface="Century Schoolbook" pitchFamily="18" charset="0"/>
            </a:endParaRPr>
          </a:p>
          <a:p>
            <a:r>
              <a:rPr lang="en-US" sz="2400" dirty="0" smtClean="0">
                <a:latin typeface="Century Schoolbook" pitchFamily="18" charset="0"/>
              </a:rPr>
              <a:t>Catalytic site is formed by the cleft between two domains and is blocked by the 280-loop in the T-state</a:t>
            </a:r>
          </a:p>
          <a:p>
            <a:r>
              <a:rPr lang="en-US" sz="2400" dirty="0" smtClean="0">
                <a:latin typeface="Century Schoolbook" pitchFamily="18" charset="0"/>
              </a:rPr>
              <a:t>Competitive inhibitor can bind at the substrate anchoring site and thus prevents catalysis.</a:t>
            </a:r>
          </a:p>
          <a:p>
            <a:endParaRPr lang="en-US" sz="2400" dirty="0">
              <a:latin typeface="Century Schoolbook" pitchFamily="18" charset="0"/>
            </a:endParaRPr>
          </a:p>
        </p:txBody>
      </p:sp>
      <p:pic>
        <p:nvPicPr>
          <p:cNvPr id="6" name="Picture 5" descr="With Glucose.png"/>
          <p:cNvPicPr>
            <a:picLocks noChangeAspect="1"/>
          </p:cNvPicPr>
          <p:nvPr/>
        </p:nvPicPr>
        <p:blipFill>
          <a:blip r:embed="rId3" cstate="print"/>
          <a:stretch>
            <a:fillRect/>
          </a:stretch>
        </p:blipFill>
        <p:spPr>
          <a:xfrm>
            <a:off x="609600" y="228600"/>
            <a:ext cx="7848600" cy="640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descr="C-terminal overview.png"/>
          <p:cNvPicPr>
            <a:picLocks noChangeAspect="1"/>
          </p:cNvPicPr>
          <p:nvPr/>
        </p:nvPicPr>
        <p:blipFill>
          <a:blip r:embed="rId2" cstate="print"/>
          <a:stretch>
            <a:fillRect/>
          </a:stretch>
        </p:blipFill>
        <p:spPr>
          <a:xfrm>
            <a:off x="228600" y="38942"/>
            <a:ext cx="8638096" cy="6742858"/>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verview.png"/>
          <p:cNvPicPr>
            <a:picLocks noChangeAspect="1"/>
          </p:cNvPicPr>
          <p:nvPr/>
        </p:nvPicPr>
        <p:blipFill>
          <a:blip r:embed="rId3" cstate="print"/>
          <a:stretch>
            <a:fillRect/>
          </a:stretch>
        </p:blipFill>
        <p:spPr>
          <a:xfrm>
            <a:off x="1752600" y="228600"/>
            <a:ext cx="5794682" cy="6352936"/>
          </a:xfrm>
          <a:prstGeom prst="rect">
            <a:avLst/>
          </a:prstGeom>
        </p:spPr>
      </p:pic>
      <p:sp>
        <p:nvSpPr>
          <p:cNvPr id="5" name="Content Placeholder 4"/>
          <p:cNvSpPr>
            <a:spLocks noGrp="1"/>
          </p:cNvSpPr>
          <p:nvPr>
            <p:ph sz="quarter" idx="1"/>
          </p:nvPr>
        </p:nvSpPr>
        <p:spPr/>
        <p:txBody>
          <a:bodyP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600" b="1" dirty="0" smtClean="0">
                <a:latin typeface="Century Schoolbook" pitchFamily="18" charset="0"/>
              </a:rPr>
              <a:t>GP Mechanism</a:t>
            </a:r>
            <a:endParaRPr lang="en-US" sz="3600" b="1" dirty="0">
              <a:latin typeface="Century Schoolbook" pitchFamily="18" charset="0"/>
            </a:endParaRPr>
          </a:p>
        </p:txBody>
      </p:sp>
      <p:pic>
        <p:nvPicPr>
          <p:cNvPr id="6" name="Content Placeholder 5" descr="Reaction mechanism.png"/>
          <p:cNvPicPr>
            <a:picLocks noGrp="1" noChangeAspect="1"/>
          </p:cNvPicPr>
          <p:nvPr>
            <p:ph sz="quarter" idx="1"/>
          </p:nvPr>
        </p:nvPicPr>
        <p:blipFill>
          <a:blip r:embed="rId2" cstate="print"/>
          <a:stretch>
            <a:fillRect/>
          </a:stretch>
        </p:blipFill>
        <p:spPr>
          <a:xfrm>
            <a:off x="180975" y="2057400"/>
            <a:ext cx="8810625" cy="2819400"/>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ower helix.png"/>
          <p:cNvPicPr>
            <a:picLocks noChangeAspect="1"/>
          </p:cNvPicPr>
          <p:nvPr/>
        </p:nvPicPr>
        <p:blipFill>
          <a:blip r:embed="rId3" cstate="print"/>
          <a:stretch>
            <a:fillRect/>
          </a:stretch>
        </p:blipFill>
        <p:spPr>
          <a:xfrm>
            <a:off x="304800" y="1295400"/>
            <a:ext cx="8597019" cy="5045413"/>
          </a:xfrm>
          <a:prstGeom prst="rect">
            <a:avLst/>
          </a:prstGeom>
        </p:spPr>
      </p:pic>
      <p:sp>
        <p:nvSpPr>
          <p:cNvPr id="2" name="Title 1"/>
          <p:cNvSpPr>
            <a:spLocks noGrp="1"/>
          </p:cNvSpPr>
          <p:nvPr>
            <p:ph type="title"/>
          </p:nvPr>
        </p:nvSpPr>
        <p:spPr>
          <a:xfrm>
            <a:off x="457200" y="274638"/>
            <a:ext cx="8229600" cy="868362"/>
          </a:xfrm>
        </p:spPr>
        <p:txBody>
          <a:bodyPr>
            <a:normAutofit/>
          </a:bodyPr>
          <a:lstStyle/>
          <a:p>
            <a:r>
              <a:rPr lang="en-US" sz="3600" b="1" dirty="0" smtClean="0">
                <a:latin typeface="Century Schoolbook" pitchFamily="18" charset="0"/>
              </a:rPr>
              <a:t>R-state and T-state</a:t>
            </a:r>
            <a:endParaRPr lang="en-US" sz="3600" b="1" dirty="0">
              <a:latin typeface="Century Schoolbook" pitchFamily="18" charset="0"/>
            </a:endParaRPr>
          </a:p>
        </p:txBody>
      </p:sp>
      <p:grpSp>
        <p:nvGrpSpPr>
          <p:cNvPr id="10" name="Group 9"/>
          <p:cNvGrpSpPr/>
          <p:nvPr/>
        </p:nvGrpSpPr>
        <p:grpSpPr>
          <a:xfrm>
            <a:off x="152400" y="1676400"/>
            <a:ext cx="8915400" cy="4096895"/>
            <a:chOff x="152400" y="1676400"/>
            <a:chExt cx="8915400" cy="4096895"/>
          </a:xfrm>
        </p:grpSpPr>
        <p:pic>
          <p:nvPicPr>
            <p:cNvPr id="7" name="Picture 6" descr="GlycogenPhosphorylaseTandRStates.png"/>
            <p:cNvPicPr>
              <a:picLocks noChangeAspect="1"/>
            </p:cNvPicPr>
            <p:nvPr/>
          </p:nvPicPr>
          <p:blipFill>
            <a:blip r:embed="rId4" cstate="print"/>
            <a:stretch>
              <a:fillRect/>
            </a:stretch>
          </p:blipFill>
          <p:spPr>
            <a:xfrm>
              <a:off x="152400" y="1676400"/>
              <a:ext cx="8915400" cy="4096895"/>
            </a:xfrm>
            <a:prstGeom prst="rect">
              <a:avLst/>
            </a:prstGeom>
          </p:spPr>
        </p:pic>
        <p:sp>
          <p:nvSpPr>
            <p:cNvPr id="8" name="TextBox 7"/>
            <p:cNvSpPr txBox="1"/>
            <p:nvPr/>
          </p:nvSpPr>
          <p:spPr>
            <a:xfrm>
              <a:off x="609600" y="2667000"/>
              <a:ext cx="1034257" cy="369332"/>
            </a:xfrm>
            <a:prstGeom prst="rect">
              <a:avLst/>
            </a:prstGeom>
            <a:noFill/>
          </p:spPr>
          <p:txBody>
            <a:bodyPr wrap="none" rtlCol="0">
              <a:spAutoFit/>
            </a:bodyPr>
            <a:lstStyle/>
            <a:p>
              <a:r>
                <a:rPr lang="en-US" b="1" dirty="0" smtClean="0">
                  <a:solidFill>
                    <a:schemeClr val="bg1"/>
                  </a:solidFill>
                  <a:latin typeface="Century Schoolbook" pitchFamily="18" charset="0"/>
                </a:rPr>
                <a:t>R-state</a:t>
              </a:r>
              <a:endParaRPr lang="en-US" b="1" dirty="0">
                <a:solidFill>
                  <a:schemeClr val="bg1"/>
                </a:solidFill>
                <a:latin typeface="Century Schoolbook" pitchFamily="18" charset="0"/>
              </a:endParaRPr>
            </a:p>
          </p:txBody>
        </p:sp>
        <p:sp>
          <p:nvSpPr>
            <p:cNvPr id="9" name="TextBox 8"/>
            <p:cNvSpPr txBox="1"/>
            <p:nvPr/>
          </p:nvSpPr>
          <p:spPr>
            <a:xfrm>
              <a:off x="5181600" y="2678668"/>
              <a:ext cx="1013419" cy="369332"/>
            </a:xfrm>
            <a:prstGeom prst="rect">
              <a:avLst/>
            </a:prstGeom>
            <a:noFill/>
          </p:spPr>
          <p:txBody>
            <a:bodyPr wrap="none" rtlCol="0">
              <a:spAutoFit/>
            </a:bodyPr>
            <a:lstStyle/>
            <a:p>
              <a:r>
                <a:rPr lang="en-US" b="1" dirty="0" smtClean="0">
                  <a:solidFill>
                    <a:schemeClr val="bg1"/>
                  </a:solidFill>
                  <a:latin typeface="Century Schoolbook" pitchFamily="18" charset="0"/>
                </a:rPr>
                <a:t>T-state</a:t>
              </a:r>
              <a:endParaRPr lang="en-US" b="1" dirty="0">
                <a:solidFill>
                  <a:schemeClr val="bg1"/>
                </a:solidFill>
                <a:latin typeface="Century Schoolbook" pitchFamily="18" charset="0"/>
              </a:endParaRPr>
            </a:p>
          </p:txBody>
        </p:sp>
      </p:grpSp>
      <p:pic>
        <p:nvPicPr>
          <p:cNvPr id="5" name="Picture 4" descr="Shape shifting.bmp"/>
          <p:cNvPicPr>
            <a:picLocks noChangeAspect="1"/>
          </p:cNvPicPr>
          <p:nvPr/>
        </p:nvPicPr>
        <p:blipFill>
          <a:blip r:embed="rId5" cstate="print"/>
          <a:stretch>
            <a:fillRect/>
          </a:stretch>
        </p:blipFill>
        <p:spPr>
          <a:xfrm>
            <a:off x="1524000" y="1295400"/>
            <a:ext cx="6103588" cy="49863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1" presetClass="exit" presetSubtype="0" fill="hold" nodeType="withEffect">
                                  <p:stCondLst>
                                    <p:cond delay="0"/>
                                  </p:stCondLst>
                                  <p:childTnLst>
                                    <p:set>
                                      <p:cBhvr>
                                        <p:cTn id="9" dur="1" fill="hold">
                                          <p:stCondLst>
                                            <p:cond delay="0"/>
                                          </p:stCondLst>
                                        </p:cTn>
                                        <p:tgtEl>
                                          <p:spTgt spid="1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0"/>
                                        </p:tgtEl>
                                        <p:attrNameLst>
                                          <p:attrName>style.visibility</p:attrName>
                                        </p:attrNameLst>
                                      </p:cBhvr>
                                      <p:to>
                                        <p:strVal val="hidden"/>
                                      </p:to>
                                    </p:se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600" b="1" dirty="0" smtClean="0">
                <a:latin typeface="Century Schoolbook" pitchFamily="18" charset="0"/>
              </a:rPr>
              <a:t>Residues Conserved?</a:t>
            </a:r>
            <a:endParaRPr lang="en-US" sz="3600" b="1" dirty="0">
              <a:latin typeface="Century Schoolbook" pitchFamily="18" charset="0"/>
            </a:endParaRPr>
          </a:p>
        </p:txBody>
      </p:sp>
      <p:pic>
        <p:nvPicPr>
          <p:cNvPr id="4" name="Content Placeholder 3" descr="Blast alignment.png"/>
          <p:cNvPicPr>
            <a:picLocks noGrp="1" noChangeAspect="1"/>
          </p:cNvPicPr>
          <p:nvPr>
            <p:ph sz="quarter" idx="1"/>
          </p:nvPr>
        </p:nvPicPr>
        <p:blipFill>
          <a:blip r:embed="rId3" cstate="print"/>
          <a:stretch>
            <a:fillRect/>
          </a:stretch>
        </p:blipFill>
        <p:spPr>
          <a:xfrm>
            <a:off x="96001" y="1295400"/>
            <a:ext cx="3637799" cy="5181600"/>
          </a:xfrm>
        </p:spPr>
      </p:pic>
      <p:pic>
        <p:nvPicPr>
          <p:cNvPr id="5" name="Picture 4" descr="Structural alignment.png"/>
          <p:cNvPicPr>
            <a:picLocks noChangeAspect="1"/>
          </p:cNvPicPr>
          <p:nvPr/>
        </p:nvPicPr>
        <p:blipFill>
          <a:blip r:embed="rId4" cstate="print"/>
          <a:stretch>
            <a:fillRect/>
          </a:stretch>
        </p:blipFill>
        <p:spPr>
          <a:xfrm>
            <a:off x="3886200" y="1828800"/>
            <a:ext cx="5133303" cy="38862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792162"/>
          </a:xfrm>
        </p:spPr>
        <p:txBody>
          <a:bodyPr>
            <a:normAutofit/>
          </a:bodyPr>
          <a:lstStyle/>
          <a:p>
            <a:r>
              <a:rPr lang="en-US" sz="3600" b="1" dirty="0" smtClean="0">
                <a:latin typeface="Century Schoolbook" pitchFamily="18" charset="0"/>
              </a:rPr>
              <a:t>Inhibitors (</a:t>
            </a:r>
            <a:r>
              <a:rPr lang="en-US" sz="3600" b="1" dirty="0" err="1" smtClean="0">
                <a:latin typeface="Century Schoolbook" pitchFamily="18" charset="0"/>
              </a:rPr>
              <a:t>Vina</a:t>
            </a:r>
            <a:r>
              <a:rPr lang="en-US" sz="3600" b="1" dirty="0" smtClean="0">
                <a:latin typeface="Century Schoolbook" pitchFamily="18" charset="0"/>
              </a:rPr>
              <a:t> Docking)</a:t>
            </a:r>
            <a:endParaRPr lang="en-US" sz="3600" b="1" dirty="0">
              <a:latin typeface="Century Schoolbook" pitchFamily="18" charset="0"/>
            </a:endParaRPr>
          </a:p>
        </p:txBody>
      </p:sp>
      <p:sp>
        <p:nvSpPr>
          <p:cNvPr id="3" name="Content Placeholder 2"/>
          <p:cNvSpPr>
            <a:spLocks noGrp="1"/>
          </p:cNvSpPr>
          <p:nvPr>
            <p:ph sz="quarter" idx="1"/>
          </p:nvPr>
        </p:nvSpPr>
        <p:spPr>
          <a:xfrm>
            <a:off x="533400" y="1295400"/>
            <a:ext cx="8153400" cy="4953000"/>
          </a:xfrm>
        </p:spPr>
        <p:txBody>
          <a:bodyPr>
            <a:normAutofit/>
          </a:bodyPr>
          <a:lstStyle/>
          <a:p>
            <a:r>
              <a:rPr lang="en-US" sz="2400" dirty="0" smtClean="0">
                <a:latin typeface="Century Schoolbook" pitchFamily="18" charset="0"/>
              </a:rPr>
              <a:t>Glycogen </a:t>
            </a:r>
            <a:r>
              <a:rPr lang="en-US" sz="2400" dirty="0" err="1" smtClean="0">
                <a:latin typeface="Century Schoolbook" pitchFamily="18" charset="0"/>
              </a:rPr>
              <a:t>phosphorylase</a:t>
            </a:r>
            <a:r>
              <a:rPr lang="en-US" sz="2400" dirty="0" smtClean="0">
                <a:latin typeface="Century Schoolbook" pitchFamily="18" charset="0"/>
              </a:rPr>
              <a:t> is a validated target for treating type II diabetes</a:t>
            </a:r>
          </a:p>
          <a:p>
            <a:r>
              <a:rPr lang="en-US" sz="2400" dirty="0" smtClean="0">
                <a:latin typeface="Century Schoolbook" pitchFamily="18" charset="0"/>
              </a:rPr>
              <a:t>Inhibitors can compete with AMP/P</a:t>
            </a:r>
            <a:r>
              <a:rPr lang="en-US" sz="2400" baseline="-25000" dirty="0" smtClean="0">
                <a:latin typeface="Century Schoolbook" pitchFamily="18" charset="0"/>
              </a:rPr>
              <a:t>i</a:t>
            </a:r>
            <a:r>
              <a:rPr lang="en-US" sz="2400" dirty="0" smtClean="0">
                <a:latin typeface="Century Schoolbook" pitchFamily="18" charset="0"/>
              </a:rPr>
              <a:t> at the N-terminus </a:t>
            </a:r>
            <a:r>
              <a:rPr lang="en-US" sz="2400" dirty="0" err="1" smtClean="0">
                <a:latin typeface="Century Schoolbook" pitchFamily="18" charset="0"/>
              </a:rPr>
              <a:t>allosteric</a:t>
            </a:r>
            <a:r>
              <a:rPr lang="en-US" sz="2400" dirty="0" smtClean="0">
                <a:latin typeface="Century Schoolbook" pitchFamily="18" charset="0"/>
              </a:rPr>
              <a:t> site or block the entry way to catalytic site. </a:t>
            </a:r>
          </a:p>
          <a:p>
            <a:r>
              <a:rPr lang="en-US" sz="2400" dirty="0" smtClean="0">
                <a:latin typeface="Century Schoolbook" pitchFamily="18" charset="0"/>
              </a:rPr>
              <a:t>Current research has shown that </a:t>
            </a:r>
            <a:r>
              <a:rPr lang="en-US" sz="2400" dirty="0" err="1" smtClean="0">
                <a:latin typeface="Century Schoolbook" pitchFamily="18" charset="0"/>
              </a:rPr>
              <a:t>acyl</a:t>
            </a:r>
            <a:r>
              <a:rPr lang="en-US" sz="2400" dirty="0" smtClean="0">
                <a:latin typeface="Century Schoolbook" pitchFamily="18" charset="0"/>
              </a:rPr>
              <a:t> urea derivatives show inhibitory activity toward GP by binding to the AMP/ATP </a:t>
            </a:r>
            <a:r>
              <a:rPr lang="en-US" sz="2400" dirty="0" err="1" smtClean="0">
                <a:latin typeface="Century Schoolbook" pitchFamily="18" charset="0"/>
              </a:rPr>
              <a:t>allosteric</a:t>
            </a:r>
            <a:r>
              <a:rPr lang="en-US" sz="2400" dirty="0" smtClean="0">
                <a:latin typeface="Century Schoolbook" pitchFamily="18" charset="0"/>
              </a:rPr>
              <a:t> site (ex. Inhibitor 1) or occupying the catalytic site (ex. Inhibitor 2).</a:t>
            </a:r>
          </a:p>
          <a:p>
            <a:endParaRPr lang="en-US" sz="2400" dirty="0" smtClean="0">
              <a:latin typeface="Century Schoolbook" pitchFamily="18" charset="0"/>
            </a:endParaRPr>
          </a:p>
          <a:p>
            <a:endParaRPr lang="en-US" sz="2400" dirty="0" smtClean="0">
              <a:latin typeface="Century Schoolbook" pitchFamily="18" charset="0"/>
            </a:endParaRPr>
          </a:p>
          <a:p>
            <a:endParaRPr lang="en-US" sz="2400" dirty="0" smtClean="0">
              <a:latin typeface="Century Schoolbook" pitchFamily="18" charset="0"/>
            </a:endParaRPr>
          </a:p>
          <a:p>
            <a:pPr>
              <a:buNone/>
            </a:pPr>
            <a:endParaRPr lang="en-US" sz="2400" dirty="0" smtClean="0">
              <a:latin typeface="Century Schoolbook" pitchFamily="18" charset="0"/>
            </a:endParaRPr>
          </a:p>
          <a:p>
            <a:endParaRPr lang="en-US" sz="2400" dirty="0" smtClean="0">
              <a:latin typeface="Century Schoolbook" pitchFamily="18" charset="0"/>
            </a:endParaRPr>
          </a:p>
          <a:p>
            <a:endParaRPr lang="en-US" sz="2400" dirty="0" smtClean="0">
              <a:latin typeface="Century Schoolbook" pitchFamily="18" charset="0"/>
            </a:endParaRPr>
          </a:p>
          <a:p>
            <a:endParaRPr lang="en-US" sz="2400" dirty="0">
              <a:latin typeface="Century Schoolbook" pitchFamily="18" charset="0"/>
            </a:endParaRPr>
          </a:p>
        </p:txBody>
      </p:sp>
      <p:pic>
        <p:nvPicPr>
          <p:cNvPr id="6" name="Picture 5" descr="Inhibitor 1.gif"/>
          <p:cNvPicPr>
            <a:picLocks noChangeAspect="1"/>
          </p:cNvPicPr>
          <p:nvPr/>
        </p:nvPicPr>
        <p:blipFill>
          <a:blip r:embed="rId3" cstate="print"/>
          <a:stretch>
            <a:fillRect/>
          </a:stretch>
        </p:blipFill>
        <p:spPr>
          <a:xfrm>
            <a:off x="1371600" y="4876800"/>
            <a:ext cx="2895600" cy="1828800"/>
          </a:xfrm>
          <a:prstGeom prst="rect">
            <a:avLst/>
          </a:prstGeom>
        </p:spPr>
      </p:pic>
      <p:pic>
        <p:nvPicPr>
          <p:cNvPr id="7" name="Content Placeholder 3" descr="Inhibitor 2.gif"/>
          <p:cNvPicPr>
            <a:picLocks noChangeAspect="1"/>
          </p:cNvPicPr>
          <p:nvPr/>
        </p:nvPicPr>
        <p:blipFill>
          <a:blip r:embed="rId4" cstate="print"/>
          <a:stretch>
            <a:fillRect/>
          </a:stretch>
        </p:blipFill>
        <p:spPr>
          <a:xfrm>
            <a:off x="5029200" y="5105400"/>
            <a:ext cx="3160545" cy="1543050"/>
          </a:xfrm>
          <a:prstGeom prst="rect">
            <a:avLst/>
          </a:prstGeom>
        </p:spPr>
      </p:pic>
      <p:sp>
        <p:nvSpPr>
          <p:cNvPr id="8" name="TextBox 7"/>
          <p:cNvSpPr txBox="1"/>
          <p:nvPr/>
        </p:nvSpPr>
        <p:spPr>
          <a:xfrm>
            <a:off x="914400" y="6096000"/>
            <a:ext cx="1069524" cy="369332"/>
          </a:xfrm>
          <a:prstGeom prst="rect">
            <a:avLst/>
          </a:prstGeom>
          <a:noFill/>
        </p:spPr>
        <p:txBody>
          <a:bodyPr wrap="none" rtlCol="0">
            <a:spAutoFit/>
          </a:bodyPr>
          <a:lstStyle/>
          <a:p>
            <a:r>
              <a:rPr lang="en-US" dirty="0" smtClean="0"/>
              <a:t>Inhibitor 1</a:t>
            </a:r>
            <a:endParaRPr lang="en-US" dirty="0"/>
          </a:p>
        </p:txBody>
      </p:sp>
      <p:sp>
        <p:nvSpPr>
          <p:cNvPr id="9" name="TextBox 8"/>
          <p:cNvSpPr txBox="1"/>
          <p:nvPr/>
        </p:nvSpPr>
        <p:spPr>
          <a:xfrm>
            <a:off x="4953000" y="6172200"/>
            <a:ext cx="1069524" cy="369332"/>
          </a:xfrm>
          <a:prstGeom prst="rect">
            <a:avLst/>
          </a:prstGeom>
          <a:noFill/>
        </p:spPr>
        <p:txBody>
          <a:bodyPr wrap="none" rtlCol="0">
            <a:spAutoFit/>
          </a:bodyPr>
          <a:lstStyle/>
          <a:p>
            <a:r>
              <a:rPr lang="en-US" dirty="0" smtClean="0"/>
              <a:t>Inhibitor 2</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077200" cy="868362"/>
          </a:xfrm>
        </p:spPr>
        <p:txBody>
          <a:bodyPr>
            <a:normAutofit/>
          </a:bodyPr>
          <a:lstStyle/>
          <a:p>
            <a:r>
              <a:rPr lang="en-US" sz="3600" b="1" dirty="0" smtClean="0">
                <a:latin typeface="Century Schoolbook" pitchFamily="18" charset="0"/>
              </a:rPr>
              <a:t>Inhibitor 1 Docking</a:t>
            </a:r>
            <a:endParaRPr lang="en-US" sz="3600" b="1" dirty="0">
              <a:latin typeface="Century Schoolbook" pitchFamily="18" charset="0"/>
            </a:endParaRPr>
          </a:p>
        </p:txBody>
      </p:sp>
      <p:pic>
        <p:nvPicPr>
          <p:cNvPr id="4" name="Content Placeholder 3" descr="Inhibitor 1 bound.png"/>
          <p:cNvPicPr>
            <a:picLocks noGrp="1" noChangeAspect="1"/>
          </p:cNvPicPr>
          <p:nvPr>
            <p:ph sz="quarter" idx="1"/>
          </p:nvPr>
        </p:nvPicPr>
        <p:blipFill>
          <a:blip r:embed="rId2" cstate="print"/>
          <a:stretch>
            <a:fillRect/>
          </a:stretch>
        </p:blipFill>
        <p:spPr>
          <a:xfrm>
            <a:off x="838200" y="1371600"/>
            <a:ext cx="6822026" cy="4572000"/>
          </a:xfrm>
        </p:spPr>
      </p:pic>
      <p:sp>
        <p:nvSpPr>
          <p:cNvPr id="6" name="TextBox 5"/>
          <p:cNvSpPr txBox="1"/>
          <p:nvPr/>
        </p:nvSpPr>
        <p:spPr>
          <a:xfrm>
            <a:off x="228600" y="6059269"/>
            <a:ext cx="8915400" cy="646331"/>
          </a:xfrm>
          <a:prstGeom prst="rect">
            <a:avLst/>
          </a:prstGeom>
          <a:noFill/>
        </p:spPr>
        <p:txBody>
          <a:bodyPr wrap="square" rtlCol="0">
            <a:spAutoFit/>
          </a:bodyPr>
          <a:lstStyle/>
          <a:p>
            <a:r>
              <a:rPr lang="en-US" b="1" dirty="0" smtClean="0">
                <a:latin typeface="Century Schoolbook" pitchFamily="18" charset="0"/>
              </a:rPr>
              <a:t>4-[4-[(2,4-dichlorophenyl)</a:t>
            </a:r>
            <a:r>
              <a:rPr lang="en-US" b="1" dirty="0" err="1" smtClean="0">
                <a:latin typeface="Century Schoolbook" pitchFamily="18" charset="0"/>
              </a:rPr>
              <a:t>carbonylcarbamoylamino</a:t>
            </a:r>
            <a:r>
              <a:rPr lang="en-US" b="1" dirty="0" smtClean="0">
                <a:latin typeface="Century Schoolbook" pitchFamily="18" charset="0"/>
              </a:rPr>
              <a:t>]-2,3-dimethyl-phenoxy]</a:t>
            </a:r>
            <a:r>
              <a:rPr lang="en-US" b="1" dirty="0" err="1" smtClean="0">
                <a:latin typeface="Century Schoolbook" pitchFamily="18" charset="0"/>
              </a:rPr>
              <a:t>butanoic</a:t>
            </a:r>
            <a:r>
              <a:rPr lang="en-US" b="1" dirty="0" smtClean="0">
                <a:latin typeface="Century Schoolbook" pitchFamily="18" charset="0"/>
              </a:rPr>
              <a:t> acid</a:t>
            </a:r>
            <a:endParaRPr lang="en-US" b="1" dirty="0">
              <a:latin typeface="Century Schoolbook" pitchFamily="18"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153400" cy="944562"/>
          </a:xfrm>
        </p:spPr>
        <p:txBody>
          <a:bodyPr>
            <a:normAutofit/>
          </a:bodyPr>
          <a:lstStyle/>
          <a:p>
            <a:r>
              <a:rPr lang="en-US" sz="3600" b="1" dirty="0" smtClean="0">
                <a:latin typeface="Century Schoolbook" pitchFamily="18" charset="0"/>
              </a:rPr>
              <a:t>Inhibitor 2 Docking</a:t>
            </a:r>
            <a:endParaRPr lang="en-US" sz="3600" b="1" dirty="0">
              <a:latin typeface="Century Schoolbook" pitchFamily="18" charset="0"/>
            </a:endParaRPr>
          </a:p>
        </p:txBody>
      </p:sp>
      <p:sp>
        <p:nvSpPr>
          <p:cNvPr id="7" name="TextBox 6"/>
          <p:cNvSpPr txBox="1"/>
          <p:nvPr/>
        </p:nvSpPr>
        <p:spPr>
          <a:xfrm>
            <a:off x="228600" y="6248400"/>
            <a:ext cx="8635697" cy="369332"/>
          </a:xfrm>
          <a:prstGeom prst="rect">
            <a:avLst/>
          </a:prstGeom>
          <a:noFill/>
        </p:spPr>
        <p:txBody>
          <a:bodyPr wrap="none" rtlCol="0">
            <a:spAutoFit/>
          </a:bodyPr>
          <a:lstStyle/>
          <a:p>
            <a:r>
              <a:rPr lang="en-US" b="1" dirty="0" smtClean="0">
                <a:latin typeface="Century Schoolbook" pitchFamily="18" charset="0"/>
              </a:rPr>
              <a:t>N-{[(4-aminophenyl)carbonyl]</a:t>
            </a:r>
            <a:r>
              <a:rPr lang="en-US" b="1" dirty="0" err="1" smtClean="0">
                <a:latin typeface="Century Schoolbook" pitchFamily="18" charset="0"/>
              </a:rPr>
              <a:t>carbamoyl</a:t>
            </a:r>
            <a:r>
              <a:rPr lang="en-US" b="1" dirty="0" smtClean="0">
                <a:latin typeface="Century Schoolbook" pitchFamily="18" charset="0"/>
              </a:rPr>
              <a:t>}-beta-D-</a:t>
            </a:r>
            <a:r>
              <a:rPr lang="en-US" b="1" dirty="0" err="1" smtClean="0">
                <a:latin typeface="Century Schoolbook" pitchFamily="18" charset="0"/>
              </a:rPr>
              <a:t>glucopyranosylamine</a:t>
            </a:r>
            <a:endParaRPr lang="en-US" b="1" dirty="0">
              <a:latin typeface="Century Schoolbook" pitchFamily="18" charset="0"/>
            </a:endParaRPr>
          </a:p>
        </p:txBody>
      </p:sp>
      <p:pic>
        <p:nvPicPr>
          <p:cNvPr id="6" name="Picture 5" descr="Inhibitor 2 bound.png"/>
          <p:cNvPicPr>
            <a:picLocks noChangeAspect="1"/>
          </p:cNvPicPr>
          <p:nvPr/>
        </p:nvPicPr>
        <p:blipFill>
          <a:blip r:embed="rId2" cstate="print"/>
          <a:stretch>
            <a:fillRect/>
          </a:stretch>
        </p:blipFill>
        <p:spPr>
          <a:xfrm>
            <a:off x="676579" y="1248790"/>
            <a:ext cx="7781621" cy="461861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ree.png"/>
          <p:cNvPicPr>
            <a:picLocks noGrp="1" noChangeAspect="1"/>
          </p:cNvPicPr>
          <p:nvPr>
            <p:ph sz="quarter" idx="1"/>
          </p:nvPr>
        </p:nvPicPr>
        <p:blipFill>
          <a:blip r:embed="rId3" cstate="print"/>
          <a:stretch>
            <a:fillRect/>
          </a:stretch>
        </p:blipFill>
        <p:spPr>
          <a:xfrm>
            <a:off x="0" y="1371600"/>
            <a:ext cx="9092076" cy="4419600"/>
          </a:xfrm>
        </p:spPr>
      </p:pic>
      <p:sp>
        <p:nvSpPr>
          <p:cNvPr id="5" name="Rectangle 4"/>
          <p:cNvSpPr/>
          <p:nvPr/>
        </p:nvSpPr>
        <p:spPr>
          <a:xfrm>
            <a:off x="8229600" y="1676400"/>
            <a:ext cx="53340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153400" y="1295400"/>
            <a:ext cx="762000" cy="1219200"/>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29600" y="2590800"/>
            <a:ext cx="609600" cy="14478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229600" y="4114800"/>
            <a:ext cx="685800" cy="152400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715962"/>
          </a:xfrm>
        </p:spPr>
        <p:txBody>
          <a:bodyPr>
            <a:normAutofit/>
          </a:bodyPr>
          <a:lstStyle/>
          <a:p>
            <a:r>
              <a:rPr lang="en-US" sz="3600" b="1" i="1" dirty="0" smtClean="0">
                <a:latin typeface="Century Schoolbook" pitchFamily="18" charset="0"/>
              </a:rPr>
              <a:t>D. </a:t>
            </a:r>
            <a:r>
              <a:rPr lang="en-US" sz="3600" b="1" i="1" dirty="0" err="1" smtClean="0">
                <a:latin typeface="Century Schoolbook" pitchFamily="18" charset="0"/>
              </a:rPr>
              <a:t>Caryophyllus</a:t>
            </a:r>
            <a:r>
              <a:rPr lang="en-US" sz="3600" b="1" i="1" dirty="0" smtClean="0">
                <a:latin typeface="Century Schoolbook" pitchFamily="18" charset="0"/>
              </a:rPr>
              <a:t> </a:t>
            </a:r>
            <a:r>
              <a:rPr lang="en-US" sz="3600" b="1" dirty="0" smtClean="0">
                <a:latin typeface="Century Schoolbook" pitchFamily="18" charset="0"/>
              </a:rPr>
              <a:t>PDP Structure</a:t>
            </a:r>
            <a:endParaRPr lang="en-US" sz="3600" b="1" dirty="0">
              <a:latin typeface="Century Schoolbook" pitchFamily="18" charset="0"/>
            </a:endParaRPr>
          </a:p>
        </p:txBody>
      </p:sp>
      <p:sp>
        <p:nvSpPr>
          <p:cNvPr id="3" name="Content Placeholder 2"/>
          <p:cNvSpPr>
            <a:spLocks noGrp="1"/>
          </p:cNvSpPr>
          <p:nvPr>
            <p:ph sz="quarter" idx="1"/>
          </p:nvPr>
        </p:nvSpPr>
        <p:spPr>
          <a:xfrm>
            <a:off x="533400" y="1219200"/>
            <a:ext cx="8153400" cy="5257800"/>
          </a:xfrm>
        </p:spPr>
        <p:txBody>
          <a:bodyPr>
            <a:noAutofit/>
          </a:bodyPr>
          <a:lstStyle/>
          <a:p>
            <a:r>
              <a:rPr lang="en-US" dirty="0" smtClean="0">
                <a:latin typeface="Century Schoolbook" pitchFamily="18" charset="0"/>
              </a:rPr>
              <a:t>318 amino acids/monomer (tetramer); ~34 </a:t>
            </a:r>
            <a:r>
              <a:rPr lang="en-US" dirty="0" err="1" smtClean="0">
                <a:latin typeface="Century Schoolbook" pitchFamily="18" charset="0"/>
              </a:rPr>
              <a:t>kD</a:t>
            </a:r>
            <a:endParaRPr lang="en-US" dirty="0" smtClean="0">
              <a:latin typeface="Century Schoolbook" pitchFamily="18" charset="0"/>
            </a:endParaRPr>
          </a:p>
          <a:p>
            <a:r>
              <a:rPr lang="en-US" dirty="0" smtClean="0">
                <a:latin typeface="Century Schoolbook" pitchFamily="18" charset="0"/>
              </a:rPr>
              <a:t>13 helices (45%), 10 </a:t>
            </a:r>
            <a:r>
              <a:rPr lang="el-GR" dirty="0" smtClean="0">
                <a:latin typeface="Times New Roman"/>
                <a:cs typeface="Times New Roman"/>
              </a:rPr>
              <a:t>β</a:t>
            </a:r>
            <a:r>
              <a:rPr lang="en-US" dirty="0" smtClean="0">
                <a:latin typeface="Times New Roman"/>
                <a:cs typeface="Times New Roman"/>
              </a:rPr>
              <a:t>-strands (13%)</a:t>
            </a:r>
            <a:r>
              <a:rPr lang="en-US" dirty="0" smtClean="0">
                <a:latin typeface="Century Schoolbook" pitchFamily="18" charset="0"/>
              </a:rPr>
              <a:t> </a:t>
            </a:r>
          </a:p>
          <a:p>
            <a:r>
              <a:rPr lang="en-US" dirty="0" smtClean="0">
                <a:latin typeface="Times New Roman"/>
                <a:cs typeface="Times New Roman"/>
              </a:rPr>
              <a:t>(</a:t>
            </a:r>
            <a:r>
              <a:rPr lang="el-GR" dirty="0" smtClean="0">
                <a:latin typeface="Times New Roman"/>
                <a:cs typeface="Times New Roman"/>
              </a:rPr>
              <a:t>α</a:t>
            </a:r>
            <a:r>
              <a:rPr lang="en-US" dirty="0" smtClean="0">
                <a:latin typeface="Times New Roman"/>
                <a:cs typeface="Times New Roman"/>
              </a:rPr>
              <a:t>/</a:t>
            </a:r>
            <a:r>
              <a:rPr lang="el-GR" dirty="0" smtClean="0">
                <a:latin typeface="Times New Roman"/>
                <a:cs typeface="Times New Roman"/>
              </a:rPr>
              <a:t>β</a:t>
            </a:r>
            <a:r>
              <a:rPr lang="en-US" dirty="0" smtClean="0">
                <a:latin typeface="Times New Roman"/>
                <a:cs typeface="Times New Roman"/>
              </a:rPr>
              <a:t>)</a:t>
            </a:r>
            <a:r>
              <a:rPr lang="en-US" baseline="-25000" dirty="0" smtClean="0">
                <a:latin typeface="Times New Roman"/>
                <a:cs typeface="Times New Roman"/>
              </a:rPr>
              <a:t>8</a:t>
            </a:r>
            <a:r>
              <a:rPr lang="en-US" dirty="0" smtClean="0">
                <a:latin typeface="Times New Roman"/>
                <a:cs typeface="Times New Roman"/>
              </a:rPr>
              <a:t> barrel (TIM-barrel) topology, with the swapping of the eighth helix between the two monomer</a:t>
            </a:r>
          </a:p>
          <a:p>
            <a:r>
              <a:rPr lang="en-US" dirty="0" smtClean="0">
                <a:latin typeface="Century Schoolbook" pitchFamily="18" charset="0"/>
              </a:rPr>
              <a:t>Two monomers are tightly associated, with an interface area of 3500 </a:t>
            </a:r>
            <a:r>
              <a:rPr lang="en-US" dirty="0" smtClean="0">
                <a:latin typeface="Times New Roman"/>
                <a:cs typeface="Times New Roman"/>
              </a:rPr>
              <a:t>Ǻ</a:t>
            </a:r>
            <a:r>
              <a:rPr lang="en-US" baseline="30000" dirty="0" smtClean="0">
                <a:latin typeface="Times New Roman"/>
                <a:cs typeface="Times New Roman"/>
              </a:rPr>
              <a:t>2</a:t>
            </a:r>
            <a:r>
              <a:rPr lang="en-US" dirty="0" smtClean="0">
                <a:latin typeface="Times New Roman"/>
                <a:cs typeface="Times New Roman"/>
              </a:rPr>
              <a:t>.</a:t>
            </a:r>
          </a:p>
          <a:p>
            <a:r>
              <a:rPr lang="en-US" dirty="0" smtClean="0">
                <a:latin typeface="Century Schoolbook" pitchFamily="18" charset="0"/>
              </a:rPr>
              <a:t>Mg</a:t>
            </a:r>
            <a:r>
              <a:rPr lang="en-US" baseline="30000" dirty="0" smtClean="0">
                <a:latin typeface="Century Schoolbook" pitchFamily="18" charset="0"/>
              </a:rPr>
              <a:t>2+ </a:t>
            </a:r>
            <a:r>
              <a:rPr lang="en-US" dirty="0" smtClean="0">
                <a:latin typeface="Century Schoolbook" pitchFamily="18" charset="0"/>
              </a:rPr>
              <a:t>coordinates three residues and the substrate at the catalytic site of each monomer</a:t>
            </a:r>
          </a:p>
          <a:p>
            <a:r>
              <a:rPr lang="en-US" dirty="0" smtClean="0">
                <a:latin typeface="Century Schoolbook" pitchFamily="18" charset="0"/>
              </a:rPr>
              <a:t>Catalytic residue (Cys144) locates on a flexible loop (138 – 153) that allows “open” and “closed” conformations</a:t>
            </a:r>
          </a:p>
        </p:txBody>
      </p:sp>
      <p:pic>
        <p:nvPicPr>
          <p:cNvPr id="6" name="Picture 5" descr="Overview.png"/>
          <p:cNvPicPr>
            <a:picLocks noChangeAspect="1"/>
          </p:cNvPicPr>
          <p:nvPr/>
        </p:nvPicPr>
        <p:blipFill>
          <a:blip r:embed="rId3" cstate="print"/>
          <a:stretch>
            <a:fillRect/>
          </a:stretch>
        </p:blipFill>
        <p:spPr>
          <a:xfrm>
            <a:off x="0" y="1219200"/>
            <a:ext cx="9144000" cy="5066270"/>
          </a:xfrm>
          <a:prstGeom prst="rect">
            <a:avLst/>
          </a:prstGeom>
        </p:spPr>
      </p:pic>
      <p:cxnSp>
        <p:nvCxnSpPr>
          <p:cNvPr id="8" name="Straight Arrow Connector 7"/>
          <p:cNvCxnSpPr/>
          <p:nvPr/>
        </p:nvCxnSpPr>
        <p:spPr>
          <a:xfrm flipV="1">
            <a:off x="2209800" y="1447800"/>
            <a:ext cx="1143000" cy="838200"/>
          </a:xfrm>
          <a:prstGeom prst="straightConnector1">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667000" y="3505200"/>
            <a:ext cx="1219200" cy="304800"/>
          </a:xfrm>
          <a:prstGeom prst="straightConnector1">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1020762"/>
          </a:xfrm>
        </p:spPr>
        <p:txBody>
          <a:bodyPr/>
          <a:lstStyle/>
          <a:p>
            <a:r>
              <a:rPr lang="en-US" b="1" dirty="0" smtClean="0">
                <a:latin typeface="Century Schoolbook" pitchFamily="18" charset="0"/>
              </a:rPr>
              <a:t>Glycogen </a:t>
            </a:r>
            <a:r>
              <a:rPr lang="en-US" b="1" dirty="0" err="1" smtClean="0">
                <a:latin typeface="Century Schoolbook" pitchFamily="18" charset="0"/>
              </a:rPr>
              <a:t>Phosphorylase</a:t>
            </a:r>
            <a:endParaRPr lang="en-US" b="1" dirty="0">
              <a:latin typeface="Century Schoolbook" pitchFamily="18" charset="0"/>
            </a:endParaRPr>
          </a:p>
        </p:txBody>
      </p:sp>
      <p:sp>
        <p:nvSpPr>
          <p:cNvPr id="3" name="Content Placeholder 2"/>
          <p:cNvSpPr>
            <a:spLocks noGrp="1"/>
          </p:cNvSpPr>
          <p:nvPr>
            <p:ph sz="quarter" idx="1"/>
          </p:nvPr>
        </p:nvSpPr>
        <p:spPr>
          <a:xfrm>
            <a:off x="685800" y="1447800"/>
            <a:ext cx="8001000" cy="4572000"/>
          </a:xfrm>
        </p:spPr>
        <p:txBody>
          <a:bodyPr/>
          <a:lstStyle/>
          <a:p>
            <a:r>
              <a:rPr lang="en-US" dirty="0" smtClean="0">
                <a:latin typeface="Century Schoolbook" pitchFamily="18" charset="0"/>
              </a:rPr>
              <a:t>Conformational changes and allosteric control</a:t>
            </a:r>
          </a:p>
          <a:p>
            <a:r>
              <a:rPr lang="en-US" dirty="0" smtClean="0">
                <a:latin typeface="Century Schoolbook" pitchFamily="18" charset="0"/>
              </a:rPr>
              <a:t>Glycogen storage site</a:t>
            </a:r>
          </a:p>
          <a:p>
            <a:r>
              <a:rPr lang="en-US" dirty="0" smtClean="0">
                <a:latin typeface="Century Schoolbook" pitchFamily="18" charset="0"/>
              </a:rPr>
              <a:t>Pyridoxal-5’-phosphate cofactor</a:t>
            </a:r>
          </a:p>
          <a:p>
            <a:r>
              <a:rPr lang="en-US" dirty="0" smtClean="0">
                <a:latin typeface="Century Schoolbook" pitchFamily="18" charset="0"/>
              </a:rPr>
              <a:t>High conservation – cellular importance</a:t>
            </a:r>
          </a:p>
          <a:p>
            <a:r>
              <a:rPr lang="en-US" dirty="0" smtClean="0">
                <a:latin typeface="Century Schoolbook" pitchFamily="18" charset="0"/>
              </a:rPr>
              <a:t>Good target for treating Type II diabetes</a:t>
            </a:r>
          </a:p>
          <a:p>
            <a:pPr>
              <a:buNone/>
            </a:pP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1371600"/>
            <a:ext cx="8915400" cy="4648200"/>
          </a:xfrm>
        </p:spPr>
        <p:txBody>
          <a:bodyPr/>
          <a:lstStyle/>
          <a:p>
            <a:pPr>
              <a:buNone/>
            </a:pPr>
            <a:r>
              <a:rPr lang="en-US" b="1" dirty="0" smtClean="0"/>
              <a:t>Petal Death Protein – </a:t>
            </a:r>
            <a:r>
              <a:rPr lang="en-US" b="1" i="1" dirty="0" smtClean="0"/>
              <a:t>Dianthus </a:t>
            </a:r>
            <a:r>
              <a:rPr lang="en-US" b="1" i="1" dirty="0" err="1" smtClean="0"/>
              <a:t>caryophyllus</a:t>
            </a:r>
            <a:endParaRPr lang="en-US" b="1" i="1" dirty="0" smtClean="0"/>
          </a:p>
          <a:p>
            <a:pPr>
              <a:buNone/>
            </a:pPr>
            <a:endParaRPr lang="en-US" b="1" dirty="0" smtClean="0"/>
          </a:p>
          <a:p>
            <a:pPr>
              <a:buNone/>
            </a:pPr>
            <a:r>
              <a:rPr lang="en-US" b="1" dirty="0" smtClean="0"/>
              <a:t>Alanine </a:t>
            </a:r>
            <a:r>
              <a:rPr lang="en-US" b="1" dirty="0" err="1" smtClean="0"/>
              <a:t>Racemase</a:t>
            </a:r>
            <a:r>
              <a:rPr lang="en-US" b="1" dirty="0" smtClean="0"/>
              <a:t> – </a:t>
            </a:r>
            <a:r>
              <a:rPr lang="en-US" b="1" i="1" dirty="0" smtClean="0"/>
              <a:t>Bacillus </a:t>
            </a:r>
            <a:r>
              <a:rPr lang="en-US" b="1" i="1" dirty="0" err="1" smtClean="0"/>
              <a:t>anthracis</a:t>
            </a:r>
            <a:endParaRPr lang="en-US" b="1" i="1" dirty="0" smtClean="0"/>
          </a:p>
          <a:p>
            <a:pPr>
              <a:buNone/>
            </a:pPr>
            <a:endParaRPr lang="en-US" b="1" dirty="0" smtClean="0"/>
          </a:p>
          <a:p>
            <a:pPr>
              <a:buNone/>
            </a:pPr>
            <a:r>
              <a:rPr lang="en-US" b="1" dirty="0" smtClean="0"/>
              <a:t>Glycogen </a:t>
            </a:r>
            <a:r>
              <a:rPr lang="en-US" b="1" dirty="0" err="1" smtClean="0"/>
              <a:t>phosphorylase</a:t>
            </a:r>
            <a:r>
              <a:rPr lang="en-US" b="1" dirty="0" smtClean="0"/>
              <a:t> – </a:t>
            </a:r>
            <a:r>
              <a:rPr lang="en-US" b="1" i="1" dirty="0" err="1" smtClean="0"/>
              <a:t>Oryctolagus</a:t>
            </a:r>
            <a:r>
              <a:rPr lang="en-US" b="1" i="1" dirty="0" smtClean="0"/>
              <a:t> </a:t>
            </a:r>
            <a:r>
              <a:rPr lang="en-US" b="1" i="1" dirty="0" err="1" smtClean="0"/>
              <a:t>cuniculus</a:t>
            </a:r>
            <a:endParaRPr lang="en-US" b="1" i="1" dirty="0" smtClean="0"/>
          </a:p>
          <a:p>
            <a:pPr>
              <a:buNone/>
            </a:pPr>
            <a:endParaRPr lang="en-US" b="1" dirty="0" smtClean="0"/>
          </a:p>
          <a:p>
            <a:pPr>
              <a:buNone/>
            </a:pPr>
            <a:r>
              <a:rPr lang="en-US" b="1" dirty="0" smtClean="0"/>
              <a:t>Thrombin-</a:t>
            </a:r>
            <a:r>
              <a:rPr lang="en-US" b="1" dirty="0" err="1" smtClean="0"/>
              <a:t>Activatable</a:t>
            </a:r>
            <a:r>
              <a:rPr lang="en-US" b="1" dirty="0" smtClean="0"/>
              <a:t> Fibrinolysis Inhibitor – </a:t>
            </a:r>
            <a:r>
              <a:rPr lang="en-US" b="1" i="1" dirty="0" smtClean="0"/>
              <a:t>Homo sapiens</a:t>
            </a:r>
            <a:endParaRPr lang="en-US" b="1" i="1" dirty="0"/>
          </a:p>
        </p:txBody>
      </p:sp>
      <p:sp>
        <p:nvSpPr>
          <p:cNvPr id="5" name="Up Arrow 4"/>
          <p:cNvSpPr/>
          <p:nvPr/>
        </p:nvSpPr>
        <p:spPr>
          <a:xfrm>
            <a:off x="4419600" y="4724400"/>
            <a:ext cx="381000" cy="12192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xit" presetSubtype="0" decel="100000" fill="hold" nodeType="clickEffect">
                                  <p:stCondLst>
                                    <p:cond delay="0"/>
                                  </p:stCondLst>
                                  <p:childTnLst>
                                    <p:anim calcmode="lin" valueType="num">
                                      <p:cBhvr>
                                        <p:cTn id="6" dur="500"/>
                                        <p:tgtEl>
                                          <p:spTgt spid="3">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 dur="500"/>
                                        <p:tgtEl>
                                          <p:spTgt spid="3">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8" dur="500"/>
                                        <p:tgtEl>
                                          <p:spTgt spid="3">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9" dur="500"/>
                                        <p:tgtEl>
                                          <p:spTgt spid="3">
                                            <p:txEl>
                                              <p:pRg st="0" end="0"/>
                                            </p:txEl>
                                          </p:spTgt>
                                        </p:tgtEl>
                                        <p:attrNameLst>
                                          <p:attrName>ppt_y</p:attrName>
                                        </p:attrNameLst>
                                      </p:cBhvr>
                                      <p:tavLst>
                                        <p:tav tm="0">
                                          <p:val>
                                            <p:strVal val="ppt_y"/>
                                          </p:val>
                                        </p:tav>
                                        <p:tav tm="100000">
                                          <p:val>
                                            <p:strVal val="ppt_y"/>
                                          </p:val>
                                        </p:tav>
                                      </p:tavLst>
                                    </p:anim>
                                    <p:set>
                                      <p:cBhvr>
                                        <p:cTn id="10" dur="1" fill="hold">
                                          <p:stCondLst>
                                            <p:cond delay="499"/>
                                          </p:stCondLst>
                                        </p:cTn>
                                        <p:tgtEl>
                                          <p:spTgt spid="3">
                                            <p:txEl>
                                              <p:pRg st="0" end="0"/>
                                            </p:txEl>
                                          </p:spTgt>
                                        </p:tgtEl>
                                        <p:attrNameLst>
                                          <p:attrName>style.visibility</p:attrName>
                                        </p:attrNameLst>
                                      </p:cBhvr>
                                      <p:to>
                                        <p:strVal val="hidden"/>
                                      </p:to>
                                    </p:set>
                                  </p:childTnLst>
                                </p:cTn>
                              </p:par>
                              <p:par>
                                <p:cTn id="11" presetID="39" presetClass="exit" presetSubtype="0" decel="100000" fill="hold" nodeType="withEffect">
                                  <p:stCondLst>
                                    <p:cond delay="0"/>
                                  </p:stCondLst>
                                  <p:childTnLst>
                                    <p:anim calcmode="lin" valueType="num">
                                      <p:cBhvr>
                                        <p:cTn id="12" dur="500"/>
                                        <p:tgtEl>
                                          <p:spTgt spid="3">
                                            <p:txEl>
                                              <p:pRg st="2" end="2"/>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13" dur="500"/>
                                        <p:tgtEl>
                                          <p:spTgt spid="3">
                                            <p:txEl>
                                              <p:pRg st="2" end="2"/>
                                            </p:txEl>
                                          </p:spTgt>
                                        </p:tgtEl>
                                        <p:attrNameLst>
                                          <p:attrName>ppt_w</p:attrName>
                                        </p:attrNameLst>
                                      </p:cBhvr>
                                      <p:tavLst>
                                        <p:tav tm="0">
                                          <p:val>
                                            <p:strVal val="ppt_w"/>
                                          </p:val>
                                        </p:tav>
                                        <p:tav tm="50000">
                                          <p:val>
                                            <p:strVal val="ppt_w+.3"/>
                                          </p:val>
                                        </p:tav>
                                        <p:tav tm="100000">
                                          <p:val>
                                            <p:strVal val="ppt_w+.3"/>
                                          </p:val>
                                        </p:tav>
                                      </p:tavLst>
                                    </p:anim>
                                    <p:anim calcmode="lin" valueType="num">
                                      <p:cBhvr>
                                        <p:cTn id="14" dur="500"/>
                                        <p:tgtEl>
                                          <p:spTgt spid="3">
                                            <p:txEl>
                                              <p:pRg st="2" end="2"/>
                                            </p:txEl>
                                          </p:spTgt>
                                        </p:tgtEl>
                                        <p:attrNameLst>
                                          <p:attrName>ppt_x</p:attrName>
                                        </p:attrNameLst>
                                      </p:cBhvr>
                                      <p:tavLst>
                                        <p:tav tm="0">
                                          <p:val>
                                            <p:strVal val="ppt_x"/>
                                          </p:val>
                                        </p:tav>
                                        <p:tav tm="50000">
                                          <p:val>
                                            <p:strVal val="ppt_x"/>
                                          </p:val>
                                        </p:tav>
                                        <p:tav tm="100000">
                                          <p:val>
                                            <p:strVal val="ppt_x-.3"/>
                                          </p:val>
                                        </p:tav>
                                      </p:tavLst>
                                    </p:anim>
                                    <p:anim calcmode="lin" valueType="num">
                                      <p:cBhvr>
                                        <p:cTn id="15" dur="500"/>
                                        <p:tgtEl>
                                          <p:spTgt spid="3">
                                            <p:txEl>
                                              <p:pRg st="2" end="2"/>
                                            </p:txEl>
                                          </p:spTgt>
                                        </p:tgtEl>
                                        <p:attrNameLst>
                                          <p:attrName>ppt_y</p:attrName>
                                        </p:attrNameLst>
                                      </p:cBhvr>
                                      <p:tavLst>
                                        <p:tav tm="0">
                                          <p:val>
                                            <p:strVal val="ppt_y"/>
                                          </p:val>
                                        </p:tav>
                                        <p:tav tm="100000">
                                          <p:val>
                                            <p:strVal val="ppt_y"/>
                                          </p:val>
                                        </p:tav>
                                      </p:tavLst>
                                    </p:anim>
                                    <p:set>
                                      <p:cBhvr>
                                        <p:cTn id="16" dur="1" fill="hold">
                                          <p:stCondLst>
                                            <p:cond delay="499"/>
                                          </p:stCondLst>
                                        </p:cTn>
                                        <p:tgtEl>
                                          <p:spTgt spid="3">
                                            <p:txEl>
                                              <p:pRg st="2" end="2"/>
                                            </p:txEl>
                                          </p:spTgt>
                                        </p:tgtEl>
                                        <p:attrNameLst>
                                          <p:attrName>style.visibility</p:attrName>
                                        </p:attrNameLst>
                                      </p:cBhvr>
                                      <p:to>
                                        <p:strVal val="hidden"/>
                                      </p:to>
                                    </p:set>
                                  </p:childTnLst>
                                </p:cTn>
                              </p:par>
                              <p:par>
                                <p:cTn id="17" presetID="39" presetClass="exit" presetSubtype="0" decel="100000" fill="hold" nodeType="withEffect">
                                  <p:stCondLst>
                                    <p:cond delay="0"/>
                                  </p:stCondLst>
                                  <p:childTnLst>
                                    <p:anim calcmode="lin" valueType="num">
                                      <p:cBhvr>
                                        <p:cTn id="18" dur="500"/>
                                        <p:tgtEl>
                                          <p:spTgt spid="3">
                                            <p:txEl>
                                              <p:pRg st="4" end="4"/>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19" dur="500"/>
                                        <p:tgtEl>
                                          <p:spTgt spid="3">
                                            <p:txEl>
                                              <p:pRg st="4" end="4"/>
                                            </p:txEl>
                                          </p:spTgt>
                                        </p:tgtEl>
                                        <p:attrNameLst>
                                          <p:attrName>ppt_w</p:attrName>
                                        </p:attrNameLst>
                                      </p:cBhvr>
                                      <p:tavLst>
                                        <p:tav tm="0">
                                          <p:val>
                                            <p:strVal val="ppt_w"/>
                                          </p:val>
                                        </p:tav>
                                        <p:tav tm="50000">
                                          <p:val>
                                            <p:strVal val="ppt_w+.3"/>
                                          </p:val>
                                        </p:tav>
                                        <p:tav tm="100000">
                                          <p:val>
                                            <p:strVal val="ppt_w+.3"/>
                                          </p:val>
                                        </p:tav>
                                      </p:tavLst>
                                    </p:anim>
                                    <p:anim calcmode="lin" valueType="num">
                                      <p:cBhvr>
                                        <p:cTn id="20" dur="500"/>
                                        <p:tgtEl>
                                          <p:spTgt spid="3">
                                            <p:txEl>
                                              <p:pRg st="4" end="4"/>
                                            </p:txEl>
                                          </p:spTgt>
                                        </p:tgtEl>
                                        <p:attrNameLst>
                                          <p:attrName>ppt_x</p:attrName>
                                        </p:attrNameLst>
                                      </p:cBhvr>
                                      <p:tavLst>
                                        <p:tav tm="0">
                                          <p:val>
                                            <p:strVal val="ppt_x"/>
                                          </p:val>
                                        </p:tav>
                                        <p:tav tm="50000">
                                          <p:val>
                                            <p:strVal val="ppt_x"/>
                                          </p:val>
                                        </p:tav>
                                        <p:tav tm="100000">
                                          <p:val>
                                            <p:strVal val="ppt_x-.3"/>
                                          </p:val>
                                        </p:tav>
                                      </p:tavLst>
                                    </p:anim>
                                    <p:anim calcmode="lin" valueType="num">
                                      <p:cBhvr>
                                        <p:cTn id="21" dur="500"/>
                                        <p:tgtEl>
                                          <p:spTgt spid="3">
                                            <p:txEl>
                                              <p:pRg st="4" end="4"/>
                                            </p:txEl>
                                          </p:spTgt>
                                        </p:tgtEl>
                                        <p:attrNameLst>
                                          <p:attrName>ppt_y</p:attrName>
                                        </p:attrNameLst>
                                      </p:cBhvr>
                                      <p:tavLst>
                                        <p:tav tm="0">
                                          <p:val>
                                            <p:strVal val="ppt_y"/>
                                          </p:val>
                                        </p:tav>
                                        <p:tav tm="100000">
                                          <p:val>
                                            <p:strVal val="ppt_y"/>
                                          </p:val>
                                        </p:tav>
                                      </p:tavLst>
                                    </p:anim>
                                    <p:set>
                                      <p:cBhvr>
                                        <p:cTn id="22" dur="1" fill="hold">
                                          <p:stCondLst>
                                            <p:cond delay="499"/>
                                          </p:stCondLst>
                                        </p:cTn>
                                        <p:tgtEl>
                                          <p:spTgt spid="3">
                                            <p:txEl>
                                              <p:pRg st="4" end="4"/>
                                            </p:txEl>
                                          </p:spTgt>
                                        </p:tgtEl>
                                        <p:attrNameLst>
                                          <p:attrName>style.visibility</p:attrName>
                                        </p:attrNameLst>
                                      </p:cBhvr>
                                      <p:to>
                                        <p:strVal val="hidden"/>
                                      </p:to>
                                    </p:set>
                                  </p:childTnLst>
                                </p:cTn>
                              </p:par>
                              <p:par>
                                <p:cTn id="23" presetID="35"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style.rotation</p:attrName>
                                        </p:attrNameLst>
                                      </p:cBhvr>
                                      <p:tavLst>
                                        <p:tav tm="0">
                                          <p:val>
                                            <p:fltVal val="720"/>
                                          </p:val>
                                        </p:tav>
                                        <p:tav tm="100000">
                                          <p:val>
                                            <p:fltVal val="0"/>
                                          </p:val>
                                        </p:tav>
                                      </p:tavLst>
                                    </p:anim>
                                    <p:anim calcmode="lin" valueType="num">
                                      <p:cBhvr>
                                        <p:cTn id="27" dur="1000" fill="hold"/>
                                        <p:tgtEl>
                                          <p:spTgt spid="5"/>
                                        </p:tgtEl>
                                        <p:attrNameLst>
                                          <p:attrName>ppt_h</p:attrName>
                                        </p:attrNameLst>
                                      </p:cBhvr>
                                      <p:tavLst>
                                        <p:tav tm="0">
                                          <p:val>
                                            <p:fltVal val="0"/>
                                          </p:val>
                                        </p:tav>
                                        <p:tav tm="100000">
                                          <p:val>
                                            <p:strVal val="#ppt_h"/>
                                          </p:val>
                                        </p:tav>
                                      </p:tavLst>
                                    </p:anim>
                                    <p:anim calcmode="lin" valueType="num">
                                      <p:cBhvr>
                                        <p:cTn id="28" dur="1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944562"/>
          </a:xfrm>
        </p:spPr>
        <p:txBody>
          <a:bodyPr/>
          <a:lstStyle/>
          <a:p>
            <a:r>
              <a:rPr lang="en-US" b="1" dirty="0" smtClean="0">
                <a:latin typeface="Century Schoolbook" pitchFamily="18" charset="0"/>
              </a:rPr>
              <a:t>Enzyme and Host Organism</a:t>
            </a:r>
            <a:endParaRPr lang="en-US" b="1" dirty="0">
              <a:latin typeface="Century Schoolbook" pitchFamily="18" charset="0"/>
            </a:endParaRPr>
          </a:p>
        </p:txBody>
      </p:sp>
      <p:sp>
        <p:nvSpPr>
          <p:cNvPr id="3" name="Content Placeholder 2"/>
          <p:cNvSpPr>
            <a:spLocks noGrp="1"/>
          </p:cNvSpPr>
          <p:nvPr>
            <p:ph sz="quarter" idx="1"/>
          </p:nvPr>
        </p:nvSpPr>
        <p:spPr>
          <a:xfrm>
            <a:off x="381000" y="1371600"/>
            <a:ext cx="8382000" cy="4953000"/>
          </a:xfrm>
        </p:spPr>
        <p:txBody>
          <a:bodyPr>
            <a:normAutofit lnSpcReduction="10000"/>
          </a:bodyPr>
          <a:lstStyle/>
          <a:p>
            <a:r>
              <a:rPr lang="en-US" sz="2400" b="1" dirty="0" smtClean="0">
                <a:latin typeface="Century Schoolbook" pitchFamily="18" charset="0"/>
              </a:rPr>
              <a:t>Thrombin-</a:t>
            </a:r>
            <a:r>
              <a:rPr lang="en-US" sz="2400" b="1" dirty="0" err="1" smtClean="0">
                <a:latin typeface="Century Schoolbook" pitchFamily="18" charset="0"/>
              </a:rPr>
              <a:t>activatable</a:t>
            </a:r>
            <a:r>
              <a:rPr lang="en-US" sz="2400" b="1" dirty="0" smtClean="0">
                <a:latin typeface="Century Schoolbook" pitchFamily="18" charset="0"/>
              </a:rPr>
              <a:t> Fibrinolysis Inhibitor (</a:t>
            </a:r>
            <a:r>
              <a:rPr lang="en-US" sz="2400" b="1" dirty="0" err="1" smtClean="0">
                <a:latin typeface="Century Schoolbook" pitchFamily="18" charset="0"/>
              </a:rPr>
              <a:t>Carboxypeptidase</a:t>
            </a:r>
            <a:r>
              <a:rPr lang="en-US" sz="2400" b="1" dirty="0" smtClean="0">
                <a:latin typeface="Century Schoolbook" pitchFamily="18" charset="0"/>
              </a:rPr>
              <a:t> B2) from </a:t>
            </a:r>
            <a:r>
              <a:rPr lang="en-US" sz="2400" b="1" i="1" dirty="0" smtClean="0">
                <a:latin typeface="Century Schoolbook" pitchFamily="18" charset="0"/>
              </a:rPr>
              <a:t>Homo sapiens</a:t>
            </a:r>
          </a:p>
          <a:p>
            <a:pPr>
              <a:buNone/>
            </a:pPr>
            <a:r>
              <a:rPr lang="en-US" sz="2400" b="1" i="1" dirty="0" smtClean="0">
                <a:latin typeface="Century Schoolbook" pitchFamily="18" charset="0"/>
              </a:rPr>
              <a:t>   </a:t>
            </a:r>
            <a:r>
              <a:rPr lang="en-US" sz="2400" dirty="0" smtClean="0">
                <a:latin typeface="Century Schoolbook" pitchFamily="18" charset="0"/>
              </a:rPr>
              <a:t>- </a:t>
            </a:r>
            <a:r>
              <a:rPr lang="en-US" sz="2400" dirty="0" err="1" smtClean="0">
                <a:latin typeface="Century Schoolbook" pitchFamily="18" charset="0"/>
              </a:rPr>
              <a:t>Bouma</a:t>
            </a:r>
            <a:r>
              <a:rPr lang="en-US" sz="2400" dirty="0" smtClean="0">
                <a:latin typeface="Century Schoolbook" pitchFamily="18" charset="0"/>
              </a:rPr>
              <a:t>, B.N., Marx, P.F., et. al. (2001). Thrombin-</a:t>
            </a:r>
            <a:r>
              <a:rPr lang="en-US" sz="2400" dirty="0" err="1" smtClean="0">
                <a:latin typeface="Century Schoolbook" pitchFamily="18" charset="0"/>
              </a:rPr>
              <a:t>Activatable</a:t>
            </a:r>
            <a:r>
              <a:rPr lang="en-US" sz="2400" dirty="0" smtClean="0">
                <a:latin typeface="Century Schoolbook" pitchFamily="18" charset="0"/>
              </a:rPr>
              <a:t> Fibrinolysis Inhibitor (TAFI). </a:t>
            </a:r>
            <a:r>
              <a:rPr lang="en-US" sz="2400" i="1" dirty="0" smtClean="0">
                <a:latin typeface="Century Schoolbook" pitchFamily="18" charset="0"/>
              </a:rPr>
              <a:t>Thrombosis Research</a:t>
            </a:r>
            <a:r>
              <a:rPr lang="en-US" sz="2400" dirty="0" smtClean="0">
                <a:latin typeface="Century Schoolbook" pitchFamily="18" charset="0"/>
              </a:rPr>
              <a:t>, 101: 329-354.</a:t>
            </a:r>
          </a:p>
          <a:p>
            <a:pPr>
              <a:buNone/>
            </a:pPr>
            <a:r>
              <a:rPr lang="en-US" sz="2400" b="1" i="1" dirty="0" smtClean="0">
                <a:latin typeface="Century Schoolbook" pitchFamily="18" charset="0"/>
              </a:rPr>
              <a:t>   </a:t>
            </a:r>
            <a:r>
              <a:rPr lang="en-US" sz="2400" dirty="0" smtClean="0">
                <a:latin typeface="Century Schoolbook" pitchFamily="18" charset="0"/>
              </a:rPr>
              <a:t>- </a:t>
            </a:r>
            <a:r>
              <a:rPr lang="en-US" sz="2400" dirty="0" err="1" smtClean="0">
                <a:latin typeface="Century Schoolbook" pitchFamily="18" charset="0"/>
              </a:rPr>
              <a:t>Valnickova</a:t>
            </a:r>
            <a:r>
              <a:rPr lang="en-US" sz="2400" dirty="0" smtClean="0">
                <a:latin typeface="Century Schoolbook" pitchFamily="18" charset="0"/>
              </a:rPr>
              <a:t>, Z., Christensen, T., et. al. (2005). Post-translational Modifications of Human TAFI: Evidence for a Large Shift in the </a:t>
            </a:r>
            <a:r>
              <a:rPr lang="en-US" sz="2400" dirty="0" err="1" smtClean="0">
                <a:latin typeface="Century Schoolbook" pitchFamily="18" charset="0"/>
              </a:rPr>
              <a:t>Isoelectric</a:t>
            </a:r>
            <a:r>
              <a:rPr lang="en-US" sz="2400" dirty="0" smtClean="0">
                <a:latin typeface="Century Schoolbook" pitchFamily="18" charset="0"/>
              </a:rPr>
              <a:t> Point and Reduced Solubility upon Activation. </a:t>
            </a:r>
            <a:r>
              <a:rPr lang="en-US" sz="2400" i="1" dirty="0" smtClean="0">
                <a:latin typeface="Century Schoolbook" pitchFamily="18" charset="0"/>
              </a:rPr>
              <a:t>Biochemistry</a:t>
            </a:r>
            <a:r>
              <a:rPr lang="en-US" sz="2400" dirty="0" smtClean="0">
                <a:latin typeface="Century Schoolbook" pitchFamily="18" charset="0"/>
              </a:rPr>
              <a:t>, 45: 1525 – 1535.</a:t>
            </a:r>
            <a:endParaRPr lang="en-US" sz="2400" b="1" i="1" dirty="0" smtClean="0">
              <a:latin typeface="Century Schoolbook" pitchFamily="18" charset="0"/>
            </a:endParaRPr>
          </a:p>
          <a:p>
            <a:endParaRPr lang="en-US" sz="2400" b="1" i="1" dirty="0" smtClean="0">
              <a:latin typeface="Century Schoolbook" pitchFamily="18" charset="0"/>
            </a:endParaRPr>
          </a:p>
          <a:p>
            <a:r>
              <a:rPr lang="en-US" sz="2400" b="1" dirty="0" smtClean="0">
                <a:latin typeface="Century Schoolbook" pitchFamily="18" charset="0"/>
              </a:rPr>
              <a:t>NCBI Accession Number: Q96IY4</a:t>
            </a:r>
          </a:p>
          <a:p>
            <a:pPr>
              <a:buNone/>
            </a:pPr>
            <a:r>
              <a:rPr lang="en-US" sz="2400" b="1" dirty="0" smtClean="0">
                <a:latin typeface="Century Schoolbook" pitchFamily="18" charset="0"/>
              </a:rPr>
              <a:t>   PDB ID: 3LMS</a:t>
            </a:r>
            <a:endParaRPr lang="en-US" sz="2400" b="1" dirty="0">
              <a:latin typeface="Century Schoolbook"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600" b="1" dirty="0" smtClean="0">
                <a:latin typeface="Century Schoolbook" pitchFamily="18" charset="0"/>
              </a:rPr>
              <a:t>Coagulation and Fibrinolysis</a:t>
            </a:r>
            <a:endParaRPr lang="en-US" sz="3600" b="1" dirty="0">
              <a:latin typeface="Century Schoolbook" pitchFamily="18" charset="0"/>
            </a:endParaRPr>
          </a:p>
        </p:txBody>
      </p:sp>
      <p:sp>
        <p:nvSpPr>
          <p:cNvPr id="3" name="Content Placeholder 2"/>
          <p:cNvSpPr>
            <a:spLocks noGrp="1"/>
          </p:cNvSpPr>
          <p:nvPr>
            <p:ph sz="quarter" idx="1"/>
          </p:nvPr>
        </p:nvSpPr>
        <p:spPr>
          <a:xfrm>
            <a:off x="457200" y="1447800"/>
            <a:ext cx="8229600" cy="4876800"/>
          </a:xfrm>
        </p:spPr>
        <p:txBody>
          <a:bodyPr>
            <a:normAutofit/>
          </a:bodyPr>
          <a:lstStyle/>
          <a:p>
            <a:r>
              <a:rPr lang="en-US" sz="2400" u="sng" dirty="0" smtClean="0">
                <a:latin typeface="Century Schoolbook" pitchFamily="18" charset="0"/>
              </a:rPr>
              <a:t>Coagulation</a:t>
            </a:r>
            <a:r>
              <a:rPr lang="en-US" sz="2400" dirty="0" smtClean="0">
                <a:latin typeface="Century Schoolbook" pitchFamily="18" charset="0"/>
              </a:rPr>
              <a:t> – a complex process by which blood forms clots; requires platelet and coagulation factor  (fibrinogen)</a:t>
            </a:r>
          </a:p>
          <a:p>
            <a:endParaRPr lang="en-US" sz="2400" dirty="0" smtClean="0">
              <a:latin typeface="Century Schoolbook" pitchFamily="18" charset="0"/>
            </a:endParaRPr>
          </a:p>
          <a:p>
            <a:endParaRPr lang="en-US" sz="2400" dirty="0" smtClean="0">
              <a:latin typeface="Century Schoolbook" pitchFamily="18" charset="0"/>
            </a:endParaRPr>
          </a:p>
          <a:p>
            <a:endParaRPr lang="en-US" sz="2400" dirty="0" smtClean="0">
              <a:latin typeface="Century Schoolbook" pitchFamily="18" charset="0"/>
            </a:endParaRPr>
          </a:p>
          <a:p>
            <a:endParaRPr lang="en-US" sz="2400" dirty="0" smtClean="0">
              <a:latin typeface="Century Schoolbook" pitchFamily="18" charset="0"/>
            </a:endParaRPr>
          </a:p>
          <a:p>
            <a:endParaRPr lang="en-US" sz="2400" dirty="0" smtClean="0">
              <a:latin typeface="Century Schoolbook" pitchFamily="18" charset="0"/>
            </a:endParaRPr>
          </a:p>
          <a:p>
            <a:endParaRPr lang="en-US" sz="2400" dirty="0" smtClean="0">
              <a:latin typeface="Century Schoolbook" pitchFamily="18" charset="0"/>
            </a:endParaRPr>
          </a:p>
          <a:p>
            <a:r>
              <a:rPr lang="en-US" sz="2400" u="sng" dirty="0" smtClean="0">
                <a:latin typeface="Century Schoolbook" pitchFamily="18" charset="0"/>
              </a:rPr>
              <a:t>Fibrinolysis</a:t>
            </a:r>
            <a:r>
              <a:rPr lang="en-US" sz="2400" dirty="0" smtClean="0">
                <a:latin typeface="Century Schoolbook" pitchFamily="18" charset="0"/>
              </a:rPr>
              <a:t> – blood clots are reorganized and </a:t>
            </a:r>
            <a:r>
              <a:rPr lang="en-US" sz="2400" dirty="0" err="1" smtClean="0">
                <a:latin typeface="Century Schoolbook" pitchFamily="18" charset="0"/>
              </a:rPr>
              <a:t>resorbed</a:t>
            </a:r>
            <a:r>
              <a:rPr lang="en-US" sz="2400" dirty="0" smtClean="0">
                <a:latin typeface="Century Schoolbook" pitchFamily="18" charset="0"/>
              </a:rPr>
              <a:t>; the enzyme </a:t>
            </a:r>
            <a:r>
              <a:rPr lang="en-US" sz="2400" dirty="0" err="1" smtClean="0">
                <a:latin typeface="Century Schoolbook" pitchFamily="18" charset="0"/>
              </a:rPr>
              <a:t>plasmin</a:t>
            </a:r>
            <a:r>
              <a:rPr lang="en-US" sz="2400" dirty="0" smtClean="0">
                <a:latin typeface="Century Schoolbook" pitchFamily="18" charset="0"/>
              </a:rPr>
              <a:t> is primarily responsible.</a:t>
            </a:r>
            <a:endParaRPr lang="en-US" sz="2400" dirty="0">
              <a:latin typeface="Century Schoolbook" pitchFamily="18" charset="0"/>
            </a:endParaRPr>
          </a:p>
        </p:txBody>
      </p:sp>
      <p:pic>
        <p:nvPicPr>
          <p:cNvPr id="4" name="Picture 3" descr="clotting_cascade.gif"/>
          <p:cNvPicPr>
            <a:picLocks noChangeAspect="1"/>
          </p:cNvPicPr>
          <p:nvPr/>
        </p:nvPicPr>
        <p:blipFill>
          <a:blip r:embed="rId3" cstate="print"/>
          <a:stretch>
            <a:fillRect/>
          </a:stretch>
        </p:blipFill>
        <p:spPr>
          <a:xfrm>
            <a:off x="2286000" y="2590800"/>
            <a:ext cx="4741333" cy="266700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676400" y="2362200"/>
            <a:ext cx="5881766" cy="3276600"/>
          </a:xfrm>
          <a:prstGeom prst="rect">
            <a:avLst/>
          </a:prstGeom>
          <a:noFill/>
          <a:ln w="9525">
            <a:noFill/>
            <a:miter lim="800000"/>
            <a:headEnd/>
            <a:tailEnd/>
          </a:ln>
        </p:spPr>
      </p:pic>
      <p:sp>
        <p:nvSpPr>
          <p:cNvPr id="5" name="Content Placeholder 4"/>
          <p:cNvSpPr>
            <a:spLocks noGrp="1"/>
          </p:cNvSpPr>
          <p:nvPr>
            <p:ph sz="quarter" idx="1"/>
          </p:nvPr>
        </p:nvSpPr>
        <p:spPr>
          <a:xfrm>
            <a:off x="762000" y="838200"/>
            <a:ext cx="7772400" cy="5257800"/>
          </a:xfrm>
        </p:spPr>
        <p:txBody>
          <a:bodyPr/>
          <a:lstStyle/>
          <a:p>
            <a:r>
              <a:rPr lang="en-US" dirty="0" smtClean="0"/>
              <a:t>Essentially, TAFI links the coagulation and </a:t>
            </a:r>
            <a:r>
              <a:rPr lang="en-US" dirty="0" err="1" smtClean="0"/>
              <a:t>fibrinolytic</a:t>
            </a:r>
            <a:r>
              <a:rPr lang="en-US" dirty="0" smtClean="0"/>
              <a:t> systems by down-regulating fibrinolysis and stabilizing the fibrin clots</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1143000"/>
          </a:xfrm>
        </p:spPr>
        <p:txBody>
          <a:bodyPr>
            <a:normAutofit/>
          </a:bodyPr>
          <a:lstStyle/>
          <a:p>
            <a:r>
              <a:rPr lang="en-US" sz="3200" b="1" dirty="0" smtClean="0">
                <a:latin typeface="Century Schoolbook" pitchFamily="18" charset="0"/>
              </a:rPr>
              <a:t>Thrombin-</a:t>
            </a:r>
            <a:r>
              <a:rPr lang="en-US" sz="3200" b="1" dirty="0" err="1" smtClean="0">
                <a:latin typeface="Century Schoolbook" pitchFamily="18" charset="0"/>
              </a:rPr>
              <a:t>Activatable</a:t>
            </a:r>
            <a:r>
              <a:rPr lang="en-US" sz="3200" b="1" dirty="0" smtClean="0">
                <a:latin typeface="Century Schoolbook" pitchFamily="18" charset="0"/>
              </a:rPr>
              <a:t> Fibrinolysis Inhibitor (TAFI)</a:t>
            </a:r>
            <a:endParaRPr lang="en-US" sz="3200" b="1" dirty="0">
              <a:latin typeface="Century Schoolbook" pitchFamily="18" charset="0"/>
            </a:endParaRPr>
          </a:p>
        </p:txBody>
      </p:sp>
      <p:sp>
        <p:nvSpPr>
          <p:cNvPr id="3" name="Content Placeholder 2"/>
          <p:cNvSpPr>
            <a:spLocks noGrp="1"/>
          </p:cNvSpPr>
          <p:nvPr>
            <p:ph sz="quarter" idx="1"/>
          </p:nvPr>
        </p:nvSpPr>
        <p:spPr>
          <a:xfrm>
            <a:off x="457200" y="1676400"/>
            <a:ext cx="8153400" cy="4419600"/>
          </a:xfrm>
        </p:spPr>
        <p:txBody>
          <a:bodyPr>
            <a:normAutofit/>
          </a:bodyPr>
          <a:lstStyle/>
          <a:p>
            <a:r>
              <a:rPr lang="en-US" sz="2400" dirty="0" smtClean="0">
                <a:latin typeface="Century Schoolbook" pitchFamily="18" charset="0"/>
              </a:rPr>
              <a:t>Synthesized in the liver and secreted in its </a:t>
            </a:r>
            <a:r>
              <a:rPr lang="en-US" sz="2400" dirty="0" err="1" smtClean="0">
                <a:latin typeface="Century Schoolbook" pitchFamily="18" charset="0"/>
              </a:rPr>
              <a:t>zymogen</a:t>
            </a:r>
            <a:r>
              <a:rPr lang="en-US" sz="2400" dirty="0" smtClean="0">
                <a:latin typeface="Century Schoolbook" pitchFamily="18" charset="0"/>
              </a:rPr>
              <a:t> form (inactive)</a:t>
            </a:r>
          </a:p>
          <a:p>
            <a:r>
              <a:rPr lang="en-US" sz="2400" dirty="0" smtClean="0">
                <a:latin typeface="Century Schoolbook" pitchFamily="18" charset="0"/>
              </a:rPr>
              <a:t>Circulates in plasma in its inactive form of 4-15 µg/mL and is present in several tissues such as pancreas</a:t>
            </a:r>
          </a:p>
          <a:p>
            <a:r>
              <a:rPr lang="en-US" sz="2400" dirty="0" smtClean="0">
                <a:latin typeface="Century Schoolbook" pitchFamily="18" charset="0"/>
              </a:rPr>
              <a:t>Can be activated by trypsin, </a:t>
            </a:r>
            <a:r>
              <a:rPr lang="en-US" sz="2400" dirty="0" err="1" smtClean="0">
                <a:latin typeface="Century Schoolbook" pitchFamily="18" charset="0"/>
              </a:rPr>
              <a:t>plasmin</a:t>
            </a:r>
            <a:r>
              <a:rPr lang="en-US" sz="2400" dirty="0" smtClean="0">
                <a:latin typeface="Century Schoolbook" pitchFamily="18" charset="0"/>
              </a:rPr>
              <a:t>, thrombin, or thrombin-</a:t>
            </a:r>
            <a:r>
              <a:rPr lang="en-US" sz="2400" dirty="0" err="1" smtClean="0">
                <a:latin typeface="Century Schoolbook" pitchFamily="18" charset="0"/>
              </a:rPr>
              <a:t>thrombomodulin</a:t>
            </a:r>
            <a:r>
              <a:rPr lang="en-US" sz="2400" dirty="0" smtClean="0">
                <a:latin typeface="Century Schoolbook" pitchFamily="18" charset="0"/>
              </a:rPr>
              <a:t> complex.</a:t>
            </a:r>
          </a:p>
          <a:p>
            <a:r>
              <a:rPr lang="en-US" sz="2400" dirty="0" smtClean="0">
                <a:latin typeface="Century Schoolbook" pitchFamily="18" charset="0"/>
              </a:rPr>
              <a:t>Glycoprotein (</a:t>
            </a:r>
            <a:r>
              <a:rPr lang="en-US" sz="2400" dirty="0" err="1" smtClean="0">
                <a:latin typeface="Century Schoolbook" pitchFamily="18" charset="0"/>
              </a:rPr>
              <a:t>zymogen</a:t>
            </a:r>
            <a:r>
              <a:rPr lang="en-US" sz="2400" dirty="0" smtClean="0">
                <a:latin typeface="Century Schoolbook" pitchFamily="18" charset="0"/>
              </a:rPr>
              <a:t>) – 20% of its total mass is made of carbohydrates</a:t>
            </a:r>
          </a:p>
          <a:p>
            <a:r>
              <a:rPr lang="en-US" sz="2400" dirty="0" smtClean="0">
                <a:latin typeface="Century Schoolbook" pitchFamily="18" charset="0"/>
              </a:rPr>
              <a:t>Belongs to the family of </a:t>
            </a:r>
            <a:r>
              <a:rPr lang="en-US" sz="2400" dirty="0" err="1" smtClean="0">
                <a:latin typeface="Century Schoolbook" pitchFamily="18" charset="0"/>
              </a:rPr>
              <a:t>metallocarboxypeptidases</a:t>
            </a:r>
            <a:r>
              <a:rPr lang="en-US" sz="2400" dirty="0" smtClean="0">
                <a:latin typeface="Century Schoolbook" pitchFamily="18" charset="0"/>
              </a:rPr>
              <a:t>, which carry a zinc atom that is important for catalysis</a:t>
            </a:r>
            <a:endParaRPr lang="en-US" sz="2400" dirty="0">
              <a:latin typeface="Century Schoolbook" pitchFamily="18" charset="0"/>
            </a:endParaRPr>
          </a:p>
        </p:txBody>
      </p:sp>
      <p:grpSp>
        <p:nvGrpSpPr>
          <p:cNvPr id="7" name="Group 6"/>
          <p:cNvGrpSpPr/>
          <p:nvPr/>
        </p:nvGrpSpPr>
        <p:grpSpPr>
          <a:xfrm>
            <a:off x="457200" y="228600"/>
            <a:ext cx="8153400" cy="6400800"/>
            <a:chOff x="457200" y="228600"/>
            <a:chExt cx="8153400" cy="6400800"/>
          </a:xfrm>
        </p:grpSpPr>
        <p:pic>
          <p:nvPicPr>
            <p:cNvPr id="4" name="Picture 3" descr="Activation of TAFI.png"/>
            <p:cNvPicPr>
              <a:picLocks noChangeAspect="1"/>
            </p:cNvPicPr>
            <p:nvPr/>
          </p:nvPicPr>
          <p:blipFill>
            <a:blip r:embed="rId3" cstate="print"/>
            <a:stretch>
              <a:fillRect/>
            </a:stretch>
          </p:blipFill>
          <p:spPr>
            <a:xfrm>
              <a:off x="457200" y="228600"/>
              <a:ext cx="8153400" cy="6400800"/>
            </a:xfrm>
            <a:prstGeom prst="rect">
              <a:avLst/>
            </a:prstGeom>
          </p:spPr>
        </p:pic>
        <p:sp>
          <p:nvSpPr>
            <p:cNvPr id="6" name="TextBox 5"/>
            <p:cNvSpPr txBox="1"/>
            <p:nvPr/>
          </p:nvSpPr>
          <p:spPr>
            <a:xfrm>
              <a:off x="457200" y="5105400"/>
              <a:ext cx="3284874" cy="307777"/>
            </a:xfrm>
            <a:prstGeom prst="rect">
              <a:avLst/>
            </a:prstGeom>
            <a:noFill/>
          </p:spPr>
          <p:txBody>
            <a:bodyPr wrap="none" rtlCol="0">
              <a:spAutoFit/>
            </a:bodyPr>
            <a:lstStyle/>
            <a:p>
              <a:r>
                <a:rPr lang="en-US" sz="1400" dirty="0" smtClean="0">
                  <a:latin typeface="Century Schoolbook" pitchFamily="18" charset="0"/>
                </a:rPr>
                <a:t>Conformational change - Inactivation</a:t>
              </a:r>
              <a:endParaRPr lang="en-US" sz="1400" dirty="0">
                <a:latin typeface="Century Schoolbook"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PB action.gif"/>
          <p:cNvPicPr>
            <a:picLocks noChangeAspect="1"/>
          </p:cNvPicPr>
          <p:nvPr/>
        </p:nvPicPr>
        <p:blipFill>
          <a:blip r:embed="rId3" cstate="print"/>
          <a:stretch>
            <a:fillRect/>
          </a:stretch>
        </p:blipFill>
        <p:spPr>
          <a:xfrm>
            <a:off x="2057400" y="3429000"/>
            <a:ext cx="5257800" cy="3124969"/>
          </a:xfrm>
          <a:prstGeom prst="rect">
            <a:avLst/>
          </a:prstGeom>
        </p:spPr>
      </p:pic>
      <p:sp>
        <p:nvSpPr>
          <p:cNvPr id="2" name="Title 1"/>
          <p:cNvSpPr>
            <a:spLocks noGrp="1"/>
          </p:cNvSpPr>
          <p:nvPr>
            <p:ph type="title"/>
          </p:nvPr>
        </p:nvSpPr>
        <p:spPr>
          <a:xfrm>
            <a:off x="609600" y="304800"/>
            <a:ext cx="4191000" cy="944562"/>
          </a:xfrm>
        </p:spPr>
        <p:txBody>
          <a:bodyPr/>
          <a:lstStyle/>
          <a:p>
            <a:r>
              <a:rPr lang="en-US" b="1" dirty="0" smtClean="0">
                <a:latin typeface="Century Schoolbook" pitchFamily="18" charset="0"/>
              </a:rPr>
              <a:t>Human </a:t>
            </a:r>
            <a:r>
              <a:rPr lang="en-US" b="1" dirty="0" err="1" smtClean="0">
                <a:latin typeface="Century Schoolbook" pitchFamily="18" charset="0"/>
              </a:rPr>
              <a:t>TAFIa</a:t>
            </a:r>
            <a:endParaRPr lang="en-US" b="1" dirty="0">
              <a:latin typeface="Century Schoolbook" pitchFamily="18" charset="0"/>
            </a:endParaRPr>
          </a:p>
        </p:txBody>
      </p:sp>
      <p:sp>
        <p:nvSpPr>
          <p:cNvPr id="3" name="Content Placeholder 2"/>
          <p:cNvSpPr>
            <a:spLocks noGrp="1"/>
          </p:cNvSpPr>
          <p:nvPr>
            <p:ph sz="quarter" idx="1"/>
          </p:nvPr>
        </p:nvSpPr>
        <p:spPr>
          <a:xfrm>
            <a:off x="381000" y="1371600"/>
            <a:ext cx="8305800" cy="5029200"/>
          </a:xfrm>
        </p:spPr>
        <p:txBody>
          <a:bodyPr>
            <a:normAutofit/>
          </a:bodyPr>
          <a:lstStyle/>
          <a:p>
            <a:r>
              <a:rPr lang="en-US" sz="2400" u="sng" dirty="0" smtClean="0">
                <a:latin typeface="Century Schoolbook" pitchFamily="18" charset="0"/>
              </a:rPr>
              <a:t>Hydrolase</a:t>
            </a:r>
            <a:r>
              <a:rPr lang="en-US" sz="2400" dirty="0" smtClean="0">
                <a:latin typeface="Century Schoolbook" pitchFamily="18" charset="0"/>
              </a:rPr>
              <a:t> (EC 3.4.17.20); Monomer; 309 amino acids</a:t>
            </a:r>
          </a:p>
          <a:p>
            <a:r>
              <a:rPr lang="en-US" sz="2400" dirty="0" smtClean="0">
                <a:latin typeface="Century Schoolbook" pitchFamily="18" charset="0"/>
              </a:rPr>
              <a:t>Catalyzes the hydrolysis of peptide bond of C-terminal lysine or arginine residues (R &gt; K)</a:t>
            </a:r>
          </a:p>
          <a:p>
            <a:r>
              <a:rPr lang="en-US" sz="2400" dirty="0" smtClean="0">
                <a:latin typeface="Century Schoolbook" pitchFamily="18" charset="0"/>
              </a:rPr>
              <a:t>Activated </a:t>
            </a:r>
            <a:r>
              <a:rPr lang="en-US" sz="2400" dirty="0" smtClean="0">
                <a:latin typeface="Century Schoolbook" pitchFamily="18" charset="0"/>
              </a:rPr>
              <a:t>by a single cleaved at Arg-92, removing the activation peptide that shielded the active </a:t>
            </a:r>
            <a:r>
              <a:rPr lang="en-US" sz="2400" dirty="0" smtClean="0">
                <a:latin typeface="Century Schoolbook" pitchFamily="18" charset="0"/>
              </a:rPr>
              <a:t>site</a:t>
            </a:r>
            <a:endParaRPr lang="en-US" sz="2400" dirty="0" smtClean="0">
              <a:latin typeface="Century Schoolbook" pitchFamily="18" charset="0"/>
            </a:endParaRPr>
          </a:p>
        </p:txBody>
      </p:sp>
      <p:pic>
        <p:nvPicPr>
          <p:cNvPr id="7" name="Picture 6" descr="Zymogen TAFI.png"/>
          <p:cNvPicPr>
            <a:picLocks noChangeAspect="1"/>
          </p:cNvPicPr>
          <p:nvPr/>
        </p:nvPicPr>
        <p:blipFill>
          <a:blip r:embed="rId4" cstate="print"/>
          <a:stretch>
            <a:fillRect/>
          </a:stretch>
        </p:blipFill>
        <p:spPr>
          <a:xfrm>
            <a:off x="76200" y="0"/>
            <a:ext cx="9016308" cy="6858000"/>
          </a:xfrm>
          <a:prstGeom prst="rect">
            <a:avLst/>
          </a:prstGeom>
        </p:spPr>
      </p:pic>
      <p:pic>
        <p:nvPicPr>
          <p:cNvPr id="8" name="Picture 7" descr="Active TAFI.png"/>
          <p:cNvPicPr>
            <a:picLocks noChangeAspect="1"/>
          </p:cNvPicPr>
          <p:nvPr/>
        </p:nvPicPr>
        <p:blipFill>
          <a:blip r:embed="rId5" cstate="print"/>
          <a:stretch>
            <a:fillRect/>
          </a:stretch>
        </p:blipFill>
        <p:spPr>
          <a:xfrm>
            <a:off x="533400" y="152400"/>
            <a:ext cx="7848600" cy="66190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par>
                                <p:cTn id="12" presetID="2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944562"/>
          </a:xfrm>
        </p:spPr>
        <p:txBody>
          <a:bodyPr/>
          <a:lstStyle/>
          <a:p>
            <a:r>
              <a:rPr lang="en-US" b="1" dirty="0" smtClean="0">
                <a:latin typeface="Century Schoolbook" pitchFamily="18" charset="0"/>
              </a:rPr>
              <a:t>Zinc Ion Coordination</a:t>
            </a:r>
            <a:endParaRPr lang="en-US" b="1" dirty="0">
              <a:latin typeface="Century Schoolbook" pitchFamily="18" charset="0"/>
            </a:endParaRPr>
          </a:p>
        </p:txBody>
      </p:sp>
      <p:sp>
        <p:nvSpPr>
          <p:cNvPr id="3" name="Content Placeholder 2"/>
          <p:cNvSpPr>
            <a:spLocks noGrp="1"/>
          </p:cNvSpPr>
          <p:nvPr>
            <p:ph sz="quarter" idx="1"/>
          </p:nvPr>
        </p:nvSpPr>
        <p:spPr>
          <a:xfrm>
            <a:off x="533400" y="1447800"/>
            <a:ext cx="8153400" cy="4648200"/>
          </a:xfrm>
        </p:spPr>
        <p:txBody>
          <a:bodyPr>
            <a:normAutofit/>
          </a:bodyPr>
          <a:lstStyle/>
          <a:p>
            <a:r>
              <a:rPr lang="en-US" sz="2400" dirty="0" smtClean="0">
                <a:latin typeface="Century Schoolbook" pitchFamily="18" charset="0"/>
              </a:rPr>
              <a:t>Zinc ion is coordinated by three amino acid residues: </a:t>
            </a:r>
            <a:r>
              <a:rPr lang="en-US" sz="2400" b="1" dirty="0" smtClean="0">
                <a:latin typeface="Century Schoolbook" pitchFamily="18" charset="0"/>
              </a:rPr>
              <a:t>Histidine67, Glutamate70, Histidine196</a:t>
            </a:r>
          </a:p>
          <a:p>
            <a:r>
              <a:rPr lang="en-US" sz="2400" dirty="0" smtClean="0">
                <a:latin typeface="Century Schoolbook" pitchFamily="18" charset="0"/>
              </a:rPr>
              <a:t>Zinc also coordinates:</a:t>
            </a:r>
          </a:p>
          <a:p>
            <a:pPr>
              <a:buNone/>
            </a:pPr>
            <a:r>
              <a:rPr lang="en-US" sz="2400" b="1" dirty="0" smtClean="0">
                <a:latin typeface="Century Schoolbook" pitchFamily="18" charset="0"/>
              </a:rPr>
              <a:t>   - the catalytic water </a:t>
            </a:r>
          </a:p>
          <a:p>
            <a:pPr>
              <a:buNone/>
            </a:pPr>
            <a:r>
              <a:rPr lang="en-US" sz="2400" b="1" dirty="0" smtClean="0">
                <a:latin typeface="Century Schoolbook" pitchFamily="18" charset="0"/>
              </a:rPr>
              <a:t>   - the </a:t>
            </a:r>
            <a:r>
              <a:rPr lang="en-US" sz="2400" b="1" dirty="0" err="1" smtClean="0">
                <a:latin typeface="Century Schoolbook" pitchFamily="18" charset="0"/>
              </a:rPr>
              <a:t>oxyanion</a:t>
            </a:r>
            <a:r>
              <a:rPr lang="en-US" sz="2400" b="1" dirty="0" smtClean="0">
                <a:latin typeface="Century Schoolbook" pitchFamily="18" charset="0"/>
              </a:rPr>
              <a:t> intermediate</a:t>
            </a:r>
          </a:p>
        </p:txBody>
      </p:sp>
      <p:pic>
        <p:nvPicPr>
          <p:cNvPr id="4" name="Picture 3" descr="Zinc coordination.png"/>
          <p:cNvPicPr>
            <a:picLocks noChangeAspect="1"/>
          </p:cNvPicPr>
          <p:nvPr/>
        </p:nvPicPr>
        <p:blipFill>
          <a:blip r:embed="rId2" cstate="print"/>
          <a:stretch>
            <a:fillRect/>
          </a:stretch>
        </p:blipFill>
        <p:spPr>
          <a:xfrm>
            <a:off x="1905000" y="3733800"/>
            <a:ext cx="5534798" cy="2962689"/>
          </a:xfrm>
          <a:prstGeom prst="rect">
            <a:avLst/>
          </a:prstGeom>
        </p:spPr>
      </p:pic>
      <p:pic>
        <p:nvPicPr>
          <p:cNvPr id="5" name="Picture 4" descr="Zinc coordination site.png"/>
          <p:cNvPicPr>
            <a:picLocks noChangeAspect="1"/>
          </p:cNvPicPr>
          <p:nvPr/>
        </p:nvPicPr>
        <p:blipFill>
          <a:blip r:embed="rId3" cstate="print"/>
          <a:stretch>
            <a:fillRect/>
          </a:stretch>
        </p:blipFill>
        <p:spPr>
          <a:xfrm>
            <a:off x="0" y="426018"/>
            <a:ext cx="9144000" cy="62033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868362"/>
          </a:xfrm>
        </p:spPr>
        <p:txBody>
          <a:bodyPr>
            <a:normAutofit fontScale="90000"/>
          </a:bodyPr>
          <a:lstStyle/>
          <a:p>
            <a:r>
              <a:rPr lang="en-US" b="1" dirty="0" smtClean="0">
                <a:latin typeface="Century Schoolbook" pitchFamily="18" charset="0"/>
              </a:rPr>
              <a:t>Substrate Binding and Specificity</a:t>
            </a:r>
            <a:endParaRPr lang="en-US" b="1" dirty="0">
              <a:latin typeface="Century Schoolbook" pitchFamily="18" charset="0"/>
            </a:endParaRPr>
          </a:p>
        </p:txBody>
      </p:sp>
      <p:sp>
        <p:nvSpPr>
          <p:cNvPr id="3" name="Content Placeholder 2"/>
          <p:cNvSpPr>
            <a:spLocks noGrp="1"/>
          </p:cNvSpPr>
          <p:nvPr>
            <p:ph sz="quarter" idx="1"/>
          </p:nvPr>
        </p:nvSpPr>
        <p:spPr>
          <a:xfrm>
            <a:off x="457200" y="1447800"/>
            <a:ext cx="8229600" cy="4953000"/>
          </a:xfrm>
        </p:spPr>
        <p:txBody>
          <a:bodyPr>
            <a:normAutofit/>
          </a:bodyPr>
          <a:lstStyle/>
          <a:p>
            <a:r>
              <a:rPr lang="en-US" sz="2400" b="1" dirty="0" smtClean="0">
                <a:latin typeface="Century Schoolbook" pitchFamily="18" charset="0"/>
              </a:rPr>
              <a:t>Asparagine142, Arginine143, and Tyrosine249</a:t>
            </a:r>
          </a:p>
          <a:p>
            <a:pPr>
              <a:buNone/>
            </a:pPr>
            <a:r>
              <a:rPr lang="en-US" sz="2400" dirty="0" smtClean="0">
                <a:latin typeface="Century Schoolbook" pitchFamily="18" charset="0"/>
              </a:rPr>
              <a:t>   - Form extensive H-bond network with substrate backbone and side-chains</a:t>
            </a:r>
          </a:p>
          <a:p>
            <a:endParaRPr lang="en-US" sz="2400" b="1" dirty="0" smtClean="0">
              <a:latin typeface="Century Schoolbook" pitchFamily="18" charset="0"/>
            </a:endParaRPr>
          </a:p>
          <a:p>
            <a:r>
              <a:rPr lang="en-US" sz="2400" b="1" dirty="0" smtClean="0">
                <a:latin typeface="Century Schoolbook" pitchFamily="18" charset="0"/>
              </a:rPr>
              <a:t>Aspartate256 confers substrate specificity</a:t>
            </a:r>
          </a:p>
          <a:p>
            <a:pPr>
              <a:buNone/>
            </a:pPr>
            <a:r>
              <a:rPr lang="en-US" sz="2400" b="1" dirty="0" smtClean="0">
                <a:latin typeface="Century Schoolbook" pitchFamily="18" charset="0"/>
              </a:rPr>
              <a:t>   </a:t>
            </a:r>
            <a:r>
              <a:rPr lang="en-US" sz="2400" dirty="0" smtClean="0">
                <a:latin typeface="Century Schoolbook" pitchFamily="18" charset="0"/>
              </a:rPr>
              <a:t>- Helps recognize the lysine/arginine residue at the </a:t>
            </a:r>
            <a:r>
              <a:rPr lang="en-US" sz="2400" dirty="0" err="1" smtClean="0">
                <a:latin typeface="Century Schoolbook" pitchFamily="18" charset="0"/>
              </a:rPr>
              <a:t>carboxy</a:t>
            </a:r>
            <a:r>
              <a:rPr lang="en-US" sz="2400" dirty="0" smtClean="0">
                <a:latin typeface="Century Schoolbook" pitchFamily="18" charset="0"/>
              </a:rPr>
              <a:t> end of peptide chain</a:t>
            </a:r>
          </a:p>
          <a:p>
            <a:pPr>
              <a:buNone/>
            </a:pPr>
            <a:r>
              <a:rPr lang="en-US" sz="2400" b="1" dirty="0" smtClean="0">
                <a:latin typeface="Century Schoolbook" pitchFamily="18" charset="0"/>
              </a:rPr>
              <a:t>   </a:t>
            </a:r>
            <a:r>
              <a:rPr lang="en-US" sz="2400" dirty="0" smtClean="0">
                <a:latin typeface="Century Schoolbook" pitchFamily="18" charset="0"/>
              </a:rPr>
              <a:t>- Binds to lysine/arginine through H-bond</a:t>
            </a:r>
            <a:endParaRPr lang="en-US" sz="2400" b="1" dirty="0" smtClean="0">
              <a:latin typeface="Century Schoolbook" pitchFamily="18" charset="0"/>
            </a:endParaRPr>
          </a:p>
        </p:txBody>
      </p:sp>
      <p:pic>
        <p:nvPicPr>
          <p:cNvPr id="4" name="Picture 3" descr="substrate binding and specificity.png"/>
          <p:cNvPicPr>
            <a:picLocks noChangeAspect="1"/>
          </p:cNvPicPr>
          <p:nvPr/>
        </p:nvPicPr>
        <p:blipFill>
          <a:blip r:embed="rId2" cstate="print"/>
          <a:stretch>
            <a:fillRect/>
          </a:stretch>
        </p:blipFill>
        <p:spPr>
          <a:xfrm>
            <a:off x="381000" y="319476"/>
            <a:ext cx="8095239" cy="62190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534400" cy="868362"/>
          </a:xfrm>
        </p:spPr>
        <p:txBody>
          <a:bodyPr>
            <a:normAutofit/>
          </a:bodyPr>
          <a:lstStyle/>
          <a:p>
            <a:r>
              <a:rPr lang="en-US" sz="3600" b="1" dirty="0" smtClean="0">
                <a:latin typeface="Century Schoolbook" pitchFamily="18" charset="0"/>
              </a:rPr>
              <a:t>Catalytic Residues</a:t>
            </a:r>
            <a:endParaRPr lang="en-US" sz="3600" b="1" dirty="0">
              <a:latin typeface="Century Schoolbook" pitchFamily="18" charset="0"/>
            </a:endParaRPr>
          </a:p>
        </p:txBody>
      </p:sp>
      <p:sp>
        <p:nvSpPr>
          <p:cNvPr id="3" name="Content Placeholder 2"/>
          <p:cNvSpPr>
            <a:spLocks noGrp="1"/>
          </p:cNvSpPr>
          <p:nvPr>
            <p:ph sz="quarter" idx="1"/>
          </p:nvPr>
        </p:nvSpPr>
        <p:spPr>
          <a:xfrm>
            <a:off x="533400" y="1524000"/>
            <a:ext cx="8153400" cy="4800600"/>
          </a:xfrm>
        </p:spPr>
        <p:txBody>
          <a:bodyPr>
            <a:normAutofit/>
          </a:bodyPr>
          <a:lstStyle/>
          <a:p>
            <a:r>
              <a:rPr lang="en-US" sz="2400" b="1" dirty="0" smtClean="0">
                <a:latin typeface="Century Schoolbook" pitchFamily="18" charset="0"/>
              </a:rPr>
              <a:t>Arginine125 and Glutamate271</a:t>
            </a:r>
          </a:p>
          <a:p>
            <a:pPr>
              <a:buNone/>
            </a:pPr>
            <a:r>
              <a:rPr lang="en-US" sz="2400" b="1" dirty="0" smtClean="0">
                <a:latin typeface="Century Schoolbook" pitchFamily="18" charset="0"/>
              </a:rPr>
              <a:t>   - </a:t>
            </a:r>
            <a:r>
              <a:rPr lang="en-US" sz="2400" dirty="0" smtClean="0">
                <a:latin typeface="Century Schoolbook" pitchFamily="18" charset="0"/>
              </a:rPr>
              <a:t>Glutamate acts as a proton extractor from a water molecule</a:t>
            </a:r>
          </a:p>
          <a:p>
            <a:pPr>
              <a:buNone/>
            </a:pPr>
            <a:r>
              <a:rPr lang="en-US" sz="2400" b="1" dirty="0" smtClean="0">
                <a:latin typeface="Century Schoolbook" pitchFamily="18" charset="0"/>
              </a:rPr>
              <a:t>   - </a:t>
            </a:r>
            <a:r>
              <a:rPr lang="en-US" sz="2400" dirty="0" smtClean="0">
                <a:latin typeface="Century Schoolbook" pitchFamily="18" charset="0"/>
              </a:rPr>
              <a:t>Both residues help anchoring the </a:t>
            </a:r>
            <a:r>
              <a:rPr lang="en-US" sz="2400" dirty="0" err="1" smtClean="0">
                <a:latin typeface="Century Schoolbook" pitchFamily="18" charset="0"/>
              </a:rPr>
              <a:t>oxyanion</a:t>
            </a:r>
            <a:r>
              <a:rPr lang="en-US" sz="2400" dirty="0" smtClean="0">
                <a:latin typeface="Century Schoolbook" pitchFamily="18" charset="0"/>
              </a:rPr>
              <a:t> intermediate formed by hydrogen bonding</a:t>
            </a:r>
            <a:endParaRPr lang="en-US" sz="2400" b="1" dirty="0" smtClean="0">
              <a:latin typeface="Century Schoolbook" pitchFamily="18" charset="0"/>
            </a:endParaRPr>
          </a:p>
          <a:p>
            <a:pPr>
              <a:buNone/>
            </a:pPr>
            <a:r>
              <a:rPr lang="en-US" sz="2400" b="1" dirty="0" smtClean="0">
                <a:latin typeface="Century Schoolbook" pitchFamily="18" charset="0"/>
              </a:rPr>
              <a:t>   </a:t>
            </a:r>
          </a:p>
          <a:p>
            <a:pPr>
              <a:buNone/>
            </a:pPr>
            <a:r>
              <a:rPr lang="en-US" sz="2400" b="1" dirty="0" smtClean="0">
                <a:latin typeface="Century Schoolbook" pitchFamily="18" charset="0"/>
              </a:rPr>
              <a:t>   </a:t>
            </a:r>
            <a:endParaRPr lang="en-US" sz="2400" b="1" dirty="0">
              <a:latin typeface="Century Schoolbook"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onomer surface.png"/>
          <p:cNvPicPr>
            <a:picLocks noGrp="1" noChangeAspect="1"/>
          </p:cNvPicPr>
          <p:nvPr>
            <p:ph sz="quarter" idx="1"/>
          </p:nvPr>
        </p:nvPicPr>
        <p:blipFill>
          <a:blip r:embed="rId2" cstate="print"/>
          <a:stretch>
            <a:fillRect/>
          </a:stretch>
        </p:blipFill>
        <p:spPr>
          <a:xfrm>
            <a:off x="1447800" y="304800"/>
            <a:ext cx="6172200" cy="617220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verview show residues.png"/>
          <p:cNvPicPr>
            <a:picLocks noChangeAspect="1"/>
          </p:cNvPicPr>
          <p:nvPr/>
        </p:nvPicPr>
        <p:blipFill>
          <a:blip r:embed="rId3" cstate="print"/>
          <a:stretch>
            <a:fillRect/>
          </a:stretch>
        </p:blipFill>
        <p:spPr>
          <a:xfrm>
            <a:off x="1066800" y="457200"/>
            <a:ext cx="6060936" cy="5957477"/>
          </a:xfrm>
          <a:prstGeom prst="rect">
            <a:avLst/>
          </a:prstGeom>
        </p:spPr>
      </p:pic>
      <p:cxnSp>
        <p:nvCxnSpPr>
          <p:cNvPr id="18" name="Straight Arrow Connector 17"/>
          <p:cNvCxnSpPr/>
          <p:nvPr/>
        </p:nvCxnSpPr>
        <p:spPr>
          <a:xfrm>
            <a:off x="1676400" y="762000"/>
            <a:ext cx="2209800" cy="1676400"/>
          </a:xfrm>
          <a:prstGeom prst="straightConnector1">
            <a:avLst/>
          </a:prstGeom>
          <a:ln w="76200">
            <a:solidFill>
              <a:srgbClr val="FF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105400" y="3657600"/>
            <a:ext cx="2133600" cy="1219200"/>
          </a:xfrm>
          <a:prstGeom prst="straightConnector1">
            <a:avLst/>
          </a:prstGeom>
          <a:ln w="76200">
            <a:solidFill>
              <a:srgbClr val="63F828"/>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3962400" y="990600"/>
            <a:ext cx="3505200" cy="5486400"/>
            <a:chOff x="3962400" y="990600"/>
            <a:chExt cx="3505200" cy="5486400"/>
          </a:xfrm>
        </p:grpSpPr>
        <p:cxnSp>
          <p:nvCxnSpPr>
            <p:cNvPr id="11" name="Straight Arrow Connector 10"/>
            <p:cNvCxnSpPr/>
            <p:nvPr/>
          </p:nvCxnSpPr>
          <p:spPr>
            <a:xfrm rot="10800000" flipV="1">
              <a:off x="5105400" y="990600"/>
              <a:ext cx="2362200" cy="152400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V="1">
              <a:off x="3657600" y="4267200"/>
              <a:ext cx="2514600" cy="190500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talysis 1.PNG"/>
          <p:cNvPicPr>
            <a:picLocks noChangeAspect="1"/>
          </p:cNvPicPr>
          <p:nvPr/>
        </p:nvPicPr>
        <p:blipFill>
          <a:blip r:embed="rId2" cstate="print"/>
          <a:stretch>
            <a:fillRect/>
          </a:stretch>
        </p:blipFill>
        <p:spPr>
          <a:xfrm>
            <a:off x="228600" y="381000"/>
            <a:ext cx="4720261" cy="2133600"/>
          </a:xfrm>
          <a:prstGeom prst="rect">
            <a:avLst/>
          </a:prstGeom>
        </p:spPr>
      </p:pic>
      <p:grpSp>
        <p:nvGrpSpPr>
          <p:cNvPr id="13" name="Group 12"/>
          <p:cNvGrpSpPr/>
          <p:nvPr/>
        </p:nvGrpSpPr>
        <p:grpSpPr>
          <a:xfrm>
            <a:off x="4800600" y="2438400"/>
            <a:ext cx="4076305" cy="2215437"/>
            <a:chOff x="4800600" y="2438400"/>
            <a:chExt cx="4076305" cy="2215437"/>
          </a:xfrm>
        </p:grpSpPr>
        <p:pic>
          <p:nvPicPr>
            <p:cNvPr id="6" name="Picture 5" descr="Catalysis 2.PNG"/>
            <p:cNvPicPr>
              <a:picLocks noChangeAspect="1"/>
            </p:cNvPicPr>
            <p:nvPr/>
          </p:nvPicPr>
          <p:blipFill>
            <a:blip r:embed="rId3" cstate="print"/>
            <a:stretch>
              <a:fillRect/>
            </a:stretch>
          </p:blipFill>
          <p:spPr>
            <a:xfrm>
              <a:off x="4953000" y="2514600"/>
              <a:ext cx="3923905" cy="2139237"/>
            </a:xfrm>
            <a:prstGeom prst="rect">
              <a:avLst/>
            </a:prstGeom>
          </p:spPr>
        </p:pic>
        <p:cxnSp>
          <p:nvCxnSpPr>
            <p:cNvPr id="9" name="Straight Arrow Connector 8"/>
            <p:cNvCxnSpPr/>
            <p:nvPr/>
          </p:nvCxnSpPr>
          <p:spPr>
            <a:xfrm>
              <a:off x="4800600" y="2438400"/>
              <a:ext cx="838200" cy="53340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228600" y="4191000"/>
            <a:ext cx="5257800" cy="2543400"/>
            <a:chOff x="228600" y="4191000"/>
            <a:chExt cx="5257800" cy="2543400"/>
          </a:xfrm>
        </p:grpSpPr>
        <p:pic>
          <p:nvPicPr>
            <p:cNvPr id="7" name="Picture 6" descr="Catalysis 3.PNG"/>
            <p:cNvPicPr>
              <a:picLocks noChangeAspect="1"/>
            </p:cNvPicPr>
            <p:nvPr/>
          </p:nvPicPr>
          <p:blipFill>
            <a:blip r:embed="rId4" cstate="print"/>
            <a:stretch>
              <a:fillRect/>
            </a:stretch>
          </p:blipFill>
          <p:spPr>
            <a:xfrm>
              <a:off x="228600" y="4191000"/>
              <a:ext cx="4195362" cy="2543400"/>
            </a:xfrm>
            <a:prstGeom prst="rect">
              <a:avLst/>
            </a:prstGeom>
          </p:spPr>
        </p:pic>
        <p:cxnSp>
          <p:nvCxnSpPr>
            <p:cNvPr id="11" name="Straight Arrow Connector 10"/>
            <p:cNvCxnSpPr/>
            <p:nvPr/>
          </p:nvCxnSpPr>
          <p:spPr>
            <a:xfrm rot="10800000" flipV="1">
              <a:off x="4648200" y="4495800"/>
              <a:ext cx="838200" cy="53340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153400" cy="685800"/>
          </a:xfrm>
        </p:spPr>
        <p:txBody>
          <a:bodyPr>
            <a:normAutofit/>
          </a:bodyPr>
          <a:lstStyle/>
          <a:p>
            <a:r>
              <a:rPr lang="en-US" sz="3600" b="1" dirty="0" err="1" smtClean="0">
                <a:latin typeface="Century Schoolbook" pitchFamily="18" charset="0"/>
              </a:rPr>
              <a:t>Carboxypeptidase</a:t>
            </a:r>
            <a:r>
              <a:rPr lang="en-US" sz="3600" b="1" dirty="0" smtClean="0">
                <a:latin typeface="Century Schoolbook" pitchFamily="18" charset="0"/>
              </a:rPr>
              <a:t> A vs. TAFI</a:t>
            </a:r>
            <a:endParaRPr lang="en-US" sz="3600" b="1" dirty="0">
              <a:latin typeface="Century Schoolbook" pitchFamily="18" charset="0"/>
            </a:endParaRPr>
          </a:p>
        </p:txBody>
      </p:sp>
      <p:pic>
        <p:nvPicPr>
          <p:cNvPr id="4" name="Content Placeholder 3" descr="3D alignment.png"/>
          <p:cNvPicPr>
            <a:picLocks noGrp="1" noChangeAspect="1"/>
          </p:cNvPicPr>
          <p:nvPr>
            <p:ph sz="quarter" idx="1"/>
          </p:nvPr>
        </p:nvPicPr>
        <p:blipFill>
          <a:blip r:embed="rId3" cstate="print"/>
          <a:stretch>
            <a:fillRect/>
          </a:stretch>
        </p:blipFill>
        <p:spPr>
          <a:xfrm>
            <a:off x="304800" y="1905000"/>
            <a:ext cx="4370764" cy="4419600"/>
          </a:xfrm>
        </p:spPr>
      </p:pic>
      <p:sp>
        <p:nvSpPr>
          <p:cNvPr id="5" name="TextBox 4"/>
          <p:cNvSpPr txBox="1"/>
          <p:nvPr/>
        </p:nvSpPr>
        <p:spPr>
          <a:xfrm>
            <a:off x="1308927" y="1230868"/>
            <a:ext cx="6526146" cy="369332"/>
          </a:xfrm>
          <a:prstGeom prst="rect">
            <a:avLst/>
          </a:prstGeom>
          <a:noFill/>
        </p:spPr>
        <p:txBody>
          <a:bodyPr wrap="none" rtlCol="0">
            <a:spAutoFit/>
          </a:bodyPr>
          <a:lstStyle/>
          <a:p>
            <a:r>
              <a:rPr lang="en-US" b="1" dirty="0" smtClean="0">
                <a:latin typeface="Century Schoolbook" pitchFamily="18" charset="0"/>
              </a:rPr>
              <a:t>Magenta – TAFI; White – Human </a:t>
            </a:r>
            <a:r>
              <a:rPr lang="en-US" b="1" dirty="0" err="1" smtClean="0">
                <a:latin typeface="Century Schoolbook" pitchFamily="18" charset="0"/>
              </a:rPr>
              <a:t>Carboxypeptidase</a:t>
            </a:r>
            <a:r>
              <a:rPr lang="en-US" b="1" dirty="0" smtClean="0">
                <a:latin typeface="Century Schoolbook" pitchFamily="18" charset="0"/>
              </a:rPr>
              <a:t> A</a:t>
            </a:r>
            <a:endParaRPr lang="en-US" b="1" dirty="0">
              <a:latin typeface="Century Schoolbook" pitchFamily="18" charset="0"/>
            </a:endParaRPr>
          </a:p>
        </p:txBody>
      </p:sp>
      <p:pic>
        <p:nvPicPr>
          <p:cNvPr id="6" name="Picture 5" descr="3D alignment show difference.png"/>
          <p:cNvPicPr>
            <a:picLocks noChangeAspect="1"/>
          </p:cNvPicPr>
          <p:nvPr/>
        </p:nvPicPr>
        <p:blipFill>
          <a:blip r:embed="rId4" cstate="print"/>
          <a:stretch>
            <a:fillRect/>
          </a:stretch>
        </p:blipFill>
        <p:spPr>
          <a:xfrm>
            <a:off x="4800600" y="2286000"/>
            <a:ext cx="4114800" cy="3505200"/>
          </a:xfrm>
          <a:prstGeom prst="rect">
            <a:avLst/>
          </a:prstGeom>
        </p:spPr>
      </p:pic>
      <p:pic>
        <p:nvPicPr>
          <p:cNvPr id="7" name="Picture 6" descr="match to align.PNG"/>
          <p:cNvPicPr>
            <a:picLocks noChangeAspect="1"/>
          </p:cNvPicPr>
          <p:nvPr/>
        </p:nvPicPr>
        <p:blipFill>
          <a:blip r:embed="rId5" cstate="print"/>
          <a:stretch>
            <a:fillRect/>
          </a:stretch>
        </p:blipFill>
        <p:spPr>
          <a:xfrm>
            <a:off x="0" y="1828800"/>
            <a:ext cx="9144000" cy="46874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ree.png"/>
          <p:cNvPicPr>
            <a:picLocks noGrp="1" noChangeAspect="1"/>
          </p:cNvPicPr>
          <p:nvPr>
            <p:ph sz="quarter" idx="1"/>
          </p:nvPr>
        </p:nvPicPr>
        <p:blipFill>
          <a:blip r:embed="rId3" cstate="print"/>
          <a:stretch>
            <a:fillRect/>
          </a:stretch>
        </p:blipFill>
        <p:spPr>
          <a:xfrm>
            <a:off x="0" y="1447799"/>
            <a:ext cx="9144000" cy="4321015"/>
          </a:xfrm>
        </p:spPr>
      </p:pic>
      <p:sp>
        <p:nvSpPr>
          <p:cNvPr id="7" name="Rectangle 6"/>
          <p:cNvSpPr/>
          <p:nvPr/>
        </p:nvSpPr>
        <p:spPr>
          <a:xfrm>
            <a:off x="7620000" y="5410200"/>
            <a:ext cx="68580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543800" y="1447800"/>
            <a:ext cx="1447800" cy="266700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543800" y="4114800"/>
            <a:ext cx="1295400" cy="1295400"/>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1020762"/>
          </a:xfrm>
        </p:spPr>
        <p:txBody>
          <a:bodyPr/>
          <a:lstStyle/>
          <a:p>
            <a:r>
              <a:rPr lang="en-US" b="1" dirty="0" smtClean="0">
                <a:latin typeface="Century Schoolbook" pitchFamily="18" charset="0"/>
              </a:rPr>
              <a:t>TAFI</a:t>
            </a:r>
            <a:endParaRPr lang="en-US" b="1" dirty="0">
              <a:latin typeface="Century Schoolbook" pitchFamily="18" charset="0"/>
            </a:endParaRPr>
          </a:p>
        </p:txBody>
      </p:sp>
      <p:sp>
        <p:nvSpPr>
          <p:cNvPr id="3" name="Content Placeholder 2"/>
          <p:cNvSpPr>
            <a:spLocks noGrp="1"/>
          </p:cNvSpPr>
          <p:nvPr>
            <p:ph sz="quarter" idx="1"/>
          </p:nvPr>
        </p:nvSpPr>
        <p:spPr>
          <a:xfrm>
            <a:off x="609600" y="1447800"/>
            <a:ext cx="8077200" cy="4572000"/>
          </a:xfrm>
        </p:spPr>
        <p:txBody>
          <a:bodyPr/>
          <a:lstStyle/>
          <a:p>
            <a:r>
              <a:rPr lang="en-US" dirty="0" smtClean="0">
                <a:latin typeface="Century Schoolbook" pitchFamily="18" charset="0"/>
              </a:rPr>
              <a:t>Coagulation and Fibrinolysis</a:t>
            </a:r>
          </a:p>
          <a:p>
            <a:r>
              <a:rPr lang="en-US" dirty="0" smtClean="0">
                <a:latin typeface="Century Schoolbook" pitchFamily="18" charset="0"/>
              </a:rPr>
              <a:t>Zymogen</a:t>
            </a:r>
          </a:p>
          <a:p>
            <a:r>
              <a:rPr lang="en-US" dirty="0" smtClean="0">
                <a:latin typeface="Century Schoolbook" pitchFamily="18" charset="0"/>
              </a:rPr>
              <a:t>Arginine or Lysine</a:t>
            </a:r>
          </a:p>
          <a:p>
            <a:r>
              <a:rPr lang="en-US" dirty="0" smtClean="0">
                <a:latin typeface="Century Schoolbook" pitchFamily="18" charset="0"/>
              </a:rPr>
              <a:t>Metal coordination</a:t>
            </a:r>
          </a:p>
          <a:p>
            <a:r>
              <a:rPr lang="en-US" dirty="0" smtClean="0">
                <a:latin typeface="Century Schoolbook" pitchFamily="18" charset="0"/>
              </a:rPr>
              <a:t>Divergent evolution</a:t>
            </a:r>
          </a:p>
          <a:p>
            <a:endParaRPr lang="en-US" dirty="0" smtClean="0">
              <a:latin typeface="Century Schoolbook" pitchFamily="18" charset="0"/>
            </a:endParaRPr>
          </a:p>
          <a:p>
            <a:endParaRPr lang="en-US" dirty="0" smtClean="0">
              <a:latin typeface="Century Schoolbook" pitchFamily="18" charset="0"/>
            </a:endParaRPr>
          </a:p>
          <a:p>
            <a:endParaRPr lang="en-US" dirty="0">
              <a:latin typeface="Century Schoolbook"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077200" cy="944562"/>
          </a:xfrm>
        </p:spPr>
        <p:txBody>
          <a:bodyPr/>
          <a:lstStyle/>
          <a:p>
            <a:r>
              <a:rPr lang="en-US" b="1" dirty="0" smtClean="0">
                <a:latin typeface="Century Schoolbook" pitchFamily="18" charset="0"/>
              </a:rPr>
              <a:t>Something to think about…</a:t>
            </a:r>
            <a:endParaRPr lang="en-US" b="1" dirty="0">
              <a:latin typeface="Century Schoolbook" pitchFamily="18" charset="0"/>
            </a:endParaRPr>
          </a:p>
        </p:txBody>
      </p:sp>
      <p:sp>
        <p:nvSpPr>
          <p:cNvPr id="3" name="Content Placeholder 2"/>
          <p:cNvSpPr>
            <a:spLocks noGrp="1"/>
          </p:cNvSpPr>
          <p:nvPr>
            <p:ph sz="quarter" idx="1"/>
          </p:nvPr>
        </p:nvSpPr>
        <p:spPr>
          <a:xfrm>
            <a:off x="457200" y="1371600"/>
            <a:ext cx="8305800" cy="5029200"/>
          </a:xfrm>
        </p:spPr>
        <p:txBody>
          <a:bodyPr>
            <a:normAutofit/>
          </a:bodyPr>
          <a:lstStyle/>
          <a:p>
            <a:r>
              <a:rPr lang="en-US" sz="2400" dirty="0" smtClean="0">
                <a:latin typeface="Century Schoolbook" pitchFamily="18" charset="0"/>
              </a:rPr>
              <a:t>Did the petal death protein evolve to obtain its promiscuity? Or was it built like that?</a:t>
            </a:r>
          </a:p>
          <a:p>
            <a:endParaRPr lang="en-US" sz="2400" dirty="0" smtClean="0">
              <a:latin typeface="Century Schoolbook" pitchFamily="18" charset="0"/>
            </a:endParaRPr>
          </a:p>
          <a:p>
            <a:r>
              <a:rPr lang="en-US" sz="2400" dirty="0" smtClean="0">
                <a:latin typeface="Century Schoolbook" pitchFamily="18" charset="0"/>
              </a:rPr>
              <a:t>You saw two proteins (which two?) with TIM-barrel topology today and each has a different function? What does it tell you about TIM-barrels?</a:t>
            </a:r>
          </a:p>
          <a:p>
            <a:endParaRPr lang="en-US" sz="2400" dirty="0" smtClean="0">
              <a:latin typeface="Century Schoolbook" pitchFamily="18" charset="0"/>
            </a:endParaRPr>
          </a:p>
          <a:p>
            <a:r>
              <a:rPr lang="en-US" sz="2400" dirty="0" smtClean="0">
                <a:latin typeface="Century Schoolbook" pitchFamily="18" charset="0"/>
              </a:rPr>
              <a:t>Why does glycogen </a:t>
            </a:r>
            <a:r>
              <a:rPr lang="en-US" sz="2400" dirty="0" err="1" smtClean="0">
                <a:latin typeface="Century Schoolbook" pitchFamily="18" charset="0"/>
              </a:rPr>
              <a:t>phosphorylase</a:t>
            </a:r>
            <a:r>
              <a:rPr lang="en-US" sz="2400" dirty="0" smtClean="0">
                <a:latin typeface="Century Schoolbook" pitchFamily="18" charset="0"/>
              </a:rPr>
              <a:t> dissociate to form </a:t>
            </a:r>
            <a:r>
              <a:rPr lang="en-US" sz="2400" dirty="0" err="1" smtClean="0">
                <a:latin typeface="Century Schoolbook" pitchFamily="18" charset="0"/>
              </a:rPr>
              <a:t>dimers</a:t>
            </a:r>
            <a:r>
              <a:rPr lang="en-US" sz="2400" dirty="0" smtClean="0">
                <a:latin typeface="Century Schoolbook" pitchFamily="18" charset="0"/>
              </a:rPr>
              <a:t> upon catalysis?</a:t>
            </a:r>
          </a:p>
          <a:p>
            <a:endParaRPr lang="en-US" sz="2400" dirty="0" smtClean="0">
              <a:latin typeface="Century Schoolbook" pitchFamily="18" charset="0"/>
            </a:endParaRPr>
          </a:p>
          <a:p>
            <a:r>
              <a:rPr lang="en-US" sz="2400" dirty="0" smtClean="0">
                <a:latin typeface="Century Schoolbook" pitchFamily="18" charset="0"/>
              </a:rPr>
              <a:t>What ways do you think that TAFI can be inhibited? (other </a:t>
            </a:r>
            <a:r>
              <a:rPr lang="en-US" sz="2400" smtClean="0">
                <a:latin typeface="Century Schoolbook" pitchFamily="18" charset="0"/>
              </a:rPr>
              <a:t>than degradation).</a:t>
            </a:r>
            <a:endParaRPr lang="en-US" sz="2400" dirty="0">
              <a:latin typeface="Century Schoolbook" pitchFamily="18" charset="0"/>
            </a:endParaRPr>
          </a:p>
        </p:txBody>
      </p:sp>
      <p:sp>
        <p:nvSpPr>
          <p:cNvPr id="4" name="TextBox 3"/>
          <p:cNvSpPr txBox="1"/>
          <p:nvPr/>
        </p:nvSpPr>
        <p:spPr>
          <a:xfrm>
            <a:off x="6705600" y="6400800"/>
            <a:ext cx="2122441" cy="307777"/>
          </a:xfrm>
          <a:prstGeom prst="rect">
            <a:avLst/>
          </a:prstGeom>
          <a:noFill/>
        </p:spPr>
        <p:txBody>
          <a:bodyPr wrap="none" rtlCol="0">
            <a:spAutoFit/>
          </a:bodyPr>
          <a:lstStyle/>
          <a:p>
            <a:r>
              <a:rPr lang="en-US" sz="1400" dirty="0" smtClean="0"/>
              <a:t>Where did babies come from?</a:t>
            </a:r>
            <a:endParaRPr lang="en-US" sz="14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0" y="609600"/>
            <a:ext cx="3446777" cy="830997"/>
          </a:xfrm>
          <a:prstGeom prst="rect">
            <a:avLst/>
          </a:prstGeom>
          <a:noFill/>
        </p:spPr>
        <p:txBody>
          <a:bodyPr wrap="none" rtlCol="0">
            <a:spAutoFit/>
          </a:bodyPr>
          <a:lstStyle/>
          <a:p>
            <a:r>
              <a:rPr lang="en-US" sz="4800" b="1" dirty="0" smtClean="0">
                <a:latin typeface="Comic Sans MS" pitchFamily="66" charset="0"/>
              </a:rPr>
              <a:t>Questions?</a:t>
            </a:r>
            <a:endParaRPr lang="en-US" sz="4800" b="1" dirty="0">
              <a:latin typeface="Comic Sans MS" pitchFamily="66" charset="0"/>
            </a:endParaRPr>
          </a:p>
        </p:txBody>
      </p:sp>
      <p:pic>
        <p:nvPicPr>
          <p:cNvPr id="5" name="Picture 4" descr="10054535D-3.jpg"/>
          <p:cNvPicPr>
            <a:picLocks noChangeAspect="1"/>
          </p:cNvPicPr>
          <p:nvPr/>
        </p:nvPicPr>
        <p:blipFill>
          <a:blip r:embed="rId2" cstate="print"/>
          <a:stretch>
            <a:fillRect/>
          </a:stretch>
        </p:blipFill>
        <p:spPr>
          <a:xfrm>
            <a:off x="1371600" y="1828800"/>
            <a:ext cx="6286500" cy="4191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792162"/>
          </a:xfrm>
        </p:spPr>
        <p:txBody>
          <a:bodyPr>
            <a:normAutofit/>
          </a:bodyPr>
          <a:lstStyle/>
          <a:p>
            <a:r>
              <a:rPr lang="en-US" sz="3600" b="1" dirty="0" smtClean="0">
                <a:latin typeface="Century Schoolbook" pitchFamily="18" charset="0"/>
              </a:rPr>
              <a:t>Metal Coordination</a:t>
            </a:r>
            <a:endParaRPr lang="en-US" sz="3600" b="1" dirty="0">
              <a:latin typeface="Century Schoolbook" pitchFamily="18" charset="0"/>
            </a:endParaRPr>
          </a:p>
        </p:txBody>
      </p:sp>
      <p:sp>
        <p:nvSpPr>
          <p:cNvPr id="3" name="Content Placeholder 2"/>
          <p:cNvSpPr>
            <a:spLocks noGrp="1"/>
          </p:cNvSpPr>
          <p:nvPr>
            <p:ph sz="quarter" idx="1"/>
          </p:nvPr>
        </p:nvSpPr>
        <p:spPr>
          <a:xfrm>
            <a:off x="533400" y="1295400"/>
            <a:ext cx="8153400" cy="5181600"/>
          </a:xfrm>
        </p:spPr>
        <p:txBody>
          <a:bodyPr>
            <a:normAutofit/>
          </a:bodyPr>
          <a:lstStyle/>
          <a:p>
            <a:r>
              <a:rPr lang="en-US" sz="2400" dirty="0" smtClean="0">
                <a:latin typeface="Century Schoolbook" pitchFamily="18" charset="0"/>
              </a:rPr>
              <a:t>A Mg</a:t>
            </a:r>
            <a:r>
              <a:rPr lang="en-US" sz="2400" baseline="30000" dirty="0" smtClean="0">
                <a:latin typeface="Century Schoolbook" pitchFamily="18" charset="0"/>
              </a:rPr>
              <a:t>2+ </a:t>
            </a:r>
            <a:r>
              <a:rPr lang="en-US" sz="2400" dirty="0" smtClean="0">
                <a:latin typeface="Century Schoolbook" pitchFamily="18" charset="0"/>
              </a:rPr>
              <a:t>cofactor assumes an octahedral geometry coordination of the following through ion-dipole interaction:</a:t>
            </a:r>
          </a:p>
          <a:p>
            <a:pPr>
              <a:buNone/>
            </a:pPr>
            <a:r>
              <a:rPr lang="en-US" sz="2400" dirty="0" smtClean="0">
                <a:latin typeface="Century Schoolbook" pitchFamily="18" charset="0"/>
              </a:rPr>
              <a:t>    - Amino acid Asp107</a:t>
            </a:r>
          </a:p>
          <a:p>
            <a:pPr>
              <a:buNone/>
            </a:pPr>
            <a:r>
              <a:rPr lang="en-US" sz="2400" dirty="0" smtClean="0">
                <a:latin typeface="Century Schoolbook" pitchFamily="18" charset="0"/>
              </a:rPr>
              <a:t>    - Amino acid Asp109</a:t>
            </a:r>
          </a:p>
          <a:p>
            <a:pPr>
              <a:buNone/>
            </a:pPr>
            <a:r>
              <a:rPr lang="en-US" sz="2400" dirty="0" smtClean="0">
                <a:latin typeface="Century Schoolbook" pitchFamily="18" charset="0"/>
              </a:rPr>
              <a:t>    - Amino acid Asp79</a:t>
            </a:r>
          </a:p>
          <a:p>
            <a:pPr>
              <a:buNone/>
            </a:pPr>
            <a:r>
              <a:rPr lang="en-US" sz="2400" dirty="0" smtClean="0">
                <a:latin typeface="Century Schoolbook" pitchFamily="18" charset="0"/>
              </a:rPr>
              <a:t>    - A catalytic water</a:t>
            </a:r>
          </a:p>
          <a:p>
            <a:pPr>
              <a:buNone/>
            </a:pPr>
            <a:r>
              <a:rPr lang="en-US" sz="2400" dirty="0" smtClean="0">
                <a:latin typeface="Century Schoolbook" pitchFamily="18" charset="0"/>
              </a:rPr>
              <a:t>    - The hydroxyl group on C2 of the malate derivative</a:t>
            </a:r>
          </a:p>
          <a:p>
            <a:pPr>
              <a:buNone/>
            </a:pPr>
            <a:r>
              <a:rPr lang="en-US" sz="2400" dirty="0" smtClean="0">
                <a:latin typeface="Century Schoolbook" pitchFamily="18" charset="0"/>
              </a:rPr>
              <a:t>    - The carbonyl group on C3 of the malate derivative</a:t>
            </a:r>
            <a:endParaRPr lang="en-US" sz="2400" dirty="0">
              <a:latin typeface="Century Schoolbook" pitchFamily="18" charset="0"/>
            </a:endParaRPr>
          </a:p>
        </p:txBody>
      </p:sp>
      <p:pic>
        <p:nvPicPr>
          <p:cNvPr id="7" name="Picture 6" descr="Metal coordination.png"/>
          <p:cNvPicPr>
            <a:picLocks noChangeAspect="1"/>
          </p:cNvPicPr>
          <p:nvPr/>
        </p:nvPicPr>
        <p:blipFill>
          <a:blip r:embed="rId3" cstate="print"/>
          <a:stretch>
            <a:fillRect/>
          </a:stretch>
        </p:blipFill>
        <p:spPr>
          <a:xfrm>
            <a:off x="609600" y="381000"/>
            <a:ext cx="7800656" cy="5707238"/>
          </a:xfrm>
          <a:prstGeom prst="rect">
            <a:avLst/>
          </a:prstGeom>
        </p:spPr>
      </p:pic>
      <p:pic>
        <p:nvPicPr>
          <p:cNvPr id="8" name="Picture 7" descr="Malate.png"/>
          <p:cNvPicPr>
            <a:picLocks noChangeAspect="1"/>
          </p:cNvPicPr>
          <p:nvPr/>
        </p:nvPicPr>
        <p:blipFill>
          <a:blip r:embed="rId4" cstate="print"/>
          <a:stretch>
            <a:fillRect/>
          </a:stretch>
        </p:blipFill>
        <p:spPr>
          <a:xfrm>
            <a:off x="609600" y="98869"/>
            <a:ext cx="7924800" cy="66067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715962"/>
          </a:xfrm>
        </p:spPr>
        <p:txBody>
          <a:bodyPr>
            <a:normAutofit fontScale="90000"/>
          </a:bodyPr>
          <a:lstStyle/>
          <a:p>
            <a:r>
              <a:rPr lang="en-US" b="1" dirty="0" smtClean="0">
                <a:latin typeface="Century Schoolbook" pitchFamily="18" charset="0"/>
              </a:rPr>
              <a:t>Catalytic Residues</a:t>
            </a:r>
            <a:endParaRPr lang="en-US" b="1" dirty="0">
              <a:latin typeface="Century Schoolbook" pitchFamily="18" charset="0"/>
            </a:endParaRPr>
          </a:p>
        </p:txBody>
      </p:sp>
      <p:sp>
        <p:nvSpPr>
          <p:cNvPr id="3" name="Content Placeholder 2"/>
          <p:cNvSpPr>
            <a:spLocks noGrp="1"/>
          </p:cNvSpPr>
          <p:nvPr>
            <p:ph sz="quarter" idx="1"/>
          </p:nvPr>
        </p:nvSpPr>
        <p:spPr>
          <a:xfrm>
            <a:off x="533400" y="1295400"/>
            <a:ext cx="8153400" cy="5029200"/>
          </a:xfrm>
        </p:spPr>
        <p:txBody>
          <a:bodyPr>
            <a:normAutofit/>
          </a:bodyPr>
          <a:lstStyle/>
          <a:p>
            <a:r>
              <a:rPr lang="en-US" sz="2400" dirty="0" smtClean="0">
                <a:latin typeface="Century Schoolbook" pitchFamily="18" charset="0"/>
              </a:rPr>
              <a:t>Two catalytically important residues:</a:t>
            </a:r>
          </a:p>
          <a:p>
            <a:pPr>
              <a:buNone/>
            </a:pPr>
            <a:r>
              <a:rPr lang="en-US" sz="2400" dirty="0" smtClean="0">
                <a:latin typeface="Century Schoolbook" pitchFamily="18" charset="0"/>
              </a:rPr>
              <a:t>    - Cys144: the proton source for the </a:t>
            </a:r>
            <a:r>
              <a:rPr lang="en-US" sz="2400" dirty="0" err="1" smtClean="0">
                <a:latin typeface="Century Schoolbook" pitchFamily="18" charset="0"/>
              </a:rPr>
              <a:t>acidcarboxylate</a:t>
            </a:r>
            <a:r>
              <a:rPr lang="en-US" sz="2400" dirty="0" smtClean="0">
                <a:latin typeface="Century Schoolbook" pitchFamily="18" charset="0"/>
              </a:rPr>
              <a:t> anion leaving group</a:t>
            </a:r>
          </a:p>
          <a:p>
            <a:pPr>
              <a:buNone/>
            </a:pPr>
            <a:r>
              <a:rPr lang="en-US" sz="2400" dirty="0" smtClean="0">
                <a:latin typeface="Century Schoolbook" pitchFamily="18" charset="0"/>
              </a:rPr>
              <a:t>   - Glu136: the </a:t>
            </a:r>
            <a:r>
              <a:rPr lang="en-US" sz="2400" dirty="0" err="1" smtClean="0">
                <a:latin typeface="Century Schoolbook" pitchFamily="18" charset="0"/>
              </a:rPr>
              <a:t>nucleophile</a:t>
            </a:r>
            <a:r>
              <a:rPr lang="en-US" sz="2400" dirty="0" smtClean="0">
                <a:latin typeface="Century Schoolbook" pitchFamily="18" charset="0"/>
              </a:rPr>
              <a:t> that attacks the catalytic water</a:t>
            </a:r>
          </a:p>
          <a:p>
            <a:r>
              <a:rPr lang="en-US" sz="2400" dirty="0" smtClean="0">
                <a:latin typeface="Century Schoolbook" pitchFamily="18" charset="0"/>
              </a:rPr>
              <a:t>Catalytic water:</a:t>
            </a:r>
          </a:p>
          <a:p>
            <a:pPr>
              <a:buNone/>
            </a:pPr>
            <a:r>
              <a:rPr lang="en-US" sz="2400" dirty="0" smtClean="0">
                <a:latin typeface="Century Schoolbook" pitchFamily="18" charset="0"/>
              </a:rPr>
              <a:t>   - Once activated by Glu136, it attacks  the hydroxyl hydrogen on C2 of the malate derivative</a:t>
            </a:r>
          </a:p>
          <a:p>
            <a:pPr>
              <a:buNone/>
            </a:pPr>
            <a:r>
              <a:rPr lang="en-US" sz="2400" dirty="0" smtClean="0">
                <a:latin typeface="Century Schoolbook" pitchFamily="18" charset="0"/>
              </a:rPr>
              <a:t>   </a:t>
            </a:r>
            <a:endParaRPr lang="en-US" sz="2400" dirty="0">
              <a:latin typeface="Century Schoolbook" pitchFamily="18" charset="0"/>
            </a:endParaRPr>
          </a:p>
        </p:txBody>
      </p:sp>
      <p:pic>
        <p:nvPicPr>
          <p:cNvPr id="5" name="Picture 4" descr="Catalytic site 2.png"/>
          <p:cNvPicPr>
            <a:picLocks noChangeAspect="1"/>
          </p:cNvPicPr>
          <p:nvPr/>
        </p:nvPicPr>
        <p:blipFill>
          <a:blip r:embed="rId3" cstate="print"/>
          <a:stretch>
            <a:fillRect/>
          </a:stretch>
        </p:blipFill>
        <p:spPr>
          <a:xfrm>
            <a:off x="486015" y="838200"/>
            <a:ext cx="8124585" cy="57507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792162"/>
          </a:xfrm>
        </p:spPr>
        <p:txBody>
          <a:bodyPr>
            <a:normAutofit/>
          </a:bodyPr>
          <a:lstStyle/>
          <a:p>
            <a:r>
              <a:rPr lang="en-US" sz="3600" b="1" dirty="0" smtClean="0">
                <a:latin typeface="Century Schoolbook" pitchFamily="18" charset="0"/>
              </a:rPr>
              <a:t>Proposed Reaction Mechanism</a:t>
            </a:r>
            <a:endParaRPr lang="en-US" sz="3600" b="1" dirty="0">
              <a:latin typeface="Century Schoolbook" pitchFamily="18" charset="0"/>
            </a:endParaRPr>
          </a:p>
        </p:txBody>
      </p:sp>
      <p:cxnSp>
        <p:nvCxnSpPr>
          <p:cNvPr id="6" name="Straight Arrow Connector 5"/>
          <p:cNvCxnSpPr/>
          <p:nvPr/>
        </p:nvCxnSpPr>
        <p:spPr>
          <a:xfrm>
            <a:off x="3581400" y="2590800"/>
            <a:ext cx="1981200" cy="1588"/>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flipV="1">
            <a:off x="5867401" y="4190999"/>
            <a:ext cx="1371600" cy="1066800"/>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 name="Content Placeholder 11" descr="PDP Mc1.png"/>
          <p:cNvPicPr>
            <a:picLocks noGrp="1" noChangeAspect="1"/>
          </p:cNvPicPr>
          <p:nvPr>
            <p:ph sz="quarter" idx="1"/>
          </p:nvPr>
        </p:nvPicPr>
        <p:blipFill>
          <a:blip r:embed="rId2" cstate="print"/>
          <a:stretch>
            <a:fillRect/>
          </a:stretch>
        </p:blipFill>
        <p:spPr>
          <a:xfrm>
            <a:off x="609600" y="1219200"/>
            <a:ext cx="2844100" cy="2743200"/>
          </a:xfrm>
        </p:spPr>
      </p:pic>
      <p:pic>
        <p:nvPicPr>
          <p:cNvPr id="13" name="Picture 12" descr="PDP Mc2.png"/>
          <p:cNvPicPr>
            <a:picLocks noChangeAspect="1"/>
          </p:cNvPicPr>
          <p:nvPr/>
        </p:nvPicPr>
        <p:blipFill>
          <a:blip r:embed="rId3" cstate="print"/>
          <a:stretch>
            <a:fillRect/>
          </a:stretch>
        </p:blipFill>
        <p:spPr>
          <a:xfrm>
            <a:off x="5867400" y="1066800"/>
            <a:ext cx="2815515" cy="2971800"/>
          </a:xfrm>
          <a:prstGeom prst="rect">
            <a:avLst/>
          </a:prstGeom>
        </p:spPr>
      </p:pic>
      <p:pic>
        <p:nvPicPr>
          <p:cNvPr id="16" name="Picture 15" descr="PDP Mc3.png"/>
          <p:cNvPicPr>
            <a:picLocks noChangeAspect="1"/>
          </p:cNvPicPr>
          <p:nvPr/>
        </p:nvPicPr>
        <p:blipFill>
          <a:blip r:embed="rId4" cstate="print"/>
          <a:stretch>
            <a:fillRect/>
          </a:stretch>
        </p:blipFill>
        <p:spPr>
          <a:xfrm>
            <a:off x="3124200" y="3733800"/>
            <a:ext cx="2590800" cy="2840087"/>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2730</TotalTime>
  <Words>3618</Words>
  <Application>Microsoft Office PowerPoint</Application>
  <PresentationFormat>On-screen Show (4:3)</PresentationFormat>
  <Paragraphs>339</Paragraphs>
  <Slides>66</Slides>
  <Notes>35</Notes>
  <HiddenSlides>4</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Equity</vt:lpstr>
      <vt:lpstr>Enzyme Presentation II   Petal Death Protein   -   Dianthus caryophyllus Alanine Racemase   -   Bacillus anthracis Glycogen Phosphorylase   -   Oryctolagus cuniculus Thrombin-Activatable Fibrinolysis Inhibitor  -   Homo sapiens</vt:lpstr>
      <vt:lpstr>Enzyme and Host Organism</vt:lpstr>
      <vt:lpstr>Petal Death Protein (PDP)</vt:lpstr>
      <vt:lpstr>ICL/PEPM Superfamily</vt:lpstr>
      <vt:lpstr>D. Caryophyllus PDP Structure</vt:lpstr>
      <vt:lpstr>Slide 6</vt:lpstr>
      <vt:lpstr>Metal Coordination</vt:lpstr>
      <vt:lpstr>Catalytic Residues</vt:lpstr>
      <vt:lpstr>Proposed Reaction Mechanism</vt:lpstr>
      <vt:lpstr>Substrate Specificity</vt:lpstr>
      <vt:lpstr>Slide 11</vt:lpstr>
      <vt:lpstr>Slide 12</vt:lpstr>
      <vt:lpstr>Slide 13</vt:lpstr>
      <vt:lpstr>Slide 14</vt:lpstr>
      <vt:lpstr>Slide 15</vt:lpstr>
      <vt:lpstr>Petal Death Protein</vt:lpstr>
      <vt:lpstr>Slide 17</vt:lpstr>
      <vt:lpstr>Enzyme and Host Organism</vt:lpstr>
      <vt:lpstr>Bacillus anthracis (Ames)</vt:lpstr>
      <vt:lpstr>Alanine Racemase</vt:lpstr>
      <vt:lpstr>B. anthracis Alanine Racemase</vt:lpstr>
      <vt:lpstr>Slide 22</vt:lpstr>
      <vt:lpstr>The Active Site</vt:lpstr>
      <vt:lpstr>Slide 24</vt:lpstr>
      <vt:lpstr>Slide 25</vt:lpstr>
      <vt:lpstr>The Active Site Entryway</vt:lpstr>
      <vt:lpstr>D-Cycloserine</vt:lpstr>
      <vt:lpstr>Proposed Alr Mechanism</vt:lpstr>
      <vt:lpstr>Slide 29</vt:lpstr>
      <vt:lpstr>Slide 30</vt:lpstr>
      <vt:lpstr>Alanine Racemase</vt:lpstr>
      <vt:lpstr>Slide 32</vt:lpstr>
      <vt:lpstr>Enzyme and Host Organism</vt:lpstr>
      <vt:lpstr>Glycogen phosphorylase (GP) </vt:lpstr>
      <vt:lpstr>O. cuniculus Glycogen phosphorylase</vt:lpstr>
      <vt:lpstr>Slide 36</vt:lpstr>
      <vt:lpstr>N-terminal Allosteric Domain</vt:lpstr>
      <vt:lpstr>Slide 38</vt:lpstr>
      <vt:lpstr>Slide 39</vt:lpstr>
      <vt:lpstr>C-terminal Catalytic Domain</vt:lpstr>
      <vt:lpstr>Slide 41</vt:lpstr>
      <vt:lpstr>Slide 42</vt:lpstr>
      <vt:lpstr>GP Mechanism</vt:lpstr>
      <vt:lpstr>R-state and T-state</vt:lpstr>
      <vt:lpstr>Residues Conserved?</vt:lpstr>
      <vt:lpstr>Inhibitors (Vina Docking)</vt:lpstr>
      <vt:lpstr>Inhibitor 1 Docking</vt:lpstr>
      <vt:lpstr>Inhibitor 2 Docking</vt:lpstr>
      <vt:lpstr>Slide 49</vt:lpstr>
      <vt:lpstr>Glycogen Phosphorylase</vt:lpstr>
      <vt:lpstr>Slide 51</vt:lpstr>
      <vt:lpstr>Enzyme and Host Organism</vt:lpstr>
      <vt:lpstr>Coagulation and Fibrinolysis</vt:lpstr>
      <vt:lpstr>Slide 54</vt:lpstr>
      <vt:lpstr>Thrombin-Activatable Fibrinolysis Inhibitor (TAFI)</vt:lpstr>
      <vt:lpstr>Human TAFIa</vt:lpstr>
      <vt:lpstr>Zinc Ion Coordination</vt:lpstr>
      <vt:lpstr>Substrate Binding and Specificity</vt:lpstr>
      <vt:lpstr>Catalytic Residues</vt:lpstr>
      <vt:lpstr>Slide 60</vt:lpstr>
      <vt:lpstr>Slide 61</vt:lpstr>
      <vt:lpstr>Carboxypeptidase A vs. TAFI</vt:lpstr>
      <vt:lpstr>Slide 63</vt:lpstr>
      <vt:lpstr>TAFI</vt:lpstr>
      <vt:lpstr>Something to think about…</vt:lpstr>
      <vt:lpstr>Slide 66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 Presentation II</dc:title>
  <dc:creator>Amy Deng</dc:creator>
  <cp:lastModifiedBy>Amy Deng</cp:lastModifiedBy>
  <cp:revision>728</cp:revision>
  <dcterms:created xsi:type="dcterms:W3CDTF">2006-08-16T00:00:00Z</dcterms:created>
  <dcterms:modified xsi:type="dcterms:W3CDTF">2011-04-21T13:34:07Z</dcterms:modified>
</cp:coreProperties>
</file>