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avi"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sldIdLst>
    <p:sldId id="256" r:id="rId3"/>
    <p:sldId id="308" r:id="rId4"/>
    <p:sldId id="258" r:id="rId5"/>
    <p:sldId id="260" r:id="rId6"/>
    <p:sldId id="257" r:id="rId7"/>
    <p:sldId id="259" r:id="rId8"/>
    <p:sldId id="261" r:id="rId9"/>
    <p:sldId id="306" r:id="rId10"/>
    <p:sldId id="287" r:id="rId11"/>
    <p:sldId id="288" r:id="rId12"/>
    <p:sldId id="309" r:id="rId13"/>
    <p:sldId id="284" r:id="rId14"/>
    <p:sldId id="267" r:id="rId15"/>
    <p:sldId id="265" r:id="rId16"/>
    <p:sldId id="264" r:id="rId17"/>
    <p:sldId id="266" r:id="rId18"/>
    <p:sldId id="289" r:id="rId19"/>
    <p:sldId id="268" r:id="rId20"/>
    <p:sldId id="310" r:id="rId21"/>
    <p:sldId id="291" r:id="rId22"/>
    <p:sldId id="301" r:id="rId23"/>
    <p:sldId id="286" r:id="rId24"/>
    <p:sldId id="292" r:id="rId25"/>
    <p:sldId id="294" r:id="rId26"/>
    <p:sldId id="305" r:id="rId27"/>
    <p:sldId id="297" r:id="rId28"/>
    <p:sldId id="298" r:id="rId29"/>
    <p:sldId id="299" r:id="rId30"/>
    <p:sldId id="300" r:id="rId31"/>
    <p:sldId id="311" r:id="rId32"/>
    <p:sldId id="303" r:id="rId33"/>
    <p:sldId id="302" r:id="rId34"/>
    <p:sldId id="262" r:id="rId35"/>
    <p:sldId id="313" r:id="rId36"/>
    <p:sldId id="269" r:id="rId37"/>
    <p:sldId id="270" r:id="rId38"/>
    <p:sldId id="312" r:id="rId39"/>
    <p:sldId id="304" r:id="rId40"/>
    <p:sldId id="271" r:id="rId41"/>
    <p:sldId id="272" r:id="rId42"/>
    <p:sldId id="307" r:id="rId4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754" algn="l" rtl="0" fontAlgn="base">
      <a:spcBef>
        <a:spcPct val="0"/>
      </a:spcBef>
      <a:spcAft>
        <a:spcPct val="0"/>
      </a:spcAft>
      <a:defRPr sz="2200" kern="1200">
        <a:solidFill>
          <a:schemeClr val="tx1"/>
        </a:solidFill>
        <a:latin typeface="Arial" charset="0"/>
        <a:ea typeface="+mn-ea"/>
        <a:cs typeface="+mn-cs"/>
      </a:defRPr>
    </a:lvl2pPr>
    <a:lvl3pPr marL="823509" algn="l" rtl="0" fontAlgn="base">
      <a:spcBef>
        <a:spcPct val="0"/>
      </a:spcBef>
      <a:spcAft>
        <a:spcPct val="0"/>
      </a:spcAft>
      <a:defRPr sz="2200" kern="1200">
        <a:solidFill>
          <a:schemeClr val="tx1"/>
        </a:solidFill>
        <a:latin typeface="Arial" charset="0"/>
        <a:ea typeface="+mn-ea"/>
        <a:cs typeface="+mn-cs"/>
      </a:defRPr>
    </a:lvl3pPr>
    <a:lvl4pPr marL="1235263" algn="l" rtl="0" fontAlgn="base">
      <a:spcBef>
        <a:spcPct val="0"/>
      </a:spcBef>
      <a:spcAft>
        <a:spcPct val="0"/>
      </a:spcAft>
      <a:defRPr sz="2200" kern="1200">
        <a:solidFill>
          <a:schemeClr val="tx1"/>
        </a:solidFill>
        <a:latin typeface="Arial" charset="0"/>
        <a:ea typeface="+mn-ea"/>
        <a:cs typeface="+mn-cs"/>
      </a:defRPr>
    </a:lvl4pPr>
    <a:lvl5pPr marL="1647017" algn="l" rtl="0" fontAlgn="base">
      <a:spcBef>
        <a:spcPct val="0"/>
      </a:spcBef>
      <a:spcAft>
        <a:spcPct val="0"/>
      </a:spcAft>
      <a:defRPr sz="2200" kern="1200">
        <a:solidFill>
          <a:schemeClr val="tx1"/>
        </a:solidFill>
        <a:latin typeface="Arial" charset="0"/>
        <a:ea typeface="+mn-ea"/>
        <a:cs typeface="+mn-cs"/>
      </a:defRPr>
    </a:lvl5pPr>
    <a:lvl6pPr marL="2058772" algn="l" defTabSz="823509" rtl="0" eaLnBrk="1" latinLnBrk="0" hangingPunct="1">
      <a:defRPr sz="2200" kern="1200">
        <a:solidFill>
          <a:schemeClr val="tx1"/>
        </a:solidFill>
        <a:latin typeface="Arial" charset="0"/>
        <a:ea typeface="+mn-ea"/>
        <a:cs typeface="+mn-cs"/>
      </a:defRPr>
    </a:lvl6pPr>
    <a:lvl7pPr marL="2470526" algn="l" defTabSz="823509" rtl="0" eaLnBrk="1" latinLnBrk="0" hangingPunct="1">
      <a:defRPr sz="2200" kern="1200">
        <a:solidFill>
          <a:schemeClr val="tx1"/>
        </a:solidFill>
        <a:latin typeface="Arial" charset="0"/>
        <a:ea typeface="+mn-ea"/>
        <a:cs typeface="+mn-cs"/>
      </a:defRPr>
    </a:lvl7pPr>
    <a:lvl8pPr marL="2882280" algn="l" defTabSz="823509" rtl="0" eaLnBrk="1" latinLnBrk="0" hangingPunct="1">
      <a:defRPr sz="2200" kern="1200">
        <a:solidFill>
          <a:schemeClr val="tx1"/>
        </a:solidFill>
        <a:latin typeface="Arial" charset="0"/>
        <a:ea typeface="+mn-ea"/>
        <a:cs typeface="+mn-cs"/>
      </a:defRPr>
    </a:lvl8pPr>
    <a:lvl9pPr marL="3294035" algn="l" defTabSz="82350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83454" autoAdjust="0"/>
  </p:normalViewPr>
  <p:slideViewPr>
    <p:cSldViewPr showGuides="1">
      <p:cViewPr>
        <p:scale>
          <a:sx n="94" d="100"/>
          <a:sy n="94" d="100"/>
        </p:scale>
        <p:origin x="-2016" y="-168"/>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a:defRPr>
            </a:lvl1pPr>
          </a:lstStyle>
          <a:p>
            <a:fld id="{246823CB-D50E-D44E-AF46-8F318832A78A}" type="datetimeFigureOut">
              <a:rPr lang="en-US" smtClean="0"/>
              <a:pPr/>
              <a:t>4/19/11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a:defRPr>
            </a:lvl1pPr>
          </a:lstStyle>
          <a:p>
            <a:fld id="{DB061CBB-C7C4-3E41-98DD-23CCC8FCAA76}" type="slidenum">
              <a:rPr lang="en-US" smtClean="0"/>
              <a:pPr/>
              <a:t>‹#›</a:t>
            </a:fld>
            <a:endParaRPr lang="en-US" dirty="0"/>
          </a:p>
        </p:txBody>
      </p:sp>
    </p:spTree>
    <p:extLst>
      <p:ext uri="{BB962C8B-B14F-4D97-AF65-F5344CB8AC3E}">
        <p14:creationId xmlns:p14="http://schemas.microsoft.com/office/powerpoint/2010/main" val="3863989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en.wikipedia.org/wiki/Virus" TargetMode="External"/><Relationship Id="rId12" Type="http://schemas.openxmlformats.org/officeDocument/2006/relationships/hyperlink" Target="http://en.wikipedia.org/wiki/Hormone" TargetMode="External"/><Relationship Id="rId13" Type="http://schemas.openxmlformats.org/officeDocument/2006/relationships/hyperlink" Target="http://en.wikipedia.org/wiki/Estrogen" TargetMode="External"/><Relationship Id="rId14" Type="http://schemas.openxmlformats.org/officeDocument/2006/relationships/hyperlink" Target="http://en.wikipedia.org/wiki/Testosterone" TargetMode="External"/><Relationship Id="rId15" Type="http://schemas.openxmlformats.org/officeDocument/2006/relationships/hyperlink" Target="http://en.wikipedia.org/wiki/Cholesterol" TargetMode="External"/><Relationship Id="rId16" Type="http://schemas.openxmlformats.org/officeDocument/2006/relationships/hyperlink" Target="http://en.wikipedia.org/wiki/Vitamin_D" TargetMode="External"/><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en.wikipedia.org/wiki/Enzymes" TargetMode="External"/><Relationship Id="rId4" Type="http://schemas.openxmlformats.org/officeDocument/2006/relationships/hyperlink" Target="http://en.wikipedia.org/wiki/Domain_(biology)" TargetMode="External"/><Relationship Id="rId5" Type="http://schemas.openxmlformats.org/officeDocument/2006/relationships/hyperlink" Target="http://en.wikipedia.org/wiki/Animal" TargetMode="External"/><Relationship Id="rId6" Type="http://schemas.openxmlformats.org/officeDocument/2006/relationships/hyperlink" Target="http://en.wikipedia.org/wiki/Plant" TargetMode="External"/><Relationship Id="rId7" Type="http://schemas.openxmlformats.org/officeDocument/2006/relationships/hyperlink" Target="http://en.wikipedia.org/wiki/Fungus" TargetMode="External"/><Relationship Id="rId8" Type="http://schemas.openxmlformats.org/officeDocument/2006/relationships/hyperlink" Target="http://en.wikipedia.org/wiki/Protist" TargetMode="External"/><Relationship Id="rId9" Type="http://schemas.openxmlformats.org/officeDocument/2006/relationships/hyperlink" Target="http://en.wikipedia.org/wiki/Bacteria" TargetMode="External"/><Relationship Id="rId10" Type="http://schemas.openxmlformats.org/officeDocument/2006/relationships/hyperlink" Target="http://en.wikipedia.org/wiki/Archaea"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Redox" TargetMode="External"/><Relationship Id="rId4" Type="http://schemas.openxmlformats.org/officeDocument/2006/relationships/hyperlink" Target="http://en.wikipedia.org/wiki/Catalysis" TargetMode="External"/><Relationship Id="rId5" Type="http://schemas.openxmlformats.org/officeDocument/2006/relationships/hyperlink" Target="http://en.wikipedia.org/wiki/Organic_compound"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Cytochrome_P450_reductase" TargetMode="External"/><Relationship Id="rId4" Type="http://schemas.openxmlformats.org/officeDocument/2006/relationships/hyperlink" Target="http://en.wikipedia.org/wiki/Reductase" TargetMode="External"/><Relationship Id="rId5" Type="http://schemas.openxmlformats.org/officeDocument/2006/relationships/hyperlink" Target="http://en.wikipedia.org/wiki/Cytochrome_P450%23cite_note-P450pot-8"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Pantothenate</a:t>
            </a:r>
            <a:r>
              <a:rPr lang="en-US" baseline="0" dirty="0" smtClean="0"/>
              <a:t> </a:t>
            </a:r>
            <a:r>
              <a:rPr lang="en-US" baseline="0" dirty="0" err="1" smtClean="0"/>
              <a:t>Synthestase</a:t>
            </a:r>
            <a:r>
              <a:rPr lang="en-US" baseline="0" dirty="0" smtClean="0"/>
              <a:t> is a p</a:t>
            </a:r>
            <a:r>
              <a:rPr lang="en-US" dirty="0" smtClean="0"/>
              <a:t>recursor</a:t>
            </a:r>
            <a:r>
              <a:rPr lang="en-US" baseline="0" dirty="0" smtClean="0"/>
              <a:t> for the biosynthesis of </a:t>
            </a:r>
            <a:r>
              <a:rPr lang="en-US" baseline="0" dirty="0" err="1" smtClean="0"/>
              <a:t>coenzymeA</a:t>
            </a:r>
            <a:r>
              <a:rPr lang="en-US" baseline="0" dirty="0" smtClean="0"/>
              <a:t>(CoA) and acyl carrier proteins(ACP). Both play critical roles in many cellular processes such as energy metabolism and fatty acid metabolism. </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4</a:t>
            </a:fld>
            <a:endParaRPr lang="en-US" dirty="0"/>
          </a:p>
        </p:txBody>
      </p:sp>
    </p:spTree>
    <p:extLst>
      <p:ext uri="{BB962C8B-B14F-4D97-AF65-F5344CB8AC3E}">
        <p14:creationId xmlns:p14="http://schemas.microsoft.com/office/powerpoint/2010/main" val="891327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cap domain exhibits highly negatively electrostatic potential. Highly positive patches at located at the base region of the enzyme, indicating that these regions are likely involved with the negatively charged membrane phospholipid head groups. There is large hydrostatic patches between these two regions. “Switch point” is where UQ(ubiquinone) docking site is located. Structural evidence that this region is the UQ docking site is that a number of Beta-strands are found here, presenting a planar lipophilic surface. Both strands are adjacent parallel. An interesting fact is that several different mitochondrial </a:t>
            </a:r>
            <a:r>
              <a:rPr lang="en-US" baseline="0" dirty="0" err="1" smtClean="0"/>
              <a:t>GlpD</a:t>
            </a:r>
            <a:r>
              <a:rPr lang="en-US" baseline="0" dirty="0" smtClean="0"/>
              <a:t> require exogenous phospholipids or </a:t>
            </a:r>
            <a:r>
              <a:rPr lang="en-US" baseline="0" dirty="0" err="1" smtClean="0"/>
              <a:t>nondenaturing</a:t>
            </a:r>
            <a:r>
              <a:rPr lang="en-US" baseline="0" dirty="0" smtClean="0"/>
              <a:t> detergents for electron-transfer activity. </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24</a:t>
            </a:fld>
            <a:endParaRPr lang="en-US" dirty="0"/>
          </a:p>
        </p:txBody>
      </p:sp>
    </p:spTree>
    <p:extLst>
      <p:ext uri="{BB962C8B-B14F-4D97-AF65-F5344CB8AC3E}">
        <p14:creationId xmlns:p14="http://schemas.microsoft.com/office/powerpoint/2010/main" val="129879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cap domain exhibits highly negatively electrostatic potential. Highly positive patches at located at the base region of the enzyme, indicating that these regions are likely involved with the negatively charged membrane </a:t>
            </a:r>
            <a:r>
              <a:rPr lang="en-US" baseline="0" dirty="0" err="1" smtClean="0"/>
              <a:t>nnnnphospholipid</a:t>
            </a:r>
            <a:r>
              <a:rPr lang="en-US" baseline="0" dirty="0" smtClean="0"/>
              <a:t> head groups. There is large hydrostatic patches between these two regions. Another striking </a:t>
            </a:r>
            <a:r>
              <a:rPr lang="en-US" baseline="0" dirty="0" err="1" smtClean="0"/>
              <a:t>freature</a:t>
            </a:r>
            <a:r>
              <a:rPr lang="en-US" baseline="0" dirty="0" smtClean="0"/>
              <a:t> of the cap domain is the overall negative electrostatic </a:t>
            </a:r>
            <a:r>
              <a:rPr lang="en-US" baseline="0" dirty="0" err="1" smtClean="0"/>
              <a:t>surace</a:t>
            </a:r>
            <a:r>
              <a:rPr lang="en-US" baseline="0" dirty="0" smtClean="0"/>
              <a:t>, which may aid in </a:t>
            </a:r>
            <a:r>
              <a:rPr lang="en-US" baseline="0" dirty="0" err="1" smtClean="0"/>
              <a:t>susubstrate</a:t>
            </a:r>
            <a:r>
              <a:rPr lang="en-US" baseline="0" dirty="0" smtClean="0"/>
              <a:t> recognition. The positive electrostatic potential of the base of the FAD-domain delineates the regions that interacts with the negative phospholipid head groups of the membrane bilayer. The distinct electrostatic  ”polarity” of the distal membrane bilayer. These results help indicate the membrane-interacting regions. </a:t>
            </a:r>
            <a:endParaRPr lang="en-US" dirty="0" smtClean="0"/>
          </a:p>
          <a:p>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25</a:t>
            </a:fld>
            <a:endParaRPr lang="en-US" dirty="0"/>
          </a:p>
        </p:txBody>
      </p:sp>
    </p:spTree>
    <p:extLst>
      <p:ext uri="{BB962C8B-B14F-4D97-AF65-F5344CB8AC3E}">
        <p14:creationId xmlns:p14="http://schemas.microsoft.com/office/powerpoint/2010/main" val="832391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catalytic center is shielded from solvent providing an </a:t>
            </a:r>
            <a:r>
              <a:rPr lang="en-US" baseline="0" dirty="0" err="1" smtClean="0"/>
              <a:t>apolar</a:t>
            </a:r>
            <a:r>
              <a:rPr lang="en-US" baseline="0" dirty="0" smtClean="0"/>
              <a:t> </a:t>
            </a:r>
            <a:r>
              <a:rPr lang="en-US" baseline="0" dirty="0" err="1" smtClean="0"/>
              <a:t>microenviroment</a:t>
            </a:r>
            <a:r>
              <a:rPr lang="en-US" baseline="0" dirty="0" smtClean="0"/>
              <a:t> required for catalysis that has been observed in other </a:t>
            </a:r>
            <a:r>
              <a:rPr lang="en-US" baseline="0" dirty="0" err="1" smtClean="0"/>
              <a:t>flavoenzymes</a:t>
            </a:r>
            <a:r>
              <a:rPr lang="en-US" baseline="0" dirty="0" smtClean="0"/>
              <a:t>. The </a:t>
            </a:r>
            <a:r>
              <a:rPr lang="en-US" baseline="0" dirty="0" err="1" smtClean="0"/>
              <a:t>isoalloxazine</a:t>
            </a:r>
            <a:r>
              <a:rPr lang="en-US" baseline="0" dirty="0" smtClean="0"/>
              <a:t> ring forms numerous interactions with the protein </a:t>
            </a:r>
            <a:r>
              <a:rPr lang="en-US" baseline="0" dirty="0" err="1" smtClean="0"/>
              <a:t>polpeptide</a:t>
            </a:r>
            <a:r>
              <a:rPr lang="en-US" baseline="0" dirty="0" smtClean="0"/>
              <a:t> on the </a:t>
            </a:r>
            <a:r>
              <a:rPr lang="en-US" baseline="0" dirty="0" err="1" smtClean="0"/>
              <a:t>si</a:t>
            </a:r>
            <a:r>
              <a:rPr lang="en-US" baseline="0" dirty="0" smtClean="0"/>
              <a:t>-side; residues in proximity of 3.4A are Ser-46, Leu48, His50, Leu355 and Thr356. The binding interactions with the phosphate group of the </a:t>
            </a:r>
            <a:r>
              <a:rPr lang="en-US" baseline="0" dirty="0" err="1" smtClean="0"/>
              <a:t>subof</a:t>
            </a:r>
            <a:r>
              <a:rPr lang="en-US" baseline="0" dirty="0" smtClean="0"/>
              <a:t> the </a:t>
            </a:r>
            <a:r>
              <a:rPr lang="en-US" baseline="0" dirty="0" err="1" smtClean="0"/>
              <a:t>substates</a:t>
            </a:r>
            <a:r>
              <a:rPr lang="en-US" baseline="0" dirty="0" smtClean="0"/>
              <a:t> are conserved in all of the structures, possible serving as the initial anchor-point that aligns the substrate for dehydrogenation. At the active site, Arg317 is in proximity to the hydroxyl group of C2. </a:t>
            </a:r>
            <a:r>
              <a:rPr lang="en-US" baseline="0" dirty="0" err="1" smtClean="0"/>
              <a:t>Arg</a:t>
            </a:r>
            <a:r>
              <a:rPr lang="en-US" baseline="0" dirty="0" smtClean="0"/>
              <a:t> 317 acts </a:t>
            </a:r>
            <a:r>
              <a:rPr lang="en-US" baseline="0" dirty="0" err="1" smtClean="0"/>
              <a:t>tas</a:t>
            </a:r>
            <a:r>
              <a:rPr lang="en-US" baseline="0" dirty="0" smtClean="0"/>
              <a:t> the base first deprotonating the hydroxyl group O2 of C2 in G3P to initiate the dehydrogenation. Hydride transfer from C2 of G3P to N5 of FAD results in the </a:t>
            </a:r>
            <a:r>
              <a:rPr lang="en-US" baseline="0" dirty="0" err="1" smtClean="0"/>
              <a:t>dihydroflavin</a:t>
            </a:r>
            <a:r>
              <a:rPr lang="en-US" baseline="0" dirty="0" smtClean="0"/>
              <a:t> anion state. The reduced </a:t>
            </a:r>
            <a:r>
              <a:rPr lang="en-US" baseline="0" dirty="0" err="1" smtClean="0"/>
              <a:t>flavin</a:t>
            </a:r>
            <a:r>
              <a:rPr lang="en-US" baseline="0" dirty="0" smtClean="0"/>
              <a:t> is stabilized by Lys354. Lack of additional cofactors suggests that electron transfer from FADH2 to UQ may be mediated through protein residues or that a </a:t>
            </a:r>
            <a:r>
              <a:rPr lang="en-US" baseline="0" dirty="0" err="1" smtClean="0"/>
              <a:t>ping-pong</a:t>
            </a:r>
            <a:r>
              <a:rPr lang="en-US" baseline="0" dirty="0" smtClean="0"/>
              <a:t> type mechanism may function whereby the product, DHAP, first exits the cleft, permitting UQ access to FADH2 for reduction. </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26</a:t>
            </a:fld>
            <a:endParaRPr lang="en-US" dirty="0"/>
          </a:p>
        </p:txBody>
      </p:sp>
    </p:spTree>
    <p:extLst>
      <p:ext uri="{BB962C8B-B14F-4D97-AF65-F5344CB8AC3E}">
        <p14:creationId xmlns:p14="http://schemas.microsoft.com/office/powerpoint/2010/main" val="415683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residues form intimate interactions with</a:t>
            </a:r>
            <a:r>
              <a:rPr lang="en-US" baseline="0" dirty="0" smtClean="0"/>
              <a:t> FAD so substrates can only bind at the re-face of the </a:t>
            </a:r>
            <a:r>
              <a:rPr lang="en-US" baseline="0" dirty="0" err="1" smtClean="0"/>
              <a:t>isoalloxazine</a:t>
            </a:r>
            <a:r>
              <a:rPr lang="en-US" baseline="0" dirty="0" smtClean="0"/>
              <a:t> ring. </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27</a:t>
            </a:fld>
            <a:endParaRPr lang="en-US" dirty="0"/>
          </a:p>
        </p:txBody>
      </p:sp>
    </p:spTree>
    <p:extLst>
      <p:ext uri="{BB962C8B-B14F-4D97-AF65-F5344CB8AC3E}">
        <p14:creationId xmlns:p14="http://schemas.microsoft.com/office/powerpoint/2010/main" val="203907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Pectate</a:t>
            </a:r>
            <a:r>
              <a:rPr lang="en-US" baseline="0" dirty="0" smtClean="0"/>
              <a:t> </a:t>
            </a:r>
            <a:r>
              <a:rPr lang="en-US" baseline="0" dirty="0" err="1" smtClean="0"/>
              <a:t>Lyase</a:t>
            </a:r>
            <a:r>
              <a:rPr lang="en-US" baseline="0" dirty="0" smtClean="0"/>
              <a:t> from </a:t>
            </a:r>
            <a:r>
              <a:rPr lang="en-US" dirty="0" smtClean="0"/>
              <a:t>Bacillus </a:t>
            </a:r>
            <a:r>
              <a:rPr lang="en-US" dirty="0" err="1" smtClean="0"/>
              <a:t>subtilis</a:t>
            </a:r>
            <a:r>
              <a:rPr lang="en-US" baseline="0" dirty="0" smtClean="0"/>
              <a:t> is shown in gray and structurally aligned with </a:t>
            </a:r>
            <a:r>
              <a:rPr lang="en-US" baseline="0" dirty="0" err="1" smtClean="0"/>
              <a:t>Pectate</a:t>
            </a:r>
            <a:r>
              <a:rPr lang="en-US" baseline="0" dirty="0" smtClean="0"/>
              <a:t> </a:t>
            </a:r>
            <a:r>
              <a:rPr lang="en-US" baseline="0" dirty="0" err="1" smtClean="0"/>
              <a:t>Lyase</a:t>
            </a:r>
            <a:r>
              <a:rPr lang="en-US" baseline="0" dirty="0" smtClean="0"/>
              <a:t> C from </a:t>
            </a:r>
            <a:r>
              <a:rPr lang="en-US" baseline="0" dirty="0" err="1" smtClean="0"/>
              <a:t>Erwinia</a:t>
            </a:r>
            <a:r>
              <a:rPr lang="en-US" baseline="0" dirty="0" smtClean="0"/>
              <a:t> </a:t>
            </a:r>
            <a:r>
              <a:rPr lang="en-US" baseline="0" dirty="0" err="1" smtClean="0"/>
              <a:t>chrysathemi</a:t>
            </a:r>
            <a:r>
              <a:rPr lang="en-US" baseline="0" dirty="0" smtClean="0"/>
              <a:t>. The beta-strands are folded into a large, right handed coil. The protruding loops on one side of the parallel B-helix form the </a:t>
            </a:r>
            <a:r>
              <a:rPr lang="en-US" baseline="0" dirty="0" err="1" smtClean="0"/>
              <a:t>petolytic</a:t>
            </a:r>
            <a:r>
              <a:rPr lang="en-US" baseline="0" dirty="0" smtClean="0"/>
              <a:t> active site. </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t>33</a:t>
            </a:fld>
            <a:endParaRPr lang="en-US"/>
          </a:p>
        </p:txBody>
      </p:sp>
    </p:spTree>
    <p:extLst>
      <p:ext uri="{BB962C8B-B14F-4D97-AF65-F5344CB8AC3E}">
        <p14:creationId xmlns:p14="http://schemas.microsoft.com/office/powerpoint/2010/main" val="26818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TetragalpA</a:t>
            </a:r>
            <a:r>
              <a:rPr lang="en-US" dirty="0" smtClean="0"/>
              <a:t>(tetra-GALACTOPYRANURONIC ACID) bound to the active site. Here we see from</a:t>
            </a:r>
            <a:r>
              <a:rPr lang="en-US" baseline="0" dirty="0" smtClean="0"/>
              <a:t> docking that </a:t>
            </a:r>
            <a:r>
              <a:rPr lang="en-US" baseline="0" dirty="0" err="1" smtClean="0"/>
              <a:t>TetraGalpA</a:t>
            </a:r>
            <a:r>
              <a:rPr lang="en-US" baseline="0" dirty="0" smtClean="0"/>
              <a:t> is still able to bind with a negative free energy without the metal Ca2+. Ca2+ is required for </a:t>
            </a:r>
            <a:r>
              <a:rPr lang="en-US" baseline="0" dirty="0" err="1" smtClean="0"/>
              <a:t>proteolytic</a:t>
            </a:r>
            <a:r>
              <a:rPr lang="en-US" baseline="0" dirty="0" smtClean="0"/>
              <a:t> activity and cross link the </a:t>
            </a:r>
            <a:r>
              <a:rPr lang="en-US" baseline="0" dirty="0" err="1" smtClean="0"/>
              <a:t>uronic</a:t>
            </a:r>
            <a:r>
              <a:rPr lang="en-US" baseline="0" dirty="0" smtClean="0"/>
              <a:t> acid moieties of neighboring </a:t>
            </a:r>
            <a:r>
              <a:rPr lang="en-US" baseline="0" dirty="0" err="1" smtClean="0"/>
              <a:t>antiparrallel</a:t>
            </a:r>
            <a:r>
              <a:rPr lang="en-US" baseline="0" dirty="0" smtClean="0"/>
              <a:t> chains of PGA together. “Egg box” model</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38</a:t>
            </a:fld>
            <a:endParaRPr lang="en-US" dirty="0"/>
          </a:p>
        </p:txBody>
      </p:sp>
    </p:spTree>
    <p:extLst>
      <p:ext uri="{BB962C8B-B14F-4D97-AF65-F5344CB8AC3E}">
        <p14:creationId xmlns:p14="http://schemas.microsoft.com/office/powerpoint/2010/main" val="336729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Binding</a:t>
            </a:r>
            <a:r>
              <a:rPr lang="en-US" baseline="0" dirty="0" smtClean="0"/>
              <a:t> of B-alanine can only occur after formation of of the </a:t>
            </a:r>
            <a:r>
              <a:rPr lang="en-US" dirty="0" err="1" smtClean="0"/>
              <a:t>Pantoyl</a:t>
            </a:r>
            <a:r>
              <a:rPr lang="en-US" baseline="0" dirty="0" smtClean="0"/>
              <a:t> </a:t>
            </a:r>
            <a:r>
              <a:rPr lang="en-US" baseline="0" dirty="0" err="1" smtClean="0"/>
              <a:t>adenylate</a:t>
            </a:r>
            <a:r>
              <a:rPr lang="en-US" baseline="0" dirty="0" smtClean="0"/>
              <a:t> </a:t>
            </a:r>
            <a:r>
              <a:rPr lang="en-US" baseline="0" dirty="0" err="1" smtClean="0"/>
              <a:t>adenylate</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7</a:t>
            </a:fld>
            <a:endParaRPr lang="en-US" dirty="0"/>
          </a:p>
        </p:txBody>
      </p:sp>
    </p:spTree>
    <p:extLst>
      <p:ext uri="{BB962C8B-B14F-4D97-AF65-F5344CB8AC3E}">
        <p14:creationId xmlns:p14="http://schemas.microsoft.com/office/powerpoint/2010/main" val="20466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kern="1200" baseline="0" dirty="0" smtClean="0">
                <a:solidFill>
                  <a:schemeClr val="tx1"/>
                </a:solidFill>
                <a:latin typeface="+mn-lt"/>
                <a:ea typeface="+mn-ea"/>
                <a:cs typeface="+mn-cs"/>
              </a:rPr>
              <a:t>Superposition of the active site residues </a:t>
            </a:r>
            <a:r>
              <a:rPr lang="en-US" sz="1200" b="0" i="0" u="none" strike="noStrike" kern="1200" baseline="0" dirty="0" err="1" smtClean="0">
                <a:solidFill>
                  <a:schemeClr val="tx1"/>
                </a:solidFill>
                <a:latin typeface="+mn-lt"/>
                <a:ea typeface="+mn-ea"/>
                <a:cs typeface="+mn-cs"/>
              </a:rPr>
              <a:t>ofsubunit</a:t>
            </a:r>
            <a:r>
              <a:rPr lang="en-US" sz="1200" b="0" i="0" u="none" strike="noStrike" kern="1200" baseline="0" dirty="0" smtClean="0">
                <a:solidFill>
                  <a:schemeClr val="tx1"/>
                </a:solidFill>
                <a:latin typeface="+mn-lt"/>
                <a:ea typeface="+mn-ea"/>
                <a:cs typeface="+mn-cs"/>
              </a:rPr>
              <a:t> A between the </a:t>
            </a:r>
            <a:r>
              <a:rPr lang="en-US" sz="1200" b="1" i="0" u="none" strike="noStrike" kern="1200" baseline="0" dirty="0" err="1" smtClean="0">
                <a:solidFill>
                  <a:schemeClr val="tx1"/>
                </a:solidFill>
                <a:latin typeface="+mn-lt"/>
                <a:ea typeface="+mn-ea"/>
                <a:cs typeface="+mn-cs"/>
              </a:rPr>
              <a:t>â</a:t>
            </a:r>
            <a:r>
              <a:rPr lang="en-US" sz="1200" b="0" i="0" u="none" strike="noStrike" kern="1200" baseline="0" dirty="0" smtClean="0">
                <a:solidFill>
                  <a:schemeClr val="tx1"/>
                </a:solidFill>
                <a:latin typeface="+mn-lt"/>
                <a:ea typeface="+mn-ea"/>
                <a:cs typeface="+mn-cs"/>
              </a:rPr>
              <a:t>-alanine complex and the </a:t>
            </a:r>
            <a:r>
              <a:rPr lang="en-US" sz="1200" b="0" i="0" u="none" strike="noStrike" kern="1200" baseline="0" dirty="0" err="1" smtClean="0">
                <a:solidFill>
                  <a:schemeClr val="tx1"/>
                </a:solidFill>
                <a:latin typeface="+mn-lt"/>
                <a:ea typeface="+mn-ea"/>
                <a:cs typeface="+mn-cs"/>
              </a:rPr>
              <a:t>pantoyl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adenylatecomplex</a:t>
            </a:r>
            <a:r>
              <a:rPr lang="en-US" sz="1200" b="0" i="0" u="none" strike="noStrike" kern="1200" baseline="0" dirty="0" smtClean="0">
                <a:solidFill>
                  <a:schemeClr val="tx1"/>
                </a:solidFill>
                <a:latin typeface="+mn-lt"/>
                <a:ea typeface="+mn-ea"/>
                <a:cs typeface="+mn-cs"/>
              </a:rPr>
              <a:t> (PDB entry 1N2I). The active site residues align well </a:t>
            </a:r>
            <a:r>
              <a:rPr lang="en-US" sz="1200" b="0" i="0" u="none" strike="noStrike" kern="1200" baseline="0" dirty="0" err="1" smtClean="0">
                <a:solidFill>
                  <a:schemeClr val="tx1"/>
                </a:solidFill>
                <a:latin typeface="+mn-lt"/>
                <a:ea typeface="+mn-ea"/>
                <a:cs typeface="+mn-cs"/>
              </a:rPr>
              <a:t>withan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rmsd</a:t>
            </a:r>
            <a:r>
              <a:rPr lang="en-US" sz="1200" b="0" i="0" u="none" strike="noStrike" kern="1200" baseline="0" dirty="0" smtClean="0">
                <a:solidFill>
                  <a:schemeClr val="tx1"/>
                </a:solidFill>
                <a:latin typeface="+mn-lt"/>
                <a:ea typeface="+mn-ea"/>
                <a:cs typeface="+mn-cs"/>
              </a:rPr>
              <a:t> for CR atoms of less than 0.15 </a:t>
            </a:r>
            <a:r>
              <a:rPr lang="en-US" sz="1200" b="0" i="0" u="none" strike="noStrike" kern="1200" baseline="0" dirty="0" err="1" smtClean="0">
                <a:solidFill>
                  <a:schemeClr val="tx1"/>
                </a:solidFill>
                <a:latin typeface="+mn-lt"/>
                <a:ea typeface="+mn-ea"/>
                <a:cs typeface="+mn-cs"/>
              </a:rPr>
              <a:t>Å</a:t>
            </a:r>
            <a:r>
              <a:rPr lang="en-US" sz="1200" b="0" i="0" u="none" strike="noStrike" kern="1200" baseline="0" dirty="0" smtClean="0">
                <a:solidFill>
                  <a:schemeClr val="tx1"/>
                </a:solidFill>
                <a:latin typeface="+mn-lt"/>
                <a:ea typeface="+mn-ea"/>
                <a:cs typeface="+mn-cs"/>
              </a:rPr>
              <a:t>. The protein structure </a:t>
            </a:r>
            <a:r>
              <a:rPr lang="en-US" sz="1200" b="0" i="0" u="none" strike="noStrike" kern="1200" baseline="0" dirty="0" err="1" smtClean="0">
                <a:solidFill>
                  <a:schemeClr val="tx1"/>
                </a:solidFill>
                <a:latin typeface="+mn-lt"/>
                <a:ea typeface="+mn-ea"/>
                <a:cs typeface="+mn-cs"/>
              </a:rPr>
              <a:t>isfrom</a:t>
            </a:r>
            <a:r>
              <a:rPr lang="en-US" sz="1200" b="0" i="0" u="none" strike="noStrike" kern="1200" baseline="0" dirty="0" smtClean="0">
                <a:solidFill>
                  <a:schemeClr val="tx1"/>
                </a:solidFill>
                <a:latin typeface="+mn-lt"/>
                <a:ea typeface="+mn-ea"/>
                <a:cs typeface="+mn-cs"/>
              </a:rPr>
              <a:t> the </a:t>
            </a:r>
            <a:r>
              <a:rPr lang="en-US" sz="1200" b="1" i="0" u="none" strike="noStrike" kern="1200" baseline="0" dirty="0" err="1" smtClean="0">
                <a:solidFill>
                  <a:schemeClr val="tx1"/>
                </a:solidFill>
                <a:latin typeface="+mn-lt"/>
                <a:ea typeface="+mn-ea"/>
                <a:cs typeface="+mn-cs"/>
              </a:rPr>
              <a:t>â</a:t>
            </a:r>
            <a:r>
              <a:rPr lang="en-US" sz="1200" b="0" i="0" u="none" strike="noStrike" kern="1200" baseline="0" dirty="0" smtClean="0">
                <a:solidFill>
                  <a:schemeClr val="tx1"/>
                </a:solidFill>
                <a:latin typeface="+mn-lt"/>
                <a:ea typeface="+mn-ea"/>
                <a:cs typeface="+mn-cs"/>
              </a:rPr>
              <a:t>-alanine complex, as in panel A, except that Tyr82 </a:t>
            </a:r>
            <a:r>
              <a:rPr lang="en-US" sz="1200" b="0" i="0" u="none" strike="noStrike" kern="1200" baseline="0" dirty="0" err="1" smtClean="0">
                <a:solidFill>
                  <a:schemeClr val="tx1"/>
                </a:solidFill>
                <a:latin typeface="+mn-lt"/>
                <a:ea typeface="+mn-ea"/>
                <a:cs typeface="+mn-cs"/>
              </a:rPr>
              <a:t>andthe</a:t>
            </a:r>
            <a:r>
              <a:rPr lang="en-US" sz="1200" b="0" i="0" u="none" strike="noStrike" kern="1200" baseline="0" dirty="0" smtClean="0">
                <a:solidFill>
                  <a:schemeClr val="tx1"/>
                </a:solidFill>
                <a:latin typeface="+mn-lt"/>
                <a:ea typeface="+mn-ea"/>
                <a:cs typeface="+mn-cs"/>
              </a:rPr>
              <a:t> water molecules are not shown. The </a:t>
            </a:r>
            <a:r>
              <a:rPr lang="en-US" sz="1200" b="0" i="0" u="none" strike="noStrike" kern="1200" baseline="0" dirty="0" err="1" smtClean="0">
                <a:solidFill>
                  <a:schemeClr val="tx1"/>
                </a:solidFill>
                <a:latin typeface="+mn-lt"/>
                <a:ea typeface="+mn-ea"/>
                <a:cs typeface="+mn-cs"/>
              </a:rPr>
              <a:t>pantoyl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adenylate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moleculecolored</a:t>
            </a:r>
            <a:r>
              <a:rPr lang="en-US" sz="1200" b="0" i="0" u="none" strike="noStrike" kern="1200" baseline="0" dirty="0" smtClean="0">
                <a:solidFill>
                  <a:schemeClr val="tx1"/>
                </a:solidFill>
                <a:latin typeface="+mn-lt"/>
                <a:ea typeface="+mn-ea"/>
                <a:cs typeface="+mn-cs"/>
              </a:rPr>
              <a:t> cyan is from the </a:t>
            </a:r>
            <a:r>
              <a:rPr lang="en-US" sz="1200" b="0" i="0" u="none" strike="noStrike" kern="1200" baseline="0" dirty="0" err="1" smtClean="0">
                <a:solidFill>
                  <a:schemeClr val="tx1"/>
                </a:solidFill>
                <a:latin typeface="+mn-lt"/>
                <a:ea typeface="+mn-ea"/>
                <a:cs typeface="+mn-cs"/>
              </a:rPr>
              <a:t>pantoyl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adenylate</a:t>
            </a:r>
            <a:r>
              <a:rPr lang="en-US" sz="1200" b="0" i="0" u="none" strike="noStrike" kern="1200" baseline="0" dirty="0" smtClean="0">
                <a:solidFill>
                  <a:schemeClr val="tx1"/>
                </a:solidFill>
                <a:latin typeface="+mn-lt"/>
                <a:ea typeface="+mn-ea"/>
                <a:cs typeface="+mn-cs"/>
              </a:rPr>
              <a:t> complex. A hydrogen</a:t>
            </a:r>
          </a:p>
          <a:p>
            <a:pPr algn="l"/>
            <a:r>
              <a:rPr lang="en-US" sz="1200" b="0" i="0" u="none" strike="noStrike" kern="1200" baseline="0" dirty="0" smtClean="0">
                <a:solidFill>
                  <a:schemeClr val="tx1"/>
                </a:solidFill>
                <a:latin typeface="+mn-lt"/>
                <a:ea typeface="+mn-ea"/>
                <a:cs typeface="+mn-cs"/>
              </a:rPr>
              <a:t>bond from the carboxylate group of </a:t>
            </a:r>
            <a:r>
              <a:rPr lang="en-US" sz="1200" b="1" i="0" u="none" strike="noStrike" kern="1200" baseline="0" dirty="0" err="1" smtClean="0">
                <a:solidFill>
                  <a:schemeClr val="tx1"/>
                </a:solidFill>
                <a:latin typeface="+mn-lt"/>
                <a:ea typeface="+mn-ea"/>
                <a:cs typeface="+mn-cs"/>
              </a:rPr>
              <a:t>â</a:t>
            </a:r>
            <a:r>
              <a:rPr lang="en-US" sz="1200" b="0" i="0" u="none" strike="noStrike" kern="1200" baseline="0" dirty="0" smtClean="0">
                <a:solidFill>
                  <a:schemeClr val="tx1"/>
                </a:solidFill>
                <a:latin typeface="+mn-lt"/>
                <a:ea typeface="+mn-ea"/>
                <a:cs typeface="+mn-cs"/>
              </a:rPr>
              <a:t>-alanine to the Gln72 </a:t>
            </a:r>
            <a:r>
              <a:rPr lang="en-US" sz="1200" b="0" i="0" u="none" strike="noStrike" kern="1200" baseline="0" dirty="0" err="1" smtClean="0">
                <a:solidFill>
                  <a:schemeClr val="tx1"/>
                </a:solidFill>
                <a:latin typeface="+mn-lt"/>
                <a:ea typeface="+mn-ea"/>
                <a:cs typeface="+mn-cs"/>
              </a:rPr>
              <a:t>sidechain</a:t>
            </a:r>
            <a:r>
              <a:rPr lang="en-US" sz="1200" b="0" i="0" u="none" strike="noStrike" kern="1200" baseline="0" dirty="0" smtClean="0">
                <a:solidFill>
                  <a:schemeClr val="tx1"/>
                </a:solidFill>
                <a:latin typeface="+mn-lt"/>
                <a:ea typeface="+mn-ea"/>
                <a:cs typeface="+mn-cs"/>
              </a:rPr>
              <a:t> is shown as a cyan dashed line. The distance between </a:t>
            </a:r>
            <a:r>
              <a:rPr lang="en-US" sz="1200" b="0" i="0" u="none" strike="noStrike" kern="1200" baseline="0" dirty="0" err="1" smtClean="0">
                <a:solidFill>
                  <a:schemeClr val="tx1"/>
                </a:solidFill>
                <a:latin typeface="+mn-lt"/>
                <a:ea typeface="+mn-ea"/>
                <a:cs typeface="+mn-cs"/>
              </a:rPr>
              <a:t>theamino</a:t>
            </a:r>
            <a:r>
              <a:rPr lang="en-US" sz="1200" b="0" i="0" u="none" strike="noStrike" kern="1200" baseline="0" dirty="0" smtClean="0">
                <a:solidFill>
                  <a:schemeClr val="tx1"/>
                </a:solidFill>
                <a:latin typeface="+mn-lt"/>
                <a:ea typeface="+mn-ea"/>
                <a:cs typeface="+mn-cs"/>
              </a:rPr>
              <a:t> group of </a:t>
            </a:r>
            <a:r>
              <a:rPr lang="en-US" sz="1200" b="1" i="0" u="none" strike="noStrike" kern="1200" baseline="0" dirty="0" err="1" smtClean="0">
                <a:solidFill>
                  <a:schemeClr val="tx1"/>
                </a:solidFill>
                <a:latin typeface="+mn-lt"/>
                <a:ea typeface="+mn-ea"/>
                <a:cs typeface="+mn-cs"/>
              </a:rPr>
              <a:t>â</a:t>
            </a:r>
            <a:r>
              <a:rPr lang="en-US" sz="1200" b="0" i="0" u="none" strike="noStrike" kern="1200" baseline="0" dirty="0" smtClean="0">
                <a:solidFill>
                  <a:schemeClr val="tx1"/>
                </a:solidFill>
                <a:latin typeface="+mn-lt"/>
                <a:ea typeface="+mn-ea"/>
                <a:cs typeface="+mn-cs"/>
              </a:rPr>
              <a:t>-alanine and the phosphate oxygen of </a:t>
            </a:r>
            <a:r>
              <a:rPr lang="en-US" sz="1200" b="0" i="0" u="none" strike="noStrike" kern="1200" baseline="0" dirty="0" err="1" smtClean="0">
                <a:solidFill>
                  <a:schemeClr val="tx1"/>
                </a:solidFill>
                <a:latin typeface="+mn-lt"/>
                <a:ea typeface="+mn-ea"/>
                <a:cs typeface="+mn-cs"/>
              </a:rPr>
              <a:t>pantoyladenylate</a:t>
            </a:r>
            <a:r>
              <a:rPr lang="en-US" sz="1200" b="0" i="0" u="none" strike="noStrike" kern="1200" baseline="0" dirty="0" smtClean="0">
                <a:solidFill>
                  <a:schemeClr val="tx1"/>
                </a:solidFill>
                <a:latin typeface="+mn-lt"/>
                <a:ea typeface="+mn-ea"/>
                <a:cs typeface="+mn-cs"/>
              </a:rPr>
              <a:t> is 2.8 </a:t>
            </a:r>
            <a:r>
              <a:rPr lang="en-US" sz="1200" b="0" i="0" u="none" strike="noStrike" kern="1200" baseline="0" dirty="0" err="1" smtClean="0">
                <a:solidFill>
                  <a:schemeClr val="tx1"/>
                </a:solidFill>
                <a:latin typeface="+mn-lt"/>
                <a:ea typeface="+mn-ea"/>
                <a:cs typeface="+mn-cs"/>
              </a:rPr>
              <a:t>Å</a:t>
            </a:r>
            <a:r>
              <a:rPr lang="en-US" sz="1200" b="0" i="0" u="none" strike="noStrike" kern="1200" baseline="0" dirty="0" smtClean="0">
                <a:solidFill>
                  <a:schemeClr val="tx1"/>
                </a:solidFill>
                <a:latin typeface="+mn-lt"/>
                <a:ea typeface="+mn-ea"/>
                <a:cs typeface="+mn-cs"/>
              </a:rPr>
              <a:t>, suggesting a potential hydrogen bond (</a:t>
            </a:r>
            <a:r>
              <a:rPr lang="en-US" sz="1200" b="0" i="0" u="none" strike="noStrike" kern="1200" baseline="0" dirty="0" err="1" smtClean="0">
                <a:solidFill>
                  <a:schemeClr val="tx1"/>
                </a:solidFill>
                <a:latin typeface="+mn-lt"/>
                <a:ea typeface="+mn-ea"/>
                <a:cs typeface="+mn-cs"/>
              </a:rPr>
              <a:t>shownas</a:t>
            </a:r>
            <a:r>
              <a:rPr lang="en-US" sz="1200" b="0" i="0" u="none" strike="noStrike" kern="1200" baseline="0" dirty="0" smtClean="0">
                <a:solidFill>
                  <a:schemeClr val="tx1"/>
                </a:solidFill>
                <a:latin typeface="+mn-lt"/>
                <a:ea typeface="+mn-ea"/>
                <a:cs typeface="+mn-cs"/>
              </a:rPr>
              <a:t> a magenta dashed line) for initial binding of </a:t>
            </a:r>
            <a:r>
              <a:rPr lang="en-US" sz="1200" b="1" i="0" u="none" strike="noStrike" kern="1200" baseline="0" dirty="0" err="1" smtClean="0">
                <a:solidFill>
                  <a:schemeClr val="tx1"/>
                </a:solidFill>
                <a:latin typeface="+mn-lt"/>
                <a:ea typeface="+mn-ea"/>
                <a:cs typeface="+mn-cs"/>
              </a:rPr>
              <a:t>â</a:t>
            </a:r>
            <a:r>
              <a:rPr lang="en-US" sz="1200" b="0" i="0" u="none" strike="noStrike" kern="1200" baseline="0" dirty="0" smtClean="0">
                <a:solidFill>
                  <a:schemeClr val="tx1"/>
                </a:solidFill>
                <a:latin typeface="+mn-lt"/>
                <a:ea typeface="+mn-ea"/>
                <a:cs typeface="+mn-cs"/>
              </a:rPr>
              <a:t>-alanine. In </a:t>
            </a:r>
            <a:r>
              <a:rPr lang="en-US" sz="1200" b="0" i="0" u="none" strike="noStrike" kern="1200" baseline="0" dirty="0" err="1" smtClean="0">
                <a:solidFill>
                  <a:schemeClr val="tx1"/>
                </a:solidFill>
                <a:latin typeface="+mn-lt"/>
                <a:ea typeface="+mn-ea"/>
                <a:cs typeface="+mn-cs"/>
              </a:rPr>
              <a:t>thisbinding</a:t>
            </a:r>
            <a:r>
              <a:rPr lang="en-US" sz="1200" b="0" i="0" u="none" strike="noStrike" kern="1200" baseline="0" dirty="0" smtClean="0">
                <a:solidFill>
                  <a:schemeClr val="tx1"/>
                </a:solidFill>
                <a:latin typeface="+mn-lt"/>
                <a:ea typeface="+mn-ea"/>
                <a:cs typeface="+mn-cs"/>
              </a:rPr>
              <a:t> position, the nitrogen atom of </a:t>
            </a:r>
            <a:r>
              <a:rPr lang="en-US" sz="1200" b="1" i="0" u="none" strike="noStrike" kern="1200" baseline="0" dirty="0" err="1" smtClean="0">
                <a:solidFill>
                  <a:schemeClr val="tx1"/>
                </a:solidFill>
                <a:latin typeface="+mn-lt"/>
                <a:ea typeface="+mn-ea"/>
                <a:cs typeface="+mn-cs"/>
              </a:rPr>
              <a:t>â</a:t>
            </a:r>
            <a:r>
              <a:rPr lang="en-US" sz="1200" b="0" i="0" u="none" strike="noStrike" kern="1200" baseline="0" dirty="0" smtClean="0">
                <a:solidFill>
                  <a:schemeClr val="tx1"/>
                </a:solidFill>
                <a:latin typeface="+mn-lt"/>
                <a:ea typeface="+mn-ea"/>
                <a:cs typeface="+mn-cs"/>
              </a:rPr>
              <a:t>-alanine is 3.38 </a:t>
            </a:r>
            <a:r>
              <a:rPr lang="en-US" sz="1200" b="0" i="0" u="none" strike="noStrike" kern="1200" baseline="0" dirty="0" err="1" smtClean="0">
                <a:solidFill>
                  <a:schemeClr val="tx1"/>
                </a:solidFill>
                <a:latin typeface="+mn-lt"/>
                <a:ea typeface="+mn-ea"/>
                <a:cs typeface="+mn-cs"/>
              </a:rPr>
              <a:t>Å</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fromthe</a:t>
            </a:r>
            <a:r>
              <a:rPr lang="en-US" sz="1200" b="0" i="0" u="none" strike="noStrike" kern="1200" baseline="0" dirty="0" smtClean="0">
                <a:solidFill>
                  <a:schemeClr val="tx1"/>
                </a:solidFill>
                <a:latin typeface="+mn-lt"/>
                <a:ea typeface="+mn-ea"/>
                <a:cs typeface="+mn-cs"/>
              </a:rPr>
              <a:t> carbonyl carbon of the </a:t>
            </a:r>
            <a:r>
              <a:rPr lang="en-US" sz="1200" b="0" i="0" u="none" strike="noStrike" kern="1200" baseline="0" dirty="0" err="1" smtClean="0">
                <a:solidFill>
                  <a:schemeClr val="tx1"/>
                </a:solidFill>
                <a:latin typeface="+mn-lt"/>
                <a:ea typeface="+mn-ea"/>
                <a:cs typeface="+mn-cs"/>
              </a:rPr>
              <a:t>pantoyl</a:t>
            </a:r>
            <a:r>
              <a:rPr lang="en-US" sz="1200" b="0" i="0" u="none" strike="noStrike" kern="1200" baseline="0" dirty="0" smtClean="0">
                <a:solidFill>
                  <a:schemeClr val="tx1"/>
                </a:solidFill>
                <a:latin typeface="+mn-lt"/>
                <a:ea typeface="+mn-ea"/>
                <a:cs typeface="+mn-cs"/>
              </a:rPr>
              <a:t> group. This figure was prepared</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8</a:t>
            </a:fld>
            <a:endParaRPr lang="en-US" dirty="0"/>
          </a:p>
        </p:txBody>
      </p:sp>
    </p:spTree>
    <p:extLst>
      <p:ext uri="{BB962C8B-B14F-4D97-AF65-F5344CB8AC3E}">
        <p14:creationId xmlns:p14="http://schemas.microsoft.com/office/powerpoint/2010/main" val="336871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CYP </a:t>
            </a:r>
            <a:r>
              <a:rPr lang="en-US" dirty="0" smtClean="0">
                <a:hlinkClick r:id="rId3" tooltip="Enzymes"/>
              </a:rPr>
              <a:t>enzymes</a:t>
            </a:r>
            <a:r>
              <a:rPr lang="en-US" dirty="0" smtClean="0"/>
              <a:t> have been identified in all </a:t>
            </a:r>
            <a:r>
              <a:rPr lang="en-US" dirty="0" smtClean="0">
                <a:hlinkClick r:id="rId4" tooltip="Domain (biology)"/>
              </a:rPr>
              <a:t>domains</a:t>
            </a:r>
            <a:r>
              <a:rPr lang="en-US" dirty="0" smtClean="0"/>
              <a:t> of life, i.e., in </a:t>
            </a:r>
            <a:r>
              <a:rPr lang="en-US" dirty="0" smtClean="0">
                <a:hlinkClick r:id="rId5" tooltip="Animal"/>
              </a:rPr>
              <a:t>animals</a:t>
            </a:r>
            <a:r>
              <a:rPr lang="en-US" dirty="0" smtClean="0"/>
              <a:t>, </a:t>
            </a:r>
            <a:r>
              <a:rPr lang="en-US" dirty="0" smtClean="0">
                <a:hlinkClick r:id="rId6" tooltip="Plant"/>
              </a:rPr>
              <a:t>plants</a:t>
            </a:r>
            <a:r>
              <a:rPr lang="en-US" dirty="0" smtClean="0"/>
              <a:t>, </a:t>
            </a:r>
            <a:r>
              <a:rPr lang="en-US" dirty="0" smtClean="0">
                <a:hlinkClick r:id="rId7" tooltip="Fungus"/>
              </a:rPr>
              <a:t>fungi</a:t>
            </a:r>
            <a:r>
              <a:rPr lang="en-US" dirty="0" smtClean="0"/>
              <a:t>, </a:t>
            </a:r>
            <a:r>
              <a:rPr lang="en-US" dirty="0" smtClean="0">
                <a:hlinkClick r:id="rId8" tooltip="Protist"/>
              </a:rPr>
              <a:t>protists</a:t>
            </a:r>
            <a:r>
              <a:rPr lang="en-US" dirty="0" smtClean="0"/>
              <a:t>, </a:t>
            </a:r>
            <a:r>
              <a:rPr lang="en-US" dirty="0" smtClean="0">
                <a:hlinkClick r:id="rId9"/>
              </a:rPr>
              <a:t>bacteria</a:t>
            </a:r>
            <a:r>
              <a:rPr lang="en-US" dirty="0" smtClean="0"/>
              <a:t>, </a:t>
            </a:r>
            <a:r>
              <a:rPr lang="en-US" dirty="0" smtClean="0">
                <a:hlinkClick r:id="rId10"/>
              </a:rPr>
              <a:t>archaea</a:t>
            </a:r>
            <a:r>
              <a:rPr lang="en-US" dirty="0" smtClean="0"/>
              <a:t>, and even </a:t>
            </a:r>
            <a:r>
              <a:rPr lang="en-US" dirty="0" smtClean="0">
                <a:hlinkClick r:id="rId11" tooltip="Virus"/>
              </a:rPr>
              <a:t>viruses</a:t>
            </a:r>
            <a:r>
              <a:rPr lang="en-US" dirty="0" smtClean="0"/>
              <a:t>. Cytochrome P450 enzymes are present in most tissues of the body, and play important roles in </a:t>
            </a:r>
            <a:r>
              <a:rPr lang="en-US" dirty="0" smtClean="0">
                <a:hlinkClick r:id="rId12"/>
              </a:rPr>
              <a:t>hormone</a:t>
            </a:r>
            <a:r>
              <a:rPr lang="en-US" dirty="0" smtClean="0"/>
              <a:t> synthesis and breakdown (including </a:t>
            </a:r>
            <a:r>
              <a:rPr lang="en-US" dirty="0" smtClean="0">
                <a:hlinkClick r:id="rId13"/>
              </a:rPr>
              <a:t>estrogen</a:t>
            </a:r>
            <a:r>
              <a:rPr lang="en-US" dirty="0" smtClean="0"/>
              <a:t> and </a:t>
            </a:r>
            <a:r>
              <a:rPr lang="en-US" dirty="0" smtClean="0">
                <a:hlinkClick r:id="rId14"/>
              </a:rPr>
              <a:t>testosterone</a:t>
            </a:r>
            <a:r>
              <a:rPr lang="en-US" dirty="0" smtClean="0"/>
              <a:t> synthesis and metabolism), </a:t>
            </a:r>
            <a:r>
              <a:rPr lang="en-US" dirty="0" smtClean="0">
                <a:hlinkClick r:id="rId15"/>
              </a:rPr>
              <a:t>cholesterol</a:t>
            </a:r>
            <a:r>
              <a:rPr lang="en-US" dirty="0" smtClean="0"/>
              <a:t> synthesis, and </a:t>
            </a:r>
            <a:r>
              <a:rPr lang="en-US" dirty="0" smtClean="0">
                <a:hlinkClick r:id="rId16"/>
              </a:rPr>
              <a:t>vitamin D</a:t>
            </a:r>
            <a:r>
              <a:rPr lang="en-US" dirty="0" smtClean="0"/>
              <a:t> metabolism. PGIS</a:t>
            </a:r>
            <a:r>
              <a:rPr lang="en-US" baseline="0" dirty="0" smtClean="0"/>
              <a:t> is unusual in that it catalyzes an isomerization rather than a </a:t>
            </a:r>
            <a:r>
              <a:rPr lang="en-US" baseline="0" dirty="0" err="1" smtClean="0"/>
              <a:t>monooxygenation</a:t>
            </a:r>
            <a:r>
              <a:rPr lang="en-US" baseline="0" dirty="0" smtClean="0"/>
              <a:t>, which is typical of P-</a:t>
            </a:r>
            <a:r>
              <a:rPr lang="en-US" baseline="0" smtClean="0"/>
              <a:t>450 enzymes. </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t>12</a:t>
            </a:fld>
            <a:endParaRPr lang="en-US"/>
          </a:p>
        </p:txBody>
      </p:sp>
    </p:spTree>
    <p:extLst>
      <p:ext uri="{BB962C8B-B14F-4D97-AF65-F5344CB8AC3E}">
        <p14:creationId xmlns:p14="http://schemas.microsoft.com/office/powerpoint/2010/main" val="332337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PGIS</a:t>
            </a:r>
            <a:r>
              <a:rPr lang="en-US" baseline="0" dirty="0" smtClean="0"/>
              <a:t> is unusual in that it catalyzes an isomerization rather than a </a:t>
            </a:r>
            <a:r>
              <a:rPr lang="en-US" baseline="0" dirty="0" err="1" smtClean="0"/>
              <a:t>monooxygenation</a:t>
            </a:r>
            <a:r>
              <a:rPr lang="en-US" baseline="0" dirty="0" smtClean="0"/>
              <a:t>(</a:t>
            </a:r>
            <a:r>
              <a:rPr lang="en-US" dirty="0" smtClean="0"/>
              <a:t>insertion of one atom of oxygen into an organic substrate (RH) while the other oxygen atom is </a:t>
            </a:r>
            <a:r>
              <a:rPr lang="en-US" dirty="0" smtClean="0">
                <a:hlinkClick r:id="rId3" tooltip="Redox"/>
              </a:rPr>
              <a:t>reduced</a:t>
            </a:r>
            <a:r>
              <a:rPr lang="en-US" dirty="0" smtClean="0"/>
              <a:t> to water)</a:t>
            </a:r>
            <a:r>
              <a:rPr lang="en-US" baseline="0" dirty="0" smtClean="0"/>
              <a:t>, which is typical of P450 enzymes.</a:t>
            </a:r>
            <a:r>
              <a:rPr lang="en-US" dirty="0" smtClean="0"/>
              <a:t> The function of most CYP enzymes is to </a:t>
            </a:r>
            <a:r>
              <a:rPr lang="en-US" dirty="0" smtClean="0">
                <a:hlinkClick r:id="rId4" tooltip="Catalysis"/>
              </a:rPr>
              <a:t>catalyze</a:t>
            </a:r>
            <a:r>
              <a:rPr lang="en-US" dirty="0" smtClean="0"/>
              <a:t> the </a:t>
            </a:r>
            <a:r>
              <a:rPr lang="en-US" dirty="0" smtClean="0">
                <a:hlinkClick r:id="rId3" tooltip="Redox"/>
              </a:rPr>
              <a:t>oxidation</a:t>
            </a:r>
            <a:r>
              <a:rPr lang="en-US" dirty="0" smtClean="0"/>
              <a:t> of </a:t>
            </a:r>
            <a:r>
              <a:rPr lang="en-US" dirty="0" smtClean="0">
                <a:hlinkClick r:id="rId5" tooltip="Organic compound"/>
              </a:rPr>
              <a:t>organic substances</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t>13</a:t>
            </a:fld>
            <a:endParaRPr lang="en-US"/>
          </a:p>
        </p:txBody>
      </p:sp>
    </p:spTree>
    <p:extLst>
      <p:ext uri="{BB962C8B-B14F-4D97-AF65-F5344CB8AC3E}">
        <p14:creationId xmlns:p14="http://schemas.microsoft.com/office/powerpoint/2010/main" val="259929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Isomerization reaction</a:t>
            </a:r>
            <a:r>
              <a:rPr lang="en-US" baseline="0" dirty="0" smtClean="0"/>
              <a:t> is triggered by a </a:t>
            </a:r>
            <a:r>
              <a:rPr lang="en-US" baseline="0" dirty="0" err="1" smtClean="0"/>
              <a:t>sterospecific</a:t>
            </a:r>
            <a:r>
              <a:rPr lang="en-US" baseline="0" dirty="0" smtClean="0"/>
              <a:t> binding of C-11 oxygen of PGH2 to the </a:t>
            </a:r>
            <a:r>
              <a:rPr lang="en-US" baseline="0" dirty="0" err="1" smtClean="0"/>
              <a:t>heme</a:t>
            </a:r>
            <a:r>
              <a:rPr lang="en-US" baseline="0" dirty="0" smtClean="0"/>
              <a:t>-iron of PGIS. Following initial substrate binding, a one-electron transfer from Fe(III) to an O-O bond induces a </a:t>
            </a:r>
            <a:r>
              <a:rPr lang="en-US" baseline="0" dirty="0" err="1" smtClean="0"/>
              <a:t>homolytic</a:t>
            </a:r>
            <a:r>
              <a:rPr lang="en-US" baseline="0" dirty="0" smtClean="0"/>
              <a:t> cleavage of the </a:t>
            </a:r>
            <a:r>
              <a:rPr lang="en-US" baseline="0" dirty="0" err="1" smtClean="0"/>
              <a:t>endoperoxide</a:t>
            </a:r>
            <a:r>
              <a:rPr lang="en-US" baseline="0" dirty="0" smtClean="0"/>
              <a:t>, leading to the formation of Fe(IV)-</a:t>
            </a:r>
            <a:r>
              <a:rPr lang="en-US" baseline="0" dirty="0" err="1" smtClean="0"/>
              <a:t>porphyrin</a:t>
            </a:r>
            <a:r>
              <a:rPr lang="en-US" baseline="0" dirty="0" smtClean="0"/>
              <a:t> and </a:t>
            </a:r>
            <a:r>
              <a:rPr lang="en-US" baseline="0" dirty="0" err="1" smtClean="0"/>
              <a:t>alkoxy</a:t>
            </a:r>
            <a:r>
              <a:rPr lang="en-US" baseline="0" dirty="0" smtClean="0"/>
              <a:t> radical. Cyclization between the radical and the alkene C-6 takes place to produce a five-member ring and the C-5 radical. </a:t>
            </a:r>
            <a:r>
              <a:rPr lang="en-US" dirty="0" smtClean="0"/>
              <a:t>The change in the electronic state of the active site favors the transfer of an electron from NAD(P)H via </a:t>
            </a:r>
            <a:r>
              <a:rPr lang="en-US" dirty="0" smtClean="0">
                <a:hlinkClick r:id="rId3"/>
              </a:rPr>
              <a:t>cytochrome P450 reductase</a:t>
            </a:r>
            <a:r>
              <a:rPr lang="en-US" dirty="0" smtClean="0"/>
              <a:t> or another associated </a:t>
            </a:r>
            <a:r>
              <a:rPr lang="en-US" dirty="0" smtClean="0">
                <a:hlinkClick r:id="rId4"/>
              </a:rPr>
              <a:t>reductase</a:t>
            </a:r>
            <a:r>
              <a:rPr lang="en-US" baseline="30000" dirty="0" smtClean="0">
                <a:hlinkClick r:id="rId5"/>
              </a:rPr>
              <a:t>[9]</a:t>
            </a:r>
            <a:r>
              <a:rPr lang="en-US" dirty="0" smtClean="0"/>
              <a:t> This takes place by way of the electron transfer chain, as described above, reducing the ferric </a:t>
            </a:r>
            <a:r>
              <a:rPr lang="en-US" dirty="0" err="1" smtClean="0"/>
              <a:t>heme</a:t>
            </a:r>
            <a:r>
              <a:rPr lang="en-US" dirty="0" smtClean="0"/>
              <a:t> iron to the ferrous state.</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t>15</a:t>
            </a:fld>
            <a:endParaRPr lang="en-US"/>
          </a:p>
        </p:txBody>
      </p:sp>
    </p:spTree>
    <p:extLst>
      <p:ext uri="{BB962C8B-B14F-4D97-AF65-F5344CB8AC3E}">
        <p14:creationId xmlns:p14="http://schemas.microsoft.com/office/powerpoint/2010/main" val="124080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Highly conserved cystein</a:t>
            </a:r>
            <a:r>
              <a:rPr lang="en-US" baseline="0" dirty="0" smtClean="0"/>
              <a:t>e ligand loop present in all P450 enzymes. However, in PS the 10 </a:t>
            </a:r>
            <a:r>
              <a:rPr lang="en-US" baseline="0" dirty="0" err="1" smtClean="0"/>
              <a:t>aa</a:t>
            </a:r>
            <a:r>
              <a:rPr lang="en-US" baseline="0" dirty="0" smtClean="0"/>
              <a:t> sequence differs but still serves the same function. Here is a classic example of divergent evolution. Loops of both proteins are shaped via a hydrogen bond between backbone of carbonyl tryptophan and the backbone amide of the </a:t>
            </a:r>
            <a:r>
              <a:rPr lang="en-US" baseline="0" smtClean="0"/>
              <a:t>invariant cysteine.  </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t>16</a:t>
            </a:fld>
            <a:endParaRPr lang="en-US"/>
          </a:p>
        </p:txBody>
      </p:sp>
    </p:spTree>
    <p:extLst>
      <p:ext uri="{BB962C8B-B14F-4D97-AF65-F5344CB8AC3E}">
        <p14:creationId xmlns:p14="http://schemas.microsoft.com/office/powerpoint/2010/main" val="234148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20</a:t>
            </a:fld>
            <a:endParaRPr lang="en-US" dirty="0"/>
          </a:p>
        </p:txBody>
      </p:sp>
    </p:spTree>
    <p:extLst>
      <p:ext uri="{BB962C8B-B14F-4D97-AF65-F5344CB8AC3E}">
        <p14:creationId xmlns:p14="http://schemas.microsoft.com/office/powerpoint/2010/main" val="420695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kern="1200" baseline="0" dirty="0" smtClean="0">
                <a:solidFill>
                  <a:schemeClr val="tx1"/>
                </a:solidFill>
                <a:latin typeface="+mn-lt"/>
                <a:ea typeface="+mn-ea"/>
                <a:cs typeface="+mn-cs"/>
              </a:rPr>
              <a:t>Fig. 1. Schematic of the glycerol metabolic pathway in </a:t>
            </a:r>
            <a:r>
              <a:rPr lang="en-US" sz="1200" b="1" i="0"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coli</a:t>
            </a:r>
            <a:r>
              <a:rPr lang="en-US" sz="1200" b="0" i="0" u="none" strike="noStrike" kern="1200" baseline="0" dirty="0" smtClean="0">
                <a:solidFill>
                  <a:schemeClr val="tx1"/>
                </a:solidFill>
                <a:latin typeface="+mn-lt"/>
                <a:ea typeface="+mn-ea"/>
                <a:cs typeface="+mn-cs"/>
              </a:rPr>
              <a:t>. Protein members of the glycerol metabolic pathway includes glycerol facilitator (</a:t>
            </a:r>
            <a:r>
              <a:rPr lang="en-US" sz="1200" b="0" i="0" u="none" strike="noStrike" kern="1200" baseline="0" dirty="0" err="1" smtClean="0">
                <a:solidFill>
                  <a:schemeClr val="tx1"/>
                </a:solidFill>
                <a:latin typeface="+mn-lt"/>
                <a:ea typeface="+mn-ea"/>
                <a:cs typeface="+mn-cs"/>
              </a:rPr>
              <a:t>GlpF</a:t>
            </a:r>
            <a:r>
              <a:rPr lang="en-US" sz="1200" b="0" i="0" u="none" strike="noStrike" kern="1200" baseline="0" dirty="0" smtClean="0">
                <a:solidFill>
                  <a:schemeClr val="tx1"/>
                </a:solidFill>
                <a:latin typeface="+mn-lt"/>
                <a:ea typeface="+mn-ea"/>
                <a:cs typeface="+mn-cs"/>
              </a:rPr>
              <a:t>/AQP), a member of the aquaporin family of major intrinsic proteins. The soluble glycerol kinase (GK) phosphorylates glycerol to G3P. Another membrane protein constituent of this pathway is the transporter for the uptake of G3P (</a:t>
            </a:r>
            <a:r>
              <a:rPr lang="en-US" sz="1200" b="0" i="0" u="none" strike="noStrike" kern="1200" baseline="0" dirty="0" err="1" smtClean="0">
                <a:solidFill>
                  <a:schemeClr val="tx1"/>
                </a:solidFill>
                <a:latin typeface="+mn-lt"/>
                <a:ea typeface="+mn-ea"/>
                <a:cs typeface="+mn-cs"/>
              </a:rPr>
              <a:t>GlpT</a:t>
            </a:r>
            <a:r>
              <a:rPr lang="en-US" sz="1200" b="0" i="0" u="none" strike="noStrike" kern="1200" baseline="0" dirty="0" smtClean="0">
                <a:solidFill>
                  <a:schemeClr val="tx1"/>
                </a:solidFill>
                <a:latin typeface="+mn-lt"/>
                <a:ea typeface="+mn-ea"/>
                <a:cs typeface="+mn-cs"/>
              </a:rPr>
              <a:t>) with concomitant exit of Pi. Oxidation of G3P to DHAP is catalyzed by the </a:t>
            </a:r>
            <a:r>
              <a:rPr lang="en-US" sz="1200" b="0" i="0" u="none" strike="noStrike" kern="1200" baseline="0" dirty="0" err="1" smtClean="0">
                <a:solidFill>
                  <a:schemeClr val="tx1"/>
                </a:solidFill>
                <a:latin typeface="+mn-lt"/>
                <a:ea typeface="+mn-ea"/>
                <a:cs typeface="+mn-cs"/>
              </a:rPr>
              <a:t>monotopic</a:t>
            </a:r>
            <a:r>
              <a:rPr lang="en-US" sz="1200" b="0" i="0" u="none" strike="noStrike" kern="1200" baseline="0" dirty="0" smtClean="0">
                <a:solidFill>
                  <a:schemeClr val="tx1"/>
                </a:solidFill>
                <a:latin typeface="+mn-lt"/>
                <a:ea typeface="+mn-ea"/>
                <a:cs typeface="+mn-cs"/>
              </a:rPr>
              <a:t> membrane enzyme, glycerol-3-phosphate dehydrogenase (</a:t>
            </a:r>
            <a:r>
              <a:rPr lang="en-US" sz="1200" b="0" i="0" u="none" strike="noStrike" kern="1200" baseline="0" dirty="0" err="1" smtClean="0">
                <a:solidFill>
                  <a:schemeClr val="tx1"/>
                </a:solidFill>
                <a:latin typeface="+mn-lt"/>
                <a:ea typeface="+mn-ea"/>
                <a:cs typeface="+mn-cs"/>
              </a:rPr>
              <a:t>GlpD</a:t>
            </a:r>
            <a:r>
              <a:rPr lang="en-US" sz="1200" b="0" i="0" u="none" strike="noStrike" kern="1200" baseline="0" dirty="0" smtClean="0">
                <a:solidFill>
                  <a:schemeClr val="tx1"/>
                </a:solidFill>
                <a:latin typeface="+mn-lt"/>
                <a:ea typeface="+mn-ea"/>
                <a:cs typeface="+mn-cs"/>
              </a:rPr>
              <a:t>), a primary dehydrogenase. Concurrent with oxidation of G3P is reduction of </a:t>
            </a:r>
            <a:r>
              <a:rPr lang="en-US" sz="1200" b="0" i="0" u="none" strike="noStrike" kern="1200" baseline="0" dirty="0" err="1" smtClean="0">
                <a:solidFill>
                  <a:schemeClr val="tx1"/>
                </a:solidFill>
                <a:latin typeface="+mn-lt"/>
                <a:ea typeface="+mn-ea"/>
                <a:cs typeface="+mn-cs"/>
              </a:rPr>
              <a:t>flavin</a:t>
            </a:r>
            <a:r>
              <a:rPr lang="en-US" sz="1200" b="0" i="0" u="none" strike="noStrike" kern="1200" baseline="0" dirty="0" smtClean="0">
                <a:solidFill>
                  <a:schemeClr val="tx1"/>
                </a:solidFill>
                <a:latin typeface="+mn-lt"/>
                <a:ea typeface="+mn-ea"/>
                <a:cs typeface="+mn-cs"/>
              </a:rPr>
              <a:t> adenine dinucleotide (FAD) to FADH2, which passes on electrons to ubiquinone (UQ) forming the reduced form (UQH2) and ultimately shuttling electrons to oxygen or nitrate.</a:t>
            </a:r>
            <a:endParaRPr lang="en-US" dirty="0"/>
          </a:p>
        </p:txBody>
      </p:sp>
      <p:sp>
        <p:nvSpPr>
          <p:cNvPr id="4" name="Slide Number Placeholder 3"/>
          <p:cNvSpPr>
            <a:spLocks noGrp="1"/>
          </p:cNvSpPr>
          <p:nvPr>
            <p:ph type="sldNum" sz="quarter" idx="10"/>
          </p:nvPr>
        </p:nvSpPr>
        <p:spPr/>
        <p:txBody>
          <a:bodyPr/>
          <a:lstStyle/>
          <a:p>
            <a:fld id="{DB061CBB-C7C4-3E41-98DD-23CCC8FCAA76}" type="slidenum">
              <a:rPr lang="en-US" smtClean="0"/>
              <a:pPr/>
              <a:t>22</a:t>
            </a:fld>
            <a:endParaRPr lang="en-US" dirty="0"/>
          </a:p>
        </p:txBody>
      </p:sp>
    </p:spTree>
    <p:extLst>
      <p:ext uri="{BB962C8B-B14F-4D97-AF65-F5344CB8AC3E}">
        <p14:creationId xmlns:p14="http://schemas.microsoft.com/office/powerpoint/2010/main" val="4122892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jpeg"/><Relationship Id="rId5" Type="http://schemas.openxmlformats.org/officeDocument/2006/relationships/image" Target="../media/image3.png"/><Relationship Id="rId1" Type="http://schemas.microsoft.com/office/2007/relationships/media" Target="../media/media1.avi"/><Relationship Id="rId2" Type="http://schemas.openxmlformats.org/officeDocument/2006/relationships/video" Target="../media/media1.avi"/></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207" name="Picture 15" descr="D:\nicks computer\pres pro stuff\medical animated\dna\DNA_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ctrTitle"/>
          </p:nvPr>
        </p:nvSpPr>
        <p:spPr>
          <a:xfrm>
            <a:off x="1524000" y="2444706"/>
            <a:ext cx="7390474" cy="1143476"/>
          </a:xfrm>
        </p:spPr>
        <p:txBody>
          <a:bodyPr/>
          <a:lstStyle>
            <a:lvl1pPr algn="r">
              <a:defRPr>
                <a:solidFill>
                  <a:schemeClr val="tx1"/>
                </a:solidFill>
              </a:defRPr>
            </a:lvl1pPr>
          </a:lstStyle>
          <a:p>
            <a:pPr lvl="0"/>
            <a:r>
              <a:rPr lang="en-US" noProof="0" smtClean="0"/>
              <a:t>Click to edit Master title style</a:t>
            </a:r>
            <a:endParaRPr lang="en-US" noProof="0" dirty="0" smtClean="0"/>
          </a:p>
        </p:txBody>
      </p:sp>
      <p:sp>
        <p:nvSpPr>
          <p:cNvPr id="8196" name="Rectangle 4"/>
          <p:cNvSpPr>
            <a:spLocks noGrp="1" noChangeArrowheads="1"/>
          </p:cNvSpPr>
          <p:nvPr>
            <p:ph type="subTitle" idx="1"/>
          </p:nvPr>
        </p:nvSpPr>
        <p:spPr>
          <a:xfrm>
            <a:off x="1528768" y="3669883"/>
            <a:ext cx="7386632" cy="1752378"/>
          </a:xfrm>
        </p:spPr>
        <p:txBody>
          <a:bodyPr/>
          <a:lstStyle>
            <a:lvl1pPr marL="0" indent="0" algn="r">
              <a:buFontTx/>
              <a:buNone/>
              <a:defRPr sz="2000"/>
            </a:lvl1pPr>
          </a:lstStyle>
          <a:p>
            <a:pPr lvl="0"/>
            <a:r>
              <a:rPr lang="en-US" noProof="0" smtClean="0"/>
              <a:t>Click to edit Master subtitle style</a:t>
            </a:r>
          </a:p>
        </p:txBody>
      </p:sp>
      <p:pic>
        <p:nvPicPr>
          <p:cNvPr id="8208" name="PPP_AMEDI_TLE_dna.avi">
            <a:hlinkClick r:id="" action="ppaction://media"/>
          </p:cNvPr>
          <p:cNvPicPr>
            <a:picLocks noChangeAspect="1" noChangeArrowheads="1"/>
          </p:cNvPicPr>
          <p:nvPr>
            <a:vide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102913"/>
            <a:ext cx="1281361" cy="675508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82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208"/>
                </p:tgtEl>
              </p:cMediaNode>
            </p:video>
            <p:seq concurrent="1" nextAc="seek">
              <p:cTn id="8" restart="whenNotActive" fill="hold" evtFilter="cancelBubble" nodeType="interactiveSeq">
                <p:stCondLst>
                  <p:cond evt="onClick" delay="0">
                    <p:tgtEl>
                      <p:spTgt spid="82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208"/>
                                        </p:tgtEl>
                                      </p:cBhvr>
                                    </p:cmd>
                                  </p:childTnLst>
                                </p:cTn>
                              </p:par>
                            </p:childTnLst>
                          </p:cTn>
                        </p:par>
                      </p:childTnLst>
                    </p:cTn>
                  </p:par>
                </p:childTnLst>
              </p:cTn>
              <p:nextCondLst>
                <p:cond evt="onClick" delay="0">
                  <p:tgtEl>
                    <p:spTgt spid="820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447800"/>
            <a:ext cx="8229600" cy="48940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63683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4010" y="1295400"/>
            <a:ext cx="2010708"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6098122"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333241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18738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673"/>
            <a:ext cx="7772543" cy="136216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7289"/>
            <a:ext cx="7772543"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smtClean="0"/>
              <a:t>Click to edit Master text styles</a:t>
            </a:r>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279341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382731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657342"/>
            <a:ext cx="42690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2297689"/>
            <a:ext cx="42690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657342"/>
            <a:ext cx="4270465"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2297689"/>
            <a:ext cx="4270465"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sp>
        <p:nvSpPr>
          <p:cNvPr id="10"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211527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324779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5"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145236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31"/>
            <a:ext cx="3236511" cy="116205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05200" y="1295400"/>
            <a:ext cx="5111144"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688"/>
            <a:ext cx="3236511"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167770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172"/>
            <a:ext cx="5487258" cy="56602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3190"/>
            <a:ext cx="5487258"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1904" y="5367193"/>
            <a:ext cx="5487258"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4/19/11</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4040971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D:\nicks computer\pres pro stuff\medical animated\dna\DNA_txt.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dirty="0" smtClean="0"/>
              <a:t>Click to edit Master title style</a:t>
            </a:r>
          </a:p>
        </p:txBody>
      </p:sp>
      <p:sp>
        <p:nvSpPr>
          <p:cNvPr id="2"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BA1BE48E-464D-4431-8EC5-33D31E8B94CC}" type="datetimeFigureOut">
              <a:rPr lang="en-US" smtClean="0"/>
              <a:pPr/>
              <a:t>4/19/11</a:t>
            </a:fld>
            <a:endParaRPr lang="en-US"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p>
        </p:txBody>
      </p:sp>
      <p:sp>
        <p:nvSpPr>
          <p:cNvPr id="4"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9D4C30F3-4E5C-414C-81AE-99866C121873}" type="slidenum">
              <a:rPr lang="en-US" smtClean="0"/>
              <a:pPr/>
              <a:t>‹#›</a:t>
            </a:fld>
            <a:endParaRPr lang="en-US" dirty="0"/>
          </a:p>
        </p:txBody>
      </p:sp>
      <p:sp>
        <p:nvSpPr>
          <p:cNvPr id="1027" name="Rectangle 3"/>
          <p:cNvSpPr>
            <a:spLocks noGrp="1" noChangeArrowheads="1"/>
          </p:cNvSpPr>
          <p:nvPr>
            <p:ph type="body" idx="1"/>
          </p:nvPr>
        </p:nvSpPr>
        <p:spPr bwMode="auto">
          <a:xfrm>
            <a:off x="1219200" y="1447800"/>
            <a:ext cx="7696199" cy="489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915010" rtl="0" eaLnBrk="1" fontAlgn="base" hangingPunct="1">
        <a:spcBef>
          <a:spcPct val="0"/>
        </a:spcBef>
        <a:spcAft>
          <a:spcPct val="0"/>
        </a:spcAft>
        <a:defRPr sz="4000">
          <a:solidFill>
            <a:schemeClr val="tx1"/>
          </a:solidFill>
          <a:latin typeface="Times New Roman"/>
          <a:ea typeface="+mj-ea"/>
          <a:cs typeface="+mj-cs"/>
        </a:defRPr>
      </a:lvl1pPr>
      <a:lvl2pPr algn="l" defTabSz="915010" rtl="0" eaLnBrk="1" fontAlgn="base" hangingPunct="1">
        <a:spcBef>
          <a:spcPct val="0"/>
        </a:spcBef>
        <a:spcAft>
          <a:spcPct val="0"/>
        </a:spcAft>
        <a:defRPr sz="4000">
          <a:solidFill>
            <a:schemeClr val="tx2"/>
          </a:solidFill>
          <a:latin typeface="Arial" charset="0"/>
        </a:defRPr>
      </a:lvl2pPr>
      <a:lvl3pPr algn="l" defTabSz="915010" rtl="0" eaLnBrk="1" fontAlgn="base" hangingPunct="1">
        <a:spcBef>
          <a:spcPct val="0"/>
        </a:spcBef>
        <a:spcAft>
          <a:spcPct val="0"/>
        </a:spcAft>
        <a:defRPr sz="4000">
          <a:solidFill>
            <a:schemeClr val="tx2"/>
          </a:solidFill>
          <a:latin typeface="Arial" charset="0"/>
        </a:defRPr>
      </a:lvl3pPr>
      <a:lvl4pPr algn="l" defTabSz="915010" rtl="0" eaLnBrk="1" fontAlgn="base" hangingPunct="1">
        <a:spcBef>
          <a:spcPct val="0"/>
        </a:spcBef>
        <a:spcAft>
          <a:spcPct val="0"/>
        </a:spcAft>
        <a:defRPr sz="4000">
          <a:solidFill>
            <a:schemeClr val="tx2"/>
          </a:solidFill>
          <a:latin typeface="Arial" charset="0"/>
        </a:defRPr>
      </a:lvl4pPr>
      <a:lvl5pPr algn="l" defTabSz="915010" rtl="0" eaLnBrk="1" fontAlgn="base" hangingPunct="1">
        <a:spcBef>
          <a:spcPct val="0"/>
        </a:spcBef>
        <a:spcAft>
          <a:spcPct val="0"/>
        </a:spcAft>
        <a:defRPr sz="4000">
          <a:solidFill>
            <a:schemeClr val="tx2"/>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3129" indent="-343129" algn="l" defTabSz="915010" rtl="0" eaLnBrk="1" fontAlgn="base" hangingPunct="1">
        <a:spcBef>
          <a:spcPct val="20000"/>
        </a:spcBef>
        <a:spcAft>
          <a:spcPct val="0"/>
        </a:spcAft>
        <a:buChar char="•"/>
        <a:defRPr sz="2800">
          <a:solidFill>
            <a:schemeClr val="tx1"/>
          </a:solidFill>
          <a:latin typeface="Times New Roman"/>
          <a:ea typeface="+mn-ea"/>
          <a:cs typeface="+mn-cs"/>
        </a:defRPr>
      </a:lvl1pPr>
      <a:lvl2pPr marL="743445" indent="-285941" algn="l" defTabSz="915010" rtl="0" eaLnBrk="1" fontAlgn="base" hangingPunct="1">
        <a:spcBef>
          <a:spcPct val="20000"/>
        </a:spcBef>
        <a:spcAft>
          <a:spcPct val="0"/>
        </a:spcAft>
        <a:buChar char="–"/>
        <a:defRPr sz="2400">
          <a:solidFill>
            <a:schemeClr val="tx1"/>
          </a:solidFill>
          <a:latin typeface="Times New Roman"/>
        </a:defRPr>
      </a:lvl2pPr>
      <a:lvl3pPr marL="1142333" indent="-227323" algn="l" defTabSz="915010" rtl="0" eaLnBrk="1" fontAlgn="base" hangingPunct="1">
        <a:spcBef>
          <a:spcPct val="20000"/>
        </a:spcBef>
        <a:spcAft>
          <a:spcPct val="0"/>
        </a:spcAft>
        <a:buChar char="•"/>
        <a:defRPr sz="2000">
          <a:solidFill>
            <a:schemeClr val="tx1"/>
          </a:solidFill>
          <a:latin typeface="Times New Roman"/>
        </a:defRPr>
      </a:lvl3pPr>
      <a:lvl4pPr marL="1599838" indent="-228752" algn="l" defTabSz="915010" rtl="0" eaLnBrk="1" fontAlgn="base" hangingPunct="1">
        <a:spcBef>
          <a:spcPct val="20000"/>
        </a:spcBef>
        <a:spcAft>
          <a:spcPct val="0"/>
        </a:spcAft>
        <a:buChar char="–"/>
        <a:defRPr sz="1800">
          <a:solidFill>
            <a:schemeClr val="tx1"/>
          </a:solidFill>
          <a:latin typeface="Times New Roman"/>
        </a:defRPr>
      </a:lvl4pPr>
      <a:lvl5pPr marL="2057342" indent="-228752" algn="l" defTabSz="915010" rtl="0" eaLnBrk="1" fontAlgn="base" hangingPunct="1">
        <a:spcBef>
          <a:spcPct val="20000"/>
        </a:spcBef>
        <a:spcAft>
          <a:spcPct val="0"/>
        </a:spcAft>
        <a:buChar char="»"/>
        <a:defRPr sz="1800">
          <a:solidFill>
            <a:schemeClr val="tx1"/>
          </a:solidFill>
          <a:latin typeface="Times New Roman"/>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complexity of Protein Function</a:t>
            </a:r>
            <a:endParaRPr lang="en-US" dirty="0"/>
          </a:p>
        </p:txBody>
      </p:sp>
      <p:sp>
        <p:nvSpPr>
          <p:cNvPr id="3" name="Subtitle 2"/>
          <p:cNvSpPr>
            <a:spLocks noGrp="1"/>
          </p:cNvSpPr>
          <p:nvPr>
            <p:ph type="subTitle" idx="1"/>
          </p:nvPr>
        </p:nvSpPr>
        <p:spPr/>
        <p:txBody>
          <a:bodyPr/>
          <a:lstStyle/>
          <a:p>
            <a:r>
              <a:rPr lang="en-US" dirty="0" smtClean="0"/>
              <a:t>Jarod Fincher</a:t>
            </a:r>
          </a:p>
          <a:p>
            <a:r>
              <a:rPr lang="en-US" dirty="0" smtClean="0"/>
              <a:t>Biochemistry II</a:t>
            </a:r>
          </a:p>
          <a:p>
            <a:r>
              <a:rPr lang="en-US" dirty="0" smtClean="0"/>
              <a:t>Instructor: Dr. Jason </a:t>
            </a:r>
            <a:r>
              <a:rPr lang="en-US" dirty="0" err="1" smtClean="0"/>
              <a:t>Hurlbert</a:t>
            </a:r>
            <a:r>
              <a:rPr lang="en-US" dirty="0" smtClean="0"/>
              <a:t> “</a:t>
            </a:r>
            <a:r>
              <a:rPr lang="en-US" dirty="0" err="1" smtClean="0"/>
              <a:t>a.k.a</a:t>
            </a:r>
            <a:r>
              <a:rPr lang="en-US" dirty="0" smtClean="0"/>
              <a:t> House”</a:t>
            </a:r>
            <a:endParaRPr lang="en-US" dirty="0"/>
          </a:p>
        </p:txBody>
      </p:sp>
    </p:spTree>
    <p:extLst>
      <p:ext uri="{BB962C8B-B14F-4D97-AF65-F5344CB8AC3E}">
        <p14:creationId xmlns:p14="http://schemas.microsoft.com/office/powerpoint/2010/main" val="16615731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88914" cy="939080"/>
          </a:xfrm>
        </p:spPr>
        <p:txBody>
          <a:bodyPr/>
          <a:lstStyle/>
          <a:p>
            <a:pPr algn="ctr"/>
            <a:r>
              <a:rPr lang="en-US" sz="2800" dirty="0" smtClean="0"/>
              <a:t>Phylogenetic Tree</a:t>
            </a:r>
            <a:endParaRPr lang="en-US" sz="2800" dirty="0"/>
          </a:p>
        </p:txBody>
      </p:sp>
      <p:pic>
        <p:nvPicPr>
          <p:cNvPr id="4" name="Content Placeholder 3"/>
          <p:cNvPicPr>
            <a:picLocks noGrp="1" noChangeAspect="1"/>
          </p:cNvPicPr>
          <p:nvPr>
            <p:ph idx="1"/>
          </p:nvPr>
        </p:nvPicPr>
        <p:blipFill rotWithShape="1">
          <a:blip r:embed="rId2"/>
          <a:srcRect t="-55" r="551" b="459"/>
          <a:stretch/>
        </p:blipFill>
        <p:spPr>
          <a:xfrm>
            <a:off x="533400" y="824792"/>
            <a:ext cx="8077201" cy="5682370"/>
          </a:xfrm>
          <a:ln w="38100" cmpd="sng">
            <a:solidFill>
              <a:schemeClr val="tx1"/>
            </a:solidFill>
          </a:ln>
        </p:spPr>
      </p:pic>
      <p:sp>
        <p:nvSpPr>
          <p:cNvPr id="5" name="TextBox 4"/>
          <p:cNvSpPr txBox="1"/>
          <p:nvPr/>
        </p:nvSpPr>
        <p:spPr>
          <a:xfrm>
            <a:off x="6248400" y="914400"/>
            <a:ext cx="1524000" cy="838200"/>
          </a:xfrm>
          <a:prstGeom prst="rect">
            <a:avLst/>
          </a:prstGeom>
          <a:noFill/>
          <a:ln w="28575" cmpd="sng">
            <a:solidFill>
              <a:srgbClr val="FF0000"/>
            </a:solidFill>
          </a:ln>
        </p:spPr>
        <p:txBody>
          <a:bodyPr wrap="square" rtlCol="0">
            <a:spAutoFit/>
          </a:bodyPr>
          <a:lstStyle/>
          <a:p>
            <a:endParaRPr lang="en-US" dirty="0"/>
          </a:p>
        </p:txBody>
      </p:sp>
      <p:sp>
        <p:nvSpPr>
          <p:cNvPr id="6" name="TextBox 5"/>
          <p:cNvSpPr txBox="1"/>
          <p:nvPr/>
        </p:nvSpPr>
        <p:spPr>
          <a:xfrm>
            <a:off x="4572000" y="1143000"/>
            <a:ext cx="1447800" cy="338554"/>
          </a:xfrm>
          <a:prstGeom prst="rect">
            <a:avLst/>
          </a:prstGeom>
          <a:noFill/>
          <a:ln>
            <a:solidFill>
              <a:srgbClr val="FF0000"/>
            </a:solidFill>
          </a:ln>
        </p:spPr>
        <p:txBody>
          <a:bodyPr wrap="square" rtlCol="0">
            <a:spAutoFit/>
          </a:bodyPr>
          <a:lstStyle/>
          <a:p>
            <a:r>
              <a:rPr lang="en-US" sz="1600" dirty="0" err="1" smtClean="0">
                <a:solidFill>
                  <a:srgbClr val="FF0000"/>
                </a:solidFill>
              </a:rPr>
              <a:t>thermophilic</a:t>
            </a:r>
            <a:endParaRPr lang="en-US" sz="1600" dirty="0">
              <a:solidFill>
                <a:srgbClr val="FF0000"/>
              </a:solidFill>
            </a:endParaRPr>
          </a:p>
        </p:txBody>
      </p:sp>
      <p:sp>
        <p:nvSpPr>
          <p:cNvPr id="7" name="TextBox 6"/>
          <p:cNvSpPr txBox="1"/>
          <p:nvPr/>
        </p:nvSpPr>
        <p:spPr>
          <a:xfrm>
            <a:off x="6324600" y="5029200"/>
            <a:ext cx="2057400" cy="762000"/>
          </a:xfrm>
          <a:prstGeom prst="rect">
            <a:avLst/>
          </a:prstGeom>
          <a:noFill/>
          <a:ln>
            <a:solidFill>
              <a:srgbClr val="008000"/>
            </a:solidFill>
          </a:ln>
        </p:spPr>
        <p:txBody>
          <a:bodyPr wrap="square" rtlCol="0">
            <a:spAutoFit/>
          </a:bodyPr>
          <a:lstStyle/>
          <a:p>
            <a:endParaRPr lang="en-US" dirty="0"/>
          </a:p>
        </p:txBody>
      </p:sp>
      <p:sp>
        <p:nvSpPr>
          <p:cNvPr id="8" name="TextBox 7"/>
          <p:cNvSpPr txBox="1"/>
          <p:nvPr/>
        </p:nvSpPr>
        <p:spPr>
          <a:xfrm>
            <a:off x="4724400" y="5257800"/>
            <a:ext cx="1524000" cy="353943"/>
          </a:xfrm>
          <a:prstGeom prst="rect">
            <a:avLst/>
          </a:prstGeom>
          <a:noFill/>
          <a:ln>
            <a:solidFill>
              <a:srgbClr val="008000"/>
            </a:solidFill>
          </a:ln>
        </p:spPr>
        <p:txBody>
          <a:bodyPr wrap="square" rtlCol="0">
            <a:spAutoFit/>
          </a:bodyPr>
          <a:lstStyle/>
          <a:p>
            <a:r>
              <a:rPr lang="en-US" sz="1700" dirty="0" smtClean="0">
                <a:solidFill>
                  <a:srgbClr val="008000"/>
                </a:solidFill>
                <a:latin typeface="Times New Roman"/>
                <a:cs typeface="Times New Roman"/>
              </a:rPr>
              <a:t>Gram negative</a:t>
            </a:r>
            <a:endParaRPr lang="en-US" sz="1700" dirty="0">
              <a:solidFill>
                <a:srgbClr val="008000"/>
              </a:solidFill>
              <a:latin typeface="Times New Roman"/>
              <a:cs typeface="Times New Roman"/>
            </a:endParaRPr>
          </a:p>
        </p:txBody>
      </p:sp>
    </p:spTree>
    <p:extLst>
      <p:ext uri="{BB962C8B-B14F-4D97-AF65-F5344CB8AC3E}">
        <p14:creationId xmlns:p14="http://schemas.microsoft.com/office/powerpoint/2010/main" val="3611362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cs typeface="Times New Roman"/>
              </a:rPr>
              <a:t>Prostaglandin I2 Synthase</a:t>
            </a:r>
            <a:r>
              <a:rPr lang="en-US" dirty="0"/>
              <a:t/>
            </a:r>
            <a:br>
              <a:rPr lang="en-US" dirty="0"/>
            </a:br>
            <a:r>
              <a:rPr lang="en-US" i="1" dirty="0" err="1">
                <a:cs typeface="Times New Roman"/>
              </a:rPr>
              <a:t>Danio</a:t>
            </a:r>
            <a:r>
              <a:rPr lang="en-US" i="1" dirty="0">
                <a:cs typeface="Times New Roman"/>
              </a:rPr>
              <a:t> </a:t>
            </a:r>
            <a:r>
              <a:rPr lang="en-US" i="1" dirty="0" err="1">
                <a:cs typeface="Times New Roman"/>
              </a:rPr>
              <a:t>r</a:t>
            </a:r>
            <a:r>
              <a:rPr lang="en-US" i="1" dirty="0" err="1" smtClean="0">
                <a:cs typeface="Times New Roman"/>
              </a:rPr>
              <a:t>erio</a:t>
            </a:r>
            <a:r>
              <a:rPr lang="en-US" i="1" dirty="0" smtClean="0">
                <a:cs typeface="Times New Roman"/>
              </a:rPr>
              <a:t> </a:t>
            </a:r>
            <a:endParaRPr lang="en-US" dirty="0"/>
          </a:p>
        </p:txBody>
      </p:sp>
      <p:sp>
        <p:nvSpPr>
          <p:cNvPr id="3" name="Content Placeholder 2"/>
          <p:cNvSpPr>
            <a:spLocks noGrp="1"/>
          </p:cNvSpPr>
          <p:nvPr>
            <p:ph type="subTitle" idx="1"/>
          </p:nvPr>
        </p:nvSpPr>
        <p:spPr/>
        <p:txBody>
          <a:bodyPr/>
          <a:lstStyle/>
          <a:p>
            <a:pPr algn="l"/>
            <a:r>
              <a:rPr lang="en-US" dirty="0" smtClean="0"/>
              <a:t>PDB: 3B98</a:t>
            </a:r>
          </a:p>
          <a:p>
            <a:pPr algn="l"/>
            <a:r>
              <a:rPr lang="en-US" dirty="0" smtClean="0"/>
              <a:t>Li, Yi-</a:t>
            </a:r>
            <a:r>
              <a:rPr lang="en-US" dirty="0" err="1" smtClean="0"/>
              <a:t>Ching</a:t>
            </a:r>
            <a:r>
              <a:rPr lang="en-US" dirty="0" smtClean="0"/>
              <a:t>. Structures of Prostacyclin Synthase and Its Complexes with Substrate Analog and Inhibitor Reveal a Ligand-specific </a:t>
            </a:r>
            <a:r>
              <a:rPr lang="en-US" dirty="0" err="1" smtClean="0"/>
              <a:t>Heme</a:t>
            </a:r>
            <a:r>
              <a:rPr lang="en-US" dirty="0" smtClean="0"/>
              <a:t> Conformation Change. </a:t>
            </a:r>
            <a:r>
              <a:rPr lang="en-US" i="1" dirty="0" smtClean="0"/>
              <a:t>Journal of Biological Chemistry. </a:t>
            </a:r>
            <a:r>
              <a:rPr lang="en-US" b="1" dirty="0" smtClean="0"/>
              <a:t>2008</a:t>
            </a:r>
            <a:r>
              <a:rPr lang="en-US" dirty="0" smtClean="0"/>
              <a:t>. 5. 2917-2926</a:t>
            </a:r>
          </a:p>
          <a:p>
            <a:pPr algn="l"/>
            <a:endParaRPr lang="en-US" dirty="0"/>
          </a:p>
        </p:txBody>
      </p:sp>
    </p:spTree>
    <p:extLst>
      <p:ext uri="{BB962C8B-B14F-4D97-AF65-F5344CB8AC3E}">
        <p14:creationId xmlns:p14="http://schemas.microsoft.com/office/powerpoint/2010/main" val="30319588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Times New Roman"/>
                <a:cs typeface="Times New Roman"/>
              </a:rPr>
              <a:t>Background Information</a:t>
            </a:r>
            <a:endParaRPr lang="en-US" sz="3200" dirty="0">
              <a:latin typeface="Times New Roman"/>
              <a:cs typeface="Times New Roman"/>
            </a:endParaRPr>
          </a:p>
        </p:txBody>
      </p:sp>
      <p:sp>
        <p:nvSpPr>
          <p:cNvPr id="3" name="Content Placeholder 2"/>
          <p:cNvSpPr>
            <a:spLocks noGrp="1"/>
          </p:cNvSpPr>
          <p:nvPr>
            <p:ph idx="1"/>
          </p:nvPr>
        </p:nvSpPr>
        <p:spPr>
          <a:xfrm>
            <a:off x="1219200" y="1447800"/>
            <a:ext cx="7696200" cy="5029200"/>
          </a:xfrm>
        </p:spPr>
        <p:txBody>
          <a:bodyPr/>
          <a:lstStyle/>
          <a:p>
            <a:r>
              <a:rPr lang="en-US" sz="2700" dirty="0" smtClean="0">
                <a:latin typeface="Times New Roman"/>
                <a:cs typeface="Times New Roman"/>
              </a:rPr>
              <a:t>Discovered over 20 years ago</a:t>
            </a:r>
          </a:p>
          <a:p>
            <a:r>
              <a:rPr lang="en-US" sz="2700" dirty="0" smtClean="0">
                <a:latin typeface="Times New Roman"/>
                <a:cs typeface="Times New Roman"/>
              </a:rPr>
              <a:t>Enzyme Class: </a:t>
            </a:r>
            <a:r>
              <a:rPr lang="en-US" sz="2700" dirty="0" err="1" smtClean="0">
                <a:latin typeface="Times New Roman"/>
                <a:cs typeface="Times New Roman"/>
              </a:rPr>
              <a:t>Isomerase</a:t>
            </a:r>
            <a:endParaRPr lang="en-US" sz="2700" dirty="0" smtClean="0">
              <a:latin typeface="Times New Roman"/>
              <a:cs typeface="Times New Roman"/>
            </a:endParaRPr>
          </a:p>
          <a:p>
            <a:r>
              <a:rPr lang="en-US" sz="2700" dirty="0" smtClean="0">
                <a:latin typeface="Times New Roman"/>
                <a:cs typeface="Times New Roman"/>
              </a:rPr>
              <a:t>Is a member of the cytochrome P450 enzyme family</a:t>
            </a:r>
          </a:p>
          <a:p>
            <a:r>
              <a:rPr lang="en-US" sz="2700" dirty="0" smtClean="0">
                <a:latin typeface="Times New Roman"/>
                <a:cs typeface="Times New Roman"/>
              </a:rPr>
              <a:t>P450s belong to a large family of proteins containing a </a:t>
            </a:r>
            <a:r>
              <a:rPr lang="en-US" sz="2700" dirty="0" err="1" smtClean="0">
                <a:latin typeface="Times New Roman"/>
                <a:cs typeface="Times New Roman"/>
              </a:rPr>
              <a:t>heme</a:t>
            </a:r>
            <a:r>
              <a:rPr lang="en-US" sz="2700" dirty="0" smtClean="0">
                <a:latin typeface="Times New Roman"/>
                <a:cs typeface="Times New Roman"/>
              </a:rPr>
              <a:t> cofactor</a:t>
            </a:r>
          </a:p>
          <a:p>
            <a:r>
              <a:rPr lang="en-US" sz="2700" dirty="0" smtClean="0">
                <a:latin typeface="Times New Roman"/>
                <a:cs typeface="Times New Roman"/>
              </a:rPr>
              <a:t>P450 enzymes have been identified in all domains of life </a:t>
            </a:r>
          </a:p>
          <a:p>
            <a:r>
              <a:rPr lang="en-US" sz="2700" dirty="0" smtClean="0">
                <a:latin typeface="Times New Roman"/>
                <a:cs typeface="Times New Roman"/>
              </a:rPr>
              <a:t>Prostaglandins are derivative of </a:t>
            </a:r>
            <a:r>
              <a:rPr lang="en-US" sz="2700" dirty="0" err="1" smtClean="0">
                <a:latin typeface="Times New Roman"/>
                <a:cs typeface="Times New Roman"/>
              </a:rPr>
              <a:t>Arachidonic</a:t>
            </a:r>
            <a:r>
              <a:rPr lang="en-US" sz="2700" dirty="0" smtClean="0">
                <a:latin typeface="Times New Roman"/>
                <a:cs typeface="Times New Roman"/>
              </a:rPr>
              <a:t> acid and produced by Cox-1 and Cox-2 (cyclooxygenase</a:t>
            </a:r>
            <a:r>
              <a:rPr lang="en-US" sz="2700" dirty="0">
                <a:latin typeface="Times New Roman"/>
                <a:cs typeface="Times New Roman"/>
              </a:rPr>
              <a:t>)</a:t>
            </a:r>
          </a:p>
        </p:txBody>
      </p:sp>
    </p:spTree>
    <p:extLst>
      <p:ext uri="{BB962C8B-B14F-4D97-AF65-F5344CB8AC3E}">
        <p14:creationId xmlns:p14="http://schemas.microsoft.com/office/powerpoint/2010/main" val="12741162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Times New Roman"/>
                <a:cs typeface="Times New Roman"/>
              </a:rPr>
              <a:t>Prostaglandin I2 Synthase Function</a:t>
            </a:r>
            <a:endParaRPr lang="en-US" sz="3200" dirty="0">
              <a:latin typeface="Times New Roman"/>
              <a:cs typeface="Times New Roman"/>
            </a:endParaRPr>
          </a:p>
        </p:txBody>
      </p:sp>
      <p:sp>
        <p:nvSpPr>
          <p:cNvPr id="3" name="Content Placeholder 2"/>
          <p:cNvSpPr>
            <a:spLocks noGrp="1"/>
          </p:cNvSpPr>
          <p:nvPr>
            <p:ph idx="1"/>
          </p:nvPr>
        </p:nvSpPr>
        <p:spPr/>
        <p:txBody>
          <a:bodyPr/>
          <a:lstStyle/>
          <a:p>
            <a:r>
              <a:rPr lang="en-US" sz="2400" dirty="0" smtClean="0">
                <a:latin typeface="Times New Roman"/>
                <a:cs typeface="Times New Roman"/>
              </a:rPr>
              <a:t>Catalyzes production of prostacyclin from prostaglandin H</a:t>
            </a:r>
            <a:r>
              <a:rPr lang="en-US" sz="2400" baseline="-25000" dirty="0" smtClean="0">
                <a:latin typeface="Times New Roman"/>
                <a:cs typeface="Times New Roman"/>
              </a:rPr>
              <a:t>2</a:t>
            </a:r>
          </a:p>
          <a:p>
            <a:r>
              <a:rPr lang="en-US" sz="2400" dirty="0" err="1" smtClean="0">
                <a:latin typeface="Times New Roman"/>
                <a:cs typeface="Times New Roman"/>
              </a:rPr>
              <a:t>Protaglandin</a:t>
            </a:r>
            <a:r>
              <a:rPr lang="en-US" sz="2400" dirty="0" smtClean="0">
                <a:latin typeface="Times New Roman"/>
                <a:cs typeface="Times New Roman"/>
              </a:rPr>
              <a:t> I2 is a potent inhibitor of vasoconstriction, platelet activation, and aggregation</a:t>
            </a:r>
          </a:p>
          <a:p>
            <a:r>
              <a:rPr lang="en-US" sz="2400" dirty="0" smtClean="0">
                <a:latin typeface="Times New Roman"/>
                <a:cs typeface="Times New Roman"/>
              </a:rPr>
              <a:t>Widely known for its </a:t>
            </a:r>
            <a:r>
              <a:rPr lang="en-US" sz="2400" dirty="0" err="1" smtClean="0">
                <a:latin typeface="Times New Roman"/>
                <a:cs typeface="Times New Roman"/>
              </a:rPr>
              <a:t>vasoprotective</a:t>
            </a:r>
            <a:r>
              <a:rPr lang="en-US" sz="2400" dirty="0" smtClean="0">
                <a:latin typeface="Times New Roman"/>
                <a:cs typeface="Times New Roman"/>
              </a:rPr>
              <a:t> activity</a:t>
            </a:r>
          </a:p>
          <a:p>
            <a:r>
              <a:rPr lang="en-US" sz="2400" dirty="0" smtClean="0">
                <a:latin typeface="Times New Roman"/>
                <a:cs typeface="Times New Roman"/>
              </a:rPr>
              <a:t>PGIS and Thromboxane synthase are the only two P450 enzymes that metabolize an </a:t>
            </a:r>
            <a:r>
              <a:rPr lang="en-US" sz="2400" dirty="0" err="1" smtClean="0">
                <a:latin typeface="Times New Roman"/>
                <a:cs typeface="Times New Roman"/>
              </a:rPr>
              <a:t>endoperoxide</a:t>
            </a:r>
            <a:r>
              <a:rPr lang="en-US" sz="2400" dirty="0" smtClean="0">
                <a:latin typeface="Times New Roman"/>
                <a:cs typeface="Times New Roman"/>
              </a:rPr>
              <a:t> moiety as their physiological substrate</a:t>
            </a:r>
          </a:p>
          <a:p>
            <a:r>
              <a:rPr lang="en-US" sz="2400" dirty="0" smtClean="0">
                <a:latin typeface="Times New Roman"/>
                <a:cs typeface="Times New Roman"/>
              </a:rPr>
              <a:t>Favors </a:t>
            </a:r>
            <a:r>
              <a:rPr lang="en-US" sz="2400" dirty="0" err="1" smtClean="0">
                <a:latin typeface="Times New Roman"/>
                <a:cs typeface="Times New Roman"/>
              </a:rPr>
              <a:t>homolytic</a:t>
            </a:r>
            <a:r>
              <a:rPr lang="en-US" sz="2400" dirty="0" smtClean="0">
                <a:latin typeface="Times New Roman"/>
                <a:cs typeface="Times New Roman"/>
              </a:rPr>
              <a:t> cleavage of peroxide bond from fatty acid peroxides </a:t>
            </a:r>
            <a:endParaRPr lang="en-US" sz="2400" dirty="0" smtClean="0">
              <a:latin typeface="Times New Roman"/>
              <a:cs typeface="Times New Roman"/>
            </a:endParaRPr>
          </a:p>
          <a:p>
            <a:r>
              <a:rPr lang="en-US" sz="2400" dirty="0" smtClean="0">
                <a:cs typeface="Times New Roman"/>
              </a:rPr>
              <a:t>Unusual in that is catalyzes an isomerization rather than a </a:t>
            </a:r>
            <a:r>
              <a:rPr lang="en-US" sz="2400" dirty="0" err="1" smtClean="0">
                <a:cs typeface="Times New Roman"/>
              </a:rPr>
              <a:t>monooxygenation</a:t>
            </a:r>
            <a:r>
              <a:rPr lang="en-US" sz="2400" dirty="0">
                <a:cs typeface="Times New Roman"/>
              </a:rPr>
              <a:t> </a:t>
            </a:r>
            <a:r>
              <a:rPr lang="en-US" sz="2400" dirty="0" smtClean="0">
                <a:cs typeface="Times New Roman"/>
              </a:rPr>
              <a:t>(typical of P450)</a:t>
            </a:r>
            <a:endParaRPr lang="en-US" sz="2400" dirty="0">
              <a:latin typeface="Times New Roman"/>
              <a:cs typeface="Times New Roman"/>
            </a:endParaRPr>
          </a:p>
        </p:txBody>
      </p:sp>
    </p:spTree>
    <p:extLst>
      <p:ext uri="{BB962C8B-B14F-4D97-AF65-F5344CB8AC3E}">
        <p14:creationId xmlns:p14="http://schemas.microsoft.com/office/powerpoint/2010/main" val="25718841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err="1" smtClean="0">
                <a:latin typeface="Times New Roman"/>
                <a:cs typeface="Times New Roman"/>
              </a:rPr>
              <a:t>Danio</a:t>
            </a:r>
            <a:r>
              <a:rPr lang="en-US" sz="3200" i="1" dirty="0" smtClean="0">
                <a:latin typeface="Times New Roman"/>
                <a:cs typeface="Times New Roman"/>
              </a:rPr>
              <a:t> </a:t>
            </a:r>
            <a:r>
              <a:rPr lang="en-US" sz="3200" i="1" dirty="0" err="1">
                <a:cs typeface="Times New Roman"/>
              </a:rPr>
              <a:t>r</a:t>
            </a:r>
            <a:r>
              <a:rPr lang="en-US" sz="3200" i="1" dirty="0" err="1" smtClean="0">
                <a:latin typeface="Times New Roman"/>
                <a:cs typeface="Times New Roman"/>
              </a:rPr>
              <a:t>erio</a:t>
            </a:r>
            <a:r>
              <a:rPr lang="en-US" sz="3200" i="1" dirty="0" smtClean="0">
                <a:latin typeface="Times New Roman"/>
                <a:cs typeface="Times New Roman"/>
              </a:rPr>
              <a:t> </a:t>
            </a:r>
            <a:r>
              <a:rPr lang="en-US" sz="3200" dirty="0" smtClean="0">
                <a:latin typeface="Times New Roman"/>
                <a:cs typeface="Times New Roman"/>
              </a:rPr>
              <a:t>Prostaglandin I2 Synthase</a:t>
            </a:r>
            <a:endParaRPr lang="en-US" sz="3200" dirty="0">
              <a:latin typeface="Times New Roman"/>
              <a:cs typeface="Times New Roman"/>
            </a:endParaRPr>
          </a:p>
        </p:txBody>
      </p:sp>
      <p:pic>
        <p:nvPicPr>
          <p:cNvPr id="4" name="Content Placeholder 3"/>
          <p:cNvPicPr>
            <a:picLocks noGrp="1" noChangeAspect="1"/>
          </p:cNvPicPr>
          <p:nvPr>
            <p:ph idx="1"/>
          </p:nvPr>
        </p:nvPicPr>
        <p:blipFill>
          <a:blip r:embed="rId2"/>
          <a:srcRect l="3306" r="3306"/>
          <a:stretch>
            <a:fillRect/>
          </a:stretch>
        </p:blipFill>
        <p:spPr>
          <a:xfrm>
            <a:off x="723901" y="1447800"/>
            <a:ext cx="7696199" cy="4894079"/>
          </a:xfrm>
        </p:spPr>
      </p:pic>
    </p:spTree>
    <p:extLst>
      <p:ext uri="{BB962C8B-B14F-4D97-AF65-F5344CB8AC3E}">
        <p14:creationId xmlns:p14="http://schemas.microsoft.com/office/powerpoint/2010/main" val="6241533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Prostaglandin I2 Mechanism</a:t>
            </a:r>
            <a:endParaRPr lang="en-US" dirty="0"/>
          </a:p>
        </p:txBody>
      </p:sp>
      <p:pic>
        <p:nvPicPr>
          <p:cNvPr id="4" name="Content Placeholder 3"/>
          <p:cNvPicPr>
            <a:picLocks noGrp="1" noChangeAspect="1"/>
          </p:cNvPicPr>
          <p:nvPr>
            <p:ph idx="1"/>
          </p:nvPr>
        </p:nvPicPr>
        <p:blipFill>
          <a:blip r:embed="rId3"/>
          <a:srcRect l="-12680" r="-12680"/>
          <a:stretch>
            <a:fillRect/>
          </a:stretch>
        </p:blipFill>
        <p:spPr>
          <a:xfrm>
            <a:off x="868008" y="1371600"/>
            <a:ext cx="7407985" cy="47108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097523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F(G/S)XGX(H/R)XCXG Motif found in P450s</a:t>
            </a:r>
            <a:endParaRPr lang="en-US" sz="2800" dirty="0"/>
          </a:p>
        </p:txBody>
      </p:sp>
      <p:pic>
        <p:nvPicPr>
          <p:cNvPr id="4" name="Content Placeholder 3"/>
          <p:cNvPicPr>
            <a:picLocks noGrp="1" noChangeAspect="1"/>
          </p:cNvPicPr>
          <p:nvPr>
            <p:ph idx="1"/>
          </p:nvPr>
        </p:nvPicPr>
        <p:blipFill rotWithShape="1">
          <a:blip r:embed="rId3"/>
          <a:srcRect l="477" t="2262" r="1039" b="-6027"/>
          <a:stretch/>
        </p:blipFill>
        <p:spPr>
          <a:xfrm>
            <a:off x="2133600" y="990600"/>
            <a:ext cx="6858001" cy="6152558"/>
          </a:xfrm>
        </p:spPr>
      </p:pic>
      <p:sp>
        <p:nvSpPr>
          <p:cNvPr id="5" name="TextBox 4"/>
          <p:cNvSpPr txBox="1"/>
          <p:nvPr/>
        </p:nvSpPr>
        <p:spPr>
          <a:xfrm>
            <a:off x="4419600" y="4343400"/>
            <a:ext cx="464052" cy="307777"/>
          </a:xfrm>
          <a:prstGeom prst="rect">
            <a:avLst/>
          </a:prstGeom>
          <a:noFill/>
        </p:spPr>
        <p:txBody>
          <a:bodyPr wrap="none" rtlCol="0">
            <a:spAutoFit/>
          </a:bodyPr>
          <a:lstStyle/>
          <a:p>
            <a:r>
              <a:rPr lang="en-US" sz="1400" dirty="0" err="1" smtClean="0">
                <a:latin typeface="Times New Roman"/>
              </a:rPr>
              <a:t>Cys</a:t>
            </a:r>
            <a:endParaRPr lang="en-US" sz="1400" dirty="0">
              <a:latin typeface="Times New Roman"/>
            </a:endParaRPr>
          </a:p>
        </p:txBody>
      </p:sp>
      <p:sp>
        <p:nvSpPr>
          <p:cNvPr id="6" name="TextBox 5"/>
          <p:cNvSpPr txBox="1"/>
          <p:nvPr/>
        </p:nvSpPr>
        <p:spPr>
          <a:xfrm>
            <a:off x="76200" y="1424422"/>
            <a:ext cx="2133600" cy="3139321"/>
          </a:xfrm>
          <a:prstGeom prst="rect">
            <a:avLst/>
          </a:prstGeom>
          <a:noFill/>
        </p:spPr>
        <p:txBody>
          <a:bodyPr wrap="square" rtlCol="0">
            <a:spAutoFit/>
          </a:bodyPr>
          <a:lstStyle/>
          <a:p>
            <a:pPr marL="285750" indent="-285750">
              <a:buFont typeface="Arial"/>
              <a:buChar char="•"/>
            </a:pPr>
            <a:r>
              <a:rPr lang="en-US" sz="1800" dirty="0" smtClean="0">
                <a:latin typeface="Times New Roman"/>
              </a:rPr>
              <a:t>In PI2 the sequence varies WGTEDNLGPG</a:t>
            </a:r>
          </a:p>
          <a:p>
            <a:pPr marL="285750" indent="-285750">
              <a:buFont typeface="Arial"/>
              <a:buChar char="•"/>
            </a:pPr>
            <a:endParaRPr lang="en-US" sz="1800" dirty="0">
              <a:latin typeface="Times New Roman"/>
            </a:endParaRPr>
          </a:p>
          <a:p>
            <a:pPr marL="285750" indent="-285750">
              <a:buFont typeface="Arial"/>
              <a:buChar char="•"/>
            </a:pPr>
            <a:r>
              <a:rPr lang="en-US" sz="1800" dirty="0" smtClean="0">
                <a:latin typeface="Times New Roman"/>
              </a:rPr>
              <a:t>HEME group is selected in cyan </a:t>
            </a:r>
            <a:r>
              <a:rPr lang="en-US" sz="1800" dirty="0" smtClean="0">
                <a:latin typeface="Times New Roman"/>
              </a:rPr>
              <a:t>blue</a:t>
            </a:r>
          </a:p>
          <a:p>
            <a:pPr marL="285750" indent="-285750">
              <a:buFont typeface="Arial"/>
              <a:buChar char="•"/>
            </a:pPr>
            <a:endParaRPr lang="en-US" sz="1800" dirty="0">
              <a:latin typeface="Times New Roman"/>
            </a:endParaRPr>
          </a:p>
          <a:p>
            <a:pPr marL="285750" indent="-285750">
              <a:buFont typeface="Arial"/>
              <a:buChar char="•"/>
            </a:pPr>
            <a:r>
              <a:rPr lang="en-US" sz="1800" dirty="0" smtClean="0">
                <a:latin typeface="Times New Roman"/>
              </a:rPr>
              <a:t>Classic example of divergent evolution</a:t>
            </a:r>
            <a:endParaRPr lang="en-US" sz="1800" dirty="0" smtClean="0">
              <a:latin typeface="Times New Roman"/>
            </a:endParaRPr>
          </a:p>
        </p:txBody>
      </p:sp>
      <p:sp>
        <p:nvSpPr>
          <p:cNvPr id="3" name="TextBox 2"/>
          <p:cNvSpPr txBox="1"/>
          <p:nvPr/>
        </p:nvSpPr>
        <p:spPr>
          <a:xfrm>
            <a:off x="2667000" y="1600200"/>
            <a:ext cx="2095445" cy="369332"/>
          </a:xfrm>
          <a:prstGeom prst="rect">
            <a:avLst/>
          </a:prstGeom>
          <a:noFill/>
        </p:spPr>
        <p:txBody>
          <a:bodyPr wrap="none" rtlCol="0">
            <a:spAutoFit/>
          </a:bodyPr>
          <a:lstStyle/>
          <a:p>
            <a:r>
              <a:rPr lang="en-US" sz="1800" dirty="0" smtClean="0">
                <a:solidFill>
                  <a:srgbClr val="FFFF00"/>
                </a:solidFill>
                <a:latin typeface="Times New Roman"/>
                <a:cs typeface="Times New Roman"/>
              </a:rPr>
              <a:t>Cysteine ligand loop</a:t>
            </a:r>
            <a:endParaRPr lang="en-US" sz="1800" dirty="0">
              <a:solidFill>
                <a:srgbClr val="FFFF00"/>
              </a:solidFill>
              <a:latin typeface="Times New Roman"/>
              <a:cs typeface="Times New Roman"/>
            </a:endParaRPr>
          </a:p>
        </p:txBody>
      </p:sp>
    </p:spTree>
    <p:extLst>
      <p:ext uri="{BB962C8B-B14F-4D97-AF65-F5344CB8AC3E}">
        <p14:creationId xmlns:p14="http://schemas.microsoft.com/office/powerpoint/2010/main" val="12927934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Sequence Alignment of Cytochrome P-450s</a:t>
            </a:r>
            <a:endParaRPr lang="en-US" sz="3200" dirty="0"/>
          </a:p>
        </p:txBody>
      </p:sp>
      <p:pic>
        <p:nvPicPr>
          <p:cNvPr id="4" name="Content Placeholder 3"/>
          <p:cNvPicPr>
            <a:picLocks noGrp="1" noChangeAspect="1"/>
          </p:cNvPicPr>
          <p:nvPr>
            <p:ph idx="1"/>
          </p:nvPr>
        </p:nvPicPr>
        <p:blipFill rotWithShape="1">
          <a:blip r:embed="rId2"/>
          <a:srcRect l="-1" t="157" r="155" b="1985"/>
          <a:stretch/>
        </p:blipFill>
        <p:spPr>
          <a:xfrm>
            <a:off x="311421" y="1222630"/>
            <a:ext cx="8521158" cy="5246622"/>
          </a:xfrm>
          <a:ln w="38100" cmpd="sng">
            <a:solidFill>
              <a:srgbClr val="000000"/>
            </a:solidFill>
          </a:ln>
        </p:spPr>
      </p:pic>
    </p:spTree>
    <p:extLst>
      <p:ext uri="{BB962C8B-B14F-4D97-AF65-F5344CB8AC3E}">
        <p14:creationId xmlns:p14="http://schemas.microsoft.com/office/powerpoint/2010/main" val="25170555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Phylogenetic Tree</a:t>
            </a:r>
            <a:endParaRPr lang="en-US" sz="3200" dirty="0"/>
          </a:p>
        </p:txBody>
      </p:sp>
      <p:pic>
        <p:nvPicPr>
          <p:cNvPr id="4" name="Content Placeholder 3"/>
          <p:cNvPicPr>
            <a:picLocks noGrp="1" noChangeAspect="1"/>
          </p:cNvPicPr>
          <p:nvPr>
            <p:ph idx="1"/>
          </p:nvPr>
        </p:nvPicPr>
        <p:blipFill>
          <a:blip r:embed="rId2"/>
          <a:srcRect t="1906" b="1906"/>
          <a:stretch>
            <a:fillRect/>
          </a:stretch>
        </p:blipFill>
        <p:spPr>
          <a:xfrm>
            <a:off x="304800" y="1066800"/>
            <a:ext cx="8610600" cy="5275263"/>
          </a:xfrm>
          <a:ln w="38100" cmpd="sng">
            <a:solidFill>
              <a:srgbClr val="000000"/>
            </a:solidFill>
          </a:ln>
        </p:spPr>
      </p:pic>
      <p:sp>
        <p:nvSpPr>
          <p:cNvPr id="3" name="TextBox 2"/>
          <p:cNvSpPr txBox="1"/>
          <p:nvPr/>
        </p:nvSpPr>
        <p:spPr>
          <a:xfrm>
            <a:off x="7086600" y="2667000"/>
            <a:ext cx="1676400" cy="3657600"/>
          </a:xfrm>
          <a:prstGeom prst="rect">
            <a:avLst/>
          </a:prstGeom>
          <a:noFill/>
          <a:ln>
            <a:solidFill>
              <a:srgbClr val="FF0000"/>
            </a:solidFill>
          </a:ln>
        </p:spPr>
        <p:txBody>
          <a:bodyPr wrap="square" rtlCol="0">
            <a:spAutoFit/>
          </a:bodyPr>
          <a:lstStyle/>
          <a:p>
            <a:endParaRPr lang="en-US" dirty="0"/>
          </a:p>
        </p:txBody>
      </p:sp>
      <p:sp>
        <p:nvSpPr>
          <p:cNvPr id="6" name="TextBox 5"/>
          <p:cNvSpPr txBox="1"/>
          <p:nvPr/>
        </p:nvSpPr>
        <p:spPr>
          <a:xfrm>
            <a:off x="7086600" y="1447800"/>
            <a:ext cx="1676400" cy="1143000"/>
          </a:xfrm>
          <a:prstGeom prst="rect">
            <a:avLst/>
          </a:prstGeom>
          <a:noFill/>
          <a:ln>
            <a:solidFill>
              <a:srgbClr val="3366FF"/>
            </a:solidFill>
          </a:ln>
        </p:spPr>
        <p:txBody>
          <a:bodyPr wrap="square" rtlCol="0">
            <a:spAutoFit/>
          </a:bodyPr>
          <a:lstStyle/>
          <a:p>
            <a:endParaRPr lang="en-US" dirty="0"/>
          </a:p>
        </p:txBody>
      </p:sp>
      <p:sp>
        <p:nvSpPr>
          <p:cNvPr id="7" name="TextBox 6"/>
          <p:cNvSpPr txBox="1"/>
          <p:nvPr/>
        </p:nvSpPr>
        <p:spPr>
          <a:xfrm>
            <a:off x="5562600" y="1676400"/>
            <a:ext cx="1219200" cy="338554"/>
          </a:xfrm>
          <a:prstGeom prst="rect">
            <a:avLst/>
          </a:prstGeom>
          <a:noFill/>
          <a:ln>
            <a:solidFill>
              <a:srgbClr val="3366FF"/>
            </a:solidFill>
          </a:ln>
        </p:spPr>
        <p:txBody>
          <a:bodyPr wrap="square" rtlCol="0">
            <a:spAutoFit/>
          </a:bodyPr>
          <a:lstStyle/>
          <a:p>
            <a:r>
              <a:rPr lang="en-US" sz="1600" dirty="0" smtClean="0">
                <a:solidFill>
                  <a:srgbClr val="3366FF"/>
                </a:solidFill>
                <a:latin typeface="Times New Roman"/>
                <a:cs typeface="Times New Roman"/>
              </a:rPr>
              <a:t>amphibians</a:t>
            </a:r>
            <a:endParaRPr lang="en-US" sz="1600" dirty="0">
              <a:solidFill>
                <a:srgbClr val="3366FF"/>
              </a:solidFill>
              <a:latin typeface="Times New Roman"/>
              <a:cs typeface="Times New Roman"/>
            </a:endParaRPr>
          </a:p>
        </p:txBody>
      </p:sp>
      <p:sp>
        <p:nvSpPr>
          <p:cNvPr id="8" name="TextBox 7"/>
          <p:cNvSpPr txBox="1"/>
          <p:nvPr/>
        </p:nvSpPr>
        <p:spPr>
          <a:xfrm>
            <a:off x="5410200" y="4114800"/>
            <a:ext cx="1295400" cy="369332"/>
          </a:xfrm>
          <a:prstGeom prst="rect">
            <a:avLst/>
          </a:prstGeom>
          <a:noFill/>
          <a:ln>
            <a:solidFill>
              <a:srgbClr val="FF0000"/>
            </a:solidFill>
          </a:ln>
        </p:spPr>
        <p:txBody>
          <a:bodyPr wrap="square" rtlCol="0">
            <a:spAutoFit/>
          </a:bodyPr>
          <a:lstStyle/>
          <a:p>
            <a:r>
              <a:rPr lang="en-US" sz="1800" dirty="0" smtClean="0">
                <a:solidFill>
                  <a:srgbClr val="FF0000"/>
                </a:solidFill>
                <a:latin typeface="Times New Roman"/>
                <a:cs typeface="Times New Roman"/>
              </a:rPr>
              <a:t>mammals</a:t>
            </a:r>
            <a:endParaRPr lang="en-US" sz="1800" dirty="0">
              <a:solidFill>
                <a:srgbClr val="FF0000"/>
              </a:solidFill>
              <a:latin typeface="Times New Roman"/>
              <a:cs typeface="Times New Roman"/>
            </a:endParaRPr>
          </a:p>
        </p:txBody>
      </p:sp>
    </p:spTree>
    <p:extLst>
      <p:ext uri="{BB962C8B-B14F-4D97-AF65-F5344CB8AC3E}">
        <p14:creationId xmlns:p14="http://schemas.microsoft.com/office/powerpoint/2010/main" val="3217818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3200" dirty="0" smtClean="0"/>
              <a:t>Glycerol-3-Phospate dehydrogenase</a:t>
            </a:r>
            <a:br>
              <a:rPr lang="en-US" sz="3200" dirty="0" smtClean="0"/>
            </a:br>
            <a:r>
              <a:rPr lang="en-US" sz="3200" i="1" dirty="0" smtClean="0"/>
              <a:t>Escherichia coli</a:t>
            </a:r>
            <a:r>
              <a:rPr lang="en-US" sz="3200" dirty="0" smtClean="0"/>
              <a:t/>
            </a:r>
            <a:br>
              <a:rPr lang="en-US" sz="3200" dirty="0" smtClean="0"/>
            </a:br>
            <a:endParaRPr lang="en-US" sz="3200" dirty="0"/>
          </a:p>
        </p:txBody>
      </p:sp>
      <p:sp>
        <p:nvSpPr>
          <p:cNvPr id="5" name="Subtitle 4"/>
          <p:cNvSpPr>
            <a:spLocks noGrp="1"/>
          </p:cNvSpPr>
          <p:nvPr>
            <p:ph type="subTitle" idx="1"/>
          </p:nvPr>
        </p:nvSpPr>
        <p:spPr/>
        <p:txBody>
          <a:bodyPr/>
          <a:lstStyle/>
          <a:p>
            <a:pPr algn="l"/>
            <a:r>
              <a:rPr lang="en-US" dirty="0" smtClean="0"/>
              <a:t>PDB: 2QCU</a:t>
            </a:r>
          </a:p>
          <a:p>
            <a:pPr algn="l"/>
            <a:r>
              <a:rPr lang="en-US" dirty="0" err="1" smtClean="0"/>
              <a:t>Yeh</a:t>
            </a:r>
            <a:r>
              <a:rPr lang="en-US" dirty="0" smtClean="0"/>
              <a:t>, Joanne. Structure of glycerol-3-phosphate dehydrogenase, an essential </a:t>
            </a:r>
            <a:r>
              <a:rPr lang="en-US" dirty="0" err="1" smtClean="0"/>
              <a:t>monotopic</a:t>
            </a:r>
            <a:r>
              <a:rPr lang="en-US" dirty="0" smtClean="0"/>
              <a:t> membrane enzyme involved in respiration and metabolism. </a:t>
            </a:r>
            <a:r>
              <a:rPr lang="en-US" i="1" dirty="0" smtClean="0"/>
              <a:t>PNAS. </a:t>
            </a:r>
            <a:r>
              <a:rPr lang="en-US" b="1" dirty="0" smtClean="0"/>
              <a:t>2008</a:t>
            </a:r>
            <a:r>
              <a:rPr lang="en-US" i="1" dirty="0" smtClean="0"/>
              <a:t>. 105. 3280-3285</a:t>
            </a:r>
            <a:r>
              <a:rPr lang="en-US" sz="1800" i="1" dirty="0" smtClean="0"/>
              <a:t>.</a:t>
            </a:r>
            <a:endParaRPr lang="en-US" sz="1800" dirty="0"/>
          </a:p>
        </p:txBody>
      </p:sp>
    </p:spTree>
    <p:extLst>
      <p:ext uri="{BB962C8B-B14F-4D97-AF65-F5344CB8AC3E}">
        <p14:creationId xmlns:p14="http://schemas.microsoft.com/office/powerpoint/2010/main" val="34989861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err="1" smtClean="0"/>
              <a:t>Pantothenate</a:t>
            </a:r>
            <a:r>
              <a:rPr lang="en-US" dirty="0" smtClean="0"/>
              <a:t> </a:t>
            </a:r>
            <a:r>
              <a:rPr lang="en-US" dirty="0" err="1" smtClean="0"/>
              <a:t>Synthetase</a:t>
            </a:r>
            <a:r>
              <a:rPr lang="en-US" dirty="0" smtClean="0"/>
              <a:t/>
            </a:r>
            <a:br>
              <a:rPr lang="en-US" dirty="0" smtClean="0"/>
            </a:br>
            <a:r>
              <a:rPr lang="en-US" i="1" dirty="0" smtClean="0"/>
              <a:t>Mycobacterium tuberculosis</a:t>
            </a:r>
            <a:endParaRPr lang="en-US" dirty="0"/>
          </a:p>
        </p:txBody>
      </p:sp>
      <p:sp>
        <p:nvSpPr>
          <p:cNvPr id="5" name="Subtitle 4"/>
          <p:cNvSpPr>
            <a:spLocks noGrp="1"/>
          </p:cNvSpPr>
          <p:nvPr>
            <p:ph type="subTitle" idx="1"/>
          </p:nvPr>
        </p:nvSpPr>
        <p:spPr/>
        <p:txBody>
          <a:bodyPr/>
          <a:lstStyle/>
          <a:p>
            <a:pPr algn="l"/>
            <a:r>
              <a:rPr lang="en-US" dirty="0" smtClean="0"/>
              <a:t>PDB: 3IMG</a:t>
            </a:r>
          </a:p>
          <a:p>
            <a:pPr algn="l"/>
            <a:r>
              <a:rPr lang="en-US" dirty="0" smtClean="0"/>
              <a:t>Wang, </a:t>
            </a:r>
            <a:r>
              <a:rPr lang="en-US" dirty="0" err="1" smtClean="0"/>
              <a:t>Shuishu</a:t>
            </a:r>
            <a:r>
              <a:rPr lang="en-US" dirty="0" smtClean="0"/>
              <a:t>. Crystal Structure of </a:t>
            </a:r>
            <a:r>
              <a:rPr lang="en-US" dirty="0" err="1" smtClean="0"/>
              <a:t>Pantothenate</a:t>
            </a:r>
            <a:r>
              <a:rPr lang="en-US" dirty="0" smtClean="0"/>
              <a:t> </a:t>
            </a:r>
            <a:r>
              <a:rPr lang="en-US" dirty="0" err="1" smtClean="0"/>
              <a:t>Synthetase</a:t>
            </a:r>
            <a:r>
              <a:rPr lang="en-US" dirty="0" smtClean="0"/>
              <a:t> from </a:t>
            </a:r>
            <a:r>
              <a:rPr lang="en-US" i="1" dirty="0" smtClean="0"/>
              <a:t>Mycobacterium tuberculosis</a:t>
            </a:r>
            <a:r>
              <a:rPr lang="en-US" dirty="0" smtClean="0"/>
              <a:t>, Snapshots of the Enzyme in Action. </a:t>
            </a:r>
            <a:r>
              <a:rPr lang="en-US" i="1" dirty="0" smtClean="0"/>
              <a:t>Biochemistry. </a:t>
            </a:r>
            <a:r>
              <a:rPr lang="en-US" b="1" dirty="0" smtClean="0"/>
              <a:t>2006</a:t>
            </a:r>
            <a:r>
              <a:rPr lang="en-US" dirty="0" smtClean="0"/>
              <a:t>. 45. 1554-1561.  </a:t>
            </a:r>
            <a:endParaRPr lang="en-US" dirty="0"/>
          </a:p>
        </p:txBody>
      </p:sp>
    </p:spTree>
    <p:extLst>
      <p:ext uri="{BB962C8B-B14F-4D97-AF65-F5344CB8AC3E}">
        <p14:creationId xmlns:p14="http://schemas.microsoft.com/office/powerpoint/2010/main" val="2515771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Times New Roman"/>
                <a:cs typeface="Times New Roman"/>
              </a:rPr>
              <a:t>Glycerol-3-Phosphate Dehydrogenase</a:t>
            </a:r>
            <a:endParaRPr lang="en-US" sz="3200" dirty="0">
              <a:latin typeface="Times New Roman"/>
              <a:cs typeface="Times New Roman"/>
            </a:endParaRPr>
          </a:p>
        </p:txBody>
      </p:sp>
      <p:sp>
        <p:nvSpPr>
          <p:cNvPr id="3" name="Content Placeholder 2"/>
          <p:cNvSpPr>
            <a:spLocks noGrp="1"/>
          </p:cNvSpPr>
          <p:nvPr>
            <p:ph idx="1"/>
          </p:nvPr>
        </p:nvSpPr>
        <p:spPr>
          <a:xfrm>
            <a:off x="723901" y="1447800"/>
            <a:ext cx="7696199" cy="4894079"/>
          </a:xfrm>
        </p:spPr>
        <p:txBody>
          <a:bodyPr/>
          <a:lstStyle/>
          <a:p>
            <a:r>
              <a:rPr lang="en-US" sz="3200" dirty="0" smtClean="0">
                <a:latin typeface="Times New Roman"/>
                <a:cs typeface="Times New Roman"/>
              </a:rPr>
              <a:t>Enzyme class: </a:t>
            </a:r>
            <a:r>
              <a:rPr lang="en-US" sz="3200" dirty="0" err="1" smtClean="0">
                <a:latin typeface="Times New Roman"/>
                <a:cs typeface="Times New Roman"/>
              </a:rPr>
              <a:t>Oxidoreductase</a:t>
            </a:r>
            <a:endParaRPr lang="en-US" sz="3200" dirty="0" smtClean="0">
              <a:latin typeface="Times New Roman"/>
              <a:cs typeface="Times New Roman"/>
            </a:endParaRPr>
          </a:p>
          <a:p>
            <a:r>
              <a:rPr lang="en-US" sz="3200" dirty="0">
                <a:cs typeface="Times New Roman"/>
              </a:rPr>
              <a:t>Purified in 1972 by Weiner JH</a:t>
            </a:r>
          </a:p>
          <a:p>
            <a:r>
              <a:rPr lang="en-US" sz="3200" dirty="0" smtClean="0">
                <a:latin typeface="Times New Roman"/>
                <a:cs typeface="Times New Roman"/>
              </a:rPr>
              <a:t>Method: X-Ray Diffraction</a:t>
            </a:r>
          </a:p>
          <a:p>
            <a:r>
              <a:rPr lang="en-US" sz="3200" dirty="0" smtClean="0">
                <a:latin typeface="Times New Roman"/>
                <a:cs typeface="Times New Roman"/>
              </a:rPr>
              <a:t>Exhibits membrane-dependency for activity</a:t>
            </a:r>
          </a:p>
          <a:p>
            <a:r>
              <a:rPr lang="en-US" sz="3200" dirty="0" smtClean="0">
                <a:latin typeface="Times New Roman"/>
                <a:cs typeface="Times New Roman"/>
              </a:rPr>
              <a:t>Is one of the key </a:t>
            </a:r>
            <a:r>
              <a:rPr lang="en-US" sz="3200" dirty="0" err="1" smtClean="0">
                <a:latin typeface="Times New Roman"/>
                <a:cs typeface="Times New Roman"/>
              </a:rPr>
              <a:t>flavin</a:t>
            </a:r>
            <a:r>
              <a:rPr lang="en-US" sz="3200" dirty="0" smtClean="0">
                <a:latin typeface="Times New Roman"/>
                <a:cs typeface="Times New Roman"/>
              </a:rPr>
              <a:t>-linked dehydrogenases in the electron transport chain</a:t>
            </a:r>
          </a:p>
          <a:p>
            <a:endParaRPr lang="en-US" dirty="0" smtClean="0">
              <a:latin typeface="Times New Roman"/>
              <a:cs typeface="Times New Roman"/>
            </a:endParaRPr>
          </a:p>
        </p:txBody>
      </p:sp>
    </p:spTree>
    <p:extLst>
      <p:ext uri="{BB962C8B-B14F-4D97-AF65-F5344CB8AC3E}">
        <p14:creationId xmlns:p14="http://schemas.microsoft.com/office/powerpoint/2010/main" val="12727774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G-3-P dehydrogenase </a:t>
            </a:r>
            <a:r>
              <a:rPr lang="en-US" dirty="0"/>
              <a:t>f</a:t>
            </a:r>
            <a:r>
              <a:rPr lang="en-US" dirty="0" smtClean="0"/>
              <a:t>unction</a:t>
            </a:r>
            <a:endParaRPr lang="en-US" dirty="0"/>
          </a:p>
        </p:txBody>
      </p:sp>
      <p:sp>
        <p:nvSpPr>
          <p:cNvPr id="3" name="Content Placeholder 2"/>
          <p:cNvSpPr>
            <a:spLocks noGrp="1"/>
          </p:cNvSpPr>
          <p:nvPr>
            <p:ph idx="1"/>
          </p:nvPr>
        </p:nvSpPr>
        <p:spPr/>
        <p:txBody>
          <a:bodyPr/>
          <a:lstStyle/>
          <a:p>
            <a:r>
              <a:rPr lang="en-US" sz="3200" dirty="0">
                <a:cs typeface="Times New Roman"/>
              </a:rPr>
              <a:t>Catalyzes the oxidation of G-3-P to </a:t>
            </a:r>
            <a:r>
              <a:rPr lang="en-US" sz="3200" dirty="0" err="1">
                <a:cs typeface="Times New Roman"/>
              </a:rPr>
              <a:t>dihydroxyacetone</a:t>
            </a:r>
            <a:r>
              <a:rPr lang="en-US" sz="3200" dirty="0">
                <a:cs typeface="Times New Roman"/>
              </a:rPr>
              <a:t> phosphate (DHAP)</a:t>
            </a:r>
          </a:p>
          <a:p>
            <a:r>
              <a:rPr lang="en-US" sz="3200" dirty="0">
                <a:cs typeface="Times New Roman"/>
              </a:rPr>
              <a:t>Reduction of FAD to FADH</a:t>
            </a:r>
            <a:r>
              <a:rPr lang="en-US" sz="3200" baseline="-25000" dirty="0">
                <a:cs typeface="Times New Roman"/>
              </a:rPr>
              <a:t>2</a:t>
            </a:r>
            <a:endParaRPr lang="en-US" sz="3200" dirty="0">
              <a:cs typeface="Times New Roman"/>
            </a:endParaRPr>
          </a:p>
          <a:p>
            <a:r>
              <a:rPr lang="en-US" sz="3200" dirty="0">
                <a:cs typeface="Times New Roman"/>
              </a:rPr>
              <a:t>Channels electrons into respiratory chain by reducing UQ (ubiquinone</a:t>
            </a:r>
            <a:r>
              <a:rPr lang="en-US" sz="3200" dirty="0" smtClean="0">
                <a:cs typeface="Times New Roman"/>
              </a:rPr>
              <a:t>)</a:t>
            </a:r>
          </a:p>
          <a:p>
            <a:r>
              <a:rPr lang="en-US" sz="3200" dirty="0" smtClean="0">
                <a:cs typeface="Times New Roman"/>
              </a:rPr>
              <a:t>Originally thought to be a </a:t>
            </a:r>
            <a:r>
              <a:rPr lang="en-US" sz="3200" dirty="0" err="1" smtClean="0">
                <a:cs typeface="Times New Roman"/>
              </a:rPr>
              <a:t>metalloenzyme</a:t>
            </a:r>
            <a:r>
              <a:rPr lang="en-US" sz="3200" dirty="0" smtClean="0">
                <a:cs typeface="Times New Roman"/>
              </a:rPr>
              <a:t> but is actually inhibited by metals.</a:t>
            </a:r>
            <a:endParaRPr lang="en-US" sz="3200" dirty="0">
              <a:cs typeface="Times New Roman"/>
            </a:endParaRPr>
          </a:p>
          <a:p>
            <a:endParaRPr lang="en-US" sz="3200" dirty="0">
              <a:cs typeface="Times New Roman"/>
            </a:endParaRPr>
          </a:p>
        </p:txBody>
      </p:sp>
    </p:spTree>
    <p:extLst>
      <p:ext uri="{BB962C8B-B14F-4D97-AF65-F5344CB8AC3E}">
        <p14:creationId xmlns:p14="http://schemas.microsoft.com/office/powerpoint/2010/main" val="11019075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Glycerol metabolic pathway in </a:t>
            </a:r>
            <a:r>
              <a:rPr lang="en-US" sz="3200" i="1" dirty="0" smtClean="0"/>
              <a:t>E. coli</a:t>
            </a:r>
            <a:endParaRPr lang="en-US" sz="3200" i="1" dirty="0"/>
          </a:p>
        </p:txBody>
      </p:sp>
      <p:pic>
        <p:nvPicPr>
          <p:cNvPr id="4" name="Content Placeholder 3"/>
          <p:cNvPicPr>
            <a:picLocks noGrp="1" noChangeAspect="1"/>
          </p:cNvPicPr>
          <p:nvPr>
            <p:ph idx="1"/>
          </p:nvPr>
        </p:nvPicPr>
        <p:blipFill rotWithShape="1">
          <a:blip r:embed="rId3"/>
          <a:srcRect l="1" t="9205" r="-672" b="2316"/>
          <a:stretch/>
        </p:blipFill>
        <p:spPr>
          <a:xfrm>
            <a:off x="685800" y="1219200"/>
            <a:ext cx="7747895" cy="5307186"/>
          </a:xfrm>
          <a:ln w="38100" cmpd="sng">
            <a:solidFill>
              <a:schemeClr val="tx1"/>
            </a:solidFill>
          </a:ln>
        </p:spPr>
      </p:pic>
    </p:spTree>
    <p:extLst>
      <p:ext uri="{BB962C8B-B14F-4D97-AF65-F5344CB8AC3E}">
        <p14:creationId xmlns:p14="http://schemas.microsoft.com/office/powerpoint/2010/main" val="28743071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663"/>
            <a:ext cx="8188915" cy="593337"/>
          </a:xfrm>
        </p:spPr>
        <p:txBody>
          <a:bodyPr/>
          <a:lstStyle/>
          <a:p>
            <a:pPr algn="ctr"/>
            <a:r>
              <a:rPr lang="en-US" sz="2800" i="1" dirty="0" smtClean="0"/>
              <a:t>Escherichia coli </a:t>
            </a:r>
            <a:r>
              <a:rPr lang="en-US" sz="2800" dirty="0" smtClean="0"/>
              <a:t>Glycerol-3-Phosphate Dehydrogenase</a:t>
            </a:r>
            <a:endParaRPr lang="en-US" sz="2800" dirty="0"/>
          </a:p>
        </p:txBody>
      </p:sp>
      <p:pic>
        <p:nvPicPr>
          <p:cNvPr id="4" name="Content Placeholder 3"/>
          <p:cNvPicPr>
            <a:picLocks noGrp="1" noChangeAspect="1"/>
          </p:cNvPicPr>
          <p:nvPr>
            <p:ph idx="1"/>
          </p:nvPr>
        </p:nvPicPr>
        <p:blipFill rotWithShape="1">
          <a:blip r:embed="rId2"/>
          <a:srcRect t="3933" r="428" b="2082"/>
          <a:stretch/>
        </p:blipFill>
        <p:spPr>
          <a:xfrm>
            <a:off x="685800" y="1066800"/>
            <a:ext cx="7772400" cy="5200439"/>
          </a:xfrm>
        </p:spPr>
      </p:pic>
      <p:sp>
        <p:nvSpPr>
          <p:cNvPr id="3" name="TextBox 2"/>
          <p:cNvSpPr txBox="1"/>
          <p:nvPr/>
        </p:nvSpPr>
        <p:spPr>
          <a:xfrm>
            <a:off x="3515499" y="6324600"/>
            <a:ext cx="1994531" cy="430887"/>
          </a:xfrm>
          <a:prstGeom prst="rect">
            <a:avLst/>
          </a:prstGeom>
          <a:noFill/>
        </p:spPr>
        <p:txBody>
          <a:bodyPr wrap="none" rtlCol="0">
            <a:spAutoFit/>
          </a:bodyPr>
          <a:lstStyle/>
          <a:p>
            <a:r>
              <a:rPr lang="en-US" dirty="0" err="1" smtClean="0">
                <a:latin typeface="Times New Roman"/>
              </a:rPr>
              <a:t>Dimeric</a:t>
            </a:r>
            <a:r>
              <a:rPr lang="en-US" dirty="0" smtClean="0">
                <a:latin typeface="Times New Roman"/>
              </a:rPr>
              <a:t> Protein</a:t>
            </a:r>
            <a:endParaRPr lang="en-US" dirty="0">
              <a:latin typeface="Times New Roman"/>
            </a:endParaRPr>
          </a:p>
        </p:txBody>
      </p:sp>
    </p:spTree>
    <p:extLst>
      <p:ext uri="{BB962C8B-B14F-4D97-AF65-F5344CB8AC3E}">
        <p14:creationId xmlns:p14="http://schemas.microsoft.com/office/powerpoint/2010/main" val="21471454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a:t>GlpD</a:t>
            </a:r>
            <a:r>
              <a:rPr lang="en-US" sz="3200" dirty="0"/>
              <a:t> </a:t>
            </a:r>
            <a:r>
              <a:rPr lang="en-US" sz="3200" dirty="0" smtClean="0"/>
              <a:t>has </a:t>
            </a:r>
            <a:r>
              <a:rPr lang="en-US" sz="3200" dirty="0"/>
              <a:t>two major domains</a:t>
            </a:r>
          </a:p>
        </p:txBody>
      </p:sp>
      <p:pic>
        <p:nvPicPr>
          <p:cNvPr id="4" name="Content Placeholder 3"/>
          <p:cNvPicPr>
            <a:picLocks noGrp="1" noChangeAspect="1"/>
          </p:cNvPicPr>
          <p:nvPr>
            <p:ph idx="1"/>
          </p:nvPr>
        </p:nvPicPr>
        <p:blipFill>
          <a:blip r:embed="rId3"/>
          <a:srcRect t="2037" b="2037"/>
          <a:stretch>
            <a:fillRect/>
          </a:stretch>
        </p:blipFill>
        <p:spPr>
          <a:xfrm>
            <a:off x="304800" y="1447800"/>
            <a:ext cx="8610600" cy="4894263"/>
          </a:xfrm>
        </p:spPr>
      </p:pic>
      <p:sp>
        <p:nvSpPr>
          <p:cNvPr id="5" name="TextBox 4"/>
          <p:cNvSpPr txBox="1"/>
          <p:nvPr/>
        </p:nvSpPr>
        <p:spPr>
          <a:xfrm>
            <a:off x="4419600" y="1676400"/>
            <a:ext cx="652142" cy="338554"/>
          </a:xfrm>
          <a:prstGeom prst="rect">
            <a:avLst/>
          </a:prstGeom>
          <a:noFill/>
        </p:spPr>
        <p:txBody>
          <a:bodyPr wrap="none" rtlCol="0">
            <a:spAutoFit/>
          </a:bodyPr>
          <a:lstStyle/>
          <a:p>
            <a:r>
              <a:rPr lang="en-US" sz="1600" dirty="0" smtClean="0">
                <a:solidFill>
                  <a:srgbClr val="FFFFFF"/>
                </a:solidFill>
              </a:rPr>
              <a:t>“cap”</a:t>
            </a:r>
            <a:endParaRPr lang="en-US" sz="1600" dirty="0">
              <a:solidFill>
                <a:srgbClr val="FFFFFF"/>
              </a:solidFill>
            </a:endParaRPr>
          </a:p>
        </p:txBody>
      </p:sp>
      <p:sp>
        <p:nvSpPr>
          <p:cNvPr id="6" name="TextBox 5"/>
          <p:cNvSpPr txBox="1"/>
          <p:nvPr/>
        </p:nvSpPr>
        <p:spPr>
          <a:xfrm>
            <a:off x="762000" y="2362200"/>
            <a:ext cx="1752600" cy="584776"/>
          </a:xfrm>
          <a:prstGeom prst="rect">
            <a:avLst/>
          </a:prstGeom>
          <a:noFill/>
        </p:spPr>
        <p:txBody>
          <a:bodyPr wrap="square" rtlCol="0">
            <a:spAutoFit/>
          </a:bodyPr>
          <a:lstStyle/>
          <a:p>
            <a:r>
              <a:rPr lang="en-US" sz="1600" dirty="0" smtClean="0">
                <a:solidFill>
                  <a:srgbClr val="FFFFFF"/>
                </a:solidFill>
              </a:rPr>
              <a:t>N-terminal FAD-binding domain</a:t>
            </a:r>
            <a:endParaRPr lang="en-US" sz="1600" dirty="0">
              <a:solidFill>
                <a:srgbClr val="FFFFFF"/>
              </a:solidFill>
            </a:endParaRPr>
          </a:p>
        </p:txBody>
      </p:sp>
      <p:sp>
        <p:nvSpPr>
          <p:cNvPr id="7" name="TextBox 6"/>
          <p:cNvSpPr txBox="1"/>
          <p:nvPr/>
        </p:nvSpPr>
        <p:spPr>
          <a:xfrm>
            <a:off x="3962400" y="5562600"/>
            <a:ext cx="1563011" cy="369332"/>
          </a:xfrm>
          <a:prstGeom prst="rect">
            <a:avLst/>
          </a:prstGeom>
          <a:noFill/>
        </p:spPr>
        <p:txBody>
          <a:bodyPr wrap="none" rtlCol="0">
            <a:spAutoFit/>
          </a:bodyPr>
          <a:lstStyle/>
          <a:p>
            <a:r>
              <a:rPr lang="en-US" sz="1800" dirty="0" smtClean="0">
                <a:solidFill>
                  <a:srgbClr val="FFFFFF"/>
                </a:solidFill>
                <a:latin typeface="Times New Roman"/>
                <a:cs typeface="Times New Roman"/>
              </a:rPr>
              <a:t>“Switch point”</a:t>
            </a:r>
            <a:endParaRPr lang="en-US" sz="1800" dirty="0">
              <a:solidFill>
                <a:srgbClr val="FFFFFF"/>
              </a:solidFill>
              <a:latin typeface="Times New Roman"/>
              <a:cs typeface="Times New Roman"/>
            </a:endParaRPr>
          </a:p>
        </p:txBody>
      </p:sp>
      <p:cxnSp>
        <p:nvCxnSpPr>
          <p:cNvPr id="9" name="Straight Arrow Connector 8"/>
          <p:cNvCxnSpPr/>
          <p:nvPr/>
        </p:nvCxnSpPr>
        <p:spPr>
          <a:xfrm>
            <a:off x="3048000" y="5943600"/>
            <a:ext cx="33528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2457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663"/>
            <a:ext cx="8188915" cy="821937"/>
          </a:xfrm>
        </p:spPr>
        <p:txBody>
          <a:bodyPr/>
          <a:lstStyle/>
          <a:p>
            <a:pPr algn="ctr"/>
            <a:r>
              <a:rPr lang="en-US" sz="3200" dirty="0" smtClean="0"/>
              <a:t>Surface Interactions</a:t>
            </a:r>
            <a:endParaRPr lang="en-US" sz="3200" dirty="0"/>
          </a:p>
        </p:txBody>
      </p:sp>
      <p:pic>
        <p:nvPicPr>
          <p:cNvPr id="4" name="Content Placeholder 3"/>
          <p:cNvPicPr>
            <a:picLocks noGrp="1" noChangeAspect="1"/>
          </p:cNvPicPr>
          <p:nvPr>
            <p:ph idx="1"/>
          </p:nvPr>
        </p:nvPicPr>
        <p:blipFill>
          <a:blip r:embed="rId3"/>
          <a:srcRect l="1959" r="1959"/>
          <a:stretch>
            <a:fillRect/>
          </a:stretch>
        </p:blipFill>
        <p:spPr>
          <a:xfrm>
            <a:off x="457200" y="963238"/>
            <a:ext cx="8458199" cy="5378641"/>
          </a:xfrm>
        </p:spPr>
      </p:pic>
      <p:pic>
        <p:nvPicPr>
          <p:cNvPr id="7" name="Picture 6"/>
          <p:cNvPicPr>
            <a:picLocks noChangeAspect="1"/>
          </p:cNvPicPr>
          <p:nvPr/>
        </p:nvPicPr>
        <p:blipFill>
          <a:blip r:embed="rId4"/>
          <a:stretch>
            <a:fillRect/>
          </a:stretch>
        </p:blipFill>
        <p:spPr>
          <a:xfrm>
            <a:off x="4343400" y="1495816"/>
            <a:ext cx="4114800" cy="3025384"/>
          </a:xfrm>
          <a:prstGeom prst="rect">
            <a:avLst/>
          </a:prstGeom>
        </p:spPr>
      </p:pic>
      <p:sp>
        <p:nvSpPr>
          <p:cNvPr id="9" name="TextBox 8"/>
          <p:cNvSpPr txBox="1"/>
          <p:nvPr/>
        </p:nvSpPr>
        <p:spPr>
          <a:xfrm>
            <a:off x="6705600" y="6019800"/>
            <a:ext cx="1143000" cy="304800"/>
          </a:xfrm>
          <a:prstGeom prst="rect">
            <a:avLst/>
          </a:prstGeom>
          <a:noFill/>
        </p:spPr>
        <p:txBody>
          <a:bodyPr wrap="square" rtlCol="0">
            <a:spAutoFit/>
          </a:bodyPr>
          <a:lstStyle/>
          <a:p>
            <a:r>
              <a:rPr lang="en-US" sz="1400" dirty="0" smtClean="0">
                <a:solidFill>
                  <a:srgbClr val="FFFFFF"/>
                </a:solidFill>
              </a:rPr>
              <a:t>Ubiquinone</a:t>
            </a:r>
            <a:endParaRPr lang="en-US" sz="1400" dirty="0">
              <a:solidFill>
                <a:srgbClr val="FFFFFF"/>
              </a:solidFill>
            </a:endParaRPr>
          </a:p>
        </p:txBody>
      </p:sp>
    </p:spTree>
    <p:extLst>
      <p:ext uri="{BB962C8B-B14F-4D97-AF65-F5344CB8AC3E}">
        <p14:creationId xmlns:p14="http://schemas.microsoft.com/office/powerpoint/2010/main" val="3205946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Mechanism</a:t>
            </a:r>
            <a:endParaRPr lang="en-US" sz="3200" dirty="0"/>
          </a:p>
        </p:txBody>
      </p:sp>
      <p:pic>
        <p:nvPicPr>
          <p:cNvPr id="4" name="Content Placeholder 3"/>
          <p:cNvPicPr>
            <a:picLocks noGrp="1" noChangeAspect="1"/>
          </p:cNvPicPr>
          <p:nvPr>
            <p:ph idx="1"/>
          </p:nvPr>
        </p:nvPicPr>
        <p:blipFill>
          <a:blip r:embed="rId3"/>
          <a:srcRect t="17496" b="17496"/>
          <a:stretch>
            <a:fillRect/>
          </a:stretch>
        </p:blipFill>
        <p:spPr>
          <a:xfrm>
            <a:off x="533400" y="1447800"/>
            <a:ext cx="8382000" cy="4876800"/>
          </a:xfrm>
          <a:ln>
            <a:solidFill>
              <a:srgbClr val="000000"/>
            </a:solidFill>
            <a:prstDash val="solid"/>
          </a:ln>
        </p:spPr>
      </p:pic>
      <p:sp>
        <p:nvSpPr>
          <p:cNvPr id="5" name="TextBox 4"/>
          <p:cNvSpPr txBox="1"/>
          <p:nvPr/>
        </p:nvSpPr>
        <p:spPr>
          <a:xfrm>
            <a:off x="914400" y="1447800"/>
            <a:ext cx="914400" cy="246221"/>
          </a:xfrm>
          <a:prstGeom prst="rect">
            <a:avLst/>
          </a:prstGeom>
          <a:noFill/>
        </p:spPr>
        <p:txBody>
          <a:bodyPr wrap="square" rtlCol="0">
            <a:spAutoFit/>
          </a:bodyPr>
          <a:lstStyle/>
          <a:p>
            <a:r>
              <a:rPr lang="en-US" sz="1000" dirty="0" smtClean="0"/>
              <a:t>Anchor point</a:t>
            </a:r>
            <a:endParaRPr lang="en-US" sz="1000" dirty="0"/>
          </a:p>
        </p:txBody>
      </p:sp>
      <p:sp>
        <p:nvSpPr>
          <p:cNvPr id="6" name="TextBox 5"/>
          <p:cNvSpPr txBox="1"/>
          <p:nvPr/>
        </p:nvSpPr>
        <p:spPr>
          <a:xfrm>
            <a:off x="4572000" y="3657600"/>
            <a:ext cx="1676400" cy="600164"/>
          </a:xfrm>
          <a:prstGeom prst="rect">
            <a:avLst/>
          </a:prstGeom>
          <a:noFill/>
        </p:spPr>
        <p:txBody>
          <a:bodyPr wrap="square" rtlCol="0">
            <a:spAutoFit/>
          </a:bodyPr>
          <a:lstStyle/>
          <a:p>
            <a:r>
              <a:rPr lang="en-US" sz="1100" dirty="0" smtClean="0">
                <a:latin typeface="Times New Roman"/>
                <a:cs typeface="Times New Roman"/>
              </a:rPr>
              <a:t>Hydride transfer of G3P to FAD results in </a:t>
            </a:r>
            <a:r>
              <a:rPr lang="en-US" sz="1100" dirty="0" err="1" smtClean="0">
                <a:latin typeface="Times New Roman"/>
                <a:cs typeface="Times New Roman"/>
              </a:rPr>
              <a:t>dihydroflavin</a:t>
            </a:r>
            <a:r>
              <a:rPr lang="en-US" sz="1100" dirty="0" smtClean="0">
                <a:latin typeface="Times New Roman"/>
                <a:cs typeface="Times New Roman"/>
              </a:rPr>
              <a:t> anion state</a:t>
            </a:r>
            <a:endParaRPr lang="en-US" sz="1100" dirty="0">
              <a:latin typeface="Times New Roman"/>
              <a:cs typeface="Times New Roman"/>
            </a:endParaRPr>
          </a:p>
        </p:txBody>
      </p:sp>
      <p:sp>
        <p:nvSpPr>
          <p:cNvPr id="7" name="TextBox 6"/>
          <p:cNvSpPr txBox="1"/>
          <p:nvPr/>
        </p:nvSpPr>
        <p:spPr>
          <a:xfrm>
            <a:off x="4114800" y="6019800"/>
            <a:ext cx="710451" cy="261610"/>
          </a:xfrm>
          <a:prstGeom prst="rect">
            <a:avLst/>
          </a:prstGeom>
          <a:noFill/>
        </p:spPr>
        <p:txBody>
          <a:bodyPr wrap="none" rtlCol="0">
            <a:spAutoFit/>
          </a:bodyPr>
          <a:lstStyle/>
          <a:p>
            <a:r>
              <a:rPr lang="en-US" sz="1100" dirty="0" smtClean="0">
                <a:latin typeface="Times New Roman"/>
                <a:cs typeface="Times New Roman"/>
              </a:rPr>
              <a:t>stabilizer</a:t>
            </a:r>
            <a:endParaRPr lang="en-US" sz="1100" dirty="0">
              <a:latin typeface="Times New Roman"/>
              <a:cs typeface="Times New Roman"/>
            </a:endParaRPr>
          </a:p>
        </p:txBody>
      </p:sp>
    </p:spTree>
    <p:extLst>
      <p:ext uri="{BB962C8B-B14F-4D97-AF65-F5344CB8AC3E}">
        <p14:creationId xmlns:p14="http://schemas.microsoft.com/office/powerpoint/2010/main" val="35901307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Residues that interact with </a:t>
            </a:r>
            <a:r>
              <a:rPr lang="en-US" sz="3200" dirty="0" err="1" smtClean="0"/>
              <a:t>isoalloxazine</a:t>
            </a:r>
            <a:r>
              <a:rPr lang="en-US" sz="3200" dirty="0" smtClean="0"/>
              <a:t> ring</a:t>
            </a:r>
            <a:endParaRPr lang="en-US" sz="3200" dirty="0"/>
          </a:p>
        </p:txBody>
      </p:sp>
      <p:pic>
        <p:nvPicPr>
          <p:cNvPr id="4" name="Content Placeholder 3"/>
          <p:cNvPicPr>
            <a:picLocks noGrp="1" noChangeAspect="1"/>
          </p:cNvPicPr>
          <p:nvPr>
            <p:ph idx="1"/>
          </p:nvPr>
        </p:nvPicPr>
        <p:blipFill>
          <a:blip r:embed="rId3"/>
          <a:srcRect t="2268" b="2268"/>
          <a:stretch>
            <a:fillRect/>
          </a:stretch>
        </p:blipFill>
        <p:spPr>
          <a:xfrm>
            <a:off x="762000" y="1447800"/>
            <a:ext cx="7696199" cy="4894079"/>
          </a:xfrm>
        </p:spPr>
      </p:pic>
    </p:spTree>
    <p:extLst>
      <p:ext uri="{BB962C8B-B14F-4D97-AF65-F5344CB8AC3E}">
        <p14:creationId xmlns:p14="http://schemas.microsoft.com/office/powerpoint/2010/main" val="17642357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Sequence Alignment</a:t>
            </a:r>
            <a:endParaRPr lang="en-US" sz="3200" dirty="0"/>
          </a:p>
        </p:txBody>
      </p:sp>
      <p:pic>
        <p:nvPicPr>
          <p:cNvPr id="4" name="Content Placeholder 3"/>
          <p:cNvPicPr>
            <a:picLocks noGrp="1" noChangeAspect="1"/>
          </p:cNvPicPr>
          <p:nvPr>
            <p:ph idx="1"/>
          </p:nvPr>
        </p:nvPicPr>
        <p:blipFill rotWithShape="1">
          <a:blip r:embed="rId2"/>
          <a:srcRect t="1" r="-136" b="-555"/>
          <a:stretch/>
        </p:blipFill>
        <p:spPr>
          <a:xfrm>
            <a:off x="203056" y="1424422"/>
            <a:ext cx="8737889" cy="4917641"/>
          </a:xfrm>
          <a:ln w="38100" cmpd="sng">
            <a:solidFill>
              <a:srgbClr val="000000"/>
            </a:solidFill>
          </a:ln>
        </p:spPr>
      </p:pic>
    </p:spTree>
    <p:extLst>
      <p:ext uri="{BB962C8B-B14F-4D97-AF65-F5344CB8AC3E}">
        <p14:creationId xmlns:p14="http://schemas.microsoft.com/office/powerpoint/2010/main" val="6304094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Phylogenetic Tree</a:t>
            </a:r>
            <a:endParaRPr lang="en-US" sz="2400" dirty="0"/>
          </a:p>
        </p:txBody>
      </p:sp>
      <p:pic>
        <p:nvPicPr>
          <p:cNvPr id="4" name="Content Placeholder 3"/>
          <p:cNvPicPr>
            <a:picLocks noGrp="1" noChangeAspect="1"/>
          </p:cNvPicPr>
          <p:nvPr>
            <p:ph idx="1"/>
          </p:nvPr>
        </p:nvPicPr>
        <p:blipFill rotWithShape="1">
          <a:blip r:embed="rId2"/>
          <a:srcRect l="1070" t="188" r="422"/>
          <a:stretch/>
        </p:blipFill>
        <p:spPr>
          <a:xfrm>
            <a:off x="170656" y="1219200"/>
            <a:ext cx="8802688" cy="5410200"/>
          </a:xfrm>
          <a:ln w="38100" cmpd="sng">
            <a:solidFill>
              <a:srgbClr val="000000"/>
            </a:solidFill>
          </a:ln>
        </p:spPr>
      </p:pic>
      <p:sp>
        <p:nvSpPr>
          <p:cNvPr id="5" name="TextBox 4"/>
          <p:cNvSpPr txBox="1"/>
          <p:nvPr/>
        </p:nvSpPr>
        <p:spPr>
          <a:xfrm>
            <a:off x="6553200" y="1676400"/>
            <a:ext cx="2362200" cy="4876800"/>
          </a:xfrm>
          <a:prstGeom prst="rect">
            <a:avLst/>
          </a:prstGeom>
          <a:noFill/>
          <a:ln>
            <a:solidFill>
              <a:srgbClr val="FF0000"/>
            </a:solidFill>
          </a:ln>
          <a:effectLst>
            <a:glow rad="101600">
              <a:schemeClr val="accent2">
                <a:satMod val="175000"/>
                <a:alpha val="40000"/>
              </a:schemeClr>
            </a:glow>
          </a:effectLst>
        </p:spPr>
        <p:txBody>
          <a:bodyPr wrap="square" rtlCol="0">
            <a:spAutoFit/>
          </a:bodyPr>
          <a:lstStyle/>
          <a:p>
            <a:endParaRPr lang="en-US" dirty="0"/>
          </a:p>
        </p:txBody>
      </p:sp>
      <p:sp>
        <p:nvSpPr>
          <p:cNvPr id="7" name="TextBox 6"/>
          <p:cNvSpPr txBox="1"/>
          <p:nvPr/>
        </p:nvSpPr>
        <p:spPr>
          <a:xfrm>
            <a:off x="3657600" y="1676400"/>
            <a:ext cx="2133600" cy="307777"/>
          </a:xfrm>
          <a:prstGeom prst="rect">
            <a:avLst/>
          </a:prstGeom>
          <a:noFill/>
        </p:spPr>
        <p:txBody>
          <a:bodyPr wrap="square" rtlCol="0">
            <a:spAutoFit/>
          </a:bodyPr>
          <a:lstStyle/>
          <a:p>
            <a:r>
              <a:rPr lang="en-US" sz="1400" dirty="0" smtClean="0">
                <a:solidFill>
                  <a:srgbClr val="FF0000"/>
                </a:solidFill>
              </a:rPr>
              <a:t>Gram negative bacteria</a:t>
            </a:r>
            <a:endParaRPr lang="en-US" sz="1400" dirty="0">
              <a:solidFill>
                <a:srgbClr val="FF0000"/>
              </a:solidFill>
            </a:endParaRPr>
          </a:p>
        </p:txBody>
      </p:sp>
    </p:spTree>
    <p:extLst>
      <p:ext uri="{BB962C8B-B14F-4D97-AF65-F5344CB8AC3E}">
        <p14:creationId xmlns:p14="http://schemas.microsoft.com/office/powerpoint/2010/main" val="2910424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Background Information</a:t>
            </a:r>
            <a:endParaRPr lang="en-US" sz="3200" b="1" dirty="0"/>
          </a:p>
        </p:txBody>
      </p:sp>
      <p:sp>
        <p:nvSpPr>
          <p:cNvPr id="3" name="Content Placeholder 2"/>
          <p:cNvSpPr>
            <a:spLocks noGrp="1"/>
          </p:cNvSpPr>
          <p:nvPr>
            <p:ph idx="1"/>
          </p:nvPr>
        </p:nvSpPr>
        <p:spPr/>
        <p:txBody>
          <a:bodyPr/>
          <a:lstStyle/>
          <a:p>
            <a:r>
              <a:rPr lang="en-US" dirty="0" smtClean="0"/>
              <a:t>Was discovered by German Physician Dr. Robert Koch. Awarded the Nobel Prize in 1905 and is referred to as “The Father of Bacteriology”</a:t>
            </a:r>
          </a:p>
          <a:p>
            <a:r>
              <a:rPr lang="en-US" i="1" dirty="0" smtClean="0"/>
              <a:t>Mycobacterium Tuberculosis </a:t>
            </a:r>
            <a:r>
              <a:rPr lang="en-US" dirty="0" smtClean="0"/>
              <a:t>(TB) primarily affects the lungs</a:t>
            </a:r>
          </a:p>
          <a:p>
            <a:r>
              <a:rPr lang="en-US" dirty="0" smtClean="0"/>
              <a:t>There are two forms: </a:t>
            </a:r>
          </a:p>
          <a:p>
            <a:pPr marL="857516" lvl="1" indent="-457200">
              <a:buFont typeface="+mj-lt"/>
              <a:buAutoNum type="arabicParenR"/>
            </a:pPr>
            <a:r>
              <a:rPr lang="en-US" sz="2800" dirty="0" smtClean="0"/>
              <a:t>TB Infection</a:t>
            </a:r>
          </a:p>
          <a:p>
            <a:pPr marL="857516" lvl="1" indent="-457200">
              <a:buFont typeface="+mj-lt"/>
              <a:buAutoNum type="arabicParenR"/>
            </a:pPr>
            <a:r>
              <a:rPr lang="en-US" sz="2800" dirty="0" smtClean="0"/>
              <a:t>TB Disease</a:t>
            </a:r>
          </a:p>
          <a:p>
            <a:r>
              <a:rPr lang="en-US" dirty="0" smtClean="0"/>
              <a:t>TB kills over 2 million people a year. Very prone in HIV patients</a:t>
            </a:r>
          </a:p>
          <a:p>
            <a:endParaRPr lang="en-US" sz="2400" dirty="0"/>
          </a:p>
        </p:txBody>
      </p:sp>
    </p:spTree>
    <p:extLst>
      <p:ext uri="{BB962C8B-B14F-4D97-AF65-F5344CB8AC3E}">
        <p14:creationId xmlns:p14="http://schemas.microsoft.com/office/powerpoint/2010/main" val="41596117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err="1" smtClean="0"/>
              <a:t>Pectate</a:t>
            </a:r>
            <a:r>
              <a:rPr lang="en-US" dirty="0" smtClean="0"/>
              <a:t> </a:t>
            </a:r>
            <a:r>
              <a:rPr lang="en-US" dirty="0" err="1" smtClean="0"/>
              <a:t>Lyase</a:t>
            </a:r>
            <a:r>
              <a:rPr lang="en-US" dirty="0" smtClean="0"/>
              <a:t> C</a:t>
            </a:r>
            <a:br>
              <a:rPr lang="en-US" dirty="0" smtClean="0"/>
            </a:br>
            <a:r>
              <a:rPr lang="en-US" i="1" dirty="0" err="1" smtClean="0"/>
              <a:t>Erwinia</a:t>
            </a:r>
            <a:r>
              <a:rPr lang="en-US" i="1" dirty="0" smtClean="0"/>
              <a:t> </a:t>
            </a:r>
            <a:r>
              <a:rPr lang="en-US" i="1" dirty="0" err="1" smtClean="0"/>
              <a:t>chrysanthemi</a:t>
            </a:r>
            <a:endParaRPr lang="en-US" i="1" dirty="0"/>
          </a:p>
        </p:txBody>
      </p:sp>
      <p:sp>
        <p:nvSpPr>
          <p:cNvPr id="5" name="Subtitle 4"/>
          <p:cNvSpPr>
            <a:spLocks noGrp="1"/>
          </p:cNvSpPr>
          <p:nvPr>
            <p:ph type="subTitle" idx="1"/>
          </p:nvPr>
        </p:nvSpPr>
        <p:spPr/>
        <p:txBody>
          <a:bodyPr/>
          <a:lstStyle/>
          <a:p>
            <a:pPr algn="l"/>
            <a:r>
              <a:rPr lang="en-US" dirty="0" smtClean="0"/>
              <a:t>PDB: 1AIR</a:t>
            </a:r>
          </a:p>
          <a:p>
            <a:pPr algn="l"/>
            <a:r>
              <a:rPr lang="en-US" dirty="0" err="1" smtClean="0"/>
              <a:t>Scavetta</a:t>
            </a:r>
            <a:r>
              <a:rPr lang="en-US" dirty="0" smtClean="0"/>
              <a:t>, Robert. Structure of a Plant Cell Wall Fragment </a:t>
            </a:r>
            <a:r>
              <a:rPr lang="en-US" dirty="0" err="1" smtClean="0"/>
              <a:t>Complexed</a:t>
            </a:r>
            <a:r>
              <a:rPr lang="en-US" dirty="0" smtClean="0"/>
              <a:t> to </a:t>
            </a:r>
            <a:r>
              <a:rPr lang="en-US" dirty="0" err="1" smtClean="0"/>
              <a:t>Pectate</a:t>
            </a:r>
            <a:r>
              <a:rPr lang="en-US" dirty="0" smtClean="0"/>
              <a:t> </a:t>
            </a:r>
            <a:r>
              <a:rPr lang="en-US" dirty="0" err="1" smtClean="0"/>
              <a:t>Lyase</a:t>
            </a:r>
            <a:r>
              <a:rPr lang="en-US" dirty="0" smtClean="0"/>
              <a:t> C. </a:t>
            </a:r>
            <a:r>
              <a:rPr lang="en-US" i="1" dirty="0" smtClean="0"/>
              <a:t>The Plant Cell</a:t>
            </a:r>
            <a:r>
              <a:rPr lang="en-US" dirty="0" smtClean="0"/>
              <a:t>. </a:t>
            </a:r>
            <a:r>
              <a:rPr lang="en-US" b="1" dirty="0" smtClean="0"/>
              <a:t>1999. </a:t>
            </a:r>
            <a:r>
              <a:rPr lang="en-US" dirty="0" smtClean="0"/>
              <a:t>11. 1081-1092</a:t>
            </a:r>
            <a:endParaRPr lang="en-US" i="1" dirty="0"/>
          </a:p>
        </p:txBody>
      </p:sp>
    </p:spTree>
    <p:extLst>
      <p:ext uri="{BB962C8B-B14F-4D97-AF65-F5344CB8AC3E}">
        <p14:creationId xmlns:p14="http://schemas.microsoft.com/office/powerpoint/2010/main" val="10753117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err="1" smtClean="0"/>
              <a:t>Erwinia</a:t>
            </a:r>
            <a:r>
              <a:rPr lang="en-US" sz="3200" i="1" dirty="0" smtClean="0"/>
              <a:t> </a:t>
            </a:r>
            <a:r>
              <a:rPr lang="en-US" sz="3200" i="1" dirty="0" err="1" smtClean="0"/>
              <a:t>chrysanthemi</a:t>
            </a:r>
            <a:r>
              <a:rPr lang="en-US" sz="3200" i="1" dirty="0" smtClean="0"/>
              <a:t> </a:t>
            </a:r>
            <a:r>
              <a:rPr lang="en-US" sz="3200" dirty="0" err="1" smtClean="0"/>
              <a:t>Pectate</a:t>
            </a:r>
            <a:r>
              <a:rPr lang="en-US" sz="3200" dirty="0" smtClean="0"/>
              <a:t> </a:t>
            </a:r>
            <a:r>
              <a:rPr lang="en-US" sz="3200" dirty="0" err="1" smtClean="0"/>
              <a:t>Lyase</a:t>
            </a:r>
            <a:r>
              <a:rPr lang="en-US" sz="3200" dirty="0" smtClean="0"/>
              <a:t> C</a:t>
            </a:r>
            <a:endParaRPr lang="en-US" sz="3200" dirty="0"/>
          </a:p>
        </p:txBody>
      </p:sp>
      <p:sp>
        <p:nvSpPr>
          <p:cNvPr id="3" name="Content Placeholder 2"/>
          <p:cNvSpPr>
            <a:spLocks noGrp="1"/>
          </p:cNvSpPr>
          <p:nvPr>
            <p:ph idx="1"/>
          </p:nvPr>
        </p:nvSpPr>
        <p:spPr>
          <a:xfrm>
            <a:off x="723901" y="1447800"/>
            <a:ext cx="7696199" cy="4894079"/>
          </a:xfrm>
        </p:spPr>
        <p:txBody>
          <a:bodyPr/>
          <a:lstStyle/>
          <a:p>
            <a:r>
              <a:rPr lang="en-US" dirty="0" smtClean="0"/>
              <a:t>Enzyme class: </a:t>
            </a:r>
            <a:r>
              <a:rPr lang="en-US" dirty="0" err="1" smtClean="0"/>
              <a:t>Lyase</a:t>
            </a:r>
            <a:endParaRPr lang="en-US" dirty="0" smtClean="0"/>
          </a:p>
          <a:p>
            <a:r>
              <a:rPr lang="en-US" dirty="0" err="1" smtClean="0"/>
              <a:t>Pectate</a:t>
            </a:r>
            <a:r>
              <a:rPr lang="en-US" dirty="0" smtClean="0"/>
              <a:t> </a:t>
            </a:r>
            <a:r>
              <a:rPr lang="en-US" dirty="0" err="1" smtClean="0"/>
              <a:t>Lyases</a:t>
            </a:r>
            <a:r>
              <a:rPr lang="en-US" dirty="0" smtClean="0"/>
              <a:t> occur in 5 of the 21 families polysaccharide </a:t>
            </a:r>
            <a:r>
              <a:rPr lang="en-US" dirty="0" err="1" smtClean="0"/>
              <a:t>lyases</a:t>
            </a:r>
            <a:endParaRPr lang="en-US" dirty="0" smtClean="0"/>
          </a:p>
          <a:p>
            <a:r>
              <a:rPr lang="en-US" dirty="0" smtClean="0"/>
              <a:t>PLs are depolymerizing enzymes that degrade plant cell walls</a:t>
            </a:r>
          </a:p>
          <a:p>
            <a:r>
              <a:rPr lang="en-US" dirty="0" smtClean="0"/>
              <a:t>Catalyze cleavage of </a:t>
            </a:r>
            <a:r>
              <a:rPr lang="en-US" dirty="0" err="1" smtClean="0"/>
              <a:t>pectate</a:t>
            </a:r>
            <a:r>
              <a:rPr lang="en-US" dirty="0" smtClean="0"/>
              <a:t>, the major component that maintains the structural integrity of a plant cell’s wall</a:t>
            </a:r>
            <a:endParaRPr lang="en-US" dirty="0"/>
          </a:p>
        </p:txBody>
      </p:sp>
    </p:spTree>
    <p:extLst>
      <p:ext uri="{BB962C8B-B14F-4D97-AF65-F5344CB8AC3E}">
        <p14:creationId xmlns:p14="http://schemas.microsoft.com/office/powerpoint/2010/main" val="18015440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err="1"/>
              <a:t>Erwinia</a:t>
            </a:r>
            <a:r>
              <a:rPr lang="en-US" sz="3200" i="1" dirty="0"/>
              <a:t> </a:t>
            </a:r>
            <a:r>
              <a:rPr lang="en-US" sz="3200" i="1" dirty="0" err="1"/>
              <a:t>chrysanthemi</a:t>
            </a:r>
            <a:r>
              <a:rPr lang="en-US" sz="3200" i="1" dirty="0"/>
              <a:t> </a:t>
            </a:r>
            <a:r>
              <a:rPr lang="en-US" sz="3200" dirty="0" err="1"/>
              <a:t>Pectate</a:t>
            </a:r>
            <a:r>
              <a:rPr lang="en-US" sz="3200" dirty="0"/>
              <a:t> </a:t>
            </a:r>
            <a:r>
              <a:rPr lang="en-US" sz="3200" dirty="0" err="1"/>
              <a:t>Lyase</a:t>
            </a:r>
            <a:r>
              <a:rPr lang="en-US" sz="3200" dirty="0"/>
              <a:t> C</a:t>
            </a:r>
          </a:p>
        </p:txBody>
      </p:sp>
      <p:pic>
        <p:nvPicPr>
          <p:cNvPr id="4" name="Content Placeholder 3"/>
          <p:cNvPicPr>
            <a:picLocks noGrp="1" noChangeAspect="1"/>
          </p:cNvPicPr>
          <p:nvPr>
            <p:ph idx="1"/>
          </p:nvPr>
        </p:nvPicPr>
        <p:blipFill>
          <a:blip r:embed="rId2"/>
          <a:srcRect t="472" b="472"/>
          <a:stretch>
            <a:fillRect/>
          </a:stretch>
        </p:blipFill>
        <p:spPr>
          <a:xfrm>
            <a:off x="723900" y="1447800"/>
            <a:ext cx="7696200" cy="4894263"/>
          </a:xfrm>
        </p:spPr>
      </p:pic>
    </p:spTree>
    <p:extLst>
      <p:ext uri="{BB962C8B-B14F-4D97-AF65-F5344CB8AC3E}">
        <p14:creationId xmlns:p14="http://schemas.microsoft.com/office/powerpoint/2010/main" val="38248877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43200" y="1066800"/>
            <a:ext cx="6210300" cy="5611836"/>
          </a:xfrm>
          <a:prstGeom prst="rect">
            <a:avLst/>
          </a:prstGeom>
        </p:spPr>
      </p:pic>
      <p:sp>
        <p:nvSpPr>
          <p:cNvPr id="6" name="Title 5"/>
          <p:cNvSpPr>
            <a:spLocks noGrp="1"/>
          </p:cNvSpPr>
          <p:nvPr>
            <p:ph type="title"/>
          </p:nvPr>
        </p:nvSpPr>
        <p:spPr>
          <a:xfrm>
            <a:off x="228600" y="0"/>
            <a:ext cx="8188914" cy="939080"/>
          </a:xfrm>
        </p:spPr>
        <p:txBody>
          <a:bodyPr/>
          <a:lstStyle/>
          <a:p>
            <a:pPr algn="ctr"/>
            <a:r>
              <a:rPr lang="en-US" sz="2400" dirty="0" smtClean="0"/>
              <a:t>Structural Comparison of </a:t>
            </a:r>
            <a:r>
              <a:rPr lang="en-US" sz="2400" i="1" dirty="0" smtClean="0"/>
              <a:t>Bacillus </a:t>
            </a:r>
            <a:r>
              <a:rPr lang="en-US" sz="2400" i="1" dirty="0" err="1" smtClean="0"/>
              <a:t>subtillis</a:t>
            </a:r>
            <a:r>
              <a:rPr lang="en-US" sz="2400" i="1" dirty="0" smtClean="0"/>
              <a:t> </a:t>
            </a:r>
            <a:r>
              <a:rPr lang="en-US" sz="2400" dirty="0" smtClean="0"/>
              <a:t>and </a:t>
            </a:r>
            <a:r>
              <a:rPr lang="en-US" sz="2400" i="1" dirty="0" smtClean="0"/>
              <a:t>E.</a:t>
            </a:r>
            <a:r>
              <a:rPr lang="en-US" sz="2400" dirty="0" smtClean="0"/>
              <a:t> </a:t>
            </a:r>
            <a:r>
              <a:rPr lang="en-US" sz="2400" i="1" dirty="0" err="1" smtClean="0"/>
              <a:t>chrysthemi</a:t>
            </a:r>
            <a:endParaRPr lang="en-US" sz="2400" i="1" dirty="0"/>
          </a:p>
        </p:txBody>
      </p:sp>
      <p:sp>
        <p:nvSpPr>
          <p:cNvPr id="2" name="TextBox 1"/>
          <p:cNvSpPr txBox="1"/>
          <p:nvPr/>
        </p:nvSpPr>
        <p:spPr>
          <a:xfrm>
            <a:off x="152400" y="1066800"/>
            <a:ext cx="2362200" cy="1323439"/>
          </a:xfrm>
          <a:prstGeom prst="rect">
            <a:avLst/>
          </a:prstGeom>
          <a:noFill/>
        </p:spPr>
        <p:txBody>
          <a:bodyPr wrap="square" rtlCol="0">
            <a:spAutoFit/>
          </a:bodyPr>
          <a:lstStyle/>
          <a:p>
            <a:pPr marL="342900" indent="-342900">
              <a:buFont typeface="Arial"/>
              <a:buChar char="•"/>
            </a:pPr>
            <a:r>
              <a:rPr lang="en-US" sz="2000" dirty="0" smtClean="0">
                <a:latin typeface="Times New Roman"/>
                <a:cs typeface="Times New Roman"/>
              </a:rPr>
              <a:t>All PLs share an unusual structural motif termed the </a:t>
            </a:r>
            <a:r>
              <a:rPr lang="en-US" sz="2000" u="sng" dirty="0" smtClean="0">
                <a:latin typeface="Times New Roman"/>
                <a:cs typeface="Times New Roman"/>
              </a:rPr>
              <a:t>parallel β-helix</a:t>
            </a:r>
            <a:endParaRPr lang="en-US" sz="2000" u="sng" dirty="0">
              <a:latin typeface="Times New Roman"/>
              <a:cs typeface="Times New Roman"/>
            </a:endParaRPr>
          </a:p>
        </p:txBody>
      </p:sp>
    </p:spTree>
    <p:extLst>
      <p:ext uri="{BB962C8B-B14F-4D97-AF65-F5344CB8AC3E}">
        <p14:creationId xmlns:p14="http://schemas.microsoft.com/office/powerpoint/2010/main" val="30082218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Stacking of the B-strand</a:t>
            </a:r>
            <a:endParaRPr lang="en-US" sz="3200" dirty="0"/>
          </a:p>
        </p:txBody>
      </p:sp>
      <p:pic>
        <p:nvPicPr>
          <p:cNvPr id="3" name="Picture 2"/>
          <p:cNvPicPr>
            <a:picLocks noChangeAspect="1"/>
          </p:cNvPicPr>
          <p:nvPr/>
        </p:nvPicPr>
        <p:blipFill>
          <a:blip r:embed="rId2"/>
          <a:stretch>
            <a:fillRect/>
          </a:stretch>
        </p:blipFill>
        <p:spPr>
          <a:xfrm>
            <a:off x="1954080" y="990600"/>
            <a:ext cx="5235840" cy="5867400"/>
          </a:xfrm>
          <a:prstGeom prst="rect">
            <a:avLst/>
          </a:prstGeom>
        </p:spPr>
      </p:pic>
      <p:sp>
        <p:nvSpPr>
          <p:cNvPr id="4" name="TextBox 3"/>
          <p:cNvSpPr txBox="1"/>
          <p:nvPr/>
        </p:nvSpPr>
        <p:spPr>
          <a:xfrm>
            <a:off x="0" y="990601"/>
            <a:ext cx="1828800" cy="1384995"/>
          </a:xfrm>
          <a:prstGeom prst="rect">
            <a:avLst/>
          </a:prstGeom>
          <a:noFill/>
        </p:spPr>
        <p:txBody>
          <a:bodyPr wrap="square" rtlCol="0">
            <a:spAutoFit/>
          </a:bodyPr>
          <a:lstStyle/>
          <a:p>
            <a:pPr marL="285750" indent="-285750">
              <a:buFont typeface="Arial"/>
              <a:buChar char="•"/>
            </a:pPr>
            <a:r>
              <a:rPr lang="en-US" sz="2800" dirty="0" err="1" smtClean="0">
                <a:latin typeface="Times New Roman"/>
                <a:cs typeface="Times New Roman"/>
              </a:rPr>
              <a:t>Asn</a:t>
            </a:r>
            <a:r>
              <a:rPr lang="en-US" sz="2800" dirty="0" smtClean="0">
                <a:latin typeface="Times New Roman"/>
                <a:cs typeface="Times New Roman"/>
              </a:rPr>
              <a:t> (red)</a:t>
            </a:r>
          </a:p>
          <a:p>
            <a:pPr marL="285750" indent="-285750">
              <a:buFont typeface="Arial"/>
              <a:buChar char="•"/>
            </a:pPr>
            <a:r>
              <a:rPr lang="en-US" sz="2800" dirty="0" smtClean="0">
                <a:latin typeface="Times New Roman"/>
                <a:cs typeface="Times New Roman"/>
              </a:rPr>
              <a:t>Aromatic (yellow)</a:t>
            </a:r>
            <a:endParaRPr lang="en-US" sz="2800" dirty="0">
              <a:latin typeface="Times New Roman"/>
              <a:cs typeface="Times New Roman"/>
            </a:endParaRPr>
          </a:p>
        </p:txBody>
      </p:sp>
    </p:spTree>
    <p:extLst>
      <p:ext uri="{BB962C8B-B14F-4D97-AF65-F5344CB8AC3E}">
        <p14:creationId xmlns:p14="http://schemas.microsoft.com/office/powerpoint/2010/main" val="9095705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663"/>
            <a:ext cx="8188915" cy="669537"/>
          </a:xfrm>
        </p:spPr>
        <p:txBody>
          <a:bodyPr/>
          <a:lstStyle/>
          <a:p>
            <a:pPr algn="ctr"/>
            <a:r>
              <a:rPr lang="en-US" dirty="0" smtClean="0"/>
              <a:t>Mechanism</a:t>
            </a:r>
            <a:endParaRPr lang="en-US" dirty="0"/>
          </a:p>
        </p:txBody>
      </p:sp>
      <p:pic>
        <p:nvPicPr>
          <p:cNvPr id="4" name="Content Placeholder 3"/>
          <p:cNvPicPr>
            <a:picLocks noGrp="1" noChangeAspect="1"/>
          </p:cNvPicPr>
          <p:nvPr>
            <p:ph idx="1"/>
          </p:nvPr>
        </p:nvPicPr>
        <p:blipFill rotWithShape="1">
          <a:blip r:embed="rId2"/>
          <a:srcRect l="1" t="1257" r="152" b="382"/>
          <a:stretch/>
        </p:blipFill>
        <p:spPr>
          <a:xfrm>
            <a:off x="529382" y="1219200"/>
            <a:ext cx="8085237" cy="5499324"/>
          </a:xfrm>
          <a:ln w="38100" cmpd="sng">
            <a:solidFill>
              <a:srgbClr val="000000"/>
            </a:solidFill>
          </a:ln>
        </p:spPr>
      </p:pic>
    </p:spTree>
    <p:extLst>
      <p:ext uri="{BB962C8B-B14F-4D97-AF65-F5344CB8AC3E}">
        <p14:creationId xmlns:p14="http://schemas.microsoft.com/office/powerpoint/2010/main" val="27913597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3200" dirty="0" err="1" smtClean="0"/>
              <a:t>Tetragalacturonic</a:t>
            </a:r>
            <a:r>
              <a:rPr lang="en-US" sz="3200" dirty="0" smtClean="0"/>
              <a:t> acid bound in active site</a:t>
            </a:r>
            <a:br>
              <a:rPr lang="en-US" sz="3200" dirty="0" smtClean="0"/>
            </a:br>
            <a:endParaRPr lang="en-US" sz="3200" dirty="0"/>
          </a:p>
        </p:txBody>
      </p:sp>
      <p:pic>
        <p:nvPicPr>
          <p:cNvPr id="10" name="Content Placeholder 9"/>
          <p:cNvPicPr>
            <a:picLocks noGrp="1" noChangeAspect="1"/>
          </p:cNvPicPr>
          <p:nvPr>
            <p:ph idx="1"/>
          </p:nvPr>
        </p:nvPicPr>
        <p:blipFill rotWithShape="1">
          <a:blip r:embed="rId2"/>
          <a:srcRect t="237" r="-569" b="7705"/>
          <a:stretch/>
        </p:blipFill>
        <p:spPr>
          <a:xfrm>
            <a:off x="495301" y="747156"/>
            <a:ext cx="8153399" cy="5965044"/>
          </a:xfrm>
        </p:spPr>
      </p:pic>
    </p:spTree>
    <p:extLst>
      <p:ext uri="{BB962C8B-B14F-4D97-AF65-F5344CB8AC3E}">
        <p14:creationId xmlns:p14="http://schemas.microsoft.com/office/powerpoint/2010/main" val="42850210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can any sugar bind? Like glucose?</a:t>
            </a:r>
            <a:endParaRPr lang="en-US" dirty="0"/>
          </a:p>
        </p:txBody>
      </p:sp>
      <p:pic>
        <p:nvPicPr>
          <p:cNvPr id="4" name="Content Placeholder 3"/>
          <p:cNvPicPr>
            <a:picLocks noGrp="1" noChangeAspect="1"/>
          </p:cNvPicPr>
          <p:nvPr>
            <p:ph idx="1"/>
          </p:nvPr>
        </p:nvPicPr>
        <p:blipFill rotWithShape="1">
          <a:blip r:embed="rId2"/>
          <a:srcRect t="199" r="-239" b="-165"/>
          <a:stretch/>
        </p:blipFill>
        <p:spPr>
          <a:xfrm>
            <a:off x="152399" y="1040754"/>
            <a:ext cx="8783871" cy="5817246"/>
          </a:xfrm>
        </p:spPr>
      </p:pic>
    </p:spTree>
    <p:extLst>
      <p:ext uri="{BB962C8B-B14F-4D97-AF65-F5344CB8AC3E}">
        <p14:creationId xmlns:p14="http://schemas.microsoft.com/office/powerpoint/2010/main" val="13446687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smtClean="0"/>
              <a:t>Tetragalacturonic</a:t>
            </a:r>
            <a:r>
              <a:rPr lang="en-US" sz="3200" dirty="0" smtClean="0"/>
              <a:t> Acid bound without Ca</a:t>
            </a:r>
            <a:r>
              <a:rPr lang="en-US" sz="3200" baseline="30000" dirty="0" smtClean="0"/>
              <a:t>2+</a:t>
            </a:r>
            <a:endParaRPr lang="en-US" sz="3200" baseline="30000" dirty="0"/>
          </a:p>
        </p:txBody>
      </p:sp>
      <p:pic>
        <p:nvPicPr>
          <p:cNvPr id="4" name="Content Placeholder 3"/>
          <p:cNvPicPr>
            <a:picLocks noGrp="1" noChangeAspect="1"/>
          </p:cNvPicPr>
          <p:nvPr>
            <p:ph idx="1"/>
          </p:nvPr>
        </p:nvPicPr>
        <p:blipFill rotWithShape="1">
          <a:blip r:embed="rId3"/>
          <a:srcRect l="-1" t="-707" r="-444" b="486"/>
          <a:stretch/>
        </p:blipFill>
        <p:spPr>
          <a:xfrm>
            <a:off x="478182" y="1095874"/>
            <a:ext cx="8187636" cy="5246005"/>
          </a:xfrm>
        </p:spPr>
      </p:pic>
      <p:sp>
        <p:nvSpPr>
          <p:cNvPr id="5" name="TextBox 4"/>
          <p:cNvSpPr txBox="1"/>
          <p:nvPr/>
        </p:nvSpPr>
        <p:spPr>
          <a:xfrm>
            <a:off x="4191000" y="4800600"/>
            <a:ext cx="1082348" cy="307777"/>
          </a:xfrm>
          <a:prstGeom prst="rect">
            <a:avLst/>
          </a:prstGeom>
          <a:noFill/>
        </p:spPr>
        <p:txBody>
          <a:bodyPr wrap="none" rtlCol="0">
            <a:spAutoFit/>
          </a:bodyPr>
          <a:lstStyle/>
          <a:p>
            <a:r>
              <a:rPr lang="en-US" sz="1400" dirty="0" err="1" smtClean="0">
                <a:solidFill>
                  <a:srgbClr val="FFFFFF"/>
                </a:solidFill>
              </a:rPr>
              <a:t>TetraGalpA</a:t>
            </a:r>
            <a:endParaRPr lang="en-US" sz="1400" dirty="0">
              <a:solidFill>
                <a:srgbClr val="FFFFFF"/>
              </a:solidFill>
            </a:endParaRPr>
          </a:p>
        </p:txBody>
      </p:sp>
    </p:spTree>
    <p:extLst>
      <p:ext uri="{BB962C8B-B14F-4D97-AF65-F5344CB8AC3E}">
        <p14:creationId xmlns:p14="http://schemas.microsoft.com/office/powerpoint/2010/main" val="21952227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8663"/>
            <a:ext cx="8265115" cy="364737"/>
          </a:xfrm>
        </p:spPr>
        <p:txBody>
          <a:bodyPr/>
          <a:lstStyle/>
          <a:p>
            <a:pPr algn="ctr"/>
            <a:r>
              <a:rPr lang="en-US" sz="2000" dirty="0" smtClean="0"/>
              <a:t>Sequence Alignment</a:t>
            </a:r>
            <a:endParaRPr lang="en-US" sz="2000" dirty="0"/>
          </a:p>
        </p:txBody>
      </p:sp>
      <p:pic>
        <p:nvPicPr>
          <p:cNvPr id="4" name="Content Placeholder 3"/>
          <p:cNvPicPr>
            <a:picLocks noGrp="1" noChangeAspect="1"/>
          </p:cNvPicPr>
          <p:nvPr>
            <p:ph idx="1"/>
          </p:nvPr>
        </p:nvPicPr>
        <p:blipFill rotWithShape="1">
          <a:blip r:embed="rId2"/>
          <a:srcRect l="-584" t="-1" r="-1" b="-1"/>
          <a:stretch/>
        </p:blipFill>
        <p:spPr>
          <a:xfrm>
            <a:off x="33315" y="838200"/>
            <a:ext cx="9077370" cy="5686406"/>
          </a:xfrm>
          <a:ln w="38100" cmpd="sng">
            <a:solidFill>
              <a:srgbClr val="000000"/>
            </a:solidFill>
          </a:ln>
        </p:spPr>
      </p:pic>
    </p:spTree>
    <p:extLst>
      <p:ext uri="{BB962C8B-B14F-4D97-AF65-F5344CB8AC3E}">
        <p14:creationId xmlns:p14="http://schemas.microsoft.com/office/powerpoint/2010/main" val="20284117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So what is </a:t>
            </a:r>
            <a:r>
              <a:rPr lang="en-US" sz="3200" dirty="0" err="1" smtClean="0"/>
              <a:t>Pantothenate</a:t>
            </a:r>
            <a:r>
              <a:rPr lang="en-US" sz="3200" dirty="0" smtClean="0"/>
              <a:t> </a:t>
            </a:r>
            <a:r>
              <a:rPr lang="en-US" sz="3200" dirty="0" err="1" smtClean="0"/>
              <a:t>Synthetase</a:t>
            </a:r>
            <a:r>
              <a:rPr lang="en-US" sz="3200" dirty="0" smtClean="0"/>
              <a:t> (PS)?</a:t>
            </a:r>
            <a:endParaRPr lang="en-US" sz="3200" dirty="0"/>
          </a:p>
        </p:txBody>
      </p:sp>
      <p:sp>
        <p:nvSpPr>
          <p:cNvPr id="3" name="Content Placeholder 2"/>
          <p:cNvSpPr>
            <a:spLocks noGrp="1"/>
          </p:cNvSpPr>
          <p:nvPr>
            <p:ph idx="1"/>
          </p:nvPr>
        </p:nvSpPr>
        <p:spPr/>
        <p:txBody>
          <a:bodyPr/>
          <a:lstStyle/>
          <a:p>
            <a:r>
              <a:rPr lang="en-US" sz="2600" dirty="0" smtClean="0"/>
              <a:t>Enzyme class: Ligase</a:t>
            </a:r>
          </a:p>
          <a:p>
            <a:r>
              <a:rPr lang="en-US" sz="2600" dirty="0" smtClean="0"/>
              <a:t>Method: X-Ray Diffraction</a:t>
            </a:r>
          </a:p>
          <a:p>
            <a:r>
              <a:rPr lang="en-US" sz="2600" dirty="0" err="1" smtClean="0"/>
              <a:t>Pantothenate</a:t>
            </a:r>
            <a:r>
              <a:rPr lang="en-US" sz="2600" dirty="0" smtClean="0"/>
              <a:t> </a:t>
            </a:r>
            <a:r>
              <a:rPr lang="en-US" sz="2600" dirty="0" err="1" smtClean="0"/>
              <a:t>Synthetase</a:t>
            </a:r>
            <a:r>
              <a:rPr lang="en-US" sz="2600" dirty="0" smtClean="0"/>
              <a:t> </a:t>
            </a:r>
            <a:r>
              <a:rPr lang="en-US" sz="2600" dirty="0" err="1" smtClean="0"/>
              <a:t>catalzyes</a:t>
            </a:r>
            <a:r>
              <a:rPr lang="en-US" sz="2600" dirty="0" smtClean="0"/>
              <a:t> the ATP-dependent condensation of </a:t>
            </a:r>
            <a:r>
              <a:rPr lang="en-US" sz="2600" dirty="0" err="1" smtClean="0"/>
              <a:t>pantoate</a:t>
            </a:r>
            <a:r>
              <a:rPr lang="en-US" sz="2600" dirty="0" smtClean="0"/>
              <a:t> and β-</a:t>
            </a:r>
            <a:r>
              <a:rPr lang="en-US" sz="2600" dirty="0" smtClean="0"/>
              <a:t>alanine to form </a:t>
            </a:r>
            <a:r>
              <a:rPr lang="en-US" sz="2600" dirty="0" err="1" smtClean="0"/>
              <a:t>pantothenate</a:t>
            </a:r>
            <a:r>
              <a:rPr lang="en-US" sz="2600" dirty="0" smtClean="0"/>
              <a:t> (Vitamin B</a:t>
            </a:r>
            <a:r>
              <a:rPr lang="en-US" sz="2600" baseline="-25000" dirty="0" smtClean="0"/>
              <a:t>5</a:t>
            </a:r>
            <a:r>
              <a:rPr lang="en-US" sz="2600" dirty="0" smtClean="0"/>
              <a:t>)</a:t>
            </a:r>
            <a:endParaRPr lang="en-US" sz="2600" dirty="0" smtClean="0"/>
          </a:p>
          <a:p>
            <a:r>
              <a:rPr lang="en-US" sz="2600" dirty="0" smtClean="0"/>
              <a:t>Active </a:t>
            </a:r>
            <a:r>
              <a:rPr lang="en-US" sz="2600" dirty="0" smtClean="0"/>
              <a:t>site is located on the N-terminal domain, partially covered by the C-terminal domain</a:t>
            </a:r>
          </a:p>
          <a:p>
            <a:r>
              <a:rPr lang="en-US" sz="2600" dirty="0" smtClean="0"/>
              <a:t>Flexible wall at active site cavity in a conformation incapable of binding </a:t>
            </a:r>
            <a:r>
              <a:rPr lang="en-US" sz="2600" dirty="0" err="1" smtClean="0"/>
              <a:t>pantoate</a:t>
            </a:r>
            <a:endParaRPr lang="en-US" sz="2600" dirty="0" smtClean="0"/>
          </a:p>
          <a:p>
            <a:r>
              <a:rPr lang="en-US" sz="2600" dirty="0" smtClean="0"/>
              <a:t>Precursor for the biosynthesis of CoA and acyl carrier proteins, both playing roles in metabolism</a:t>
            </a:r>
            <a:endParaRPr lang="en-US" sz="2600" dirty="0" smtClean="0"/>
          </a:p>
          <a:p>
            <a:endParaRPr lang="en-US" dirty="0" smtClean="0"/>
          </a:p>
          <a:p>
            <a:endParaRPr lang="en-US" sz="2400" dirty="0"/>
          </a:p>
        </p:txBody>
      </p:sp>
    </p:spTree>
    <p:extLst>
      <p:ext uri="{BB962C8B-B14F-4D97-AF65-F5344CB8AC3E}">
        <p14:creationId xmlns:p14="http://schemas.microsoft.com/office/powerpoint/2010/main" val="7926076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8000" y="723900"/>
            <a:ext cx="8128000" cy="5397500"/>
          </a:xfrm>
          <a:prstGeom prst="rect">
            <a:avLst/>
          </a:prstGeom>
        </p:spPr>
      </p:pic>
      <p:sp>
        <p:nvSpPr>
          <p:cNvPr id="6" name="TextBox 5"/>
          <p:cNvSpPr txBox="1"/>
          <p:nvPr/>
        </p:nvSpPr>
        <p:spPr>
          <a:xfrm>
            <a:off x="3505200" y="152400"/>
            <a:ext cx="2229960" cy="430887"/>
          </a:xfrm>
          <a:prstGeom prst="rect">
            <a:avLst/>
          </a:prstGeom>
          <a:noFill/>
        </p:spPr>
        <p:txBody>
          <a:bodyPr wrap="none" rtlCol="0">
            <a:spAutoFit/>
          </a:bodyPr>
          <a:lstStyle/>
          <a:p>
            <a:r>
              <a:rPr lang="en-US" dirty="0" smtClean="0">
                <a:latin typeface="Times New Roman"/>
                <a:cs typeface="Times New Roman"/>
              </a:rPr>
              <a:t>Phylogenetic Tree</a:t>
            </a:r>
            <a:endParaRPr lang="en-US" dirty="0">
              <a:latin typeface="Times New Roman"/>
              <a:cs typeface="Times New Roman"/>
            </a:endParaRPr>
          </a:p>
        </p:txBody>
      </p:sp>
      <p:sp>
        <p:nvSpPr>
          <p:cNvPr id="7" name="TextBox 6"/>
          <p:cNvSpPr txBox="1"/>
          <p:nvPr/>
        </p:nvSpPr>
        <p:spPr>
          <a:xfrm>
            <a:off x="6553200" y="1295399"/>
            <a:ext cx="1143000" cy="304801"/>
          </a:xfrm>
          <a:prstGeom prst="rect">
            <a:avLst/>
          </a:prstGeom>
          <a:noFill/>
          <a:ln>
            <a:solidFill>
              <a:srgbClr val="008000"/>
            </a:solidFill>
          </a:ln>
        </p:spPr>
        <p:txBody>
          <a:bodyPr wrap="square" rtlCol="0">
            <a:spAutoFit/>
          </a:bodyPr>
          <a:lstStyle/>
          <a:p>
            <a:endParaRPr lang="en-US" dirty="0"/>
          </a:p>
        </p:txBody>
      </p:sp>
      <p:sp>
        <p:nvSpPr>
          <p:cNvPr id="8" name="TextBox 7"/>
          <p:cNvSpPr txBox="1"/>
          <p:nvPr/>
        </p:nvSpPr>
        <p:spPr>
          <a:xfrm>
            <a:off x="6553200" y="762000"/>
            <a:ext cx="1905000" cy="381000"/>
          </a:xfrm>
          <a:prstGeom prst="rect">
            <a:avLst/>
          </a:prstGeom>
          <a:noFill/>
          <a:ln>
            <a:solidFill>
              <a:srgbClr val="FF0000"/>
            </a:solidFill>
          </a:ln>
        </p:spPr>
        <p:txBody>
          <a:bodyPr wrap="square" rtlCol="0">
            <a:spAutoFit/>
          </a:bodyPr>
          <a:lstStyle/>
          <a:p>
            <a:endParaRPr lang="en-US" dirty="0"/>
          </a:p>
        </p:txBody>
      </p:sp>
      <p:sp>
        <p:nvSpPr>
          <p:cNvPr id="9" name="TextBox 8"/>
          <p:cNvSpPr txBox="1"/>
          <p:nvPr/>
        </p:nvSpPr>
        <p:spPr>
          <a:xfrm>
            <a:off x="6553200" y="1752600"/>
            <a:ext cx="1600200" cy="381000"/>
          </a:xfrm>
          <a:prstGeom prst="rect">
            <a:avLst/>
          </a:prstGeom>
          <a:noFill/>
          <a:ln>
            <a:solidFill>
              <a:srgbClr val="FF0000"/>
            </a:solidFill>
          </a:ln>
        </p:spPr>
        <p:txBody>
          <a:bodyPr wrap="square" rtlCol="0">
            <a:spAutoFit/>
          </a:bodyPr>
          <a:lstStyle/>
          <a:p>
            <a:endParaRPr lang="en-US" dirty="0"/>
          </a:p>
        </p:txBody>
      </p:sp>
      <p:sp>
        <p:nvSpPr>
          <p:cNvPr id="10" name="TextBox 9"/>
          <p:cNvSpPr txBox="1"/>
          <p:nvPr/>
        </p:nvSpPr>
        <p:spPr>
          <a:xfrm>
            <a:off x="6553200" y="2362200"/>
            <a:ext cx="1447800" cy="304800"/>
          </a:xfrm>
          <a:prstGeom prst="rect">
            <a:avLst/>
          </a:prstGeom>
          <a:noFill/>
          <a:ln>
            <a:solidFill>
              <a:srgbClr val="008000"/>
            </a:solidFill>
          </a:ln>
        </p:spPr>
        <p:txBody>
          <a:bodyPr wrap="square" rtlCol="0">
            <a:spAutoFit/>
          </a:bodyPr>
          <a:lstStyle/>
          <a:p>
            <a:endParaRPr lang="en-US" dirty="0"/>
          </a:p>
        </p:txBody>
      </p:sp>
      <p:sp>
        <p:nvSpPr>
          <p:cNvPr id="11" name="TextBox 10"/>
          <p:cNvSpPr txBox="1"/>
          <p:nvPr/>
        </p:nvSpPr>
        <p:spPr>
          <a:xfrm>
            <a:off x="6553200" y="2895600"/>
            <a:ext cx="1524000" cy="354687"/>
          </a:xfrm>
          <a:prstGeom prst="rect">
            <a:avLst/>
          </a:prstGeom>
          <a:noFill/>
          <a:ln>
            <a:solidFill>
              <a:srgbClr val="3366FF"/>
            </a:solidFill>
          </a:ln>
        </p:spPr>
        <p:txBody>
          <a:bodyPr wrap="square" rtlCol="0">
            <a:spAutoFit/>
          </a:bodyPr>
          <a:lstStyle/>
          <a:p>
            <a:endParaRPr lang="en-US" dirty="0"/>
          </a:p>
        </p:txBody>
      </p:sp>
      <p:sp>
        <p:nvSpPr>
          <p:cNvPr id="12" name="TextBox 11"/>
          <p:cNvSpPr txBox="1"/>
          <p:nvPr/>
        </p:nvSpPr>
        <p:spPr>
          <a:xfrm>
            <a:off x="6553200" y="3429000"/>
            <a:ext cx="1981200" cy="1447800"/>
          </a:xfrm>
          <a:prstGeom prst="rect">
            <a:avLst/>
          </a:prstGeom>
          <a:noFill/>
          <a:ln>
            <a:solidFill>
              <a:srgbClr val="FF0000"/>
            </a:solidFill>
          </a:ln>
        </p:spPr>
        <p:txBody>
          <a:bodyPr wrap="square" rtlCol="0">
            <a:spAutoFit/>
          </a:bodyPr>
          <a:lstStyle/>
          <a:p>
            <a:endParaRPr lang="en-US" dirty="0"/>
          </a:p>
        </p:txBody>
      </p:sp>
      <p:sp>
        <p:nvSpPr>
          <p:cNvPr id="16" name="TextBox 15"/>
          <p:cNvSpPr txBox="1"/>
          <p:nvPr/>
        </p:nvSpPr>
        <p:spPr>
          <a:xfrm>
            <a:off x="6553200" y="5486400"/>
            <a:ext cx="1828800" cy="457200"/>
          </a:xfrm>
          <a:prstGeom prst="rect">
            <a:avLst/>
          </a:prstGeom>
          <a:noFill/>
          <a:ln>
            <a:solidFill>
              <a:srgbClr val="008000"/>
            </a:solidFill>
          </a:ln>
        </p:spPr>
        <p:txBody>
          <a:bodyPr wrap="square" rtlCol="0">
            <a:spAutoFit/>
          </a:bodyPr>
          <a:lstStyle/>
          <a:p>
            <a:endParaRPr lang="en-US" dirty="0"/>
          </a:p>
        </p:txBody>
      </p:sp>
      <p:sp>
        <p:nvSpPr>
          <p:cNvPr id="17" name="TextBox 16"/>
          <p:cNvSpPr txBox="1"/>
          <p:nvPr/>
        </p:nvSpPr>
        <p:spPr>
          <a:xfrm>
            <a:off x="6553200" y="5029200"/>
            <a:ext cx="1828800" cy="430887"/>
          </a:xfrm>
          <a:prstGeom prst="rect">
            <a:avLst/>
          </a:prstGeom>
          <a:noFill/>
          <a:ln>
            <a:solidFill>
              <a:srgbClr val="008000"/>
            </a:solidFill>
          </a:ln>
        </p:spPr>
        <p:txBody>
          <a:bodyPr wrap="square" rtlCol="0">
            <a:spAutoFit/>
          </a:bodyPr>
          <a:lstStyle/>
          <a:p>
            <a:endParaRPr lang="en-US" dirty="0"/>
          </a:p>
        </p:txBody>
      </p:sp>
    </p:spTree>
    <p:extLst>
      <p:ext uri="{BB962C8B-B14F-4D97-AF65-F5344CB8AC3E}">
        <p14:creationId xmlns:p14="http://schemas.microsoft.com/office/powerpoint/2010/main" val="1634841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End!!!</a:t>
            </a:r>
            <a:endParaRPr lang="en-US" dirty="0"/>
          </a:p>
        </p:txBody>
      </p:sp>
      <p:sp>
        <p:nvSpPr>
          <p:cNvPr id="5" name="Content Placeholder 4"/>
          <p:cNvSpPr>
            <a:spLocks noGrp="1"/>
          </p:cNvSpPr>
          <p:nvPr>
            <p:ph idx="1"/>
          </p:nvPr>
        </p:nvSpPr>
        <p:spPr>
          <a:xfrm>
            <a:off x="723901" y="1447800"/>
            <a:ext cx="7696199" cy="4894079"/>
          </a:xfrm>
        </p:spPr>
        <p:txBody>
          <a:bodyPr/>
          <a:lstStyle/>
          <a:p>
            <a:pPr marL="0" indent="0" algn="ctr">
              <a:buNone/>
            </a:pPr>
            <a:r>
              <a:rPr lang="en-US" sz="4000" dirty="0" smtClean="0"/>
              <a:t>Questions?</a:t>
            </a:r>
            <a:endParaRPr lang="en-US" sz="4000" dirty="0"/>
          </a:p>
        </p:txBody>
      </p:sp>
    </p:spTree>
    <p:extLst>
      <p:ext uri="{BB962C8B-B14F-4D97-AF65-F5344CB8AC3E}">
        <p14:creationId xmlns:p14="http://schemas.microsoft.com/office/powerpoint/2010/main" val="1330149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smtClean="0"/>
              <a:t>Mycobacterium Tuberculosis </a:t>
            </a:r>
            <a:r>
              <a:rPr lang="en-US" sz="3200" dirty="0" err="1" smtClean="0"/>
              <a:t>Pantothenate</a:t>
            </a:r>
            <a:r>
              <a:rPr lang="en-US" sz="3200" dirty="0" smtClean="0"/>
              <a:t> </a:t>
            </a:r>
            <a:r>
              <a:rPr lang="en-US" sz="3200" dirty="0" err="1" smtClean="0"/>
              <a:t>Synthetase</a:t>
            </a:r>
            <a:endParaRPr lang="en-US" sz="3200" dirty="0"/>
          </a:p>
        </p:txBody>
      </p:sp>
      <p:pic>
        <p:nvPicPr>
          <p:cNvPr id="7" name="Content Placeholder 6"/>
          <p:cNvPicPr>
            <a:picLocks noGrp="1" noChangeAspect="1"/>
          </p:cNvPicPr>
          <p:nvPr>
            <p:ph idx="1"/>
          </p:nvPr>
        </p:nvPicPr>
        <p:blipFill>
          <a:blip r:embed="rId2"/>
          <a:srcRect t="-9703" b="-9703"/>
          <a:stretch>
            <a:fillRect/>
          </a:stretch>
        </p:blipFill>
        <p:spPr>
          <a:xfrm>
            <a:off x="604072" y="1295400"/>
            <a:ext cx="7935856" cy="5046479"/>
          </a:xfrm>
        </p:spPr>
      </p:pic>
      <p:sp>
        <p:nvSpPr>
          <p:cNvPr id="9" name="TextBox 8"/>
          <p:cNvSpPr txBox="1"/>
          <p:nvPr/>
        </p:nvSpPr>
        <p:spPr>
          <a:xfrm>
            <a:off x="3352800" y="6248400"/>
            <a:ext cx="184666" cy="430887"/>
          </a:xfrm>
          <a:prstGeom prst="rect">
            <a:avLst/>
          </a:prstGeom>
          <a:noFill/>
        </p:spPr>
        <p:txBody>
          <a:bodyPr wrap="none" rtlCol="0">
            <a:spAutoFit/>
          </a:bodyPr>
          <a:lstStyle/>
          <a:p>
            <a:endParaRPr lang="en-US" dirty="0">
              <a:latin typeface="Times New Roman"/>
            </a:endParaRPr>
          </a:p>
        </p:txBody>
      </p:sp>
      <p:sp>
        <p:nvSpPr>
          <p:cNvPr id="10" name="TextBox 9"/>
          <p:cNvSpPr txBox="1"/>
          <p:nvPr/>
        </p:nvSpPr>
        <p:spPr>
          <a:xfrm>
            <a:off x="3567509" y="6248400"/>
            <a:ext cx="2008983" cy="430887"/>
          </a:xfrm>
          <a:prstGeom prst="rect">
            <a:avLst/>
          </a:prstGeom>
          <a:noFill/>
        </p:spPr>
        <p:txBody>
          <a:bodyPr wrap="none" rtlCol="0">
            <a:spAutoFit/>
          </a:bodyPr>
          <a:lstStyle/>
          <a:p>
            <a:r>
              <a:rPr lang="en-US" i="1" dirty="0" smtClean="0">
                <a:latin typeface="Times New Roman"/>
              </a:rPr>
              <a:t> </a:t>
            </a:r>
            <a:r>
              <a:rPr lang="en-US" dirty="0" err="1" smtClean="0">
                <a:latin typeface="Times New Roman"/>
              </a:rPr>
              <a:t>dimeric</a:t>
            </a:r>
            <a:r>
              <a:rPr lang="en-US" dirty="0" smtClean="0">
                <a:latin typeface="Times New Roman"/>
              </a:rPr>
              <a:t> protein</a:t>
            </a:r>
            <a:endParaRPr lang="en-US" dirty="0">
              <a:latin typeface="Times New Roman"/>
            </a:endParaRPr>
          </a:p>
        </p:txBody>
      </p:sp>
      <p:sp>
        <p:nvSpPr>
          <p:cNvPr id="3" name="TextBox 2"/>
          <p:cNvSpPr txBox="1"/>
          <p:nvPr/>
        </p:nvSpPr>
        <p:spPr>
          <a:xfrm>
            <a:off x="3352800" y="1828800"/>
            <a:ext cx="985153" cy="307777"/>
          </a:xfrm>
          <a:prstGeom prst="rect">
            <a:avLst/>
          </a:prstGeom>
          <a:noFill/>
        </p:spPr>
        <p:txBody>
          <a:bodyPr wrap="none" rtlCol="0">
            <a:spAutoFit/>
          </a:bodyPr>
          <a:lstStyle/>
          <a:p>
            <a:r>
              <a:rPr lang="en-US" sz="1400" dirty="0" smtClean="0">
                <a:solidFill>
                  <a:schemeClr val="bg1"/>
                </a:solidFill>
                <a:latin typeface="Times New Roman"/>
                <a:cs typeface="Times New Roman"/>
              </a:rPr>
              <a:t>N-terminal</a:t>
            </a:r>
            <a:endParaRPr lang="en-US" sz="1400" dirty="0">
              <a:solidFill>
                <a:schemeClr val="bg1"/>
              </a:solidFill>
              <a:latin typeface="Times New Roman"/>
              <a:cs typeface="Times New Roman"/>
            </a:endParaRPr>
          </a:p>
        </p:txBody>
      </p:sp>
    </p:spTree>
    <p:extLst>
      <p:ext uri="{BB962C8B-B14F-4D97-AF65-F5344CB8AC3E}">
        <p14:creationId xmlns:p14="http://schemas.microsoft.com/office/powerpoint/2010/main" val="15122586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Step Mechanism</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7243" r="7243"/>
          <a:stretch>
            <a:fillRect/>
          </a:stretch>
        </p:blipFill>
        <p:spPr bwMode="auto">
          <a:xfrm>
            <a:off x="723901" y="1447800"/>
            <a:ext cx="7696199" cy="4894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905000" y="6400800"/>
            <a:ext cx="5715000" cy="338554"/>
          </a:xfrm>
          <a:prstGeom prst="rect">
            <a:avLst/>
          </a:prstGeom>
          <a:noFill/>
        </p:spPr>
        <p:txBody>
          <a:bodyPr wrap="square" rtlCol="0">
            <a:spAutoFit/>
          </a:bodyPr>
          <a:lstStyle/>
          <a:p>
            <a:pPr algn="ctr"/>
            <a:r>
              <a:rPr lang="en-US" sz="1600" dirty="0" smtClean="0">
                <a:latin typeface="Times New Roman"/>
              </a:rPr>
              <a:t>Figure taken from Organic and </a:t>
            </a:r>
            <a:r>
              <a:rPr lang="en-US" sz="1600" dirty="0" err="1" smtClean="0">
                <a:latin typeface="Times New Roman"/>
              </a:rPr>
              <a:t>Biomolecular</a:t>
            </a:r>
            <a:r>
              <a:rPr lang="en-US" sz="1600" dirty="0" smtClean="0">
                <a:latin typeface="Times New Roman"/>
              </a:rPr>
              <a:t> Chemistry</a:t>
            </a:r>
            <a:endParaRPr lang="en-US" sz="1600" dirty="0">
              <a:latin typeface="Times New Roman"/>
            </a:endParaRPr>
          </a:p>
        </p:txBody>
      </p:sp>
    </p:spTree>
    <p:extLst>
      <p:ext uri="{BB962C8B-B14F-4D97-AF65-F5344CB8AC3E}">
        <p14:creationId xmlns:p14="http://schemas.microsoft.com/office/powerpoint/2010/main" val="526716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smtClean="0"/>
              <a:t>Pantoyl</a:t>
            </a:r>
            <a:r>
              <a:rPr lang="en-US" sz="3200" dirty="0" smtClean="0"/>
              <a:t> </a:t>
            </a:r>
            <a:r>
              <a:rPr lang="en-US" sz="3200" dirty="0" err="1" smtClean="0"/>
              <a:t>adenylate</a:t>
            </a:r>
            <a:r>
              <a:rPr lang="en-US" sz="3200" dirty="0" smtClean="0"/>
              <a:t> (key intermediate)</a:t>
            </a:r>
            <a:endParaRPr lang="en-US" sz="3200" dirty="0"/>
          </a:p>
        </p:txBody>
      </p:sp>
      <p:pic>
        <p:nvPicPr>
          <p:cNvPr id="4" name="Content Placeholder 3"/>
          <p:cNvPicPr>
            <a:picLocks noGrp="1" noChangeAspect="1"/>
          </p:cNvPicPr>
          <p:nvPr>
            <p:ph idx="1"/>
          </p:nvPr>
        </p:nvPicPr>
        <p:blipFill>
          <a:blip r:embed="rId3"/>
          <a:srcRect t="2579" b="2579"/>
          <a:stretch>
            <a:fillRect/>
          </a:stretch>
        </p:blipFill>
        <p:spPr>
          <a:xfrm>
            <a:off x="723901" y="1447800"/>
            <a:ext cx="7696199" cy="4894079"/>
          </a:xfrm>
        </p:spPr>
      </p:pic>
      <p:sp>
        <p:nvSpPr>
          <p:cNvPr id="5" name="TextBox 4"/>
          <p:cNvSpPr txBox="1"/>
          <p:nvPr/>
        </p:nvSpPr>
        <p:spPr>
          <a:xfrm>
            <a:off x="4648200" y="2743200"/>
            <a:ext cx="743388" cy="276999"/>
          </a:xfrm>
          <a:prstGeom prst="rect">
            <a:avLst/>
          </a:prstGeom>
          <a:noFill/>
        </p:spPr>
        <p:txBody>
          <a:bodyPr wrap="none" rtlCol="0">
            <a:spAutoFit/>
          </a:bodyPr>
          <a:lstStyle/>
          <a:p>
            <a:r>
              <a:rPr lang="en-US" sz="1200" dirty="0" smtClean="0">
                <a:solidFill>
                  <a:schemeClr val="bg1"/>
                </a:solidFill>
                <a:latin typeface="Times New Roman"/>
              </a:rPr>
              <a:t>ASP 161</a:t>
            </a:r>
            <a:endParaRPr lang="en-US" sz="1200" dirty="0">
              <a:solidFill>
                <a:schemeClr val="bg1"/>
              </a:solidFill>
              <a:latin typeface="Times New Roman"/>
            </a:endParaRPr>
          </a:p>
        </p:txBody>
      </p:sp>
    </p:spTree>
    <p:extLst>
      <p:ext uri="{BB962C8B-B14F-4D97-AF65-F5344CB8AC3E}">
        <p14:creationId xmlns:p14="http://schemas.microsoft.com/office/powerpoint/2010/main" val="6319527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B-Alanine and </a:t>
            </a:r>
            <a:r>
              <a:rPr lang="en-US" sz="3200" dirty="0" err="1" smtClean="0"/>
              <a:t>Pantoyl</a:t>
            </a:r>
            <a:r>
              <a:rPr lang="en-US" sz="3200" dirty="0" smtClean="0"/>
              <a:t> </a:t>
            </a:r>
            <a:r>
              <a:rPr lang="en-US" sz="3200" dirty="0" err="1" smtClean="0"/>
              <a:t>Adenylate</a:t>
            </a:r>
            <a:endParaRPr lang="en-US" sz="3200" dirty="0"/>
          </a:p>
        </p:txBody>
      </p:sp>
      <p:pic>
        <p:nvPicPr>
          <p:cNvPr id="4" name="Content Placeholder 3"/>
          <p:cNvPicPr>
            <a:picLocks noGrp="1" noChangeAspect="1"/>
          </p:cNvPicPr>
          <p:nvPr>
            <p:ph idx="1"/>
          </p:nvPr>
        </p:nvPicPr>
        <p:blipFill rotWithShape="1">
          <a:blip r:embed="rId3"/>
          <a:srcRect l="-1" t="7646" r="-402" b="19756"/>
          <a:stretch/>
        </p:blipFill>
        <p:spPr>
          <a:xfrm>
            <a:off x="876300" y="990600"/>
            <a:ext cx="7391401" cy="5355183"/>
          </a:xfrm>
          <a:ln w="38100" cmpd="sng">
            <a:solidFill>
              <a:srgbClr val="000000"/>
            </a:solidFill>
          </a:ln>
        </p:spPr>
      </p:pic>
      <p:sp>
        <p:nvSpPr>
          <p:cNvPr id="5" name="TextBox 4"/>
          <p:cNvSpPr txBox="1"/>
          <p:nvPr/>
        </p:nvSpPr>
        <p:spPr>
          <a:xfrm>
            <a:off x="427526" y="6427113"/>
            <a:ext cx="8288948" cy="338554"/>
          </a:xfrm>
          <a:prstGeom prst="rect">
            <a:avLst/>
          </a:prstGeom>
          <a:noFill/>
        </p:spPr>
        <p:txBody>
          <a:bodyPr wrap="none" rtlCol="0">
            <a:spAutoFit/>
          </a:bodyPr>
          <a:lstStyle/>
          <a:p>
            <a:r>
              <a:rPr lang="en-US" sz="1600" dirty="0">
                <a:latin typeface="Times New Roman"/>
                <a:cs typeface="Times New Roman"/>
              </a:rPr>
              <a:t>Wang, </a:t>
            </a:r>
            <a:r>
              <a:rPr lang="en-US" sz="1600" dirty="0" err="1" smtClean="0">
                <a:latin typeface="Times New Roman"/>
                <a:cs typeface="Times New Roman"/>
              </a:rPr>
              <a:t>Shuishu</a:t>
            </a:r>
            <a:r>
              <a:rPr lang="en-US" sz="1600" dirty="0" smtClean="0">
                <a:latin typeface="Times New Roman"/>
                <a:cs typeface="Times New Roman"/>
              </a:rPr>
              <a:t>. </a:t>
            </a:r>
            <a:r>
              <a:rPr lang="en-US" sz="1600" dirty="0">
                <a:latin typeface="Times New Roman"/>
                <a:cs typeface="Times New Roman"/>
              </a:rPr>
              <a:t>Crystal Structure of </a:t>
            </a:r>
            <a:r>
              <a:rPr lang="en-US" sz="1600" dirty="0" err="1">
                <a:latin typeface="Times New Roman"/>
                <a:cs typeface="Times New Roman"/>
              </a:rPr>
              <a:t>Pantothenate</a:t>
            </a:r>
            <a:r>
              <a:rPr lang="en-US" sz="1600" dirty="0">
                <a:latin typeface="Times New Roman"/>
                <a:cs typeface="Times New Roman"/>
              </a:rPr>
              <a:t> </a:t>
            </a:r>
            <a:r>
              <a:rPr lang="en-US" sz="1600" dirty="0" err="1" smtClean="0">
                <a:latin typeface="Times New Roman"/>
                <a:cs typeface="Times New Roman"/>
              </a:rPr>
              <a:t>Synthetase</a:t>
            </a:r>
            <a:r>
              <a:rPr lang="en-US" sz="1600" dirty="0" smtClean="0">
                <a:latin typeface="Times New Roman"/>
                <a:cs typeface="Times New Roman"/>
              </a:rPr>
              <a:t>. </a:t>
            </a:r>
            <a:r>
              <a:rPr lang="en-US" sz="1600" i="1" dirty="0">
                <a:latin typeface="Times New Roman"/>
                <a:cs typeface="Times New Roman"/>
              </a:rPr>
              <a:t>Biochemistry. </a:t>
            </a:r>
            <a:r>
              <a:rPr lang="en-US" sz="1600" b="1" dirty="0">
                <a:latin typeface="Times New Roman"/>
                <a:cs typeface="Times New Roman"/>
              </a:rPr>
              <a:t>2006</a:t>
            </a:r>
            <a:r>
              <a:rPr lang="en-US" sz="1600" dirty="0">
                <a:latin typeface="Times New Roman"/>
                <a:cs typeface="Times New Roman"/>
              </a:rPr>
              <a:t>. 45. 1554-1561. </a:t>
            </a:r>
          </a:p>
        </p:txBody>
      </p:sp>
    </p:spTree>
    <p:extLst>
      <p:ext uri="{BB962C8B-B14F-4D97-AF65-F5344CB8AC3E}">
        <p14:creationId xmlns:p14="http://schemas.microsoft.com/office/powerpoint/2010/main" val="12023236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Sequence Alignment</a:t>
            </a:r>
            <a:endParaRPr lang="en-US" sz="3200" dirty="0"/>
          </a:p>
        </p:txBody>
      </p:sp>
      <p:pic>
        <p:nvPicPr>
          <p:cNvPr id="4" name="Content Placeholder 3"/>
          <p:cNvPicPr>
            <a:picLocks noGrp="1" noChangeAspect="1"/>
          </p:cNvPicPr>
          <p:nvPr>
            <p:ph idx="1"/>
          </p:nvPr>
        </p:nvPicPr>
        <p:blipFill rotWithShape="1">
          <a:blip r:embed="rId2"/>
          <a:srcRect r="581"/>
          <a:stretch/>
        </p:blipFill>
        <p:spPr>
          <a:xfrm>
            <a:off x="0" y="909435"/>
            <a:ext cx="9158444" cy="5643765"/>
          </a:xfrm>
          <a:ln>
            <a:solidFill>
              <a:srgbClr val="000000"/>
            </a:solidFill>
          </a:ln>
        </p:spPr>
      </p:pic>
    </p:spTree>
    <p:extLst>
      <p:ext uri="{BB962C8B-B14F-4D97-AF65-F5344CB8AC3E}">
        <p14:creationId xmlns:p14="http://schemas.microsoft.com/office/powerpoint/2010/main" val="41878349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C01881354999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C32702E-DA15-40A3-A820-92F7E70F2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TC018813549991</Template>
  <TotalTime>3350</TotalTime>
  <Words>2184</Words>
  <Application>Microsoft Macintosh PowerPoint</Application>
  <PresentationFormat>On-screen Show (4:3)</PresentationFormat>
  <Paragraphs>149</Paragraphs>
  <Slides>41</Slides>
  <Notes>15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TC018813549991</vt:lpstr>
      <vt:lpstr>Understanding the complexity of Protein Function</vt:lpstr>
      <vt:lpstr>Pantothenate Synthetase Mycobacterium tuberculosis</vt:lpstr>
      <vt:lpstr>Background Information</vt:lpstr>
      <vt:lpstr>So what is Pantothenate Synthetase (PS)?</vt:lpstr>
      <vt:lpstr>Mycobacterium Tuberculosis Pantothenate Synthetase</vt:lpstr>
      <vt:lpstr>Two Step Mechanism</vt:lpstr>
      <vt:lpstr>Pantoyl adenylate (key intermediate)</vt:lpstr>
      <vt:lpstr>B-Alanine and Pantoyl Adenylate</vt:lpstr>
      <vt:lpstr>Sequence Alignment</vt:lpstr>
      <vt:lpstr>Phylogenetic Tree</vt:lpstr>
      <vt:lpstr>Prostaglandin I2 Synthase Danio rerio </vt:lpstr>
      <vt:lpstr>Background Information</vt:lpstr>
      <vt:lpstr>Prostaglandin I2 Synthase Function</vt:lpstr>
      <vt:lpstr>Danio rerio Prostaglandin I2 Synthase</vt:lpstr>
      <vt:lpstr>Prostaglandin I2 Mechanism</vt:lpstr>
      <vt:lpstr>F(G/S)XGX(H/R)XCXG Motif found in P450s</vt:lpstr>
      <vt:lpstr>Sequence Alignment of Cytochrome P-450s</vt:lpstr>
      <vt:lpstr>Phylogenetic Tree</vt:lpstr>
      <vt:lpstr>Glycerol-3-Phospate dehydrogenase Escherichia coli </vt:lpstr>
      <vt:lpstr>Glycerol-3-Phosphate Dehydrogenase</vt:lpstr>
      <vt:lpstr>G-3-P dehydrogenase function</vt:lpstr>
      <vt:lpstr>Glycerol metabolic pathway in E. coli</vt:lpstr>
      <vt:lpstr>Escherichia coli Glycerol-3-Phosphate Dehydrogenase</vt:lpstr>
      <vt:lpstr>GlpD has two major domains</vt:lpstr>
      <vt:lpstr>Surface Interactions</vt:lpstr>
      <vt:lpstr>Mechanism</vt:lpstr>
      <vt:lpstr>Residues that interact with isoalloxazine ring</vt:lpstr>
      <vt:lpstr>Sequence Alignment</vt:lpstr>
      <vt:lpstr>Phylogenetic Tree</vt:lpstr>
      <vt:lpstr>Pectate Lyase C Erwinia chrysanthemi</vt:lpstr>
      <vt:lpstr>Erwinia chrysanthemi Pectate Lyase C</vt:lpstr>
      <vt:lpstr>Erwinia chrysanthemi Pectate Lyase C</vt:lpstr>
      <vt:lpstr>Structural Comparison of Bacillus subtillis and E. chrysthemi</vt:lpstr>
      <vt:lpstr>Stacking of the B-strand</vt:lpstr>
      <vt:lpstr>Mechanism</vt:lpstr>
      <vt:lpstr>Tetragalacturonic acid bound in active site </vt:lpstr>
      <vt:lpstr>So can any sugar bind? Like glucose?</vt:lpstr>
      <vt:lpstr>Tetragalacturonic Acid bound without Ca2+</vt:lpstr>
      <vt:lpstr>Sequence Alignment</vt:lpstr>
      <vt:lpstr>PowerPoint Presentation</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complexity of Protein Function</dc:title>
  <dc:subject/>
  <dc:creator/>
  <cp:keywords/>
  <dc:description/>
  <cp:lastModifiedBy>Jarod Fincher</cp:lastModifiedBy>
  <cp:revision>113</cp:revision>
  <cp:lastPrinted>2011-04-19T04:59:59Z</cp:lastPrinted>
  <dcterms:modified xsi:type="dcterms:W3CDTF">2011-04-20T13:24:04Z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TC101881354</vt:lpwstr>
  </property>
</Properties>
</file>