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3"/>
  </p:notesMasterIdLst>
  <p:sldIdLst>
    <p:sldId id="321" r:id="rId2"/>
    <p:sldId id="370" r:id="rId3"/>
    <p:sldId id="322" r:id="rId4"/>
    <p:sldId id="371" r:id="rId5"/>
    <p:sldId id="323" r:id="rId6"/>
    <p:sldId id="324" r:id="rId7"/>
    <p:sldId id="325" r:id="rId8"/>
    <p:sldId id="331" r:id="rId9"/>
    <p:sldId id="369" r:id="rId10"/>
    <p:sldId id="332" r:id="rId11"/>
    <p:sldId id="372" r:id="rId12"/>
    <p:sldId id="373" r:id="rId13"/>
    <p:sldId id="376" r:id="rId14"/>
    <p:sldId id="377" r:id="rId15"/>
    <p:sldId id="436" r:id="rId16"/>
    <p:sldId id="437" r:id="rId17"/>
    <p:sldId id="378" r:id="rId18"/>
    <p:sldId id="379" r:id="rId19"/>
    <p:sldId id="344" r:id="rId20"/>
    <p:sldId id="380" r:id="rId21"/>
    <p:sldId id="381" r:id="rId22"/>
    <p:sldId id="382" r:id="rId23"/>
    <p:sldId id="383" r:id="rId24"/>
    <p:sldId id="384" r:id="rId25"/>
    <p:sldId id="388" r:id="rId26"/>
    <p:sldId id="389" r:id="rId27"/>
    <p:sldId id="390" r:id="rId28"/>
    <p:sldId id="391" r:id="rId29"/>
    <p:sldId id="392" r:id="rId30"/>
    <p:sldId id="393" r:id="rId31"/>
    <p:sldId id="394" r:id="rId32"/>
    <p:sldId id="395" r:id="rId33"/>
    <p:sldId id="396" r:id="rId34"/>
    <p:sldId id="397" r:id="rId35"/>
    <p:sldId id="398" r:id="rId36"/>
    <p:sldId id="399" r:id="rId37"/>
    <p:sldId id="400" r:id="rId38"/>
    <p:sldId id="529" r:id="rId39"/>
    <p:sldId id="485" r:id="rId40"/>
    <p:sldId id="528" r:id="rId41"/>
    <p:sldId id="487" r:id="rId42"/>
    <p:sldId id="492" r:id="rId43"/>
    <p:sldId id="526" r:id="rId44"/>
    <p:sldId id="402" r:id="rId45"/>
    <p:sldId id="541" r:id="rId46"/>
    <p:sldId id="561" r:id="rId47"/>
    <p:sldId id="532" r:id="rId48"/>
    <p:sldId id="511" r:id="rId49"/>
    <p:sldId id="531" r:id="rId50"/>
    <p:sldId id="558" r:id="rId51"/>
    <p:sldId id="489" r:id="rId52"/>
    <p:sldId id="522" r:id="rId53"/>
    <p:sldId id="523" r:id="rId54"/>
    <p:sldId id="530" r:id="rId55"/>
    <p:sldId id="508" r:id="rId56"/>
    <p:sldId id="517" r:id="rId57"/>
    <p:sldId id="486" r:id="rId58"/>
    <p:sldId id="518" r:id="rId59"/>
    <p:sldId id="525" r:id="rId60"/>
    <p:sldId id="562" r:id="rId61"/>
    <p:sldId id="534" r:id="rId62"/>
    <p:sldId id="535" r:id="rId63"/>
    <p:sldId id="536" r:id="rId64"/>
    <p:sldId id="537" r:id="rId65"/>
    <p:sldId id="560" r:id="rId66"/>
    <p:sldId id="559" r:id="rId67"/>
    <p:sldId id="497" r:id="rId68"/>
    <p:sldId id="563" r:id="rId69"/>
    <p:sldId id="502" r:id="rId70"/>
    <p:sldId id="564" r:id="rId71"/>
    <p:sldId id="565" r:id="rId72"/>
    <p:sldId id="538" r:id="rId73"/>
    <p:sldId id="542" r:id="rId74"/>
    <p:sldId id="539" r:id="rId75"/>
    <p:sldId id="540" r:id="rId76"/>
    <p:sldId id="551" r:id="rId77"/>
    <p:sldId id="405" r:id="rId78"/>
    <p:sldId id="406" r:id="rId79"/>
    <p:sldId id="407" r:id="rId80"/>
    <p:sldId id="316" r:id="rId81"/>
    <p:sldId id="317" r:id="rId82"/>
    <p:sldId id="318" r:id="rId83"/>
    <p:sldId id="411" r:id="rId84"/>
    <p:sldId id="412" r:id="rId85"/>
    <p:sldId id="319" r:id="rId86"/>
    <p:sldId id="439" r:id="rId87"/>
    <p:sldId id="440" r:id="rId88"/>
    <p:sldId id="408" r:id="rId89"/>
    <p:sldId id="441" r:id="rId90"/>
    <p:sldId id="442" r:id="rId91"/>
    <p:sldId id="414" r:id="rId92"/>
    <p:sldId id="326" r:id="rId93"/>
    <p:sldId id="312" r:id="rId94"/>
    <p:sldId id="313" r:id="rId95"/>
    <p:sldId id="314" r:id="rId96"/>
    <p:sldId id="315" r:id="rId97"/>
    <p:sldId id="444" r:id="rId98"/>
    <p:sldId id="445" r:id="rId99"/>
    <p:sldId id="420" r:id="rId100"/>
    <p:sldId id="416" r:id="rId101"/>
    <p:sldId id="446" r:id="rId102"/>
    <p:sldId id="417" r:id="rId103"/>
    <p:sldId id="447" r:id="rId104"/>
    <p:sldId id="448" r:id="rId105"/>
    <p:sldId id="449" r:id="rId106"/>
    <p:sldId id="327" r:id="rId107"/>
    <p:sldId id="418" r:id="rId108"/>
    <p:sldId id="566" r:id="rId109"/>
    <p:sldId id="567" r:id="rId110"/>
    <p:sldId id="568" r:id="rId111"/>
    <p:sldId id="569"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8" clrIdx="0"/>
  <p:cmAuthor id="1" name="ce" initials="ce" lastIdx="6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62" autoAdjust="0"/>
    <p:restoredTop sz="86514" autoAdjust="0"/>
  </p:normalViewPr>
  <p:slideViewPr>
    <p:cSldViewPr snapToGrid="0" snapToObjects="1">
      <p:cViewPr varScale="1">
        <p:scale>
          <a:sx n="104" d="100"/>
          <a:sy n="104" d="100"/>
        </p:scale>
        <p:origin x="82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11/18/20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4.1 Polymeric structure of nucleic</a:t>
            </a:r>
            <a:r>
              <a:rPr lang="en-US" b="1" baseline="0" dirty="0"/>
              <a:t> </a:t>
            </a:r>
            <a:r>
              <a:rPr lang="en-US" b="1" dirty="0"/>
              <a:t>acids.</a:t>
            </a: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a:t>
            </a:fld>
            <a:endParaRPr lang="en-US" dirty="0"/>
          </a:p>
        </p:txBody>
      </p:sp>
    </p:spTree>
    <p:extLst>
      <p:ext uri="{BB962C8B-B14F-4D97-AF65-F5344CB8AC3E}">
        <p14:creationId xmlns:p14="http://schemas.microsoft.com/office/powerpoint/2010/main" val="2299029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8F3442-F7E6-C146-B43B-4BD5A67F4688}" type="slidenum">
              <a:rPr lang="en-US"/>
              <a:pPr>
                <a:defRPr/>
              </a:pPr>
              <a:t>16</a:t>
            </a:fld>
            <a:endParaRPr lang="en-US"/>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2035"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219844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4.11 Watson–Crick model of double-helical DNA. </a:t>
            </a:r>
            <a:r>
              <a:rPr lang="en-US" sz="1200" b="0" i="0" u="none" strike="noStrike" kern="1200" baseline="0" dirty="0">
                <a:solidFill>
                  <a:schemeClr val="tx1"/>
                </a:solidFill>
                <a:latin typeface="+mn-lt"/>
                <a:ea typeface="+mn-ea"/>
                <a:cs typeface="+mn-cs"/>
              </a:rPr>
              <a:t>(A) Side view. Adjacent bases are separated by 3.4 Å. The structure repeats along the helical axis (vertical) at intervals of 34 Å, which corresponds to approximately 10 nucleotides on each chain. (B) Axial view, looking down the helix axis, reveals a rotation of 36° per base and shows that the bases are stacked on top of one another [Source: J. L. </a:t>
            </a:r>
            <a:r>
              <a:rPr lang="en-US" sz="1200" b="0" i="0" u="none" strike="noStrike" kern="1200" baseline="0" dirty="0" err="1">
                <a:solidFill>
                  <a:schemeClr val="tx1"/>
                </a:solidFill>
                <a:latin typeface="+mn-lt"/>
                <a:ea typeface="+mn-ea"/>
                <a:cs typeface="+mn-cs"/>
              </a:rPr>
              <a:t>Tymoczko</a:t>
            </a:r>
            <a:r>
              <a:rPr lang="en-US" sz="1200" b="0" i="0" u="none" strike="noStrike" kern="1200" baseline="0" dirty="0">
                <a:solidFill>
                  <a:schemeClr val="tx1"/>
                </a:solidFill>
                <a:latin typeface="+mn-lt"/>
                <a:ea typeface="+mn-ea"/>
                <a:cs typeface="+mn-cs"/>
              </a:rPr>
              <a:t>, J. Berg, and L. </a:t>
            </a:r>
            <a:r>
              <a:rPr lang="en-US" sz="1200" b="0" i="0" u="none" strike="noStrike" kern="1200" baseline="0" dirty="0" err="1">
                <a:solidFill>
                  <a:schemeClr val="tx1"/>
                </a:solidFill>
                <a:latin typeface="+mn-lt"/>
                <a:ea typeface="+mn-ea"/>
                <a:cs typeface="+mn-cs"/>
              </a:rPr>
              <a:t>Stryer</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Biochemistry: A Short Course</a:t>
            </a:r>
            <a:r>
              <a:rPr lang="en-US" sz="1200" b="0" i="0" u="none" strike="noStrike" kern="1200" baseline="0" dirty="0">
                <a:solidFill>
                  <a:schemeClr val="tx1"/>
                </a:solidFill>
                <a:latin typeface="+mn-lt"/>
                <a:ea typeface="+mn-ea"/>
                <a:cs typeface="+mn-cs"/>
              </a:rPr>
              <a:t>, 2nd ed. (W. H. Freeman and Company, 2013), Fig. 33.11.]</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38437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4.12 Structures of the base pairs</a:t>
            </a:r>
            <a:r>
              <a:rPr lang="en-US" b="1" baseline="0" dirty="0"/>
              <a:t> </a:t>
            </a:r>
            <a:r>
              <a:rPr lang="en-US" b="1" dirty="0"/>
              <a:t>proposed by Watson and Crick.</a:t>
            </a: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954910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0DCDAC-7B3A-7D46-A8AA-8684AD4EB5A0}" type="slidenum">
              <a:rPr lang="en-US" smtClean="0"/>
              <a:t>19</a:t>
            </a:fld>
            <a:endParaRPr lang="en-US" dirty="0"/>
          </a:p>
        </p:txBody>
      </p:sp>
    </p:spTree>
    <p:extLst>
      <p:ext uri="{BB962C8B-B14F-4D97-AF65-F5344CB8AC3E}">
        <p14:creationId xmlns:p14="http://schemas.microsoft.com/office/powerpoint/2010/main" val="2973007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21</a:t>
            </a:fld>
            <a:endParaRPr lang="en-US" dirty="0"/>
          </a:p>
        </p:txBody>
      </p:sp>
    </p:spTree>
    <p:extLst>
      <p:ext uri="{BB962C8B-B14F-4D97-AF65-F5344CB8AC3E}">
        <p14:creationId xmlns:p14="http://schemas.microsoft.com/office/powerpoint/2010/main" val="1406628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4.13 A side view of DNA. </a:t>
            </a:r>
            <a:r>
              <a:rPr lang="en-US" sz="1200" b="0" i="0" u="none" strike="noStrike" kern="1200" baseline="0" dirty="0">
                <a:solidFill>
                  <a:schemeClr val="tx1"/>
                </a:solidFill>
                <a:latin typeface="+mn-lt"/>
                <a:ea typeface="+mn-ea"/>
                <a:cs typeface="+mn-cs"/>
              </a:rPr>
              <a:t>Base pairs are stacked nearly one on top of another in the double helix. The stacked bases interact with van der Waals forces. Such stacking forces help stabilize the double helix. [Source: J. L. </a:t>
            </a:r>
            <a:r>
              <a:rPr lang="en-US" sz="1200" b="0" i="0" u="none" strike="noStrike" kern="1200" baseline="0" dirty="0" err="1">
                <a:solidFill>
                  <a:schemeClr val="tx1"/>
                </a:solidFill>
                <a:latin typeface="+mn-lt"/>
                <a:ea typeface="+mn-ea"/>
                <a:cs typeface="+mn-cs"/>
              </a:rPr>
              <a:t>Tymoczko</a:t>
            </a:r>
            <a:r>
              <a:rPr lang="en-US" sz="1200" b="0" i="0" u="none" strike="noStrike" kern="1200" baseline="0" dirty="0">
                <a:solidFill>
                  <a:schemeClr val="tx1"/>
                </a:solidFill>
                <a:latin typeface="+mn-lt"/>
                <a:ea typeface="+mn-ea"/>
                <a:cs typeface="+mn-cs"/>
              </a:rPr>
              <a:t>, J. Berg, and L. </a:t>
            </a:r>
            <a:r>
              <a:rPr lang="en-US" sz="1200" b="0" i="0" u="none" strike="noStrike" kern="1200" baseline="0" dirty="0" err="1">
                <a:solidFill>
                  <a:schemeClr val="tx1"/>
                </a:solidFill>
                <a:latin typeface="+mn-lt"/>
                <a:ea typeface="+mn-ea"/>
                <a:cs typeface="+mn-cs"/>
              </a:rPr>
              <a:t>Stryer</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Biochemistry: A Short Course</a:t>
            </a:r>
            <a:r>
              <a:rPr lang="en-US" sz="1200" b="0" i="0" u="none" strike="noStrike" kern="1200" baseline="0" dirty="0">
                <a:solidFill>
                  <a:schemeClr val="tx1"/>
                </a:solidFill>
                <a:latin typeface="+mn-lt"/>
                <a:ea typeface="+mn-ea"/>
                <a:cs typeface="+mn-cs"/>
              </a:rPr>
              <a:t>, 2nd ed. (W. H. Freeman and Company, 2013), Fig. 33.13.]</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106927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4.14 B-form and A-form DNA.</a:t>
            </a:r>
            <a:r>
              <a:rPr lang="en-US" dirty="0"/>
              <a:t> Space-filling models of 10 base pairs</a:t>
            </a:r>
            <a:r>
              <a:rPr lang="en-US" baseline="0" dirty="0"/>
              <a:t> </a:t>
            </a:r>
            <a:r>
              <a:rPr lang="en-US" dirty="0"/>
              <a:t>of B-form and A-form DNA depict their right-handed helical structures. </a:t>
            </a:r>
            <a:r>
              <a:rPr lang="en-US" i="1" dirty="0"/>
              <a:t>Notice</a:t>
            </a:r>
            <a:r>
              <a:rPr lang="en-US" dirty="0"/>
              <a:t> that the</a:t>
            </a:r>
            <a:r>
              <a:rPr lang="en-US" baseline="0" dirty="0"/>
              <a:t> </a:t>
            </a:r>
            <a:r>
              <a:rPr lang="en-US" dirty="0"/>
              <a:t>B-form helix is longer and narrower than the A-form helix. The carbon atoms of the</a:t>
            </a:r>
            <a:r>
              <a:rPr lang="en-US" baseline="0" dirty="0"/>
              <a:t> </a:t>
            </a:r>
            <a:r>
              <a:rPr lang="en-US" dirty="0"/>
              <a:t>backbone are shown in white. [Drawn from 1BNA.pdb and 1DNZ.pdb.]</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24</a:t>
            </a:fld>
            <a:endParaRPr lang="en-US" dirty="0"/>
          </a:p>
        </p:txBody>
      </p:sp>
    </p:spTree>
    <p:extLst>
      <p:ext uri="{BB962C8B-B14F-4D97-AF65-F5344CB8AC3E}">
        <p14:creationId xmlns:p14="http://schemas.microsoft.com/office/powerpoint/2010/main" val="1702263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FIGURE 4.17 Electron micrographs</a:t>
            </a:r>
            <a:r>
              <a:rPr lang="en-US" b="1" baseline="0" dirty="0"/>
              <a:t> </a:t>
            </a:r>
            <a:r>
              <a:rPr lang="en-US" b="1" dirty="0"/>
              <a:t>of circular DNA from mitochondria.</a:t>
            </a:r>
            <a:r>
              <a:rPr lang="en-US" baseline="0" dirty="0"/>
              <a:t> </a:t>
            </a:r>
            <a:r>
              <a:rPr lang="en-US" dirty="0"/>
              <a:t>(A) Relaxed form. (B) Supercoiled form.</a:t>
            </a:r>
            <a:r>
              <a:rPr lang="en-US" baseline="0" dirty="0"/>
              <a:t> </a:t>
            </a:r>
            <a:r>
              <a:rPr lang="en-US" dirty="0"/>
              <a:t>[Courtesy of Dr. David Clayton.]</a:t>
            </a:r>
          </a:p>
        </p:txBody>
      </p:sp>
      <p:sp>
        <p:nvSpPr>
          <p:cNvPr id="4" name="Slide Number Placeholder 3"/>
          <p:cNvSpPr>
            <a:spLocks noGrp="1"/>
          </p:cNvSpPr>
          <p:nvPr>
            <p:ph type="sldNum" sz="quarter" idx="10"/>
          </p:nvPr>
        </p:nvSpPr>
        <p:spPr/>
        <p:txBody>
          <a:bodyPr/>
          <a:lstStyle/>
          <a:p>
            <a:fld id="{D40DCDAC-7B3A-7D46-A8AA-8684AD4EB5A0}" type="slidenum">
              <a:rPr lang="en-US" smtClean="0"/>
              <a:t>25</a:t>
            </a:fld>
            <a:endParaRPr lang="en-US" dirty="0"/>
          </a:p>
        </p:txBody>
      </p:sp>
    </p:spTree>
    <p:extLst>
      <p:ext uri="{BB962C8B-B14F-4D97-AF65-F5344CB8AC3E}">
        <p14:creationId xmlns:p14="http://schemas.microsoft.com/office/powerpoint/2010/main" val="2798812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4.18 Stem-loop structures.</a:t>
            </a:r>
            <a:r>
              <a:rPr lang="en-US" dirty="0"/>
              <a:t> Stem-loop</a:t>
            </a:r>
            <a:r>
              <a:rPr lang="en-US" baseline="0" dirty="0"/>
              <a:t> </a:t>
            </a:r>
            <a:r>
              <a:rPr lang="en-US" dirty="0"/>
              <a:t>structures can be formed from single-stranded</a:t>
            </a:r>
            <a:r>
              <a:rPr lang="en-US" baseline="0" dirty="0"/>
              <a:t> </a:t>
            </a:r>
            <a:r>
              <a:rPr lang="en-US" dirty="0"/>
              <a:t>DNA and RNA molecules.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27</a:t>
            </a:fld>
            <a:endParaRPr lang="en-US" dirty="0"/>
          </a:p>
        </p:txBody>
      </p:sp>
    </p:spTree>
    <p:extLst>
      <p:ext uri="{BB962C8B-B14F-4D97-AF65-F5344CB8AC3E}">
        <p14:creationId xmlns:p14="http://schemas.microsoft.com/office/powerpoint/2010/main" val="565517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4.19 Complex structure of an RNA molecule. </a:t>
            </a:r>
            <a:r>
              <a:rPr lang="en-US" dirty="0"/>
              <a:t>A single-stranded RNA molecule can fold</a:t>
            </a:r>
            <a:r>
              <a:rPr lang="en-US" baseline="0" dirty="0"/>
              <a:t> </a:t>
            </a:r>
            <a:r>
              <a:rPr lang="en-US" dirty="0"/>
              <a:t>back on itself to form a complex structure. (A) The nucleotide sequence showing Watson–Crick</a:t>
            </a:r>
            <a:r>
              <a:rPr lang="en-US" baseline="0" dirty="0"/>
              <a:t> </a:t>
            </a:r>
            <a:r>
              <a:rPr lang="en-US" dirty="0"/>
              <a:t>base pairs and other nonstandard base pairings in stem-loop structures. (B) The three-dimensional</a:t>
            </a:r>
            <a:r>
              <a:rPr lang="en-US" baseline="0" dirty="0"/>
              <a:t> </a:t>
            </a:r>
            <a:r>
              <a:rPr lang="en-US" dirty="0"/>
              <a:t>structure and one important long-range interaction between three bases. In the three-dimensional</a:t>
            </a:r>
            <a:r>
              <a:rPr lang="en-US" baseline="0" dirty="0"/>
              <a:t> </a:t>
            </a:r>
            <a:r>
              <a:rPr lang="en-US" dirty="0"/>
              <a:t>structure at the left, cytidine nucleotides are shown in blue, adenosine in red, guanosine in black,</a:t>
            </a:r>
            <a:r>
              <a:rPr lang="en-US" baseline="0" dirty="0"/>
              <a:t> </a:t>
            </a:r>
            <a:r>
              <a:rPr lang="en-US" dirty="0"/>
              <a:t>and uridine in green. In the detailed projection, hydrogen bonds within the Watson–Crick base pair</a:t>
            </a:r>
            <a:r>
              <a:rPr lang="en-US" baseline="0" dirty="0"/>
              <a:t> </a:t>
            </a:r>
            <a:r>
              <a:rPr lang="en-US" dirty="0"/>
              <a:t>are shown as dashed black lines; additional hydrogen bonds are shown as dashed green lines.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28</a:t>
            </a:fld>
            <a:endParaRPr lang="en-US" dirty="0"/>
          </a:p>
        </p:txBody>
      </p:sp>
    </p:spTree>
    <p:extLst>
      <p:ext uri="{BB962C8B-B14F-4D97-AF65-F5344CB8AC3E}">
        <p14:creationId xmlns:p14="http://schemas.microsoft.com/office/powerpoint/2010/main" val="285499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4.2 Ribose and deoxyribose.</a:t>
            </a:r>
            <a:r>
              <a:rPr lang="en-US" baseline="0" dirty="0"/>
              <a:t> </a:t>
            </a:r>
            <a:r>
              <a:rPr lang="en-US" dirty="0"/>
              <a:t>Atoms in sugar units are numbered with</a:t>
            </a:r>
            <a:r>
              <a:rPr lang="en-US" baseline="0" dirty="0"/>
              <a:t> </a:t>
            </a:r>
            <a:r>
              <a:rPr lang="en-US" dirty="0"/>
              <a:t>primes to distinguish them from atoms in</a:t>
            </a:r>
            <a:r>
              <a:rPr lang="en-US" baseline="0" dirty="0"/>
              <a:t> </a:t>
            </a:r>
            <a:r>
              <a:rPr lang="en-US" dirty="0"/>
              <a:t>bases (see Figure 4.4).</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a:t>
            </a:fld>
            <a:endParaRPr lang="en-US" dirty="0"/>
          </a:p>
        </p:txBody>
      </p:sp>
    </p:spTree>
    <p:extLst>
      <p:ext uri="{BB962C8B-B14F-4D97-AF65-F5344CB8AC3E}">
        <p14:creationId xmlns:p14="http://schemas.microsoft.com/office/powerpoint/2010/main" val="404291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4.20 Resolution of </a:t>
            </a:r>
            <a:r>
              <a:rPr lang="en-US" b="1" baseline="30000" dirty="0"/>
              <a:t>14</a:t>
            </a:r>
            <a:r>
              <a:rPr lang="en-US" b="1" dirty="0"/>
              <a:t>N DNA and</a:t>
            </a:r>
            <a:r>
              <a:rPr lang="en-US" b="1" baseline="0" dirty="0"/>
              <a:t> </a:t>
            </a:r>
            <a:r>
              <a:rPr lang="en-US" b="1" baseline="30000" dirty="0"/>
              <a:t>15</a:t>
            </a:r>
            <a:r>
              <a:rPr lang="en-US" b="1" dirty="0"/>
              <a:t>N DNA by density-gradient</a:t>
            </a:r>
            <a:r>
              <a:rPr lang="en-US" b="1" baseline="0" dirty="0"/>
              <a:t> </a:t>
            </a:r>
            <a:r>
              <a:rPr lang="en-US" b="1" dirty="0"/>
              <a:t>centrifugation. </a:t>
            </a:r>
            <a:r>
              <a:rPr lang="en-US" dirty="0"/>
              <a:t>(A) Ultraviolet-absorption</a:t>
            </a:r>
            <a:r>
              <a:rPr lang="en-US" baseline="0" dirty="0"/>
              <a:t> </a:t>
            </a:r>
            <a:r>
              <a:rPr lang="en-US" dirty="0"/>
              <a:t>photograph of a centrifuged cell showing the</a:t>
            </a:r>
            <a:r>
              <a:rPr lang="en-US" baseline="0" dirty="0"/>
              <a:t> </a:t>
            </a:r>
            <a:r>
              <a:rPr lang="en-US" dirty="0"/>
              <a:t>two distinct bands of DNA. (B) </a:t>
            </a:r>
            <a:r>
              <a:rPr lang="en-US" dirty="0" err="1"/>
              <a:t>Densitometric</a:t>
            </a:r>
            <a:r>
              <a:rPr lang="en-US" baseline="0" dirty="0"/>
              <a:t> </a:t>
            </a:r>
            <a:r>
              <a:rPr lang="en-US" dirty="0"/>
              <a:t>tracing of the absorption photograph. [Data</a:t>
            </a:r>
            <a:r>
              <a:rPr lang="en-US" baseline="0" dirty="0"/>
              <a:t> f</a:t>
            </a:r>
            <a:r>
              <a:rPr lang="en-US" dirty="0"/>
              <a:t>rom</a:t>
            </a:r>
            <a:r>
              <a:rPr lang="en-US" baseline="0" dirty="0"/>
              <a:t> </a:t>
            </a:r>
            <a:r>
              <a:rPr lang="en-US" dirty="0"/>
              <a:t>M. Meselson and F. W. Stahl. </a:t>
            </a:r>
            <a:r>
              <a:rPr lang="en-US" i="1" dirty="0"/>
              <a:t>Proc. Natl. Acad.</a:t>
            </a:r>
            <a:r>
              <a:rPr lang="en-US" i="1" baseline="0" dirty="0"/>
              <a:t> </a:t>
            </a:r>
            <a:r>
              <a:rPr lang="en-US" i="1" dirty="0"/>
              <a:t>Sci. U.S.A</a:t>
            </a:r>
            <a:r>
              <a:rPr lang="en-US" dirty="0"/>
              <a:t>. 44:671–682, 1958.]</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31</a:t>
            </a:fld>
            <a:endParaRPr lang="en-US" dirty="0"/>
          </a:p>
        </p:txBody>
      </p:sp>
    </p:spTree>
    <p:extLst>
      <p:ext uri="{BB962C8B-B14F-4D97-AF65-F5344CB8AC3E}">
        <p14:creationId xmlns:p14="http://schemas.microsoft.com/office/powerpoint/2010/main" val="1131751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4.21 Detection of</a:t>
            </a:r>
            <a:r>
              <a:rPr lang="en-US" b="1" baseline="0" dirty="0"/>
              <a:t> </a:t>
            </a:r>
            <a:r>
              <a:rPr lang="en-US" b="1" dirty="0"/>
              <a:t>semiconservative replication of</a:t>
            </a:r>
            <a:r>
              <a:rPr lang="en-US" b="1" baseline="0" dirty="0"/>
              <a:t> </a:t>
            </a:r>
            <a:r>
              <a:rPr lang="en-US" b="1" i="1" dirty="0"/>
              <a:t>E. coli</a:t>
            </a:r>
            <a:r>
              <a:rPr lang="en-US" b="1" i="1" baseline="0" dirty="0"/>
              <a:t> </a:t>
            </a:r>
            <a:r>
              <a:rPr lang="en-US" b="1" dirty="0"/>
              <a:t>DNA by density-gradient</a:t>
            </a:r>
            <a:r>
              <a:rPr lang="en-US" b="1" baseline="0" dirty="0"/>
              <a:t> </a:t>
            </a:r>
            <a:r>
              <a:rPr lang="en-US" b="1" dirty="0"/>
              <a:t>centrifugation. </a:t>
            </a:r>
            <a:r>
              <a:rPr lang="en-US" dirty="0"/>
              <a:t>The position of a band of</a:t>
            </a:r>
            <a:r>
              <a:rPr lang="en-US" baseline="0" dirty="0"/>
              <a:t> </a:t>
            </a:r>
            <a:r>
              <a:rPr lang="en-US" dirty="0"/>
              <a:t>DNA depends on its content of </a:t>
            </a:r>
            <a:r>
              <a:rPr lang="en-US" baseline="30000" dirty="0"/>
              <a:t>14</a:t>
            </a:r>
            <a:r>
              <a:rPr lang="en-US" dirty="0"/>
              <a:t>N and </a:t>
            </a:r>
            <a:r>
              <a:rPr lang="en-US" baseline="30000" dirty="0"/>
              <a:t>15</a:t>
            </a:r>
            <a:r>
              <a:rPr lang="en-US" dirty="0"/>
              <a:t>N.</a:t>
            </a:r>
            <a:r>
              <a:rPr lang="en-US" baseline="0" dirty="0"/>
              <a:t> </a:t>
            </a:r>
            <a:r>
              <a:rPr lang="en-US" dirty="0"/>
              <a:t>After 1.0 generation, all of the DNA molecules</a:t>
            </a:r>
            <a:r>
              <a:rPr lang="en-US" baseline="0" dirty="0"/>
              <a:t> </a:t>
            </a:r>
            <a:r>
              <a:rPr lang="en-US" dirty="0"/>
              <a:t>were hybrids containing equal amounts of </a:t>
            </a:r>
            <a:r>
              <a:rPr lang="en-US" baseline="30000" dirty="0"/>
              <a:t>14</a:t>
            </a:r>
            <a:r>
              <a:rPr lang="en-US" dirty="0"/>
              <a:t>N</a:t>
            </a:r>
            <a:r>
              <a:rPr lang="en-US" baseline="0" dirty="0"/>
              <a:t> </a:t>
            </a:r>
            <a:r>
              <a:rPr lang="en-US" dirty="0"/>
              <a:t>and </a:t>
            </a:r>
            <a:r>
              <a:rPr lang="en-US" baseline="30000" dirty="0"/>
              <a:t>15</a:t>
            </a:r>
            <a:r>
              <a:rPr lang="en-US" dirty="0"/>
              <a:t>N. [Data</a:t>
            </a:r>
            <a:r>
              <a:rPr lang="en-US" baseline="0" dirty="0"/>
              <a:t> f</a:t>
            </a:r>
            <a:r>
              <a:rPr lang="en-US" dirty="0"/>
              <a:t>rom M. Meselson and F. W. Stahl.</a:t>
            </a:r>
            <a:r>
              <a:rPr lang="en-US" baseline="0" dirty="0"/>
              <a:t> </a:t>
            </a:r>
            <a:r>
              <a:rPr lang="en-US" i="1" dirty="0"/>
              <a:t>Proc. Natl. Acad. Sci. U.S.A. </a:t>
            </a:r>
            <a:r>
              <a:rPr lang="en-US" dirty="0"/>
              <a:t>44:671–682,</a:t>
            </a:r>
            <a:r>
              <a:rPr lang="en-US" baseline="0" dirty="0"/>
              <a:t> </a:t>
            </a:r>
            <a:r>
              <a:rPr lang="en-US" dirty="0"/>
              <a:t>1958.]</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32</a:t>
            </a:fld>
            <a:endParaRPr lang="en-US" dirty="0"/>
          </a:p>
        </p:txBody>
      </p:sp>
    </p:spTree>
    <p:extLst>
      <p:ext uri="{BB962C8B-B14F-4D97-AF65-F5344CB8AC3E}">
        <p14:creationId xmlns:p14="http://schemas.microsoft.com/office/powerpoint/2010/main" val="2482018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4.22 Diagram of semiconservative</a:t>
            </a:r>
            <a:r>
              <a:rPr lang="en-US" b="1" baseline="0" dirty="0"/>
              <a:t> </a:t>
            </a:r>
            <a:r>
              <a:rPr lang="en-US" b="1" dirty="0"/>
              <a:t>replication. </a:t>
            </a:r>
            <a:r>
              <a:rPr lang="en-US" dirty="0"/>
              <a:t>Parental DNA is shown in blue</a:t>
            </a:r>
            <a:r>
              <a:rPr lang="en-US" baseline="0" dirty="0"/>
              <a:t> </a:t>
            </a:r>
            <a:r>
              <a:rPr lang="en-US" dirty="0"/>
              <a:t>and newly synthesized DNA in red. [Information</a:t>
            </a:r>
            <a:r>
              <a:rPr lang="en-US" baseline="0" dirty="0"/>
              <a:t> from</a:t>
            </a:r>
            <a:r>
              <a:rPr lang="en-US" dirty="0"/>
              <a:t> M.</a:t>
            </a:r>
            <a:r>
              <a:rPr lang="en-US" baseline="0" dirty="0"/>
              <a:t> </a:t>
            </a:r>
            <a:r>
              <a:rPr lang="en-US" dirty="0"/>
              <a:t>Meselson and F. W. Stahl. </a:t>
            </a:r>
            <a:r>
              <a:rPr lang="en-US" i="1" dirty="0"/>
              <a:t>Proc. Natl. Acad.</a:t>
            </a:r>
            <a:r>
              <a:rPr lang="en-US" i="1" baseline="0" dirty="0"/>
              <a:t> </a:t>
            </a:r>
            <a:r>
              <a:rPr lang="en-US" i="1" dirty="0"/>
              <a:t>Sci. U.S.A. </a:t>
            </a:r>
            <a:r>
              <a:rPr lang="en-US" dirty="0"/>
              <a:t>44:671–682, 1958.]</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2272613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4.23 </a:t>
            </a:r>
            <a:r>
              <a:rPr lang="en-US" b="1" dirty="0" err="1"/>
              <a:t>Hypochromism</a:t>
            </a:r>
            <a:r>
              <a:rPr lang="en-US" b="1" dirty="0"/>
              <a:t>. </a:t>
            </a:r>
            <a:r>
              <a:rPr lang="en-US" dirty="0"/>
              <a:t>(A) Single-stranded DNA absorbs light more effectively than does</a:t>
            </a:r>
            <a:r>
              <a:rPr lang="en-US" baseline="0" dirty="0"/>
              <a:t> </a:t>
            </a:r>
            <a:r>
              <a:rPr lang="en-US" dirty="0"/>
              <a:t>double-helical DNA. (B) The absorbance of a DNA</a:t>
            </a:r>
            <a:r>
              <a:rPr lang="en-US" baseline="0" dirty="0"/>
              <a:t> </a:t>
            </a:r>
            <a:r>
              <a:rPr lang="en-US" dirty="0"/>
              <a:t>solution at a wavelength of 260 nm increases</a:t>
            </a:r>
            <a:r>
              <a:rPr lang="en-US" baseline="0" dirty="0"/>
              <a:t> </a:t>
            </a:r>
            <a:r>
              <a:rPr lang="en-US" dirty="0"/>
              <a:t>when the double helix is melted into single strands.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35</a:t>
            </a:fld>
            <a:endParaRPr lang="en-US" dirty="0"/>
          </a:p>
        </p:txBody>
      </p:sp>
    </p:spTree>
    <p:extLst>
      <p:ext uri="{BB962C8B-B14F-4D97-AF65-F5344CB8AC3E}">
        <p14:creationId xmlns:p14="http://schemas.microsoft.com/office/powerpoint/2010/main" val="3642923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2988939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38</a:t>
            </a:fld>
            <a:endParaRPr lang="en-US"/>
          </a:p>
        </p:txBody>
      </p:sp>
    </p:spTree>
    <p:extLst>
      <p:ext uri="{BB962C8B-B14F-4D97-AF65-F5344CB8AC3E}">
        <p14:creationId xmlns:p14="http://schemas.microsoft.com/office/powerpoint/2010/main" val="21898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39</a:t>
            </a:fld>
            <a:endParaRPr lang="en-US"/>
          </a:p>
        </p:txBody>
      </p:sp>
    </p:spTree>
    <p:extLst>
      <p:ext uri="{BB962C8B-B14F-4D97-AF65-F5344CB8AC3E}">
        <p14:creationId xmlns:p14="http://schemas.microsoft.com/office/powerpoint/2010/main" val="1949881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40</a:t>
            </a:fld>
            <a:endParaRPr lang="en-US"/>
          </a:p>
        </p:txBody>
      </p:sp>
    </p:spTree>
    <p:extLst>
      <p:ext uri="{BB962C8B-B14F-4D97-AF65-F5344CB8AC3E}">
        <p14:creationId xmlns:p14="http://schemas.microsoft.com/office/powerpoint/2010/main" val="3629161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41</a:t>
            </a:fld>
            <a:endParaRPr lang="en-US"/>
          </a:p>
        </p:txBody>
      </p:sp>
    </p:spTree>
    <p:extLst>
      <p:ext uri="{BB962C8B-B14F-4D97-AF65-F5344CB8AC3E}">
        <p14:creationId xmlns:p14="http://schemas.microsoft.com/office/powerpoint/2010/main" val="1461541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42</a:t>
            </a:fld>
            <a:endParaRPr lang="en-US"/>
          </a:p>
        </p:txBody>
      </p:sp>
    </p:spTree>
    <p:extLst>
      <p:ext uri="{BB962C8B-B14F-4D97-AF65-F5344CB8AC3E}">
        <p14:creationId xmlns:p14="http://schemas.microsoft.com/office/powerpoint/2010/main" val="69804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4.3 Backbones of DNA and RNA.</a:t>
            </a:r>
            <a:r>
              <a:rPr lang="en-US" dirty="0"/>
              <a:t> The backbones of these nucleic acids are formed by</a:t>
            </a:r>
            <a:r>
              <a:rPr lang="en-US" baseline="0" dirty="0"/>
              <a:t> </a:t>
            </a:r>
            <a:r>
              <a:rPr lang="en-US" dirty="0"/>
              <a:t>3</a:t>
            </a:r>
            <a:r>
              <a:rPr lang="en-US" dirty="0">
                <a:sym typeface="Symbol"/>
              </a:rPr>
              <a:t></a:t>
            </a:r>
            <a:r>
              <a:rPr lang="en-US" dirty="0"/>
              <a:t>-to-5</a:t>
            </a:r>
            <a:r>
              <a:rPr lang="en-US" dirty="0">
                <a:sym typeface="Symbol"/>
              </a:rPr>
              <a:t></a:t>
            </a:r>
            <a:r>
              <a:rPr lang="en-US" dirty="0"/>
              <a:t> phosphodiester linkages. A sugar unit is highlighted in red and a phosphate group in blue.</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a:t>
            </a:fld>
            <a:endParaRPr lang="en-US" dirty="0"/>
          </a:p>
        </p:txBody>
      </p:sp>
    </p:spTree>
    <p:extLst>
      <p:ext uri="{BB962C8B-B14F-4D97-AF65-F5344CB8AC3E}">
        <p14:creationId xmlns:p14="http://schemas.microsoft.com/office/powerpoint/2010/main" val="1843143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43</a:t>
            </a:fld>
            <a:endParaRPr lang="en-US"/>
          </a:p>
        </p:txBody>
      </p:sp>
    </p:spTree>
    <p:extLst>
      <p:ext uri="{BB962C8B-B14F-4D97-AF65-F5344CB8AC3E}">
        <p14:creationId xmlns:p14="http://schemas.microsoft.com/office/powerpoint/2010/main" val="2001963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4.25 Strand-elongation reaction.</a:t>
            </a:r>
            <a:r>
              <a:rPr lang="en-US" dirty="0"/>
              <a:t> DNA polymerases catalyze the formation of a</a:t>
            </a:r>
            <a:r>
              <a:rPr lang="en-US" baseline="0" dirty="0"/>
              <a:t> </a:t>
            </a:r>
            <a:r>
              <a:rPr lang="en-US" dirty="0"/>
              <a:t>phosphodiester bridge. </a:t>
            </a:r>
            <a:r>
              <a:rPr lang="en-US" sz="1200" b="0" i="0" u="none" strike="noStrike" kern="1200" baseline="0" dirty="0">
                <a:solidFill>
                  <a:schemeClr val="tx1"/>
                </a:solidFill>
                <a:latin typeface="+mn-lt"/>
                <a:ea typeface="+mn-ea"/>
                <a:cs typeface="+mn-cs"/>
              </a:rPr>
              <a:t>[Source: J. L. </a:t>
            </a:r>
            <a:r>
              <a:rPr lang="en-US" sz="1200" b="0" i="0" u="none" strike="noStrike" kern="1200" baseline="0" dirty="0" err="1">
                <a:solidFill>
                  <a:schemeClr val="tx1"/>
                </a:solidFill>
                <a:latin typeface="+mn-lt"/>
                <a:ea typeface="+mn-ea"/>
                <a:cs typeface="+mn-cs"/>
              </a:rPr>
              <a:t>Tymoczko</a:t>
            </a:r>
            <a:r>
              <a:rPr lang="en-US" sz="1200" b="0" i="0" u="none" strike="noStrike" kern="1200" baseline="0" dirty="0">
                <a:solidFill>
                  <a:schemeClr val="tx1"/>
                </a:solidFill>
                <a:latin typeface="+mn-lt"/>
                <a:ea typeface="+mn-ea"/>
                <a:cs typeface="+mn-cs"/>
              </a:rPr>
              <a:t>, J. Berg, and L. </a:t>
            </a:r>
            <a:r>
              <a:rPr lang="en-US" sz="1200" b="0" i="0" u="none" strike="noStrike" kern="1200" baseline="0" dirty="0" err="1">
                <a:solidFill>
                  <a:schemeClr val="tx1"/>
                </a:solidFill>
                <a:latin typeface="+mn-lt"/>
                <a:ea typeface="+mn-ea"/>
                <a:cs typeface="+mn-cs"/>
              </a:rPr>
              <a:t>Stryer</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Biochemistry: A Short Course</a:t>
            </a:r>
            <a:r>
              <a:rPr lang="en-US" sz="1200" b="0" i="0" u="none" strike="noStrike" kern="1200" baseline="0" dirty="0">
                <a:solidFill>
                  <a:schemeClr val="tx1"/>
                </a:solidFill>
                <a:latin typeface="+mn-lt"/>
                <a:ea typeface="+mn-ea"/>
                <a:cs typeface="+mn-cs"/>
              </a:rPr>
              <a:t>, 2nd ed. (W. H. Freeman and Company, 2013), Fig. 34.2.]</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44</a:t>
            </a:fld>
            <a:endParaRPr lang="en-US" dirty="0"/>
          </a:p>
        </p:txBody>
      </p:sp>
    </p:spTree>
    <p:extLst>
      <p:ext uri="{BB962C8B-B14F-4D97-AF65-F5344CB8AC3E}">
        <p14:creationId xmlns:p14="http://schemas.microsoft.com/office/powerpoint/2010/main" val="410390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45</a:t>
            </a:fld>
            <a:endParaRPr lang="en-US"/>
          </a:p>
        </p:txBody>
      </p:sp>
    </p:spTree>
    <p:extLst>
      <p:ext uri="{BB962C8B-B14F-4D97-AF65-F5344CB8AC3E}">
        <p14:creationId xmlns:p14="http://schemas.microsoft.com/office/powerpoint/2010/main" val="2838785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46</a:t>
            </a:fld>
            <a:endParaRPr lang="en-US"/>
          </a:p>
        </p:txBody>
      </p:sp>
    </p:spTree>
    <p:extLst>
      <p:ext uri="{BB962C8B-B14F-4D97-AF65-F5344CB8AC3E}">
        <p14:creationId xmlns:p14="http://schemas.microsoft.com/office/powerpoint/2010/main" val="124068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47</a:t>
            </a:fld>
            <a:endParaRPr lang="en-US"/>
          </a:p>
        </p:txBody>
      </p:sp>
    </p:spTree>
    <p:extLst>
      <p:ext uri="{BB962C8B-B14F-4D97-AF65-F5344CB8AC3E}">
        <p14:creationId xmlns:p14="http://schemas.microsoft.com/office/powerpoint/2010/main" val="2540357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48</a:t>
            </a:fld>
            <a:endParaRPr lang="en-US"/>
          </a:p>
        </p:txBody>
      </p:sp>
    </p:spTree>
    <p:extLst>
      <p:ext uri="{BB962C8B-B14F-4D97-AF65-F5344CB8AC3E}">
        <p14:creationId xmlns:p14="http://schemas.microsoft.com/office/powerpoint/2010/main" val="4058660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49</a:t>
            </a:fld>
            <a:endParaRPr lang="en-US"/>
          </a:p>
        </p:txBody>
      </p:sp>
    </p:spTree>
    <p:extLst>
      <p:ext uri="{BB962C8B-B14F-4D97-AF65-F5344CB8AC3E}">
        <p14:creationId xmlns:p14="http://schemas.microsoft.com/office/powerpoint/2010/main" val="1457601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50</a:t>
            </a:fld>
            <a:endParaRPr lang="en-US"/>
          </a:p>
        </p:txBody>
      </p:sp>
    </p:spTree>
    <p:extLst>
      <p:ext uri="{BB962C8B-B14F-4D97-AF65-F5344CB8AC3E}">
        <p14:creationId xmlns:p14="http://schemas.microsoft.com/office/powerpoint/2010/main" val="3119713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51</a:t>
            </a:fld>
            <a:endParaRPr lang="en-US"/>
          </a:p>
        </p:txBody>
      </p:sp>
    </p:spTree>
    <p:extLst>
      <p:ext uri="{BB962C8B-B14F-4D97-AF65-F5344CB8AC3E}">
        <p14:creationId xmlns:p14="http://schemas.microsoft.com/office/powerpoint/2010/main" val="2572505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52</a:t>
            </a:fld>
            <a:endParaRPr lang="en-US"/>
          </a:p>
        </p:txBody>
      </p:sp>
    </p:spTree>
    <p:extLst>
      <p:ext uri="{BB962C8B-B14F-4D97-AF65-F5344CB8AC3E}">
        <p14:creationId xmlns:p14="http://schemas.microsoft.com/office/powerpoint/2010/main" val="345778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FIGURE 4.4 Purines and</a:t>
            </a:r>
            <a:r>
              <a:rPr lang="en-US" b="1" baseline="0" dirty="0"/>
              <a:t> </a:t>
            </a:r>
            <a:r>
              <a:rPr lang="en-US" b="1" dirty="0"/>
              <a:t>pyrimidines. </a:t>
            </a:r>
            <a:r>
              <a:rPr lang="en-US" dirty="0"/>
              <a:t>Atoms within bases</a:t>
            </a:r>
            <a:r>
              <a:rPr lang="en-US" baseline="0" dirty="0"/>
              <a:t> </a:t>
            </a:r>
            <a:r>
              <a:rPr lang="en-US" dirty="0"/>
              <a:t>are numbered without primes. Uracil</a:t>
            </a:r>
            <a:r>
              <a:rPr lang="en-US" baseline="0" dirty="0"/>
              <a:t> </a:t>
            </a:r>
            <a:r>
              <a:rPr lang="en-US" dirty="0"/>
              <a:t>instead of thymine is</a:t>
            </a:r>
            <a:r>
              <a:rPr lang="en-US" baseline="0" dirty="0"/>
              <a:t> </a:t>
            </a:r>
            <a:r>
              <a:rPr lang="en-US" dirty="0"/>
              <a:t>present in RNA.</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a:t>
            </a:fld>
            <a:endParaRPr lang="en-US" dirty="0"/>
          </a:p>
        </p:txBody>
      </p:sp>
    </p:spTree>
    <p:extLst>
      <p:ext uri="{BB962C8B-B14F-4D97-AF65-F5344CB8AC3E}">
        <p14:creationId xmlns:p14="http://schemas.microsoft.com/office/powerpoint/2010/main" val="127132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53</a:t>
            </a:fld>
            <a:endParaRPr lang="en-US"/>
          </a:p>
        </p:txBody>
      </p:sp>
    </p:spTree>
    <p:extLst>
      <p:ext uri="{BB962C8B-B14F-4D97-AF65-F5344CB8AC3E}">
        <p14:creationId xmlns:p14="http://schemas.microsoft.com/office/powerpoint/2010/main" val="1595386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54</a:t>
            </a:fld>
            <a:endParaRPr lang="en-US"/>
          </a:p>
        </p:txBody>
      </p:sp>
    </p:spTree>
    <p:extLst>
      <p:ext uri="{BB962C8B-B14F-4D97-AF65-F5344CB8AC3E}">
        <p14:creationId xmlns:p14="http://schemas.microsoft.com/office/powerpoint/2010/main" val="2778061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55</a:t>
            </a:fld>
            <a:endParaRPr lang="en-US"/>
          </a:p>
        </p:txBody>
      </p:sp>
    </p:spTree>
    <p:extLst>
      <p:ext uri="{BB962C8B-B14F-4D97-AF65-F5344CB8AC3E}">
        <p14:creationId xmlns:p14="http://schemas.microsoft.com/office/powerpoint/2010/main" val="633492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56</a:t>
            </a:fld>
            <a:endParaRPr lang="en-US"/>
          </a:p>
        </p:txBody>
      </p:sp>
    </p:spTree>
    <p:extLst>
      <p:ext uri="{BB962C8B-B14F-4D97-AF65-F5344CB8AC3E}">
        <p14:creationId xmlns:p14="http://schemas.microsoft.com/office/powerpoint/2010/main" val="511015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57</a:t>
            </a:fld>
            <a:endParaRPr lang="en-US"/>
          </a:p>
        </p:txBody>
      </p:sp>
    </p:spTree>
    <p:extLst>
      <p:ext uri="{BB962C8B-B14F-4D97-AF65-F5344CB8AC3E}">
        <p14:creationId xmlns:p14="http://schemas.microsoft.com/office/powerpoint/2010/main" val="3405678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58</a:t>
            </a:fld>
            <a:endParaRPr lang="en-US"/>
          </a:p>
        </p:txBody>
      </p:sp>
    </p:spTree>
    <p:extLst>
      <p:ext uri="{BB962C8B-B14F-4D97-AF65-F5344CB8AC3E}">
        <p14:creationId xmlns:p14="http://schemas.microsoft.com/office/powerpoint/2010/main" val="3414403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59</a:t>
            </a:fld>
            <a:endParaRPr lang="en-US"/>
          </a:p>
        </p:txBody>
      </p:sp>
    </p:spTree>
    <p:extLst>
      <p:ext uri="{BB962C8B-B14F-4D97-AF65-F5344CB8AC3E}">
        <p14:creationId xmlns:p14="http://schemas.microsoft.com/office/powerpoint/2010/main" val="2456728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60</a:t>
            </a:fld>
            <a:endParaRPr lang="en-US"/>
          </a:p>
        </p:txBody>
      </p:sp>
    </p:spTree>
    <p:extLst>
      <p:ext uri="{BB962C8B-B14F-4D97-AF65-F5344CB8AC3E}">
        <p14:creationId xmlns:p14="http://schemas.microsoft.com/office/powerpoint/2010/main" val="30866904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61</a:t>
            </a:fld>
            <a:endParaRPr lang="en-US"/>
          </a:p>
        </p:txBody>
      </p:sp>
    </p:spTree>
    <p:extLst>
      <p:ext uri="{BB962C8B-B14F-4D97-AF65-F5344CB8AC3E}">
        <p14:creationId xmlns:p14="http://schemas.microsoft.com/office/powerpoint/2010/main" val="2559461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62</a:t>
            </a:fld>
            <a:endParaRPr lang="en-US"/>
          </a:p>
        </p:txBody>
      </p:sp>
    </p:spTree>
    <p:extLst>
      <p:ext uri="{BB962C8B-B14F-4D97-AF65-F5344CB8AC3E}">
        <p14:creationId xmlns:p14="http://schemas.microsoft.com/office/powerpoint/2010/main" val="80315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FIGURE 4.5 β-</a:t>
            </a:r>
            <a:r>
              <a:rPr lang="en-US" b="1" dirty="0" err="1"/>
              <a:t>Glycosidic</a:t>
            </a:r>
            <a:r>
              <a:rPr lang="en-US" b="1" dirty="0"/>
              <a:t> linkage in a</a:t>
            </a:r>
            <a:r>
              <a:rPr lang="en-US" b="1" baseline="0" dirty="0"/>
              <a:t> </a:t>
            </a:r>
            <a:r>
              <a:rPr lang="en-US" b="1" dirty="0"/>
              <a:t>nucleoside.</a:t>
            </a: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a:t>
            </a:fld>
            <a:endParaRPr lang="en-US" dirty="0"/>
          </a:p>
        </p:txBody>
      </p:sp>
    </p:spTree>
    <p:extLst>
      <p:ext uri="{BB962C8B-B14F-4D97-AF65-F5344CB8AC3E}">
        <p14:creationId xmlns:p14="http://schemas.microsoft.com/office/powerpoint/2010/main" val="108076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63</a:t>
            </a:fld>
            <a:endParaRPr lang="en-US"/>
          </a:p>
        </p:txBody>
      </p:sp>
    </p:spTree>
    <p:extLst>
      <p:ext uri="{BB962C8B-B14F-4D97-AF65-F5344CB8AC3E}">
        <p14:creationId xmlns:p14="http://schemas.microsoft.com/office/powerpoint/2010/main" val="1613887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64</a:t>
            </a:fld>
            <a:endParaRPr lang="en-US"/>
          </a:p>
        </p:txBody>
      </p:sp>
    </p:spTree>
    <p:extLst>
      <p:ext uri="{BB962C8B-B14F-4D97-AF65-F5344CB8AC3E}">
        <p14:creationId xmlns:p14="http://schemas.microsoft.com/office/powerpoint/2010/main" val="1049605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4.25 Strand-elongation reaction.</a:t>
            </a:r>
            <a:r>
              <a:rPr lang="en-US" dirty="0"/>
              <a:t> DNA polymerases catalyze the formation of a</a:t>
            </a:r>
            <a:r>
              <a:rPr lang="en-US" baseline="0" dirty="0"/>
              <a:t> </a:t>
            </a:r>
            <a:r>
              <a:rPr lang="en-US" dirty="0"/>
              <a:t>phosphodiester bridge. </a:t>
            </a:r>
            <a:r>
              <a:rPr lang="en-US" sz="1200" b="0" i="0" u="none" strike="noStrike" kern="1200" baseline="0" dirty="0">
                <a:solidFill>
                  <a:schemeClr val="tx1"/>
                </a:solidFill>
                <a:latin typeface="+mn-lt"/>
                <a:ea typeface="+mn-ea"/>
                <a:cs typeface="+mn-cs"/>
              </a:rPr>
              <a:t>[Source: J. L. </a:t>
            </a:r>
            <a:r>
              <a:rPr lang="en-US" sz="1200" b="0" i="0" u="none" strike="noStrike" kern="1200" baseline="0" dirty="0" err="1">
                <a:solidFill>
                  <a:schemeClr val="tx1"/>
                </a:solidFill>
                <a:latin typeface="+mn-lt"/>
                <a:ea typeface="+mn-ea"/>
                <a:cs typeface="+mn-cs"/>
              </a:rPr>
              <a:t>Tymoczko</a:t>
            </a:r>
            <a:r>
              <a:rPr lang="en-US" sz="1200" b="0" i="0" u="none" strike="noStrike" kern="1200" baseline="0" dirty="0">
                <a:solidFill>
                  <a:schemeClr val="tx1"/>
                </a:solidFill>
                <a:latin typeface="+mn-lt"/>
                <a:ea typeface="+mn-ea"/>
                <a:cs typeface="+mn-cs"/>
              </a:rPr>
              <a:t>, J. Berg, and L. </a:t>
            </a:r>
            <a:r>
              <a:rPr lang="en-US" sz="1200" b="0" i="0" u="none" strike="noStrike" kern="1200" baseline="0" dirty="0" err="1">
                <a:solidFill>
                  <a:schemeClr val="tx1"/>
                </a:solidFill>
                <a:latin typeface="+mn-lt"/>
                <a:ea typeface="+mn-ea"/>
                <a:cs typeface="+mn-cs"/>
              </a:rPr>
              <a:t>Stryer</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Biochemistry: A Short Course</a:t>
            </a:r>
            <a:r>
              <a:rPr lang="en-US" sz="1200" b="0" i="0" u="none" strike="noStrike" kern="1200" baseline="0" dirty="0">
                <a:solidFill>
                  <a:schemeClr val="tx1"/>
                </a:solidFill>
                <a:latin typeface="+mn-lt"/>
                <a:ea typeface="+mn-ea"/>
                <a:cs typeface="+mn-cs"/>
              </a:rPr>
              <a:t>, 2nd ed. (W. H. Freeman and Company, 2013), Fig. 34.2.]</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65</a:t>
            </a:fld>
            <a:endParaRPr lang="en-US" dirty="0"/>
          </a:p>
        </p:txBody>
      </p:sp>
    </p:spTree>
    <p:extLst>
      <p:ext uri="{BB962C8B-B14F-4D97-AF65-F5344CB8AC3E}">
        <p14:creationId xmlns:p14="http://schemas.microsoft.com/office/powerpoint/2010/main" val="1550875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66</a:t>
            </a:fld>
            <a:endParaRPr lang="en-US"/>
          </a:p>
        </p:txBody>
      </p:sp>
    </p:spTree>
    <p:extLst>
      <p:ext uri="{BB962C8B-B14F-4D97-AF65-F5344CB8AC3E}">
        <p14:creationId xmlns:p14="http://schemas.microsoft.com/office/powerpoint/2010/main" val="2336487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67</a:t>
            </a:fld>
            <a:endParaRPr lang="en-US"/>
          </a:p>
        </p:txBody>
      </p:sp>
    </p:spTree>
    <p:extLst>
      <p:ext uri="{BB962C8B-B14F-4D97-AF65-F5344CB8AC3E}">
        <p14:creationId xmlns:p14="http://schemas.microsoft.com/office/powerpoint/2010/main" val="3839321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68</a:t>
            </a:fld>
            <a:endParaRPr lang="en-US"/>
          </a:p>
        </p:txBody>
      </p:sp>
    </p:spTree>
    <p:extLst>
      <p:ext uri="{BB962C8B-B14F-4D97-AF65-F5344CB8AC3E}">
        <p14:creationId xmlns:p14="http://schemas.microsoft.com/office/powerpoint/2010/main" val="26181331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69</a:t>
            </a:fld>
            <a:endParaRPr lang="en-US"/>
          </a:p>
        </p:txBody>
      </p:sp>
    </p:spTree>
    <p:extLst>
      <p:ext uri="{BB962C8B-B14F-4D97-AF65-F5344CB8AC3E}">
        <p14:creationId xmlns:p14="http://schemas.microsoft.com/office/powerpoint/2010/main" val="1709276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70</a:t>
            </a:fld>
            <a:endParaRPr lang="en-US"/>
          </a:p>
        </p:txBody>
      </p:sp>
    </p:spTree>
    <p:extLst>
      <p:ext uri="{BB962C8B-B14F-4D97-AF65-F5344CB8AC3E}">
        <p14:creationId xmlns:p14="http://schemas.microsoft.com/office/powerpoint/2010/main" val="9419370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71</a:t>
            </a:fld>
            <a:endParaRPr lang="en-US"/>
          </a:p>
        </p:txBody>
      </p:sp>
    </p:spTree>
    <p:extLst>
      <p:ext uri="{BB962C8B-B14F-4D97-AF65-F5344CB8AC3E}">
        <p14:creationId xmlns:p14="http://schemas.microsoft.com/office/powerpoint/2010/main" val="2781154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72</a:t>
            </a:fld>
            <a:endParaRPr lang="en-US"/>
          </a:p>
        </p:txBody>
      </p:sp>
    </p:spTree>
    <p:extLst>
      <p:ext uri="{BB962C8B-B14F-4D97-AF65-F5344CB8AC3E}">
        <p14:creationId xmlns:p14="http://schemas.microsoft.com/office/powerpoint/2010/main" val="131400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4.6 Nucleotides adenosine 5</a:t>
            </a:r>
            <a:r>
              <a:rPr lang="en-US" sz="1200" kern="1200" dirty="0">
                <a:solidFill>
                  <a:schemeClr val="tx1"/>
                </a:solidFill>
                <a:effectLst/>
                <a:latin typeface="+mn-lt"/>
                <a:ea typeface="+mn-ea"/>
                <a:cs typeface="+mn-cs"/>
                <a:sym typeface="Symbol"/>
              </a:rPr>
              <a:t></a:t>
            </a:r>
            <a:r>
              <a:rPr lang="en-US" b="1" dirty="0"/>
              <a:t>-triphosphate (5</a:t>
            </a:r>
            <a:r>
              <a:rPr lang="en-US" sz="1200" kern="1200" dirty="0">
                <a:solidFill>
                  <a:schemeClr val="tx1"/>
                </a:solidFill>
                <a:effectLst/>
                <a:latin typeface="+mn-lt"/>
                <a:ea typeface="+mn-ea"/>
                <a:cs typeface="+mn-cs"/>
                <a:sym typeface="Symbol"/>
              </a:rPr>
              <a:t></a:t>
            </a:r>
            <a:r>
              <a:rPr lang="en-US" b="1" dirty="0"/>
              <a:t>-ATP) and </a:t>
            </a:r>
            <a:r>
              <a:rPr lang="en-US" b="1" dirty="0" err="1"/>
              <a:t>deoxyguanosine</a:t>
            </a:r>
            <a:r>
              <a:rPr lang="en-US" b="1" baseline="0" dirty="0"/>
              <a:t> </a:t>
            </a:r>
            <a:r>
              <a:rPr lang="en-US" b="1" dirty="0"/>
              <a:t>3</a:t>
            </a:r>
            <a:r>
              <a:rPr lang="en-US" sz="1200" kern="1200" dirty="0">
                <a:solidFill>
                  <a:schemeClr val="tx1"/>
                </a:solidFill>
                <a:effectLst/>
                <a:latin typeface="+mn-lt"/>
                <a:ea typeface="+mn-ea"/>
                <a:cs typeface="+mn-cs"/>
                <a:sym typeface="Symbol"/>
              </a:rPr>
              <a:t></a:t>
            </a:r>
            <a:r>
              <a:rPr lang="en-US" b="1" dirty="0"/>
              <a:t>-monophosphate (3</a:t>
            </a:r>
            <a:r>
              <a:rPr lang="en-US" sz="1200" kern="1200" dirty="0">
                <a:solidFill>
                  <a:schemeClr val="tx1"/>
                </a:solidFill>
                <a:effectLst/>
                <a:latin typeface="+mn-lt"/>
                <a:ea typeface="+mn-ea"/>
                <a:cs typeface="+mn-cs"/>
                <a:sym typeface="Symbol"/>
              </a:rPr>
              <a:t></a:t>
            </a:r>
            <a:r>
              <a:rPr lang="en-US" b="1" dirty="0"/>
              <a:t>-</a:t>
            </a:r>
            <a:r>
              <a:rPr lang="en-US" b="1" dirty="0" err="1"/>
              <a:t>dGMP</a:t>
            </a:r>
            <a:r>
              <a:rPr lang="en-US" b="1" dirty="0"/>
              <a:t>).</a:t>
            </a: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12165315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73</a:t>
            </a:fld>
            <a:endParaRPr lang="en-US"/>
          </a:p>
        </p:txBody>
      </p:sp>
    </p:spTree>
    <p:extLst>
      <p:ext uri="{BB962C8B-B14F-4D97-AF65-F5344CB8AC3E}">
        <p14:creationId xmlns:p14="http://schemas.microsoft.com/office/powerpoint/2010/main" val="2552235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74</a:t>
            </a:fld>
            <a:endParaRPr lang="en-US"/>
          </a:p>
        </p:txBody>
      </p:sp>
    </p:spTree>
    <p:extLst>
      <p:ext uri="{BB962C8B-B14F-4D97-AF65-F5344CB8AC3E}">
        <p14:creationId xmlns:p14="http://schemas.microsoft.com/office/powerpoint/2010/main" val="3267683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75</a:t>
            </a:fld>
            <a:endParaRPr lang="en-US"/>
          </a:p>
        </p:txBody>
      </p:sp>
    </p:spTree>
    <p:extLst>
      <p:ext uri="{BB962C8B-B14F-4D97-AF65-F5344CB8AC3E}">
        <p14:creationId xmlns:p14="http://schemas.microsoft.com/office/powerpoint/2010/main" val="23982408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76</a:t>
            </a:fld>
            <a:endParaRPr lang="en-US"/>
          </a:p>
        </p:txBody>
      </p:sp>
    </p:spTree>
    <p:extLst>
      <p:ext uri="{BB962C8B-B14F-4D97-AF65-F5344CB8AC3E}">
        <p14:creationId xmlns:p14="http://schemas.microsoft.com/office/powerpoint/2010/main" val="19203378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77</a:t>
            </a:fld>
            <a:endParaRPr lang="en-US" dirty="0"/>
          </a:p>
        </p:txBody>
      </p:sp>
    </p:spTree>
    <p:extLst>
      <p:ext uri="{BB962C8B-B14F-4D97-AF65-F5344CB8AC3E}">
        <p14:creationId xmlns:p14="http://schemas.microsoft.com/office/powerpoint/2010/main" val="20452590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78</a:t>
            </a:fld>
            <a:endParaRPr lang="en-US" dirty="0"/>
          </a:p>
        </p:txBody>
      </p:sp>
    </p:spTree>
    <p:extLst>
      <p:ext uri="{BB962C8B-B14F-4D97-AF65-F5344CB8AC3E}">
        <p14:creationId xmlns:p14="http://schemas.microsoft.com/office/powerpoint/2010/main" val="28492980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4.27 RNA Polymerase. </a:t>
            </a:r>
            <a:r>
              <a:rPr lang="en-US" dirty="0"/>
              <a:t>This large enzyme comprises many subunits, including β</a:t>
            </a:r>
            <a:r>
              <a:rPr lang="en-US" baseline="0" dirty="0"/>
              <a:t> </a:t>
            </a:r>
            <a:r>
              <a:rPr lang="en-US" dirty="0"/>
              <a:t>(red) and β’ (yellow), which form a “claw” that holds the DNA to be transcribed. </a:t>
            </a:r>
            <a:r>
              <a:rPr lang="en-US" i="1" dirty="0"/>
              <a:t>Notice</a:t>
            </a:r>
            <a:r>
              <a:rPr lang="en-US" dirty="0"/>
              <a:t> that the</a:t>
            </a:r>
            <a:r>
              <a:rPr lang="en-US" baseline="0" dirty="0"/>
              <a:t> </a:t>
            </a:r>
            <a:r>
              <a:rPr lang="en-US" dirty="0"/>
              <a:t>active site includes a Mg</a:t>
            </a:r>
            <a:r>
              <a:rPr lang="en-US" baseline="30000" dirty="0"/>
              <a:t>2+</a:t>
            </a:r>
            <a:r>
              <a:rPr lang="en-US" dirty="0"/>
              <a:t>ion (green) at the center of the structure. The curved tubes making</a:t>
            </a:r>
            <a:r>
              <a:rPr lang="en-US" baseline="0" dirty="0"/>
              <a:t> </a:t>
            </a:r>
            <a:r>
              <a:rPr lang="en-US" dirty="0"/>
              <a:t>up the protein in the image represent the backbone of the polypeptide chain. [Drawn from 1L9Z.</a:t>
            </a:r>
            <a:r>
              <a:rPr lang="en-US" baseline="0" dirty="0"/>
              <a:t> </a:t>
            </a:r>
            <a:r>
              <a:rPr lang="en-US" dirty="0" err="1"/>
              <a:t>pdb</a:t>
            </a:r>
            <a:r>
              <a:rPr lang="en-US" dirty="0"/>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79</a:t>
            </a:fld>
            <a:endParaRPr lang="en-US" dirty="0"/>
          </a:p>
        </p:txBody>
      </p:sp>
    </p:spTree>
    <p:extLst>
      <p:ext uri="{BB962C8B-B14F-4D97-AF65-F5344CB8AC3E}">
        <p14:creationId xmlns:p14="http://schemas.microsoft.com/office/powerpoint/2010/main" val="787396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83</a:t>
            </a:fld>
            <a:endParaRPr lang="en-US" dirty="0"/>
          </a:p>
        </p:txBody>
      </p:sp>
    </p:spTree>
    <p:extLst>
      <p:ext uri="{BB962C8B-B14F-4D97-AF65-F5344CB8AC3E}">
        <p14:creationId xmlns:p14="http://schemas.microsoft.com/office/powerpoint/2010/main" val="684992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4.30 Promoter sites for</a:t>
            </a:r>
            <a:r>
              <a:rPr lang="en-US" b="1" baseline="0" dirty="0"/>
              <a:t> </a:t>
            </a:r>
            <a:r>
              <a:rPr lang="en-US" b="1" dirty="0"/>
              <a:t>transcription in (A) prokaryotes and</a:t>
            </a:r>
            <a:r>
              <a:rPr lang="en-US" b="1" baseline="0" dirty="0"/>
              <a:t> </a:t>
            </a:r>
            <a:r>
              <a:rPr lang="en-US" b="1" dirty="0"/>
              <a:t>(B) eukaryotes. </a:t>
            </a:r>
            <a:r>
              <a:rPr lang="en-US" dirty="0"/>
              <a:t>Consensus sequences are</a:t>
            </a:r>
            <a:r>
              <a:rPr lang="en-US" baseline="0" dirty="0"/>
              <a:t> </a:t>
            </a:r>
            <a:r>
              <a:rPr lang="en-US" dirty="0"/>
              <a:t>shown. The first nucleotide to be</a:t>
            </a:r>
            <a:r>
              <a:rPr lang="en-US" baseline="0" dirty="0"/>
              <a:t> </a:t>
            </a:r>
            <a:r>
              <a:rPr lang="en-US" dirty="0"/>
              <a:t>transcribed is</a:t>
            </a:r>
            <a:r>
              <a:rPr lang="en-US" baseline="0" dirty="0"/>
              <a:t> </a:t>
            </a:r>
            <a:r>
              <a:rPr lang="en-US" dirty="0"/>
              <a:t>numbered +1. The adjacent nucleotide on the</a:t>
            </a:r>
            <a:r>
              <a:rPr lang="en-US" baseline="0" dirty="0"/>
              <a:t> </a:t>
            </a:r>
            <a:r>
              <a:rPr lang="en-US" dirty="0"/>
              <a:t>5</a:t>
            </a:r>
            <a:r>
              <a:rPr lang="en-US" sz="1200" kern="1200" dirty="0">
                <a:solidFill>
                  <a:schemeClr val="tx1"/>
                </a:solidFill>
                <a:effectLst/>
                <a:latin typeface="+mn-lt"/>
                <a:ea typeface="+mn-ea"/>
                <a:cs typeface="+mn-cs"/>
                <a:sym typeface="Symbol"/>
              </a:rPr>
              <a:t></a:t>
            </a:r>
            <a:r>
              <a:rPr lang="en-US" dirty="0"/>
              <a:t> side is numbered −1. The sequences</a:t>
            </a:r>
            <a:r>
              <a:rPr lang="en-US" baseline="0" dirty="0"/>
              <a:t> </a:t>
            </a:r>
            <a:r>
              <a:rPr lang="en-US" dirty="0"/>
              <a:t>shown are those of the coding strand of DNA.</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84</a:t>
            </a:fld>
            <a:endParaRPr lang="en-US" dirty="0"/>
          </a:p>
        </p:txBody>
      </p:sp>
    </p:spTree>
    <p:extLst>
      <p:ext uri="{BB962C8B-B14F-4D97-AF65-F5344CB8AC3E}">
        <p14:creationId xmlns:p14="http://schemas.microsoft.com/office/powerpoint/2010/main" val="24167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4.28 Transcription mechanism of the chain-elongation reaction catalyzed by RNA polymerase. </a:t>
            </a:r>
            <a:r>
              <a:rPr lang="en-US" sz="1200" b="0" i="0" u="none" strike="noStrike" kern="1200" baseline="0" dirty="0">
                <a:solidFill>
                  <a:schemeClr val="tx1"/>
                </a:solidFill>
                <a:latin typeface="+mn-lt"/>
                <a:ea typeface="+mn-ea"/>
                <a:cs typeface="+mn-cs"/>
              </a:rPr>
              <a:t>[Source: J. L. </a:t>
            </a:r>
            <a:r>
              <a:rPr lang="en-US" sz="1200" b="0" i="0" u="none" strike="noStrike" kern="1200" baseline="0" dirty="0" err="1">
                <a:solidFill>
                  <a:schemeClr val="tx1"/>
                </a:solidFill>
                <a:latin typeface="+mn-lt"/>
                <a:ea typeface="+mn-ea"/>
                <a:cs typeface="+mn-cs"/>
              </a:rPr>
              <a:t>Tymoczko</a:t>
            </a:r>
            <a:r>
              <a:rPr lang="en-US" sz="1200" b="0" i="0" u="none" strike="noStrike" kern="1200" baseline="0" dirty="0">
                <a:solidFill>
                  <a:schemeClr val="tx1"/>
                </a:solidFill>
                <a:latin typeface="+mn-lt"/>
                <a:ea typeface="+mn-ea"/>
                <a:cs typeface="+mn-cs"/>
              </a:rPr>
              <a:t>, J. Berg, and L. </a:t>
            </a:r>
            <a:r>
              <a:rPr lang="en-US" sz="1200" b="0" i="0" u="none" strike="noStrike" kern="1200" baseline="0" dirty="0" err="1">
                <a:solidFill>
                  <a:schemeClr val="tx1"/>
                </a:solidFill>
                <a:latin typeface="+mn-lt"/>
                <a:ea typeface="+mn-ea"/>
                <a:cs typeface="+mn-cs"/>
              </a:rPr>
              <a:t>Stryer</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Biochemistry: A Short Course</a:t>
            </a:r>
            <a:r>
              <a:rPr lang="en-US" sz="1200" b="0" i="0" u="none" strike="noStrike" kern="1200" baseline="0" dirty="0">
                <a:solidFill>
                  <a:schemeClr val="tx1"/>
                </a:solidFill>
                <a:latin typeface="+mn-lt"/>
                <a:ea typeface="+mn-ea"/>
                <a:cs typeface="+mn-cs"/>
              </a:rPr>
              <a:t>, 2nd ed. (W. H. Freeman and Company, 2013), Fig. 36.3.]</a:t>
            </a:r>
          </a:p>
        </p:txBody>
      </p:sp>
      <p:sp>
        <p:nvSpPr>
          <p:cNvPr id="4" name="Slide Number Placeholder 3"/>
          <p:cNvSpPr>
            <a:spLocks noGrp="1"/>
          </p:cNvSpPr>
          <p:nvPr>
            <p:ph type="sldNum" sz="quarter" idx="10"/>
          </p:nvPr>
        </p:nvSpPr>
        <p:spPr/>
        <p:txBody>
          <a:bodyPr/>
          <a:lstStyle/>
          <a:p>
            <a:fld id="{D40DCDAC-7B3A-7D46-A8AA-8684AD4EB5A0}" type="slidenum">
              <a:rPr lang="en-US" smtClean="0"/>
              <a:t>88</a:t>
            </a:fld>
            <a:endParaRPr lang="en-US" dirty="0"/>
          </a:p>
        </p:txBody>
      </p:sp>
    </p:spTree>
    <p:extLst>
      <p:ext uri="{BB962C8B-B14F-4D97-AF65-F5344CB8AC3E}">
        <p14:creationId xmlns:p14="http://schemas.microsoft.com/office/powerpoint/2010/main" val="396881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FIGURE 4.7 Structure of a DNA chain.</a:t>
            </a:r>
            <a:r>
              <a:rPr lang="en-US" dirty="0"/>
              <a:t> The</a:t>
            </a:r>
            <a:r>
              <a:rPr lang="en-US" baseline="0" dirty="0"/>
              <a:t> </a:t>
            </a:r>
            <a:r>
              <a:rPr lang="en-US" dirty="0"/>
              <a:t>chain has a 5</a:t>
            </a:r>
            <a:r>
              <a:rPr lang="en-US" sz="1200" kern="1200" dirty="0">
                <a:solidFill>
                  <a:schemeClr val="tx1"/>
                </a:solidFill>
                <a:effectLst/>
                <a:latin typeface="+mn-lt"/>
                <a:ea typeface="+mn-ea"/>
                <a:cs typeface="+mn-cs"/>
                <a:sym typeface="Symbol"/>
              </a:rPr>
              <a:t></a:t>
            </a:r>
            <a:r>
              <a:rPr lang="en-US" dirty="0"/>
              <a:t> end, which is usually attached</a:t>
            </a:r>
            <a:r>
              <a:rPr lang="en-US" baseline="0" dirty="0"/>
              <a:t> </a:t>
            </a:r>
            <a:r>
              <a:rPr lang="en-US" dirty="0"/>
              <a:t>to a phosphoryl group, and a 3</a:t>
            </a:r>
            <a:r>
              <a:rPr lang="en-US" sz="1200" kern="1200" dirty="0">
                <a:solidFill>
                  <a:schemeClr val="tx1"/>
                </a:solidFill>
                <a:effectLst/>
                <a:latin typeface="+mn-lt"/>
                <a:ea typeface="+mn-ea"/>
                <a:cs typeface="+mn-cs"/>
                <a:sym typeface="Symbol"/>
              </a:rPr>
              <a:t></a:t>
            </a:r>
            <a:r>
              <a:rPr lang="en-US" dirty="0"/>
              <a:t> end, which is</a:t>
            </a:r>
            <a:r>
              <a:rPr lang="en-US" baseline="0" dirty="0"/>
              <a:t> </a:t>
            </a:r>
            <a:r>
              <a:rPr lang="en-US" dirty="0"/>
              <a:t>usually a free hydroxyl group.</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12</a:t>
            </a:fld>
            <a:endParaRPr lang="en-US" dirty="0"/>
          </a:p>
        </p:txBody>
      </p:sp>
    </p:spTree>
    <p:extLst>
      <p:ext uri="{BB962C8B-B14F-4D97-AF65-F5344CB8AC3E}">
        <p14:creationId xmlns:p14="http://schemas.microsoft.com/office/powerpoint/2010/main" val="162232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4.31 Base sequence of the 3’ end</a:t>
            </a:r>
            <a:r>
              <a:rPr lang="en-US" b="1" baseline="0" dirty="0"/>
              <a:t> </a:t>
            </a:r>
            <a:r>
              <a:rPr lang="en-US" b="1" dirty="0"/>
              <a:t>of an mRNA transcript in </a:t>
            </a:r>
            <a:r>
              <a:rPr lang="en-US" b="1" i="1" dirty="0"/>
              <a:t>E. coli</a:t>
            </a:r>
            <a:r>
              <a:rPr lang="en-US" b="1" dirty="0"/>
              <a:t>. </a:t>
            </a:r>
            <a:r>
              <a:rPr lang="en-US" dirty="0"/>
              <a:t>A stable</a:t>
            </a:r>
            <a:r>
              <a:rPr lang="en-US" baseline="0" dirty="0"/>
              <a:t> </a:t>
            </a:r>
            <a:r>
              <a:rPr lang="en-US" dirty="0"/>
              <a:t>hairpin structure is followed by a sequence of</a:t>
            </a:r>
            <a:r>
              <a:rPr lang="en-US" baseline="0" dirty="0"/>
              <a:t> </a:t>
            </a:r>
            <a:r>
              <a:rPr lang="en-US" dirty="0"/>
              <a:t>uridine (U) residues.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91</a:t>
            </a:fld>
            <a:endParaRPr lang="en-US" dirty="0"/>
          </a:p>
        </p:txBody>
      </p:sp>
    </p:spTree>
    <p:extLst>
      <p:ext uri="{BB962C8B-B14F-4D97-AF65-F5344CB8AC3E}">
        <p14:creationId xmlns:p14="http://schemas.microsoft.com/office/powerpoint/2010/main" val="35749287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99</a:t>
            </a:fld>
            <a:endParaRPr lang="en-US" dirty="0"/>
          </a:p>
        </p:txBody>
      </p:sp>
    </p:spTree>
    <p:extLst>
      <p:ext uri="{BB962C8B-B14F-4D97-AF65-F5344CB8AC3E}">
        <p14:creationId xmlns:p14="http://schemas.microsoft.com/office/powerpoint/2010/main" val="26965433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100</a:t>
            </a:fld>
            <a:endParaRPr lang="en-US" dirty="0"/>
          </a:p>
        </p:txBody>
      </p:sp>
    </p:spTree>
    <p:extLst>
      <p:ext uri="{BB962C8B-B14F-4D97-AF65-F5344CB8AC3E}">
        <p14:creationId xmlns:p14="http://schemas.microsoft.com/office/powerpoint/2010/main" val="40963036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4.33 Attachment of an amino acid to a </a:t>
            </a:r>
            <a:r>
              <a:rPr lang="en-US" sz="1200" b="1" i="0" u="none" strike="noStrike" kern="1200" baseline="0" dirty="0" err="1">
                <a:solidFill>
                  <a:schemeClr val="tx1"/>
                </a:solidFill>
                <a:latin typeface="+mn-lt"/>
                <a:ea typeface="+mn-ea"/>
                <a:cs typeface="+mn-cs"/>
              </a:rPr>
              <a:t>tRNA</a:t>
            </a:r>
            <a:r>
              <a:rPr lang="en-US" sz="1200" b="1" i="0" u="none" strike="noStrike" kern="1200" baseline="0" dirty="0">
                <a:solidFill>
                  <a:schemeClr val="tx1"/>
                </a:solidFill>
                <a:latin typeface="+mn-lt"/>
                <a:ea typeface="+mn-ea"/>
                <a:cs typeface="+mn-cs"/>
              </a:rPr>
              <a:t> molecule. </a:t>
            </a:r>
            <a:r>
              <a:rPr lang="en-US" sz="1200" b="0" i="0" u="none" strike="noStrike" kern="1200" baseline="0" dirty="0">
                <a:solidFill>
                  <a:schemeClr val="tx1"/>
                </a:solidFill>
                <a:latin typeface="+mn-lt"/>
                <a:ea typeface="+mn-ea"/>
                <a:cs typeface="+mn-cs"/>
              </a:rPr>
              <a:t>The amino acid (shown in blue) is esterified to the 3</a:t>
            </a:r>
            <a:r>
              <a:rPr lang="en-US" sz="1200" kern="1200" dirty="0">
                <a:solidFill>
                  <a:schemeClr val="tx1"/>
                </a:solidFill>
                <a:effectLst/>
                <a:latin typeface="+mn-lt"/>
                <a:ea typeface="+mn-ea"/>
                <a:cs typeface="+mn-cs"/>
                <a:sym typeface="Symbol"/>
              </a:rPr>
              <a:t></a:t>
            </a:r>
            <a:r>
              <a:rPr lang="en-US" sz="1200" b="0" i="0" u="none" strike="noStrike" kern="1200" baseline="0" dirty="0">
                <a:solidFill>
                  <a:schemeClr val="tx1"/>
                </a:solidFill>
                <a:latin typeface="+mn-lt"/>
                <a:ea typeface="+mn-ea"/>
                <a:cs typeface="+mn-cs"/>
              </a:rPr>
              <a:t>-hydroxyl group of the terminal adenylate of </a:t>
            </a:r>
            <a:r>
              <a:rPr lang="en-US" sz="1200" b="0" i="0" u="none" strike="noStrike" kern="1200" baseline="0" dirty="0" err="1">
                <a:solidFill>
                  <a:schemeClr val="tx1"/>
                </a:solidFill>
                <a:latin typeface="+mn-lt"/>
                <a:ea typeface="+mn-ea"/>
                <a:cs typeface="+mn-cs"/>
              </a:rPr>
              <a:t>tRNA</a:t>
            </a:r>
            <a:r>
              <a:rPr lang="en-US" sz="1200" b="0" i="0" u="none" strike="noStrike" kern="1200" baseline="0" dirty="0">
                <a:solidFill>
                  <a:schemeClr val="tx1"/>
                </a:solidFill>
                <a:latin typeface="+mn-lt"/>
                <a:ea typeface="+mn-ea"/>
                <a:cs typeface="+mn-cs"/>
              </a:rPr>
              <a:t>. [Source: J. L. </a:t>
            </a:r>
            <a:r>
              <a:rPr lang="en-US" sz="1200" b="0" i="0" u="none" strike="noStrike" kern="1200" baseline="0" dirty="0" err="1">
                <a:solidFill>
                  <a:schemeClr val="tx1"/>
                </a:solidFill>
                <a:latin typeface="+mn-lt"/>
                <a:ea typeface="+mn-ea"/>
                <a:cs typeface="+mn-cs"/>
              </a:rPr>
              <a:t>Tymoczko</a:t>
            </a:r>
            <a:r>
              <a:rPr lang="en-US" sz="1200" b="0" i="0" u="none" strike="noStrike" kern="1200" baseline="0" dirty="0">
                <a:solidFill>
                  <a:schemeClr val="tx1"/>
                </a:solidFill>
                <a:latin typeface="+mn-lt"/>
                <a:ea typeface="+mn-ea"/>
                <a:cs typeface="+mn-cs"/>
              </a:rPr>
              <a:t>, J. Berg, and L. </a:t>
            </a:r>
            <a:r>
              <a:rPr lang="en-US" sz="1200" b="0" i="0" u="none" strike="noStrike" kern="1200" baseline="0" dirty="0" err="1">
                <a:solidFill>
                  <a:schemeClr val="tx1"/>
                </a:solidFill>
                <a:latin typeface="+mn-lt"/>
                <a:ea typeface="+mn-ea"/>
                <a:cs typeface="+mn-cs"/>
              </a:rPr>
              <a:t>Stryer</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Biochemistry: A Short Course</a:t>
            </a:r>
            <a:r>
              <a:rPr lang="en-US" sz="1200" b="0" i="0" u="none" strike="noStrike" kern="1200" baseline="0" dirty="0">
                <a:solidFill>
                  <a:schemeClr val="tx1"/>
                </a:solidFill>
                <a:latin typeface="+mn-lt"/>
                <a:ea typeface="+mn-ea"/>
                <a:cs typeface="+mn-cs"/>
              </a:rPr>
              <a:t>, 2nd ed. (W. H. Freeman and Company, 2013), Fig. 39.3.]</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102</a:t>
            </a:fld>
            <a:endParaRPr lang="en-US" dirty="0"/>
          </a:p>
        </p:txBody>
      </p:sp>
    </p:spTree>
    <p:extLst>
      <p:ext uri="{BB962C8B-B14F-4D97-AF65-F5344CB8AC3E}">
        <p14:creationId xmlns:p14="http://schemas.microsoft.com/office/powerpoint/2010/main" val="10966344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4.34 General structure of an aminoacyl-</a:t>
            </a:r>
            <a:r>
              <a:rPr lang="en-US" b="1" dirty="0" err="1"/>
              <a:t>tRNA</a:t>
            </a:r>
            <a:r>
              <a:rPr lang="en-US" b="1" dirty="0"/>
              <a:t>. </a:t>
            </a:r>
            <a:r>
              <a:rPr lang="en-US" dirty="0"/>
              <a:t>The amino acid is attached at the 3</a:t>
            </a:r>
            <a:r>
              <a:rPr lang="en-US" sz="1200" kern="1200" dirty="0">
                <a:solidFill>
                  <a:schemeClr val="tx1"/>
                </a:solidFill>
                <a:effectLst/>
                <a:latin typeface="+mn-lt"/>
                <a:ea typeface="+mn-ea"/>
                <a:cs typeface="+mn-cs"/>
                <a:sym typeface="Symbol"/>
              </a:rPr>
              <a:t></a:t>
            </a:r>
            <a:r>
              <a:rPr lang="en-US" baseline="0" dirty="0"/>
              <a:t> </a:t>
            </a:r>
            <a:r>
              <a:rPr lang="en-US" dirty="0"/>
              <a:t>end of the RNA. The anticodon is the template-recognition</a:t>
            </a:r>
            <a:r>
              <a:rPr lang="en-US" baseline="0" dirty="0"/>
              <a:t> </a:t>
            </a:r>
            <a:r>
              <a:rPr lang="en-US" dirty="0"/>
              <a:t>site. </a:t>
            </a:r>
            <a:r>
              <a:rPr lang="en-US" i="1" dirty="0"/>
              <a:t>Notice</a:t>
            </a:r>
            <a:r>
              <a:rPr lang="en-US" dirty="0"/>
              <a:t> that the </a:t>
            </a:r>
            <a:r>
              <a:rPr lang="en-US" dirty="0" err="1"/>
              <a:t>tRNA</a:t>
            </a:r>
            <a:r>
              <a:rPr lang="en-US" dirty="0"/>
              <a:t> has a</a:t>
            </a:r>
            <a:r>
              <a:rPr lang="en-US" baseline="0" dirty="0"/>
              <a:t> </a:t>
            </a:r>
            <a:r>
              <a:rPr lang="en-US" dirty="0"/>
              <a:t>cloverleaf structure with many hydrogen bonds (green dots) between bases.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107</a:t>
            </a:fld>
            <a:endParaRPr lang="en-US" dirty="0"/>
          </a:p>
        </p:txBody>
      </p:sp>
    </p:spTree>
    <p:extLst>
      <p:ext uri="{BB962C8B-B14F-4D97-AF65-F5344CB8AC3E}">
        <p14:creationId xmlns:p14="http://schemas.microsoft.com/office/powerpoint/2010/main" val="125042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4.10 X-ray diffraction photograph</a:t>
            </a:r>
            <a:r>
              <a:rPr lang="en-US" b="1" baseline="0" dirty="0"/>
              <a:t> </a:t>
            </a:r>
            <a:r>
              <a:rPr lang="en-US" b="1" dirty="0"/>
              <a:t>of a hydrated DNA fiber.</a:t>
            </a:r>
            <a:r>
              <a:rPr lang="en-US" dirty="0"/>
              <a:t> When crystals of a</a:t>
            </a:r>
            <a:r>
              <a:rPr lang="en-US" baseline="0" dirty="0"/>
              <a:t> </a:t>
            </a:r>
            <a:r>
              <a:rPr lang="en-US" dirty="0"/>
              <a:t>biomolecule are irradiated with x-rays, the x-rays</a:t>
            </a:r>
            <a:r>
              <a:rPr lang="en-US" baseline="0" dirty="0"/>
              <a:t> </a:t>
            </a:r>
            <a:r>
              <a:rPr lang="en-US" dirty="0"/>
              <a:t>are diffracted and these diffracted x-rays are</a:t>
            </a:r>
            <a:r>
              <a:rPr lang="en-US" baseline="0" dirty="0"/>
              <a:t> </a:t>
            </a:r>
            <a:r>
              <a:rPr lang="en-US" dirty="0"/>
              <a:t>seen as a series of spots, called reflections, on</a:t>
            </a:r>
            <a:r>
              <a:rPr lang="en-US" baseline="0" dirty="0"/>
              <a:t> </a:t>
            </a:r>
            <a:r>
              <a:rPr lang="en-US" dirty="0"/>
              <a:t>a screen behind the crystal. The structure of the</a:t>
            </a:r>
            <a:r>
              <a:rPr lang="en-US" baseline="0" dirty="0"/>
              <a:t> </a:t>
            </a:r>
            <a:r>
              <a:rPr lang="en-US" dirty="0"/>
              <a:t>molecule can be determined by the pattern of</a:t>
            </a:r>
            <a:r>
              <a:rPr lang="en-US" baseline="0" dirty="0"/>
              <a:t> </a:t>
            </a:r>
            <a:r>
              <a:rPr lang="en-US" dirty="0"/>
              <a:t>the reflections (Section 3.5). In regard to DNA</a:t>
            </a:r>
            <a:r>
              <a:rPr lang="en-US" baseline="0" dirty="0"/>
              <a:t> </a:t>
            </a:r>
            <a:r>
              <a:rPr lang="en-US" dirty="0"/>
              <a:t>crystals, the central cross is diagnostic of a</a:t>
            </a:r>
            <a:r>
              <a:rPr lang="en-US" baseline="0" dirty="0"/>
              <a:t> </a:t>
            </a:r>
            <a:r>
              <a:rPr lang="en-US" dirty="0"/>
              <a:t>helical structure. The strong arcs on the</a:t>
            </a:r>
            <a:r>
              <a:rPr lang="en-US" baseline="0" dirty="0"/>
              <a:t> </a:t>
            </a:r>
            <a:r>
              <a:rPr lang="en-US" dirty="0"/>
              <a:t>meridian arise from the stack of nucleotide</a:t>
            </a:r>
            <a:r>
              <a:rPr lang="en-US" baseline="0" dirty="0"/>
              <a:t> </a:t>
            </a:r>
            <a:r>
              <a:rPr lang="en-US" dirty="0"/>
              <a:t>bases, which are 3.4 Å apart. [Science</a:t>
            </a:r>
            <a:r>
              <a:rPr lang="en-US" baseline="0" dirty="0"/>
              <a:t> Photo Library</a:t>
            </a:r>
            <a:r>
              <a:rPr lang="en-US" dirty="0"/>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2623769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8F3442-F7E6-C146-B43B-4BD5A67F4688}" type="slidenum">
              <a:rPr lang="en-US"/>
              <a:pPr>
                <a:defRPr/>
              </a:pPr>
              <a:t>15</a:t>
            </a:fld>
            <a:endParaRPr lang="en-US"/>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2035" name="Rectangle 3"/>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2781713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556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338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
        <p:nvSpPr>
          <p:cNvPr id="7" name="Picture Placeholder 6"/>
          <p:cNvSpPr>
            <a:spLocks noGrp="1"/>
          </p:cNvSpPr>
          <p:nvPr>
            <p:ph type="pic" sz="quarter" idx="13"/>
          </p:nvPr>
        </p:nvSpPr>
        <p:spPr>
          <a:xfrm>
            <a:off x="739775" y="2433638"/>
            <a:ext cx="3643313" cy="2057400"/>
          </a:xfrm>
        </p:spPr>
        <p:txBody>
          <a:bodyPr/>
          <a:lstStyle/>
          <a:p>
            <a:endParaRPr lang="en-US"/>
          </a:p>
        </p:txBody>
      </p:sp>
      <p:sp>
        <p:nvSpPr>
          <p:cNvPr id="9" name="Picture Placeholder 8"/>
          <p:cNvSpPr>
            <a:spLocks noGrp="1"/>
          </p:cNvSpPr>
          <p:nvPr>
            <p:ph type="pic" sz="quarter" idx="14"/>
          </p:nvPr>
        </p:nvSpPr>
        <p:spPr>
          <a:xfrm>
            <a:off x="4813300" y="2433638"/>
            <a:ext cx="3644900" cy="2165350"/>
          </a:xfrm>
        </p:spPr>
        <p:txBody>
          <a:bodyPr/>
          <a:lstStyle/>
          <a:p>
            <a:endParaRPr lang="en-US"/>
          </a:p>
        </p:txBody>
      </p:sp>
    </p:spTree>
    <p:extLst>
      <p:ext uri="{BB962C8B-B14F-4D97-AF65-F5344CB8AC3E}">
        <p14:creationId xmlns:p14="http://schemas.microsoft.com/office/powerpoint/2010/main" val="362561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11/18/20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11/18/20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The Central Dogma</a:t>
            </a:r>
          </a:p>
        </p:txBody>
      </p:sp>
      <p:sp>
        <p:nvSpPr>
          <p:cNvPr id="3" name="Content Placeholder 2"/>
          <p:cNvSpPr>
            <a:spLocks noGrp="1"/>
          </p:cNvSpPr>
          <p:nvPr>
            <p:ph idx="1"/>
          </p:nvPr>
        </p:nvSpPr>
        <p:spPr>
          <a:xfrm>
            <a:off x="228600" y="1600201"/>
            <a:ext cx="8686800" cy="854764"/>
          </a:xfrm>
        </p:spPr>
        <p:txBody>
          <a:bodyPr>
            <a:noAutofit/>
          </a:bodyPr>
          <a:lstStyle/>
          <a:p>
            <a:pPr>
              <a:spcBef>
                <a:spcPts val="624"/>
              </a:spcBef>
              <a:spcAft>
                <a:spcPts val="1200"/>
              </a:spcAft>
            </a:pPr>
            <a:r>
              <a:rPr lang="en-US" sz="2600" dirty="0">
                <a:latin typeface="Arial" pitchFamily="34" charset="0"/>
                <a:cs typeface="Arial" pitchFamily="34" charset="0"/>
              </a:rPr>
              <a:t>The flow of genetic information is generally from DNA to RNA to proteins, a scheme called the central dogma.</a:t>
            </a:r>
          </a:p>
        </p:txBody>
      </p:sp>
      <p:pic>
        <p:nvPicPr>
          <p:cNvPr id="7" name="Picture Placeholder 6" descr="A flow diagram shows the steps in protein production from D N A."/>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83906" y="3549131"/>
            <a:ext cx="8576188" cy="1294225"/>
          </a:xfrm>
          <a:prstGeom prst="rect">
            <a:avLst/>
          </a:prstGeom>
        </p:spPr>
      </p:pic>
    </p:spTree>
    <p:extLst>
      <p:ext uri="{BB962C8B-B14F-4D97-AF65-F5344CB8AC3E}">
        <p14:creationId xmlns:p14="http://schemas.microsoft.com/office/powerpoint/2010/main" val="3764525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Examples of Nucleotides</a:t>
            </a:r>
          </a:p>
        </p:txBody>
      </p:sp>
      <p:pic>
        <p:nvPicPr>
          <p:cNvPr id="8" name="Picture Placeholder 7" descr="An illustration shows the structural formula of 5 prime A T P and 3 prime D G M P. &#10;5 prime A T P has a central tetrahydrofuran ring, which has the following substituents: C 1 of the ring is bonded to N 9 of adenine, C 2 and C 3 are bonded to a hydroxyl group each, and C 4 is bonded to a methylene group. The methylene group is further bonded to a triphosphate anion via an oxygen atom of first phosphate group. 3 prime D G M P has a central tetrahydrofuran ring, which has the following substituents: C 1 of the ring is bonded to N 9 of guanine, C 2 is bonded to a hydrogen atom, C 3 is bonded to an oxygen atom of a phosphate ion, and C 4 is bonded to a hydroxymethyl group.   "/>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86879" y="1561867"/>
            <a:ext cx="4570241" cy="5055246"/>
          </a:xfrm>
          <a:prstGeom prst="rect">
            <a:avLst/>
          </a:prstGeom>
        </p:spPr>
      </p:pic>
    </p:spTree>
    <p:extLst>
      <p:ext uri="{BB962C8B-B14F-4D97-AF65-F5344CB8AC3E}">
        <p14:creationId xmlns:p14="http://schemas.microsoft.com/office/powerpoint/2010/main" val="34143080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Transfer RNAs are the Adaptor Molecules in Protein Synthesis</a:t>
            </a:r>
            <a:endParaRPr lang="en-US" dirty="0">
              <a:solidFill>
                <a:srgbClr val="843C0C"/>
              </a:solidFill>
            </a:endParaRPr>
          </a:p>
        </p:txBody>
      </p:sp>
      <p:sp>
        <p:nvSpPr>
          <p:cNvPr id="3" name="Content Placeholder 2"/>
          <p:cNvSpPr>
            <a:spLocks noGrp="1"/>
          </p:cNvSpPr>
          <p:nvPr>
            <p:ph idx="1"/>
          </p:nvPr>
        </p:nvSpPr>
        <p:spPr>
          <a:xfrm>
            <a:off x="457199" y="1600200"/>
            <a:ext cx="8328991" cy="4810539"/>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Transfer RNA molecules react with specific amino acids in a reaction catalyzed by aminoacyl-</a:t>
            </a:r>
            <a:r>
              <a:rPr lang="en-US" dirty="0" err="1">
                <a:latin typeface="Arial" panose="020B0604020202020204" pitchFamily="34" charset="0"/>
                <a:cs typeface="Arial" panose="020B0604020202020204" pitchFamily="34" charset="0"/>
              </a:rPr>
              <a:t>tRNA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synthetases</a:t>
            </a:r>
            <a:r>
              <a:rPr lang="en-US" dirty="0">
                <a:latin typeface="Arial" panose="020B0604020202020204" pitchFamily="34" charset="0"/>
                <a:cs typeface="Arial" panose="020B0604020202020204" pitchFamily="34" charset="0"/>
              </a:rPr>
              <a:t>.</a:t>
            </a:r>
          </a:p>
          <a:p>
            <a:pPr>
              <a:spcBef>
                <a:spcPts val="624"/>
              </a:spcBef>
              <a:spcAft>
                <a:spcPts val="600"/>
              </a:spcAft>
            </a:pPr>
            <a:r>
              <a:rPr lang="en-US" dirty="0">
                <a:latin typeface="Arial" panose="020B0604020202020204" pitchFamily="34" charset="0"/>
                <a:cs typeface="Arial" panose="020B0604020202020204" pitchFamily="34" charset="0"/>
              </a:rPr>
              <a:t>Transfer RNA molecules also contain a template recognition site, called the anticodon. The anticodon, which consists of three bases, recognizes a complementary 3-base sequence in the mRNA called the codon.</a:t>
            </a:r>
          </a:p>
        </p:txBody>
      </p:sp>
    </p:spTree>
    <p:extLst>
      <p:ext uri="{BB962C8B-B14F-4D97-AF65-F5344CB8AC3E}">
        <p14:creationId xmlns:p14="http://schemas.microsoft.com/office/powerpoint/2010/main" val="11608328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pPr algn="ctr"/>
            <a:r>
              <a:rPr lang="en-US" sz="3000" dirty="0">
                <a:solidFill>
                  <a:srgbClr val="843C0C"/>
                </a:solidFill>
                <a:latin typeface="Arial"/>
                <a:cs typeface="Arial"/>
              </a:rPr>
              <a:t>tRNA and aminoacyl tRNA formation</a:t>
            </a:r>
          </a:p>
        </p:txBody>
      </p:sp>
      <p:grpSp>
        <p:nvGrpSpPr>
          <p:cNvPr id="7" name="Group 6"/>
          <p:cNvGrpSpPr/>
          <p:nvPr/>
        </p:nvGrpSpPr>
        <p:grpSpPr>
          <a:xfrm>
            <a:off x="1219201" y="762000"/>
            <a:ext cx="6781799" cy="2362200"/>
            <a:chOff x="1219201" y="1066799"/>
            <a:chExt cx="6781799" cy="2362200"/>
          </a:xfrm>
        </p:grpSpPr>
        <p:pic>
          <p:nvPicPr>
            <p:cNvPr id="2" name="Picture 1" descr="Figure27-18.jpeg"/>
            <p:cNvPicPr>
              <a:picLocks noChangeAspect="1"/>
            </p:cNvPicPr>
            <p:nvPr/>
          </p:nvPicPr>
          <p:blipFill rotWithShape="1">
            <a:blip r:embed="rId2">
              <a:extLst>
                <a:ext uri="{28A0092B-C50C-407E-A947-70E740481C1C}">
                  <a14:useLocalDpi xmlns:a14="http://schemas.microsoft.com/office/drawing/2010/main" val="0"/>
                </a:ext>
              </a:extLst>
            </a:blip>
            <a:srcRect l="14926" t="13243" b="55311"/>
            <a:stretch/>
          </p:blipFill>
          <p:spPr>
            <a:xfrm rot="10800000">
              <a:off x="3025572" y="1066799"/>
              <a:ext cx="4975428" cy="2362200"/>
            </a:xfrm>
            <a:prstGeom prst="rect">
              <a:avLst/>
            </a:prstGeom>
          </p:spPr>
        </p:pic>
        <p:pic>
          <p:nvPicPr>
            <p:cNvPr id="3" name="Picture 2" descr="Figure27-18.jpeg"/>
            <p:cNvPicPr>
              <a:picLocks noChangeAspect="1"/>
            </p:cNvPicPr>
            <p:nvPr/>
          </p:nvPicPr>
          <p:blipFill rotWithShape="1">
            <a:blip r:embed="rId2">
              <a:extLst>
                <a:ext uri="{28A0092B-C50C-407E-A947-70E740481C1C}">
                  <a14:useLocalDpi xmlns:a14="http://schemas.microsoft.com/office/drawing/2010/main" val="0"/>
                </a:ext>
              </a:extLst>
            </a:blip>
            <a:srcRect l="62046" t="61899" r="3107" b="3775"/>
            <a:stretch/>
          </p:blipFill>
          <p:spPr>
            <a:xfrm rot="10800000">
              <a:off x="1219201" y="1066800"/>
              <a:ext cx="1860550" cy="2354087"/>
            </a:xfrm>
            <a:prstGeom prst="rect">
              <a:avLst/>
            </a:prstGeom>
          </p:spPr>
        </p:pic>
      </p:grpSp>
      <p:sp>
        <p:nvSpPr>
          <p:cNvPr id="8" name="TextBox 7"/>
          <p:cNvSpPr txBox="1"/>
          <p:nvPr/>
        </p:nvSpPr>
        <p:spPr>
          <a:xfrm>
            <a:off x="457200" y="3276600"/>
            <a:ext cx="8305800" cy="3416320"/>
          </a:xfrm>
          <a:prstGeom prst="rect">
            <a:avLst/>
          </a:prstGeom>
          <a:noFill/>
        </p:spPr>
        <p:txBody>
          <a:bodyPr wrap="square" rtlCol="0">
            <a:spAutoFit/>
          </a:bodyPr>
          <a:lstStyle/>
          <a:p>
            <a:r>
              <a:rPr lang="en-US" sz="2400" dirty="0"/>
              <a:t>All </a:t>
            </a:r>
            <a:r>
              <a:rPr lang="en-US" sz="2400" dirty="0" err="1"/>
              <a:t>tRNAs</a:t>
            </a:r>
            <a:r>
              <a:rPr lang="en-US" sz="2400" dirty="0"/>
              <a:t> share the following:</a:t>
            </a:r>
          </a:p>
          <a:p>
            <a:pPr marL="457200" indent="-457200">
              <a:buAutoNum type="arabicParenR"/>
            </a:pPr>
            <a:r>
              <a:rPr lang="en-US" sz="2400" dirty="0"/>
              <a:t>5’ phosphate group</a:t>
            </a:r>
          </a:p>
          <a:p>
            <a:pPr marL="457200" indent="-457200">
              <a:buAutoNum type="arabicParenR"/>
            </a:pPr>
            <a:r>
              <a:rPr lang="en-US" sz="2400" dirty="0"/>
              <a:t>7 </a:t>
            </a:r>
            <a:r>
              <a:rPr lang="en-US" sz="2400" dirty="0" err="1"/>
              <a:t>bp</a:t>
            </a:r>
            <a:r>
              <a:rPr lang="en-US" sz="2400" dirty="0"/>
              <a:t> stem that includes the 5’ phosphate group.  This is called the </a:t>
            </a:r>
            <a:r>
              <a:rPr lang="en-US" sz="2400" b="1" dirty="0"/>
              <a:t>Acceptor Stem </a:t>
            </a:r>
            <a:r>
              <a:rPr lang="en-US" sz="2400" dirty="0"/>
              <a:t>on the </a:t>
            </a:r>
            <a:r>
              <a:rPr lang="en-US" sz="2400" b="1" dirty="0"/>
              <a:t>Amino Acid Arm</a:t>
            </a:r>
          </a:p>
          <a:p>
            <a:pPr marL="457200" indent="-457200">
              <a:buAutoNum type="arabicParenR"/>
            </a:pPr>
            <a:r>
              <a:rPr lang="en-US" sz="2400" dirty="0"/>
              <a:t>The </a:t>
            </a:r>
            <a:r>
              <a:rPr lang="en-US" sz="2400" b="1" dirty="0"/>
              <a:t>D Arm</a:t>
            </a:r>
            <a:r>
              <a:rPr lang="en-US" sz="2400" dirty="0"/>
              <a:t> which contains </a:t>
            </a:r>
            <a:r>
              <a:rPr lang="en-US" sz="2400" dirty="0" err="1"/>
              <a:t>dihydrouridine</a:t>
            </a:r>
            <a:endParaRPr lang="en-US" sz="2400" dirty="0"/>
          </a:p>
          <a:p>
            <a:pPr marL="457200" indent="-457200">
              <a:buAutoNum type="arabicParenR"/>
            </a:pPr>
            <a:r>
              <a:rPr lang="en-US" sz="2400" dirty="0"/>
              <a:t>5 </a:t>
            </a:r>
            <a:r>
              <a:rPr lang="en-US" sz="2400" dirty="0" err="1"/>
              <a:t>bp</a:t>
            </a:r>
            <a:r>
              <a:rPr lang="en-US" sz="2400" dirty="0"/>
              <a:t> stem that contains the anticodon loop called the </a:t>
            </a:r>
            <a:r>
              <a:rPr lang="en-US" sz="2400" b="1" dirty="0"/>
              <a:t>Anticodon Arm</a:t>
            </a:r>
            <a:endParaRPr lang="en-US" sz="2400" dirty="0"/>
          </a:p>
          <a:p>
            <a:pPr marL="457200" indent="-457200">
              <a:buAutoNum type="arabicParenR"/>
            </a:pPr>
            <a:r>
              <a:rPr lang="en-US" sz="2400" dirty="0"/>
              <a:t>5 </a:t>
            </a:r>
            <a:r>
              <a:rPr lang="en-US" sz="2400" dirty="0" err="1"/>
              <a:t>bp</a:t>
            </a:r>
            <a:r>
              <a:rPr lang="en-US" sz="2400" dirty="0"/>
              <a:t> stem containing the sequence TΨC where </a:t>
            </a:r>
            <a:r>
              <a:rPr lang="en-US" sz="2400" dirty="0" err="1"/>
              <a:t>Ψ</a:t>
            </a:r>
            <a:r>
              <a:rPr lang="en-US" sz="2400" dirty="0"/>
              <a:t> is </a:t>
            </a:r>
            <a:r>
              <a:rPr lang="en-US" sz="2400" dirty="0" err="1"/>
              <a:t>pseudouridine</a:t>
            </a:r>
            <a:endParaRPr lang="en-US" sz="2400" dirty="0"/>
          </a:p>
        </p:txBody>
      </p:sp>
    </p:spTree>
    <p:extLst>
      <p:ext uri="{BB962C8B-B14F-4D97-AF65-F5344CB8AC3E}">
        <p14:creationId xmlns:p14="http://schemas.microsoft.com/office/powerpoint/2010/main" val="8191001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dirty="0">
                <a:solidFill>
                  <a:srgbClr val="843C0C"/>
                </a:solidFill>
                <a:latin typeface="Arial" pitchFamily="34" charset="0"/>
                <a:cs typeface="Arial" pitchFamily="34" charset="0"/>
              </a:rPr>
              <a:t>Attachment of an Amino Acid to a </a:t>
            </a:r>
            <a:r>
              <a:rPr lang="en-US" dirty="0" err="1">
                <a:solidFill>
                  <a:srgbClr val="843C0C"/>
                </a:solidFill>
                <a:latin typeface="Arial" pitchFamily="34" charset="0"/>
                <a:cs typeface="Arial" pitchFamily="34" charset="0"/>
              </a:rPr>
              <a:t>tRNA</a:t>
            </a:r>
            <a:r>
              <a:rPr lang="en-US" dirty="0">
                <a:solidFill>
                  <a:srgbClr val="843C0C"/>
                </a:solidFill>
                <a:latin typeface="Arial" pitchFamily="34" charset="0"/>
                <a:cs typeface="Arial" pitchFamily="34" charset="0"/>
              </a:rPr>
              <a:t> Molecule</a:t>
            </a:r>
            <a:endParaRPr lang="en-US" dirty="0">
              <a:solidFill>
                <a:srgbClr val="843C0C"/>
              </a:solidFill>
            </a:endParaRPr>
          </a:p>
        </p:txBody>
      </p:sp>
      <p:pic>
        <p:nvPicPr>
          <p:cNvPr id="7" name="Picture Placeholder 6" descr="A schematic diagram shows the attachment of an amino acid molecule to a t R N A molecule. The C C A arm of a t R N A molecule consists of a chain of two cytosine and one adenine nucleotides, in that order, from five prime to three prime. An amino acyl group is bonded to the oxygen atom at the three prime end of the adenine base, via its carboxyl group."/>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756336" y="1534066"/>
            <a:ext cx="3537733" cy="5164611"/>
          </a:xfrm>
          <a:prstGeom prst="rect">
            <a:avLst/>
          </a:prstGeom>
        </p:spPr>
      </p:pic>
    </p:spTree>
    <p:extLst>
      <p:ext uri="{BB962C8B-B14F-4D97-AF65-F5344CB8AC3E}">
        <p14:creationId xmlns:p14="http://schemas.microsoft.com/office/powerpoint/2010/main" val="37531066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How do </a:t>
            </a:r>
            <a:r>
              <a:rPr lang="en-US" sz="3000" dirty="0" err="1">
                <a:solidFill>
                  <a:srgbClr val="843C0C"/>
                </a:solidFill>
                <a:latin typeface="Arial"/>
                <a:cs typeface="Arial"/>
              </a:rPr>
              <a:t>tRNAs</a:t>
            </a:r>
            <a:r>
              <a:rPr lang="en-US" sz="3000" dirty="0">
                <a:solidFill>
                  <a:srgbClr val="843C0C"/>
                </a:solidFill>
                <a:latin typeface="Arial"/>
                <a:cs typeface="Arial"/>
              </a:rPr>
              <a:t> get loaded?</a:t>
            </a:r>
          </a:p>
        </p:txBody>
      </p:sp>
      <p:sp>
        <p:nvSpPr>
          <p:cNvPr id="8" name="TextBox 7"/>
          <p:cNvSpPr txBox="1"/>
          <p:nvPr/>
        </p:nvSpPr>
        <p:spPr>
          <a:xfrm>
            <a:off x="457200" y="990600"/>
            <a:ext cx="4191000" cy="5632311"/>
          </a:xfrm>
          <a:prstGeom prst="rect">
            <a:avLst/>
          </a:prstGeom>
          <a:noFill/>
        </p:spPr>
        <p:txBody>
          <a:bodyPr wrap="square" rtlCol="0">
            <a:spAutoFit/>
          </a:bodyPr>
          <a:lstStyle/>
          <a:p>
            <a:r>
              <a:rPr lang="en-US" sz="2400" dirty="0"/>
              <a:t>All cells have one </a:t>
            </a:r>
            <a:r>
              <a:rPr lang="en-US" sz="2400" dirty="0" err="1"/>
              <a:t>aminoacyl</a:t>
            </a:r>
            <a:r>
              <a:rPr lang="en-US" sz="2400" dirty="0"/>
              <a:t> </a:t>
            </a:r>
            <a:r>
              <a:rPr lang="en-US" sz="2400" dirty="0" err="1"/>
              <a:t>tRNA</a:t>
            </a:r>
            <a:r>
              <a:rPr lang="en-US" sz="2400" dirty="0"/>
              <a:t> </a:t>
            </a:r>
            <a:r>
              <a:rPr lang="en-US" sz="2400" dirty="0" err="1"/>
              <a:t>synthetase</a:t>
            </a:r>
            <a:r>
              <a:rPr lang="en-US" sz="2400" dirty="0"/>
              <a:t> for each amino acid</a:t>
            </a:r>
          </a:p>
          <a:p>
            <a:endParaRPr lang="en-US" sz="2400" dirty="0"/>
          </a:p>
          <a:p>
            <a:r>
              <a:rPr lang="en-US" sz="2400" dirty="0"/>
              <a:t>They all catalyze the same base reaction, but are divided into 2 classes based upon primary and tertiary structure</a:t>
            </a:r>
          </a:p>
          <a:p>
            <a:endParaRPr lang="en-US" sz="2400" dirty="0"/>
          </a:p>
          <a:p>
            <a:r>
              <a:rPr lang="en-US" sz="2400" dirty="0"/>
              <a:t>There is no evidence that the classes share a common ancestor through evolution</a:t>
            </a:r>
          </a:p>
          <a:p>
            <a:endParaRPr lang="en-US" sz="2400" dirty="0"/>
          </a:p>
          <a:p>
            <a:r>
              <a:rPr lang="en-US" sz="2400" dirty="0"/>
              <a:t>Amino acid + </a:t>
            </a:r>
            <a:r>
              <a:rPr lang="en-US" sz="2400" dirty="0" err="1"/>
              <a:t>tRNA</a:t>
            </a:r>
            <a:r>
              <a:rPr lang="en-US" sz="2400" dirty="0"/>
              <a:t> + ATP </a:t>
            </a:r>
            <a:r>
              <a:rPr lang="en-US" sz="2400" dirty="0">
                <a:sym typeface="Wingdings"/>
              </a:rPr>
              <a:t> </a:t>
            </a:r>
            <a:r>
              <a:rPr lang="en-US" sz="2400" dirty="0" err="1">
                <a:sym typeface="Wingdings"/>
              </a:rPr>
              <a:t>aminoacyltRNA</a:t>
            </a:r>
            <a:r>
              <a:rPr lang="en-US" sz="2400" dirty="0">
                <a:sym typeface="Wingdings"/>
              </a:rPr>
              <a:t> + AMP + </a:t>
            </a:r>
            <a:r>
              <a:rPr lang="en-US" sz="2400" dirty="0" err="1">
                <a:sym typeface="Wingdings"/>
              </a:rPr>
              <a:t>PPi</a:t>
            </a:r>
            <a:endParaRPr lang="en-US" sz="2400" dirty="0"/>
          </a:p>
        </p:txBody>
      </p:sp>
      <p:pic>
        <p:nvPicPr>
          <p:cNvPr id="9" name="Picture 2" descr="voet4e_tab_32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903" y="685800"/>
            <a:ext cx="3963697" cy="6002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852392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How do </a:t>
            </a:r>
            <a:r>
              <a:rPr lang="en-US" sz="3000" dirty="0" err="1">
                <a:solidFill>
                  <a:srgbClr val="843C0C"/>
                </a:solidFill>
                <a:latin typeface="Arial"/>
                <a:cs typeface="Arial"/>
              </a:rPr>
              <a:t>tRNAs</a:t>
            </a:r>
            <a:r>
              <a:rPr lang="en-US" sz="3000" dirty="0">
                <a:solidFill>
                  <a:srgbClr val="843C0C"/>
                </a:solidFill>
                <a:latin typeface="Arial"/>
                <a:cs typeface="Arial"/>
              </a:rPr>
              <a:t> get loaded?</a:t>
            </a:r>
          </a:p>
        </p:txBody>
      </p:sp>
      <p:sp>
        <p:nvSpPr>
          <p:cNvPr id="8" name="TextBox 7"/>
          <p:cNvSpPr txBox="1"/>
          <p:nvPr/>
        </p:nvSpPr>
        <p:spPr>
          <a:xfrm>
            <a:off x="5105400" y="1981200"/>
            <a:ext cx="3886200" cy="3416320"/>
          </a:xfrm>
          <a:prstGeom prst="rect">
            <a:avLst/>
          </a:prstGeom>
          <a:noFill/>
        </p:spPr>
        <p:txBody>
          <a:bodyPr wrap="square" rtlCol="0">
            <a:spAutoFit/>
          </a:bodyPr>
          <a:lstStyle/>
          <a:p>
            <a:r>
              <a:rPr lang="en-US" sz="2400" dirty="0"/>
              <a:t>Class II </a:t>
            </a:r>
            <a:r>
              <a:rPr lang="en-US" sz="2400" dirty="0" err="1"/>
              <a:t>synthetases</a:t>
            </a:r>
            <a:r>
              <a:rPr lang="en-US" sz="2400" dirty="0"/>
              <a:t> have the 3’ hydroxyl attack the amino acid carbonyl carbon directly</a:t>
            </a:r>
          </a:p>
          <a:p>
            <a:endParaRPr lang="en-US" sz="2400" dirty="0"/>
          </a:p>
          <a:p>
            <a:r>
              <a:rPr lang="en-US" sz="2400" dirty="0"/>
              <a:t>Class I </a:t>
            </a:r>
            <a:r>
              <a:rPr lang="en-US" sz="2400" dirty="0" err="1"/>
              <a:t>synthetases</a:t>
            </a:r>
            <a:r>
              <a:rPr lang="en-US" sz="2400" dirty="0"/>
              <a:t> have the 2’ hydroxyl attack the carbonyl and then transfer the amino acid to the 3’ hydroxyl</a:t>
            </a:r>
          </a:p>
        </p:txBody>
      </p:sp>
      <p:pic>
        <p:nvPicPr>
          <p:cNvPr id="2" name="Picture 1" descr="Figure27-19.jpeg"/>
          <p:cNvPicPr>
            <a:picLocks noChangeAspect="1"/>
          </p:cNvPicPr>
          <p:nvPr/>
        </p:nvPicPr>
        <p:blipFill rotWithShape="1">
          <a:blip r:embed="rId2">
            <a:extLst>
              <a:ext uri="{28A0092B-C50C-407E-A947-70E740481C1C}">
                <a14:useLocalDpi xmlns:a14="http://schemas.microsoft.com/office/drawing/2010/main" val="0"/>
              </a:ext>
            </a:extLst>
          </a:blip>
          <a:srcRect l="8042" t="5189" r="4385" b="7520"/>
          <a:stretch/>
        </p:blipFill>
        <p:spPr>
          <a:xfrm>
            <a:off x="228600" y="643060"/>
            <a:ext cx="4675645" cy="5986340"/>
          </a:xfrm>
          <a:prstGeom prst="rect">
            <a:avLst/>
          </a:prstGeom>
        </p:spPr>
      </p:pic>
    </p:spTree>
    <p:extLst>
      <p:ext uri="{BB962C8B-B14F-4D97-AF65-F5344CB8AC3E}">
        <p14:creationId xmlns:p14="http://schemas.microsoft.com/office/powerpoint/2010/main" val="3806585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Why the Difference?  Mysteries…</a:t>
            </a:r>
          </a:p>
        </p:txBody>
      </p:sp>
      <p:grpSp>
        <p:nvGrpSpPr>
          <p:cNvPr id="4" name="Group 3"/>
          <p:cNvGrpSpPr/>
          <p:nvPr/>
        </p:nvGrpSpPr>
        <p:grpSpPr>
          <a:xfrm>
            <a:off x="1143000" y="990600"/>
            <a:ext cx="6950075" cy="5703332"/>
            <a:chOff x="1143000" y="990600"/>
            <a:chExt cx="6950075" cy="5703332"/>
          </a:xfrm>
        </p:grpSpPr>
        <p:pic>
          <p:nvPicPr>
            <p:cNvPr id="5" name="Picture 2" descr="voet4e_fig_32_1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950075" cy="53459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TextBox 2"/>
            <p:cNvSpPr txBox="1"/>
            <p:nvPr/>
          </p:nvSpPr>
          <p:spPr>
            <a:xfrm>
              <a:off x="3200400" y="6324600"/>
              <a:ext cx="2743200" cy="369332"/>
            </a:xfrm>
            <a:prstGeom prst="rect">
              <a:avLst/>
            </a:prstGeom>
            <a:noFill/>
          </p:spPr>
          <p:txBody>
            <a:bodyPr wrap="square" rtlCol="0">
              <a:spAutoFit/>
            </a:bodyPr>
            <a:lstStyle/>
            <a:p>
              <a:r>
                <a:rPr lang="en-US" dirty="0"/>
                <a:t>Class II </a:t>
              </a:r>
              <a:r>
                <a:rPr lang="en-US" dirty="0" err="1"/>
                <a:t>Synthetase</a:t>
              </a:r>
              <a:endParaRPr lang="en-US" dirty="0"/>
            </a:p>
          </p:txBody>
        </p:sp>
      </p:grpSp>
      <p:grpSp>
        <p:nvGrpSpPr>
          <p:cNvPr id="10" name="Group 9"/>
          <p:cNvGrpSpPr/>
          <p:nvPr/>
        </p:nvGrpSpPr>
        <p:grpSpPr>
          <a:xfrm>
            <a:off x="2743200" y="990600"/>
            <a:ext cx="3962400" cy="5474732"/>
            <a:chOff x="2743200" y="990600"/>
            <a:chExt cx="3962400" cy="5474732"/>
          </a:xfrm>
        </p:grpSpPr>
        <p:pic>
          <p:nvPicPr>
            <p:cNvPr id="9" name="Picture 2" descr="voet4e_fig_32_1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90600"/>
              <a:ext cx="3721100" cy="49610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 name="TextBox 6"/>
            <p:cNvSpPr txBox="1"/>
            <p:nvPr/>
          </p:nvSpPr>
          <p:spPr>
            <a:xfrm>
              <a:off x="3505200" y="6096000"/>
              <a:ext cx="3200400" cy="369332"/>
            </a:xfrm>
            <a:prstGeom prst="rect">
              <a:avLst/>
            </a:prstGeom>
            <a:noFill/>
          </p:spPr>
          <p:txBody>
            <a:bodyPr wrap="square" rtlCol="0">
              <a:spAutoFit/>
            </a:bodyPr>
            <a:lstStyle/>
            <a:p>
              <a:r>
                <a:rPr lang="en-US" dirty="0"/>
                <a:t>Class I </a:t>
              </a:r>
              <a:r>
                <a:rPr lang="en-US" dirty="0" err="1"/>
                <a:t>Synthetase</a:t>
              </a:r>
              <a:endParaRPr lang="en-US" dirty="0"/>
            </a:p>
          </p:txBody>
        </p:sp>
      </p:grpSp>
    </p:spTree>
    <p:extLst>
      <p:ext uri="{BB962C8B-B14F-4D97-AF65-F5344CB8AC3E}">
        <p14:creationId xmlns:p14="http://schemas.microsoft.com/office/powerpoint/2010/main" val="17925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Why the Difference?</a:t>
            </a:r>
          </a:p>
        </p:txBody>
      </p:sp>
      <p:pic>
        <p:nvPicPr>
          <p:cNvPr id="11" name="Picture 2" descr="voet4e_fig_32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68400"/>
            <a:ext cx="8531225" cy="4527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2" descr="voet4e_fig_32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5073650" cy="504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6310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dirty="0">
                <a:solidFill>
                  <a:srgbClr val="843C0C"/>
                </a:solidFill>
                <a:latin typeface="Arial" pitchFamily="34" charset="0"/>
                <a:cs typeface="Arial" pitchFamily="34" charset="0"/>
              </a:rPr>
              <a:t>General Structure of an Aminoacyl-</a:t>
            </a:r>
            <a:r>
              <a:rPr lang="en-US" dirty="0" err="1">
                <a:solidFill>
                  <a:srgbClr val="843C0C"/>
                </a:solidFill>
                <a:latin typeface="Arial" pitchFamily="34" charset="0"/>
                <a:cs typeface="Arial" pitchFamily="34" charset="0"/>
              </a:rPr>
              <a:t>tRNA</a:t>
            </a:r>
            <a:endParaRPr lang="en-US" dirty="0">
              <a:solidFill>
                <a:srgbClr val="843C0C"/>
              </a:solidFill>
            </a:endParaRPr>
          </a:p>
        </p:txBody>
      </p:sp>
      <p:pic>
        <p:nvPicPr>
          <p:cNvPr id="7" name="Picture Placeholder 6" descr="A schematic diagram shows the general structure of an amino acyl t R N A molecule. The t R N A molecule consists of one strand of R N A, with four regions in which part of the strand pairs with itself, at 90 degrees to each other, forming three hairpin loops, and a part where the two ends of the strand pair to each other. So, there are two hairpin loops at right angles to the part where the two strand ends pair to each other, and one hairpin loop opposite this part. The resulting shape can be described as a clover leaf formation, due to the three hairpin loops. The three prime end of the strand terminates with an A C C sequence, which is the site of attachment for amino acids. The five prime terminal nucleotide is phosphorylated. On the hairpin loop opposite the part where the ends pair to each other, on the loop part of the hairpin, three nucleotides are highlighted, and labeled as the anticodon."/>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56952" y="1623453"/>
            <a:ext cx="5541359" cy="4941885"/>
          </a:xfrm>
          <a:prstGeom prst="rect">
            <a:avLst/>
          </a:prstGeom>
        </p:spPr>
      </p:pic>
    </p:spTree>
    <p:extLst>
      <p:ext uri="{BB962C8B-B14F-4D97-AF65-F5344CB8AC3E}">
        <p14:creationId xmlns:p14="http://schemas.microsoft.com/office/powerpoint/2010/main" val="32110635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5179-A467-7D4D-BA88-538E1188337F}"/>
              </a:ext>
            </a:extLst>
          </p:cNvPr>
          <p:cNvSpPr>
            <a:spLocks noGrp="1"/>
          </p:cNvSpPr>
          <p:nvPr>
            <p:ph type="title"/>
          </p:nvPr>
        </p:nvSpPr>
        <p:spPr/>
        <p:txBody>
          <a:bodyPr>
            <a:normAutofit fontScale="90000"/>
          </a:bodyPr>
          <a:lstStyle/>
          <a:p>
            <a:r>
              <a:rPr lang="en-US" dirty="0">
                <a:solidFill>
                  <a:srgbClr val="843C0C"/>
                </a:solidFill>
              </a:rPr>
              <a:t>Where are we and Where have we been?</a:t>
            </a:r>
          </a:p>
        </p:txBody>
      </p:sp>
      <p:sp>
        <p:nvSpPr>
          <p:cNvPr id="3" name="Content Placeholder 2">
            <a:extLst>
              <a:ext uri="{FF2B5EF4-FFF2-40B4-BE49-F238E27FC236}">
                <a16:creationId xmlns:a16="http://schemas.microsoft.com/office/drawing/2014/main" id="{8CDE533F-B386-C940-8D7A-1D924E83943D}"/>
              </a:ext>
            </a:extLst>
          </p:cNvPr>
          <p:cNvSpPr>
            <a:spLocks noGrp="1"/>
          </p:cNvSpPr>
          <p:nvPr>
            <p:ph idx="1"/>
          </p:nvPr>
        </p:nvSpPr>
        <p:spPr>
          <a:xfrm>
            <a:off x="457200" y="1600200"/>
            <a:ext cx="8229600" cy="4825313"/>
          </a:xfrm>
        </p:spPr>
        <p:txBody>
          <a:bodyPr>
            <a:normAutofit fontScale="77500" lnSpcReduction="20000"/>
          </a:bodyPr>
          <a:lstStyle/>
          <a:p>
            <a:r>
              <a:rPr lang="en-US" dirty="0"/>
              <a:t>Nucleotide structure</a:t>
            </a:r>
          </a:p>
          <a:p>
            <a:pPr lvl="1"/>
            <a:r>
              <a:rPr lang="en-US" dirty="0"/>
              <a:t>Chargaff’s rules for hydrogen bonding between nitrogenous bases</a:t>
            </a:r>
          </a:p>
          <a:p>
            <a:pPr lvl="1"/>
            <a:r>
              <a:rPr lang="en-US" dirty="0"/>
              <a:t>Role hydrogen bond acceptors, donors and methyl groups play on specificity of protein/DNA interactions</a:t>
            </a:r>
          </a:p>
          <a:p>
            <a:r>
              <a:rPr lang="en-US" dirty="0"/>
              <a:t>Structure of the phosphodiester backbone of DNA</a:t>
            </a:r>
          </a:p>
          <a:p>
            <a:r>
              <a:rPr lang="en-US" dirty="0"/>
              <a:t>Physical dimensions of B-DNA (we ignored A-form and Z-form DNA)</a:t>
            </a:r>
          </a:p>
          <a:p>
            <a:r>
              <a:rPr lang="en-US" dirty="0"/>
              <a:t>DNA is supercoiled in the cell (by topoisomerase)</a:t>
            </a:r>
          </a:p>
          <a:p>
            <a:r>
              <a:rPr lang="en-US" dirty="0"/>
              <a:t>DNA and RNA can form stem-loop structures</a:t>
            </a:r>
          </a:p>
          <a:p>
            <a:r>
              <a:rPr lang="en-US" dirty="0" err="1"/>
              <a:t>Messelson</a:t>
            </a:r>
            <a:r>
              <a:rPr lang="en-US" dirty="0"/>
              <a:t>/Stahl experiment proved DNA replication is semiconservative</a:t>
            </a:r>
          </a:p>
          <a:p>
            <a:r>
              <a:rPr lang="en-US" dirty="0"/>
              <a:t>DNA can be “melted” and every sequence of DNA has a specific Tm determined by its sequence.  Why?</a:t>
            </a:r>
          </a:p>
          <a:p>
            <a:r>
              <a:rPr lang="en-US" dirty="0" err="1"/>
              <a:t>Hypochromism</a:t>
            </a:r>
            <a:r>
              <a:rPr lang="en-US" dirty="0"/>
              <a:t>.  What is is and why?</a:t>
            </a:r>
          </a:p>
          <a:p>
            <a:r>
              <a:rPr lang="en-US" dirty="0"/>
              <a:t>DNA synthesis</a:t>
            </a:r>
          </a:p>
          <a:p>
            <a:pPr lvl="1"/>
            <a:r>
              <a:rPr lang="en-US" dirty="0"/>
              <a:t>Reaction mechanism for DNA </a:t>
            </a:r>
            <a:r>
              <a:rPr lang="en-US" dirty="0" err="1"/>
              <a:t>PolI</a:t>
            </a:r>
            <a:r>
              <a:rPr lang="en-US" dirty="0"/>
              <a:t> and DNA </a:t>
            </a:r>
            <a:r>
              <a:rPr lang="en-US" dirty="0" err="1"/>
              <a:t>PolIII</a:t>
            </a:r>
            <a:r>
              <a:rPr lang="en-US" dirty="0"/>
              <a:t> both require what?</a:t>
            </a:r>
          </a:p>
          <a:p>
            <a:pPr lvl="1"/>
            <a:r>
              <a:rPr lang="en-US" dirty="0"/>
              <a:t>What is pyrophosphate </a:t>
            </a:r>
            <a:r>
              <a:rPr lang="en-US" dirty="0" err="1"/>
              <a:t>hydriolysis</a:t>
            </a:r>
            <a:r>
              <a:rPr lang="en-US" dirty="0"/>
              <a:t> and why does it matter?</a:t>
            </a:r>
          </a:p>
          <a:p>
            <a:pPr lvl="1"/>
            <a:r>
              <a:rPr lang="en-US" dirty="0"/>
              <a:t>Formation of the replication fork requires what proteins?  What does each do?</a:t>
            </a:r>
          </a:p>
          <a:p>
            <a:pPr lvl="1"/>
            <a:endParaRPr lang="en-US" dirty="0"/>
          </a:p>
          <a:p>
            <a:endParaRPr lang="en-US" dirty="0"/>
          </a:p>
        </p:txBody>
      </p:sp>
    </p:spTree>
    <p:extLst>
      <p:ext uri="{BB962C8B-B14F-4D97-AF65-F5344CB8AC3E}">
        <p14:creationId xmlns:p14="http://schemas.microsoft.com/office/powerpoint/2010/main" val="27718007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5179-A467-7D4D-BA88-538E1188337F}"/>
              </a:ext>
            </a:extLst>
          </p:cNvPr>
          <p:cNvSpPr>
            <a:spLocks noGrp="1"/>
          </p:cNvSpPr>
          <p:nvPr>
            <p:ph type="title"/>
          </p:nvPr>
        </p:nvSpPr>
        <p:spPr/>
        <p:txBody>
          <a:bodyPr>
            <a:normAutofit fontScale="90000"/>
          </a:bodyPr>
          <a:lstStyle/>
          <a:p>
            <a:r>
              <a:rPr lang="en-US" dirty="0">
                <a:solidFill>
                  <a:srgbClr val="843C0C"/>
                </a:solidFill>
              </a:rPr>
              <a:t>Where are we and Where have we been?</a:t>
            </a:r>
          </a:p>
        </p:txBody>
      </p:sp>
      <p:sp>
        <p:nvSpPr>
          <p:cNvPr id="3" name="Content Placeholder 2">
            <a:extLst>
              <a:ext uri="{FF2B5EF4-FFF2-40B4-BE49-F238E27FC236}">
                <a16:creationId xmlns:a16="http://schemas.microsoft.com/office/drawing/2014/main" id="{8CDE533F-B386-C940-8D7A-1D924E83943D}"/>
              </a:ext>
            </a:extLst>
          </p:cNvPr>
          <p:cNvSpPr>
            <a:spLocks noGrp="1"/>
          </p:cNvSpPr>
          <p:nvPr>
            <p:ph idx="1"/>
          </p:nvPr>
        </p:nvSpPr>
        <p:spPr>
          <a:xfrm>
            <a:off x="457200" y="1600200"/>
            <a:ext cx="8229600" cy="4825313"/>
          </a:xfrm>
        </p:spPr>
        <p:txBody>
          <a:bodyPr>
            <a:normAutofit fontScale="92500" lnSpcReduction="20000"/>
          </a:bodyPr>
          <a:lstStyle/>
          <a:p>
            <a:pPr marL="228600"/>
            <a:r>
              <a:rPr lang="en-US" dirty="0"/>
              <a:t>DNA synthesis cont’d</a:t>
            </a:r>
          </a:p>
          <a:p>
            <a:pPr marL="800100" lvl="1"/>
            <a:r>
              <a:rPr lang="en-US" dirty="0"/>
              <a:t>What proteins are in the replisome?</a:t>
            </a:r>
          </a:p>
          <a:p>
            <a:pPr marL="228600"/>
            <a:r>
              <a:rPr lang="en-US" dirty="0"/>
              <a:t>What do we need in a polymerase?</a:t>
            </a:r>
          </a:p>
          <a:p>
            <a:pPr marL="800100" lvl="1"/>
            <a:r>
              <a:rPr lang="en-US" dirty="0"/>
              <a:t>Requirements of DNA polymerases that RNA polymerases don’t have.  Why?</a:t>
            </a:r>
          </a:p>
          <a:p>
            <a:pPr marL="800100" lvl="1"/>
            <a:r>
              <a:rPr lang="en-US" dirty="0"/>
              <a:t>Speed vs. Fidelity (relative to organisms)</a:t>
            </a:r>
          </a:p>
          <a:p>
            <a:pPr marL="800100" lvl="1"/>
            <a:r>
              <a:rPr lang="en-US" dirty="0"/>
              <a:t>How do DNA polymerases maintain fidelity?</a:t>
            </a:r>
          </a:p>
          <a:p>
            <a:pPr marL="800100" lvl="1"/>
            <a:r>
              <a:rPr lang="en-US" dirty="0"/>
              <a:t>If a mistake is made, how is it corrected?</a:t>
            </a:r>
          </a:p>
          <a:p>
            <a:pPr marL="1028700" lvl="2"/>
            <a:r>
              <a:rPr lang="en-US" dirty="0"/>
              <a:t>3’-&gt;5’ exonuclease activity vs. 5’ -&gt; 3’ exonuclease activity</a:t>
            </a:r>
          </a:p>
          <a:p>
            <a:pPr marL="1485900" lvl="3"/>
            <a:r>
              <a:rPr lang="en-US" dirty="0"/>
              <a:t>Why </a:t>
            </a:r>
            <a:r>
              <a:rPr lang="en-US" i="1" dirty="0"/>
              <a:t>E. coli</a:t>
            </a:r>
            <a:r>
              <a:rPr lang="en-US" dirty="0"/>
              <a:t> DNA polymerases have which activity?</a:t>
            </a:r>
          </a:p>
          <a:p>
            <a:pPr marL="1485900" lvl="3"/>
            <a:r>
              <a:rPr lang="en-US" dirty="0"/>
              <a:t>Why?</a:t>
            </a:r>
          </a:p>
          <a:p>
            <a:pPr marL="1485900" lvl="3"/>
            <a:r>
              <a:rPr lang="en-US" dirty="0"/>
              <a:t>Mechanism of each exonuclease activity (one requires Mg2+ ions, one requires Zn2+ and a Tyr)</a:t>
            </a:r>
          </a:p>
          <a:p>
            <a:pPr marL="800100" lvl="1"/>
            <a:r>
              <a:rPr lang="en-US" dirty="0"/>
              <a:t>Slide 66.  Period.  Done.  Know what each protein does and the role each plays in DNA replication.  Know those and any specific mechanisms for selected proteins and you’re golden.</a:t>
            </a:r>
          </a:p>
          <a:p>
            <a:pPr marL="800100" lvl="1"/>
            <a:endParaRPr lang="en-US" dirty="0"/>
          </a:p>
          <a:p>
            <a:pPr marL="800100" lvl="1"/>
            <a:endParaRPr lang="en-US" dirty="0"/>
          </a:p>
          <a:p>
            <a:endParaRPr lang="en-US" dirty="0"/>
          </a:p>
        </p:txBody>
      </p:sp>
    </p:spTree>
    <p:extLst>
      <p:ext uri="{BB962C8B-B14F-4D97-AF65-F5344CB8AC3E}">
        <p14:creationId xmlns:p14="http://schemas.microsoft.com/office/powerpoint/2010/main" val="3480171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Nucleic Acid Conventions</a:t>
            </a:r>
          </a:p>
        </p:txBody>
      </p:sp>
      <p:sp>
        <p:nvSpPr>
          <p:cNvPr id="3" name="Content Placeholder 2"/>
          <p:cNvSpPr>
            <a:spLocks noGrp="1"/>
          </p:cNvSpPr>
          <p:nvPr>
            <p:ph idx="1"/>
          </p:nvPr>
        </p:nvSpPr>
        <p:spPr>
          <a:xfrm>
            <a:off x="457199" y="1540566"/>
            <a:ext cx="8328991" cy="5029200"/>
          </a:xfrm>
        </p:spPr>
        <p:txBody>
          <a:bodyPr>
            <a:noAutofit/>
          </a:bodyPr>
          <a:lstStyle/>
          <a:p>
            <a:pPr>
              <a:spcBef>
                <a:spcPts val="624"/>
              </a:spcBef>
              <a:spcAft>
                <a:spcPts val="1200"/>
              </a:spcAft>
            </a:pPr>
            <a:r>
              <a:rPr lang="en-US" sz="2600" dirty="0">
                <a:latin typeface="Arial" pitchFamily="34" charset="0"/>
                <a:cs typeface="Arial" pitchFamily="34" charset="0"/>
              </a:rPr>
              <a:t>Nucleic acid chains are represented by abbreviations such as  </a:t>
            </a:r>
            <a:r>
              <a:rPr lang="en-US" sz="2600" dirty="0" err="1">
                <a:latin typeface="Arial" pitchFamily="34" charset="0"/>
                <a:cs typeface="Arial" pitchFamily="34" charset="0"/>
              </a:rPr>
              <a:t>pApGpCpT</a:t>
            </a:r>
            <a:r>
              <a:rPr lang="en-US" sz="2600" dirty="0">
                <a:latin typeface="Arial" pitchFamily="34" charset="0"/>
                <a:cs typeface="Arial" pitchFamily="34" charset="0"/>
              </a:rPr>
              <a:t>, </a:t>
            </a:r>
            <a:r>
              <a:rPr lang="en-US" sz="2600" dirty="0" err="1">
                <a:latin typeface="Arial" pitchFamily="34" charset="0"/>
                <a:cs typeface="Arial" pitchFamily="34" charset="0"/>
              </a:rPr>
              <a:t>pAGCT</a:t>
            </a:r>
            <a:r>
              <a:rPr lang="en-US" sz="2600" dirty="0">
                <a:latin typeface="Arial" pitchFamily="34" charset="0"/>
                <a:cs typeface="Arial" pitchFamily="34" charset="0"/>
              </a:rPr>
              <a:t>, or more simply AGCT.</a:t>
            </a:r>
          </a:p>
          <a:p>
            <a:pPr>
              <a:spcBef>
                <a:spcPts val="624"/>
              </a:spcBef>
              <a:spcAft>
                <a:spcPts val="1200"/>
              </a:spcAft>
            </a:pPr>
            <a:r>
              <a:rPr lang="en-US" sz="2600" dirty="0">
                <a:latin typeface="Arial" pitchFamily="34" charset="0"/>
                <a:cs typeface="Arial" pitchFamily="34" charset="0"/>
              </a:rPr>
              <a:t>Nucleic acid chains have directionality since the two ends are different. One end has a phosphoryl group attached to the 5’ carbon atom of the sugar, and one end has a free hydroxyl attached to the 3’ carbon of the sugar.</a:t>
            </a:r>
          </a:p>
          <a:p>
            <a:pPr>
              <a:spcBef>
                <a:spcPts val="624"/>
              </a:spcBef>
              <a:spcAft>
                <a:spcPts val="1200"/>
              </a:spcAft>
            </a:pPr>
            <a:r>
              <a:rPr lang="en-US" sz="2600" dirty="0">
                <a:latin typeface="Arial" pitchFamily="34" charset="0"/>
                <a:cs typeface="Arial" pitchFamily="34" charset="0"/>
              </a:rPr>
              <a:t>By convention, nucleic acid sequences are typically written from left to right in the 5’-to-3’ direction.</a:t>
            </a:r>
          </a:p>
        </p:txBody>
      </p:sp>
    </p:spTree>
    <p:extLst>
      <p:ext uri="{BB962C8B-B14F-4D97-AF65-F5344CB8AC3E}">
        <p14:creationId xmlns:p14="http://schemas.microsoft.com/office/powerpoint/2010/main" val="26096869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5179-A467-7D4D-BA88-538E1188337F}"/>
              </a:ext>
            </a:extLst>
          </p:cNvPr>
          <p:cNvSpPr>
            <a:spLocks noGrp="1"/>
          </p:cNvSpPr>
          <p:nvPr>
            <p:ph type="title"/>
          </p:nvPr>
        </p:nvSpPr>
        <p:spPr/>
        <p:txBody>
          <a:bodyPr>
            <a:normAutofit fontScale="90000"/>
          </a:bodyPr>
          <a:lstStyle/>
          <a:p>
            <a:r>
              <a:rPr lang="en-US" dirty="0">
                <a:solidFill>
                  <a:srgbClr val="843C0C"/>
                </a:solidFill>
              </a:rPr>
              <a:t>Where are we and Where have we been?</a:t>
            </a:r>
          </a:p>
        </p:txBody>
      </p:sp>
      <p:sp>
        <p:nvSpPr>
          <p:cNvPr id="3" name="Content Placeholder 2">
            <a:extLst>
              <a:ext uri="{FF2B5EF4-FFF2-40B4-BE49-F238E27FC236}">
                <a16:creationId xmlns:a16="http://schemas.microsoft.com/office/drawing/2014/main" id="{8CDE533F-B386-C940-8D7A-1D924E83943D}"/>
              </a:ext>
            </a:extLst>
          </p:cNvPr>
          <p:cNvSpPr>
            <a:spLocks noGrp="1"/>
          </p:cNvSpPr>
          <p:nvPr>
            <p:ph idx="1"/>
          </p:nvPr>
        </p:nvSpPr>
        <p:spPr>
          <a:xfrm>
            <a:off x="457200" y="1600200"/>
            <a:ext cx="8229600" cy="4825313"/>
          </a:xfrm>
        </p:spPr>
        <p:txBody>
          <a:bodyPr>
            <a:normAutofit fontScale="92500" lnSpcReduction="10000"/>
          </a:bodyPr>
          <a:lstStyle/>
          <a:p>
            <a:pPr marL="228600"/>
            <a:r>
              <a:rPr lang="en-US" dirty="0"/>
              <a:t>Mechanism of DNA Ligase (ATP vs NAD+ for eukaryotes and prokaryotes)</a:t>
            </a:r>
          </a:p>
          <a:p>
            <a:pPr marL="228600"/>
            <a:r>
              <a:rPr lang="en-US" dirty="0"/>
              <a:t>How does DNA replication stop?</a:t>
            </a:r>
          </a:p>
          <a:p>
            <a:pPr marL="228600"/>
            <a:r>
              <a:rPr lang="en-US" dirty="0"/>
              <a:t>RNA polymerase holoenzyme is different from the core enzyme?</a:t>
            </a:r>
          </a:p>
          <a:p>
            <a:pPr marL="800100" lvl="1"/>
            <a:r>
              <a:rPr lang="en-US" dirty="0"/>
              <a:t>What does that sigma subunit do?  Why is it important?</a:t>
            </a:r>
          </a:p>
          <a:p>
            <a:pPr marL="228600"/>
            <a:r>
              <a:rPr lang="en-US" dirty="0"/>
              <a:t>Structure of a promoter.</a:t>
            </a:r>
          </a:p>
          <a:p>
            <a:pPr marL="800100" lvl="1"/>
            <a:r>
              <a:rPr lang="en-US" dirty="0"/>
              <a:t>Sequences that matter and why</a:t>
            </a:r>
          </a:p>
          <a:p>
            <a:pPr marL="228600"/>
            <a:r>
              <a:rPr lang="en-US" dirty="0"/>
              <a:t>Structure of the active RNAP complex with DNA</a:t>
            </a:r>
          </a:p>
          <a:p>
            <a:pPr marL="228600"/>
            <a:r>
              <a:rPr lang="en-US" dirty="0"/>
              <a:t>Adapter hypothesis and how it was proven by Francis Crick and Sydney Brenner</a:t>
            </a:r>
          </a:p>
          <a:p>
            <a:pPr marL="228600"/>
            <a:r>
              <a:rPr lang="en-US" dirty="0"/>
              <a:t>Codon table and wobble</a:t>
            </a:r>
          </a:p>
          <a:p>
            <a:pPr marL="228600"/>
            <a:r>
              <a:rPr lang="en-US" dirty="0"/>
              <a:t>Characteristics of genetic code</a:t>
            </a:r>
          </a:p>
          <a:p>
            <a:pPr marL="342900" lvl="1" indent="0">
              <a:buNone/>
            </a:pPr>
            <a:endParaRPr lang="en-US" dirty="0"/>
          </a:p>
          <a:p>
            <a:endParaRPr lang="en-US" dirty="0"/>
          </a:p>
        </p:txBody>
      </p:sp>
    </p:spTree>
    <p:extLst>
      <p:ext uri="{BB962C8B-B14F-4D97-AF65-F5344CB8AC3E}">
        <p14:creationId xmlns:p14="http://schemas.microsoft.com/office/powerpoint/2010/main" val="2744225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5179-A467-7D4D-BA88-538E1188337F}"/>
              </a:ext>
            </a:extLst>
          </p:cNvPr>
          <p:cNvSpPr>
            <a:spLocks noGrp="1"/>
          </p:cNvSpPr>
          <p:nvPr>
            <p:ph type="title"/>
          </p:nvPr>
        </p:nvSpPr>
        <p:spPr/>
        <p:txBody>
          <a:bodyPr>
            <a:normAutofit fontScale="90000"/>
          </a:bodyPr>
          <a:lstStyle/>
          <a:p>
            <a:r>
              <a:rPr lang="en-US" dirty="0">
                <a:solidFill>
                  <a:srgbClr val="843C0C"/>
                </a:solidFill>
              </a:rPr>
              <a:t>Where are we and Where have we been?</a:t>
            </a:r>
          </a:p>
        </p:txBody>
      </p:sp>
      <p:sp>
        <p:nvSpPr>
          <p:cNvPr id="3" name="Content Placeholder 2">
            <a:extLst>
              <a:ext uri="{FF2B5EF4-FFF2-40B4-BE49-F238E27FC236}">
                <a16:creationId xmlns:a16="http://schemas.microsoft.com/office/drawing/2014/main" id="{8CDE533F-B386-C940-8D7A-1D924E83943D}"/>
              </a:ext>
            </a:extLst>
          </p:cNvPr>
          <p:cNvSpPr>
            <a:spLocks noGrp="1"/>
          </p:cNvSpPr>
          <p:nvPr>
            <p:ph idx="1"/>
          </p:nvPr>
        </p:nvSpPr>
        <p:spPr>
          <a:xfrm>
            <a:off x="457200" y="1600200"/>
            <a:ext cx="8229600" cy="4825313"/>
          </a:xfrm>
        </p:spPr>
        <p:txBody>
          <a:bodyPr>
            <a:normAutofit/>
          </a:bodyPr>
          <a:lstStyle/>
          <a:p>
            <a:pPr marL="114300"/>
            <a:r>
              <a:rPr lang="en-US" dirty="0"/>
              <a:t>tRNA and aminoacyl-tRNA</a:t>
            </a:r>
          </a:p>
          <a:p>
            <a:pPr marL="685800" lvl="1"/>
            <a:r>
              <a:rPr lang="en-US" dirty="0"/>
              <a:t>tRNA Synthetases</a:t>
            </a:r>
          </a:p>
          <a:p>
            <a:pPr marL="685800" lvl="1"/>
            <a:r>
              <a:rPr lang="en-US" dirty="0"/>
              <a:t>Mechanism of loading amino acids onto tRNA</a:t>
            </a:r>
          </a:p>
          <a:p>
            <a:pPr marL="685800" lvl="1"/>
            <a:endParaRPr lang="en-US" dirty="0"/>
          </a:p>
          <a:p>
            <a:pPr marL="0">
              <a:buNone/>
            </a:pPr>
            <a:r>
              <a:rPr lang="en-US" dirty="0"/>
              <a:t>That’s pretty much it.</a:t>
            </a:r>
          </a:p>
          <a:p>
            <a:pPr marL="0">
              <a:buNone/>
            </a:pPr>
            <a:r>
              <a:rPr lang="en-US" dirty="0"/>
              <a:t>We’ll pick up Translation next time</a:t>
            </a:r>
          </a:p>
          <a:p>
            <a:pPr marL="0">
              <a:buNone/>
            </a:pPr>
            <a:endParaRPr lang="en-US" dirty="0"/>
          </a:p>
          <a:p>
            <a:pPr marL="0">
              <a:buNone/>
            </a:pPr>
            <a:r>
              <a:rPr lang="en-US" dirty="0"/>
              <a:t>Now for Test 3…</a:t>
            </a:r>
          </a:p>
          <a:p>
            <a:pPr marL="114300"/>
            <a:endParaRPr lang="en-US" dirty="0"/>
          </a:p>
          <a:p>
            <a:endParaRPr lang="en-US" dirty="0"/>
          </a:p>
        </p:txBody>
      </p:sp>
    </p:spTree>
    <p:extLst>
      <p:ext uri="{BB962C8B-B14F-4D97-AF65-F5344CB8AC3E}">
        <p14:creationId xmlns:p14="http://schemas.microsoft.com/office/powerpoint/2010/main" val="1746410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843C0C"/>
                </a:solidFill>
                <a:latin typeface="Arial" pitchFamily="34" charset="0"/>
                <a:cs typeface="Arial" pitchFamily="34" charset="0"/>
              </a:rPr>
              <a:t>A Stylized Structure of a DNA Chain</a:t>
            </a:r>
            <a:endParaRPr lang="en-US" dirty="0">
              <a:solidFill>
                <a:srgbClr val="843C0C"/>
              </a:solidFill>
            </a:endParaRPr>
          </a:p>
        </p:txBody>
      </p:sp>
      <p:pic>
        <p:nvPicPr>
          <p:cNvPr id="12" name="Picture Placeholder 11" descr="An illustration shows the structure of a nucleic acid strand. The three units A, C and G have two ends each labeled as 3 prime and the 5 prime respectively. The 5 prime ends of A, C, and G are linked to phosphoryl groups and the 3 prime end of G is linked to a hydroxyl group."/>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21382" y="2781751"/>
            <a:ext cx="8113105" cy="2404430"/>
          </a:xfrm>
          <a:prstGeom prst="rect">
            <a:avLst/>
          </a:prstGeom>
        </p:spPr>
      </p:pic>
    </p:spTree>
    <p:extLst>
      <p:ext uri="{BB962C8B-B14F-4D97-AF65-F5344CB8AC3E}">
        <p14:creationId xmlns:p14="http://schemas.microsoft.com/office/powerpoint/2010/main" val="3730105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286"/>
            <a:ext cx="8229600" cy="1237705"/>
          </a:xfrm>
        </p:spPr>
        <p:txBody>
          <a:bodyPr>
            <a:noAutofit/>
          </a:bodyPr>
          <a:lstStyle/>
          <a:p>
            <a:r>
              <a:rPr lang="en-US" sz="3200" dirty="0">
                <a:solidFill>
                  <a:srgbClr val="843C0C"/>
                </a:solidFill>
                <a:latin typeface="Arial" pitchFamily="34" charset="0"/>
                <a:cs typeface="Arial" pitchFamily="34" charset="0"/>
              </a:rPr>
              <a:t>Section 4.2 A Pair of Nucleic Acid Strands with Complementary Sequences Can Form a Double-Helical Structure</a:t>
            </a:r>
          </a:p>
        </p:txBody>
      </p:sp>
      <p:sp>
        <p:nvSpPr>
          <p:cNvPr id="3" name="Content Placeholder 2"/>
          <p:cNvSpPr>
            <a:spLocks noGrp="1"/>
          </p:cNvSpPr>
          <p:nvPr>
            <p:ph idx="1"/>
          </p:nvPr>
        </p:nvSpPr>
        <p:spPr>
          <a:xfrm>
            <a:off x="457199" y="1719470"/>
            <a:ext cx="8328991" cy="4850296"/>
          </a:xfrm>
        </p:spPr>
        <p:txBody>
          <a:bodyPr>
            <a:noAutofit/>
          </a:bodyPr>
          <a:lstStyle/>
          <a:p>
            <a:pPr>
              <a:spcAft>
                <a:spcPts val="1200"/>
              </a:spcAft>
            </a:pPr>
            <a:r>
              <a:rPr lang="en-US" dirty="0">
                <a:latin typeface="Arial" pitchFamily="34" charset="0"/>
                <a:cs typeface="Arial" pitchFamily="34" charset="0"/>
              </a:rPr>
              <a:t>The double helix is stabilized by hydrogen bonds and van der Waals interactions.</a:t>
            </a:r>
          </a:p>
          <a:p>
            <a:pPr>
              <a:spcAft>
                <a:spcPts val="1200"/>
              </a:spcAft>
            </a:pPr>
            <a:r>
              <a:rPr lang="en-US" dirty="0">
                <a:latin typeface="Arial" pitchFamily="34" charset="0"/>
                <a:cs typeface="Arial" pitchFamily="34" charset="0"/>
              </a:rPr>
              <a:t>Because of the base pairing rules (A-T and G-C), the sequence of one strand determines the sequence of the partner strand.</a:t>
            </a:r>
          </a:p>
          <a:p>
            <a:pPr>
              <a:spcAft>
                <a:spcPts val="1200"/>
              </a:spcAft>
            </a:pPr>
            <a:r>
              <a:rPr lang="en-US" dirty="0">
                <a:latin typeface="Arial" pitchFamily="34" charset="0"/>
                <a:cs typeface="Arial" pitchFamily="34" charset="0"/>
              </a:rPr>
              <a:t>The two strands can be separated and complementary sequences synthesized to generate two identical daughter strands.</a:t>
            </a:r>
          </a:p>
        </p:txBody>
      </p:sp>
    </p:spTree>
    <p:extLst>
      <p:ext uri="{BB962C8B-B14F-4D97-AF65-F5344CB8AC3E}">
        <p14:creationId xmlns:p14="http://schemas.microsoft.com/office/powerpoint/2010/main" val="1808461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X-ray Diffraction Photograph of a Hydrated DNA fiber</a:t>
            </a:r>
            <a:endParaRPr lang="en-US" dirty="0">
              <a:solidFill>
                <a:srgbClr val="843C0C"/>
              </a:solidFill>
            </a:endParaRPr>
          </a:p>
        </p:txBody>
      </p:sp>
      <p:pic>
        <p:nvPicPr>
          <p:cNvPr id="7" name="Picture Placeholder 6" descr="An X-ray diffraction imagery of D N A crystals is shown. The imagery has a pattern of darkened spots at the center, surrounded by an oval shape at the top and the bottom, on a lighter background."/>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569968" y="1837536"/>
            <a:ext cx="5997562" cy="4569572"/>
          </a:xfrm>
          <a:prstGeom prst="rect">
            <a:avLst/>
          </a:prstGeom>
        </p:spPr>
      </p:pic>
    </p:spTree>
    <p:extLst>
      <p:ext uri="{BB962C8B-B14F-4D97-AF65-F5344CB8AC3E}">
        <p14:creationId xmlns:p14="http://schemas.microsoft.com/office/powerpoint/2010/main" val="2809855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8750" y="1028700"/>
            <a:ext cx="6343650" cy="415498"/>
          </a:xfrm>
          <a:prstGeom prst="rect">
            <a:avLst/>
          </a:prstGeom>
          <a:noFill/>
        </p:spPr>
        <p:txBody>
          <a:bodyPr wrap="square" rtlCol="0">
            <a:spAutoFit/>
          </a:bodyPr>
          <a:lstStyle/>
          <a:p>
            <a:r>
              <a:rPr lang="en-US" sz="2100" dirty="0"/>
              <a:t>X-Ray Diffraction Image of B-form DNA</a:t>
            </a:r>
          </a:p>
        </p:txBody>
      </p:sp>
      <p:pic>
        <p:nvPicPr>
          <p:cNvPr id="4" name="Picture 2" descr="voet4e_fig_05_10"/>
          <p:cNvPicPr>
            <a:picLocks noChangeAspect="1" noChangeArrowheads="1"/>
          </p:cNvPicPr>
          <p:nvPr/>
        </p:nvPicPr>
        <p:blipFill rotWithShape="1">
          <a:blip r:embed="rId3">
            <a:extLst>
              <a:ext uri="{28A0092B-C50C-407E-A947-70E740481C1C}">
                <a14:useLocalDpi xmlns:a14="http://schemas.microsoft.com/office/drawing/2010/main" val="0"/>
              </a:ext>
            </a:extLst>
          </a:blip>
          <a:srcRect l="6977" t="8432" r="6383" b="19478"/>
          <a:stretch/>
        </p:blipFill>
        <p:spPr bwMode="auto">
          <a:xfrm>
            <a:off x="4229101" y="1771651"/>
            <a:ext cx="3587750" cy="349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3" name="Group 12"/>
          <p:cNvGrpSpPr/>
          <p:nvPr/>
        </p:nvGrpSpPr>
        <p:grpSpPr>
          <a:xfrm>
            <a:off x="1314450" y="1943100"/>
            <a:ext cx="5086350" cy="2000250"/>
            <a:chOff x="228600" y="1447800"/>
            <a:chExt cx="6781800" cy="2667000"/>
          </a:xfrm>
        </p:grpSpPr>
        <p:sp>
          <p:nvSpPr>
            <p:cNvPr id="6" name="TextBox 5"/>
            <p:cNvSpPr txBox="1"/>
            <p:nvPr/>
          </p:nvSpPr>
          <p:spPr>
            <a:xfrm>
              <a:off x="228600" y="1447800"/>
              <a:ext cx="3657600" cy="1046440"/>
            </a:xfrm>
            <a:prstGeom prst="rect">
              <a:avLst/>
            </a:prstGeom>
            <a:noFill/>
          </p:spPr>
          <p:txBody>
            <a:bodyPr wrap="square" rtlCol="0">
              <a:spAutoFit/>
            </a:bodyPr>
            <a:lstStyle/>
            <a:p>
              <a:pPr marL="342900" indent="-342900">
                <a:buAutoNum type="arabicParenR"/>
              </a:pPr>
              <a:r>
                <a:rPr lang="en-US" sz="1500" dirty="0"/>
                <a:t>The X-pattern in the middle shows that the molecule is helical</a:t>
              </a:r>
            </a:p>
          </p:txBody>
        </p:sp>
        <p:cxnSp>
          <p:nvCxnSpPr>
            <p:cNvPr id="5" name="Straight Connector 4"/>
            <p:cNvCxnSpPr/>
            <p:nvPr/>
          </p:nvCxnSpPr>
          <p:spPr bwMode="auto">
            <a:xfrm flipV="1">
              <a:off x="5943600" y="3048000"/>
              <a:ext cx="1066800" cy="10668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6019800" y="3048000"/>
              <a:ext cx="990600" cy="9906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9" name="Group 18"/>
          <p:cNvGrpSpPr/>
          <p:nvPr/>
        </p:nvGrpSpPr>
        <p:grpSpPr>
          <a:xfrm>
            <a:off x="1314450" y="2743201"/>
            <a:ext cx="5143500" cy="1015663"/>
            <a:chOff x="228600" y="2514600"/>
            <a:chExt cx="6858000" cy="1354217"/>
          </a:xfrm>
        </p:grpSpPr>
        <p:sp>
          <p:nvSpPr>
            <p:cNvPr id="14" name="TextBox 13"/>
            <p:cNvSpPr txBox="1"/>
            <p:nvPr/>
          </p:nvSpPr>
          <p:spPr>
            <a:xfrm>
              <a:off x="228600" y="2514600"/>
              <a:ext cx="3657600" cy="1354217"/>
            </a:xfrm>
            <a:prstGeom prst="rect">
              <a:avLst/>
            </a:prstGeom>
            <a:noFill/>
          </p:spPr>
          <p:txBody>
            <a:bodyPr wrap="square" rtlCol="0">
              <a:spAutoFit/>
            </a:bodyPr>
            <a:lstStyle/>
            <a:p>
              <a:pPr marL="342900" indent="-342900">
                <a:buAutoNum type="arabicParenR" startAt="2"/>
              </a:pPr>
              <a:r>
                <a:rPr lang="en-US" sz="1500" dirty="0"/>
                <a:t>The regularity of the spot </a:t>
              </a:r>
              <a:r>
                <a:rPr lang="en-US" sz="1500" dirty="0" err="1"/>
                <a:t>spacings</a:t>
              </a:r>
              <a:r>
                <a:rPr lang="en-US" sz="1500" dirty="0"/>
                <a:t> shows that the structure is regular and repeating</a:t>
              </a:r>
            </a:p>
          </p:txBody>
        </p:sp>
        <p:cxnSp>
          <p:nvCxnSpPr>
            <p:cNvPr id="16" name="Straight Connector 15"/>
            <p:cNvCxnSpPr/>
            <p:nvPr/>
          </p:nvCxnSpPr>
          <p:spPr bwMode="auto">
            <a:xfrm>
              <a:off x="5943600" y="3276600"/>
              <a:ext cx="1143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5943600" y="3429000"/>
              <a:ext cx="1143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5943600" y="3124200"/>
              <a:ext cx="1143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4" name="Group 23"/>
          <p:cNvGrpSpPr/>
          <p:nvPr/>
        </p:nvGrpSpPr>
        <p:grpSpPr>
          <a:xfrm>
            <a:off x="1314450" y="3657601"/>
            <a:ext cx="5143500" cy="1129963"/>
            <a:chOff x="228600" y="3733800"/>
            <a:chExt cx="6858000" cy="1506616"/>
          </a:xfrm>
        </p:grpSpPr>
        <p:sp>
          <p:nvSpPr>
            <p:cNvPr id="20" name="TextBox 19"/>
            <p:cNvSpPr txBox="1"/>
            <p:nvPr/>
          </p:nvSpPr>
          <p:spPr>
            <a:xfrm>
              <a:off x="228600" y="3886200"/>
              <a:ext cx="3657600" cy="1354216"/>
            </a:xfrm>
            <a:prstGeom prst="rect">
              <a:avLst/>
            </a:prstGeom>
            <a:noFill/>
          </p:spPr>
          <p:txBody>
            <a:bodyPr wrap="square" rtlCol="0">
              <a:spAutoFit/>
            </a:bodyPr>
            <a:lstStyle/>
            <a:p>
              <a:pPr marL="342900" indent="-342900">
                <a:buAutoNum type="arabicParenR" startAt="3"/>
              </a:pPr>
              <a:r>
                <a:rPr lang="en-US" sz="1500" dirty="0"/>
                <a:t>The spacing between the bars is indicative of the helical turn distance (34 </a:t>
              </a:r>
              <a:r>
                <a:rPr lang="en-US" sz="1500" dirty="0" err="1"/>
                <a:t>Å</a:t>
              </a:r>
              <a:r>
                <a:rPr lang="en-US" sz="1500" dirty="0"/>
                <a:t> is the height of one turn)</a:t>
              </a:r>
            </a:p>
          </p:txBody>
        </p:sp>
        <p:cxnSp>
          <p:nvCxnSpPr>
            <p:cNvPr id="21" name="Straight Connector 20"/>
            <p:cNvCxnSpPr/>
            <p:nvPr/>
          </p:nvCxnSpPr>
          <p:spPr bwMode="auto">
            <a:xfrm>
              <a:off x="5943600" y="3886200"/>
              <a:ext cx="1143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a:off x="5943600" y="4038600"/>
              <a:ext cx="1143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Connector 22"/>
            <p:cNvCxnSpPr/>
            <p:nvPr/>
          </p:nvCxnSpPr>
          <p:spPr bwMode="auto">
            <a:xfrm>
              <a:off x="5943600" y="3733800"/>
              <a:ext cx="1143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53032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8750" y="1028700"/>
            <a:ext cx="6343650" cy="415498"/>
          </a:xfrm>
          <a:prstGeom prst="rect">
            <a:avLst/>
          </a:prstGeom>
          <a:noFill/>
        </p:spPr>
        <p:txBody>
          <a:bodyPr wrap="square" rtlCol="0">
            <a:spAutoFit/>
          </a:bodyPr>
          <a:lstStyle/>
          <a:p>
            <a:r>
              <a:rPr lang="en-US" sz="2100" dirty="0"/>
              <a:t>X-Ray Diffraction Image of B-form DNA</a:t>
            </a:r>
          </a:p>
        </p:txBody>
      </p:sp>
      <p:pic>
        <p:nvPicPr>
          <p:cNvPr id="4" name="Picture 2" descr="voet4e_fig_05_10"/>
          <p:cNvPicPr>
            <a:picLocks noChangeAspect="1" noChangeArrowheads="1"/>
          </p:cNvPicPr>
          <p:nvPr/>
        </p:nvPicPr>
        <p:blipFill rotWithShape="1">
          <a:blip r:embed="rId3">
            <a:extLst>
              <a:ext uri="{28A0092B-C50C-407E-A947-70E740481C1C}">
                <a14:useLocalDpi xmlns:a14="http://schemas.microsoft.com/office/drawing/2010/main" val="0"/>
              </a:ext>
            </a:extLst>
          </a:blip>
          <a:srcRect l="6977" t="8432" r="6383" b="19478"/>
          <a:stretch/>
        </p:blipFill>
        <p:spPr bwMode="auto">
          <a:xfrm>
            <a:off x="4229101" y="1771651"/>
            <a:ext cx="3587750" cy="349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9" name="Group 8"/>
          <p:cNvGrpSpPr/>
          <p:nvPr/>
        </p:nvGrpSpPr>
        <p:grpSpPr>
          <a:xfrm>
            <a:off x="1314450" y="1943100"/>
            <a:ext cx="5143500" cy="2862322"/>
            <a:chOff x="228600" y="1447800"/>
            <a:chExt cx="6858000" cy="3816429"/>
          </a:xfrm>
        </p:grpSpPr>
        <p:sp>
          <p:nvSpPr>
            <p:cNvPr id="6" name="TextBox 5"/>
            <p:cNvSpPr txBox="1"/>
            <p:nvPr/>
          </p:nvSpPr>
          <p:spPr>
            <a:xfrm>
              <a:off x="228600" y="1447800"/>
              <a:ext cx="3657600" cy="3816429"/>
            </a:xfrm>
            <a:prstGeom prst="rect">
              <a:avLst/>
            </a:prstGeom>
            <a:noFill/>
          </p:spPr>
          <p:txBody>
            <a:bodyPr wrap="square" rtlCol="0">
              <a:spAutoFit/>
            </a:bodyPr>
            <a:lstStyle/>
            <a:p>
              <a:pPr marL="342900" indent="-342900">
                <a:buAutoNum type="arabicParenR" startAt="4"/>
              </a:pPr>
              <a:r>
                <a:rPr lang="en-US" sz="1500" dirty="0"/>
                <a:t>The distance from the middle to the top or bottom bar is the distance b/w the base pair stacks (3.4 </a:t>
              </a:r>
              <a:r>
                <a:rPr lang="en-US" sz="1500" dirty="0" err="1"/>
                <a:t>Å</a:t>
              </a:r>
              <a:r>
                <a:rPr lang="en-US" sz="1500" dirty="0"/>
                <a:t>)</a:t>
              </a:r>
            </a:p>
            <a:p>
              <a:pPr marL="342900" indent="-342900">
                <a:buAutoNum type="arabicParenR" startAt="4"/>
              </a:pPr>
              <a:endParaRPr lang="en-US" sz="1500" dirty="0"/>
            </a:p>
            <a:p>
              <a:pPr marL="342900" indent="-342900">
                <a:buAutoNum type="arabicParenR" startAt="4"/>
              </a:pPr>
              <a:endParaRPr lang="en-US" sz="1500" dirty="0"/>
            </a:p>
            <a:p>
              <a:pPr marL="342900" indent="-342900">
                <a:buAutoNum type="arabicParenR" startAt="4"/>
              </a:pPr>
              <a:r>
                <a:rPr lang="en-US" sz="1500" dirty="0"/>
                <a:t>The height of each turn (34Å) and the distance between the stacked base pairs (3.4Å) told Watson and Crick that there were 10 base pairs per turn!</a:t>
              </a:r>
            </a:p>
          </p:txBody>
        </p:sp>
        <p:cxnSp>
          <p:nvCxnSpPr>
            <p:cNvPr id="5" name="Straight Connector 4"/>
            <p:cNvCxnSpPr/>
            <p:nvPr/>
          </p:nvCxnSpPr>
          <p:spPr bwMode="auto">
            <a:xfrm>
              <a:off x="5943600" y="1676400"/>
              <a:ext cx="1143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5943600" y="3581400"/>
              <a:ext cx="11430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629445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Watson–Crick Model of Double-helical DNA</a:t>
            </a:r>
            <a:endParaRPr lang="en-US" dirty="0">
              <a:solidFill>
                <a:srgbClr val="843C0C"/>
              </a:solidFill>
            </a:endParaRPr>
          </a:p>
        </p:txBody>
      </p:sp>
      <p:pic>
        <p:nvPicPr>
          <p:cNvPr id="6" name="Picture 5">
            <a:extLst>
              <a:ext uri="{FF2B5EF4-FFF2-40B4-BE49-F238E27FC236}">
                <a16:creationId xmlns:a16="http://schemas.microsoft.com/office/drawing/2014/main" id="{17CA40CE-13BF-514B-9C53-88E073DDCFCF}"/>
              </a:ext>
            </a:extLst>
          </p:cNvPr>
          <p:cNvPicPr>
            <a:picLocks noChangeAspect="1"/>
          </p:cNvPicPr>
          <p:nvPr/>
        </p:nvPicPr>
        <p:blipFill>
          <a:blip r:embed="rId3"/>
          <a:stretch>
            <a:fillRect/>
          </a:stretch>
        </p:blipFill>
        <p:spPr>
          <a:xfrm>
            <a:off x="121235" y="1417638"/>
            <a:ext cx="4820439" cy="5440362"/>
          </a:xfrm>
          <a:prstGeom prst="rect">
            <a:avLst/>
          </a:prstGeom>
        </p:spPr>
      </p:pic>
      <p:pic>
        <p:nvPicPr>
          <p:cNvPr id="8" name="Picture 7">
            <a:extLst>
              <a:ext uri="{FF2B5EF4-FFF2-40B4-BE49-F238E27FC236}">
                <a16:creationId xmlns:a16="http://schemas.microsoft.com/office/drawing/2014/main" id="{1913AD03-ED24-4D4A-BA27-E4AAFAE150F0}"/>
              </a:ext>
            </a:extLst>
          </p:cNvPr>
          <p:cNvPicPr>
            <a:picLocks noChangeAspect="1"/>
          </p:cNvPicPr>
          <p:nvPr/>
        </p:nvPicPr>
        <p:blipFill>
          <a:blip r:embed="rId4"/>
          <a:stretch>
            <a:fillRect/>
          </a:stretch>
        </p:blipFill>
        <p:spPr>
          <a:xfrm>
            <a:off x="4572000" y="2247161"/>
            <a:ext cx="4227051" cy="3781316"/>
          </a:xfrm>
          <a:prstGeom prst="rect">
            <a:avLst/>
          </a:prstGeom>
        </p:spPr>
      </p:pic>
    </p:spTree>
    <p:extLst>
      <p:ext uri="{BB962C8B-B14F-4D97-AF65-F5344CB8AC3E}">
        <p14:creationId xmlns:p14="http://schemas.microsoft.com/office/powerpoint/2010/main" val="319587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Structures of the Base Pairs Proposed by Watson and Crick</a:t>
            </a:r>
            <a:endParaRPr lang="en-US" dirty="0">
              <a:solidFill>
                <a:srgbClr val="843C0C"/>
              </a:solidFill>
            </a:endParaRPr>
          </a:p>
        </p:txBody>
      </p:sp>
      <p:sp>
        <p:nvSpPr>
          <p:cNvPr id="6" name="TextBox 5">
            <a:extLst>
              <a:ext uri="{FF2B5EF4-FFF2-40B4-BE49-F238E27FC236}">
                <a16:creationId xmlns:a16="http://schemas.microsoft.com/office/drawing/2014/main" id="{D1BACC68-BD4B-C347-A1CD-04ADCED0EA26}"/>
              </a:ext>
            </a:extLst>
          </p:cNvPr>
          <p:cNvSpPr txBox="1"/>
          <p:nvPr/>
        </p:nvSpPr>
        <p:spPr>
          <a:xfrm>
            <a:off x="886326" y="2608262"/>
            <a:ext cx="3200400" cy="1785104"/>
          </a:xfrm>
          <a:prstGeom prst="rect">
            <a:avLst/>
          </a:prstGeom>
          <a:noFill/>
        </p:spPr>
        <p:txBody>
          <a:bodyPr wrap="square" rtlCol="0">
            <a:spAutoFit/>
          </a:bodyPr>
          <a:lstStyle/>
          <a:p>
            <a:r>
              <a:rPr lang="en-US" sz="2200" dirty="0"/>
              <a:t>The Watson-Crick base pairing keep the helix from distorting</a:t>
            </a:r>
          </a:p>
          <a:p>
            <a:pPr marL="571500" indent="-571500">
              <a:buFont typeface="Arial"/>
              <a:buChar char="•"/>
            </a:pPr>
            <a:r>
              <a:rPr lang="en-US" sz="2200" dirty="0"/>
              <a:t>Perfect example of form and function</a:t>
            </a:r>
          </a:p>
        </p:txBody>
      </p:sp>
      <p:pic>
        <p:nvPicPr>
          <p:cNvPr id="8" name="Picture 2" descr="voet4e_fig_05_12">
            <a:extLst>
              <a:ext uri="{FF2B5EF4-FFF2-40B4-BE49-F238E27FC236}">
                <a16:creationId xmlns:a16="http://schemas.microsoft.com/office/drawing/2014/main" id="{7DA7C2EC-7D8A-CC41-8F2C-B77B194425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 t="2235" r="272" b="14933"/>
          <a:stretch/>
        </p:blipFill>
        <p:spPr bwMode="auto">
          <a:xfrm>
            <a:off x="4395537" y="1417638"/>
            <a:ext cx="4418013" cy="5350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20249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28_9.jpg"/>
          <p:cNvPicPr>
            <a:picLocks noChangeAspect="1"/>
          </p:cNvPicPr>
          <p:nvPr/>
        </p:nvPicPr>
        <p:blipFill rotWithShape="1">
          <a:blip r:embed="rId3">
            <a:extLst>
              <a:ext uri="{28A0092B-C50C-407E-A947-70E740481C1C}">
                <a14:useLocalDpi xmlns:a14="http://schemas.microsoft.com/office/drawing/2010/main" val="0"/>
              </a:ext>
            </a:extLst>
          </a:blip>
          <a:srcRect l="4182" t="4718" r="10373" b="60362"/>
          <a:stretch/>
        </p:blipFill>
        <p:spPr>
          <a:xfrm>
            <a:off x="2667393" y="3235213"/>
            <a:ext cx="6124779" cy="3217054"/>
          </a:xfrm>
          <a:prstGeom prst="rect">
            <a:avLst/>
          </a:prstGeom>
        </p:spPr>
      </p:pic>
      <p:pic>
        <p:nvPicPr>
          <p:cNvPr id="6" name="Picture 5" descr="Figure28_9.jpg"/>
          <p:cNvPicPr>
            <a:picLocks noChangeAspect="1"/>
          </p:cNvPicPr>
          <p:nvPr/>
        </p:nvPicPr>
        <p:blipFill rotWithShape="1">
          <a:blip r:embed="rId3">
            <a:extLst>
              <a:ext uri="{28A0092B-C50C-407E-A947-70E740481C1C}">
                <a14:useLocalDpi xmlns:a14="http://schemas.microsoft.com/office/drawing/2010/main" val="0"/>
              </a:ext>
            </a:extLst>
          </a:blip>
          <a:srcRect l="46751" t="64406" r="7789" b="8581"/>
          <a:stretch/>
        </p:blipFill>
        <p:spPr>
          <a:xfrm>
            <a:off x="2513070" y="2997129"/>
            <a:ext cx="4441986" cy="3402184"/>
          </a:xfrm>
          <a:prstGeom prst="rect">
            <a:avLst/>
          </a:prstGeom>
        </p:spPr>
      </p:pic>
      <p:sp>
        <p:nvSpPr>
          <p:cNvPr id="2" name="TextBox 1"/>
          <p:cNvSpPr txBox="1"/>
          <p:nvPr/>
        </p:nvSpPr>
        <p:spPr>
          <a:xfrm>
            <a:off x="985345" y="914401"/>
            <a:ext cx="6582104" cy="484748"/>
          </a:xfrm>
          <a:prstGeom prst="rect">
            <a:avLst/>
          </a:prstGeom>
          <a:noFill/>
        </p:spPr>
        <p:txBody>
          <a:bodyPr wrap="square" rtlCol="0">
            <a:spAutoFit/>
          </a:bodyPr>
          <a:lstStyle/>
          <a:p>
            <a:pPr algn="ctr"/>
            <a:r>
              <a:rPr lang="en-US" sz="2550" dirty="0">
                <a:latin typeface="Arial"/>
                <a:cs typeface="Arial"/>
              </a:rPr>
              <a:t>Implications on DNA – Protein Interactions</a:t>
            </a:r>
          </a:p>
        </p:txBody>
      </p:sp>
      <p:sp>
        <p:nvSpPr>
          <p:cNvPr id="3" name="TextBox 2"/>
          <p:cNvSpPr txBox="1"/>
          <p:nvPr/>
        </p:nvSpPr>
        <p:spPr>
          <a:xfrm>
            <a:off x="385011" y="1714501"/>
            <a:ext cx="8181473" cy="1246495"/>
          </a:xfrm>
          <a:prstGeom prst="rect">
            <a:avLst/>
          </a:prstGeom>
          <a:noFill/>
        </p:spPr>
        <p:txBody>
          <a:bodyPr wrap="square" rtlCol="0">
            <a:spAutoFit/>
          </a:bodyPr>
          <a:lstStyle/>
          <a:p>
            <a:r>
              <a:rPr lang="en-US" sz="1500" dirty="0">
                <a:latin typeface="Arial"/>
                <a:cs typeface="Arial"/>
              </a:rPr>
              <a:t>On the major and minor grooves of DNA, chemical moieties on the nitrogenous bases are available to interact with amino acid side chains of proteins</a:t>
            </a:r>
          </a:p>
          <a:p>
            <a:endParaRPr lang="en-US" sz="1500" dirty="0">
              <a:latin typeface="Arial"/>
              <a:cs typeface="Arial"/>
            </a:endParaRPr>
          </a:p>
          <a:p>
            <a:r>
              <a:rPr lang="en-US" sz="1500" dirty="0">
                <a:latin typeface="Arial"/>
                <a:cs typeface="Arial"/>
              </a:rPr>
              <a:t>Most frequent amino acid side chains found to interact with DNA are:</a:t>
            </a:r>
          </a:p>
          <a:p>
            <a:r>
              <a:rPr lang="en-US" sz="1500" dirty="0" err="1">
                <a:latin typeface="Arial"/>
                <a:cs typeface="Arial"/>
              </a:rPr>
              <a:t>Asn</a:t>
            </a:r>
            <a:r>
              <a:rPr lang="en-US" sz="1500" dirty="0">
                <a:latin typeface="Arial"/>
                <a:cs typeface="Arial"/>
              </a:rPr>
              <a:t>, </a:t>
            </a:r>
            <a:r>
              <a:rPr lang="en-US" sz="1500" dirty="0" err="1">
                <a:latin typeface="Arial"/>
                <a:cs typeface="Arial"/>
              </a:rPr>
              <a:t>Gln</a:t>
            </a:r>
            <a:r>
              <a:rPr lang="en-US" sz="1500" dirty="0">
                <a:latin typeface="Arial"/>
                <a:cs typeface="Arial"/>
              </a:rPr>
              <a:t>, </a:t>
            </a:r>
            <a:r>
              <a:rPr lang="en-US" sz="1500" dirty="0" err="1">
                <a:latin typeface="Arial"/>
                <a:cs typeface="Arial"/>
              </a:rPr>
              <a:t>Glu</a:t>
            </a:r>
            <a:r>
              <a:rPr lang="en-US" sz="1500" dirty="0">
                <a:latin typeface="Arial"/>
                <a:cs typeface="Arial"/>
              </a:rPr>
              <a:t>, Lys and </a:t>
            </a:r>
            <a:r>
              <a:rPr lang="en-US" sz="1500" dirty="0" err="1">
                <a:latin typeface="Arial"/>
                <a:cs typeface="Arial"/>
              </a:rPr>
              <a:t>Arg</a:t>
            </a:r>
            <a:endParaRPr lang="en-US" sz="1500" dirty="0">
              <a:latin typeface="Arial"/>
              <a:cs typeface="Arial"/>
            </a:endParaRPr>
          </a:p>
        </p:txBody>
      </p:sp>
      <p:sp>
        <p:nvSpPr>
          <p:cNvPr id="5" name="TextBox 4"/>
          <p:cNvSpPr txBox="1"/>
          <p:nvPr/>
        </p:nvSpPr>
        <p:spPr>
          <a:xfrm>
            <a:off x="144379" y="2997129"/>
            <a:ext cx="2235314" cy="1131079"/>
          </a:xfrm>
          <a:prstGeom prst="rect">
            <a:avLst/>
          </a:prstGeom>
          <a:noFill/>
        </p:spPr>
        <p:txBody>
          <a:bodyPr wrap="square" rtlCol="0">
            <a:spAutoFit/>
          </a:bodyPr>
          <a:lstStyle/>
          <a:p>
            <a:r>
              <a:rPr lang="en-US" sz="1350" dirty="0"/>
              <a:t>There is much greater variation in the Major groove (one more position), so proteins have more chances at selectivity</a:t>
            </a:r>
          </a:p>
        </p:txBody>
      </p:sp>
    </p:spTree>
    <p:extLst>
      <p:ext uri="{BB962C8B-B14F-4D97-AF65-F5344CB8AC3E}">
        <p14:creationId xmlns:p14="http://schemas.microsoft.com/office/powerpoint/2010/main" val="143016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sz="3200" dirty="0">
                <a:solidFill>
                  <a:srgbClr val="843C0C"/>
                </a:solidFill>
                <a:latin typeface="Arial" panose="020B0604020202020204" pitchFamily="34" charset="0"/>
                <a:cs typeface="Arial" panose="020B0604020202020204" pitchFamily="34" charset="0"/>
              </a:rPr>
              <a:t>Section 4.1 A Nucleic Acid Consists of Four Kinds of Bases Linked to a Sugar­­–Phosphate Backbone</a:t>
            </a:r>
          </a:p>
        </p:txBody>
      </p:sp>
      <p:sp>
        <p:nvSpPr>
          <p:cNvPr id="9" name="Content Placeholder 8"/>
          <p:cNvSpPr>
            <a:spLocks noGrp="1"/>
          </p:cNvSpPr>
          <p:nvPr>
            <p:ph idx="1"/>
          </p:nvPr>
        </p:nvSpPr>
        <p:spPr>
          <a:xfrm>
            <a:off x="457200" y="1705510"/>
            <a:ext cx="8229600" cy="4420653"/>
          </a:xfrm>
        </p:spPr>
        <p:txBody>
          <a:bodyPr>
            <a:normAutofit/>
          </a:bodyPr>
          <a:lstStyle/>
          <a:p>
            <a:pPr>
              <a:spcAft>
                <a:spcPts val="1200"/>
              </a:spcAft>
            </a:pPr>
            <a:r>
              <a:rPr lang="en-US" dirty="0">
                <a:latin typeface="Arial" pitchFamily="34" charset="0"/>
                <a:cs typeface="Arial" pitchFamily="34" charset="0"/>
              </a:rPr>
              <a:t>Nucleic acids are long, linear polymers constructed from four types of monomers.</a:t>
            </a:r>
          </a:p>
          <a:p>
            <a:pPr>
              <a:spcAft>
                <a:spcPts val="1200"/>
              </a:spcAft>
            </a:pPr>
            <a:r>
              <a:rPr lang="en-US" dirty="0">
                <a:latin typeface="Arial" pitchFamily="34" charset="0"/>
                <a:cs typeface="Arial" pitchFamily="34" charset="0"/>
              </a:rPr>
              <a:t>Each monomer consists of a sugar, a phosphate, and a nitrogenous base.</a:t>
            </a:r>
          </a:p>
          <a:p>
            <a:pPr>
              <a:spcAft>
                <a:spcPts val="1200"/>
              </a:spcAft>
            </a:pPr>
            <a:r>
              <a:rPr lang="en-US" dirty="0">
                <a:latin typeface="Arial" pitchFamily="34" charset="0"/>
                <a:cs typeface="Arial" pitchFamily="34" charset="0"/>
              </a:rPr>
              <a:t>The sequence of the bases is the information content of the nucleic acid.</a:t>
            </a:r>
          </a:p>
        </p:txBody>
      </p:sp>
    </p:spTree>
    <p:extLst>
      <p:ext uri="{BB962C8B-B14F-4D97-AF65-F5344CB8AC3E}">
        <p14:creationId xmlns:p14="http://schemas.microsoft.com/office/powerpoint/2010/main" val="943130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286"/>
            <a:ext cx="8229600" cy="1237705"/>
          </a:xfrm>
        </p:spPr>
        <p:txBody>
          <a:bodyPr>
            <a:noAutofit/>
          </a:bodyPr>
          <a:lstStyle/>
          <a:p>
            <a:r>
              <a:rPr lang="en-US" sz="3000" dirty="0">
                <a:solidFill>
                  <a:srgbClr val="843C0C"/>
                </a:solidFill>
                <a:latin typeface="Arial" pitchFamily="34" charset="0"/>
                <a:cs typeface="Arial" pitchFamily="34" charset="0"/>
              </a:rPr>
              <a:t>Features of the Watson–Crick Model of DNA Deduced from the Diffraction Patterns</a:t>
            </a:r>
          </a:p>
        </p:txBody>
      </p:sp>
      <p:sp>
        <p:nvSpPr>
          <p:cNvPr id="3" name="Content Placeholder 2"/>
          <p:cNvSpPr>
            <a:spLocks noGrp="1"/>
          </p:cNvSpPr>
          <p:nvPr>
            <p:ph idx="1"/>
          </p:nvPr>
        </p:nvSpPr>
        <p:spPr>
          <a:xfrm>
            <a:off x="457199" y="1719470"/>
            <a:ext cx="8328991" cy="4850296"/>
          </a:xfrm>
        </p:spPr>
        <p:txBody>
          <a:bodyPr>
            <a:noAutofit/>
          </a:bodyPr>
          <a:lstStyle/>
          <a:p>
            <a:pPr marL="514350" indent="-514350">
              <a:spcAft>
                <a:spcPts val="1200"/>
              </a:spcAft>
              <a:buFont typeface="+mj-lt"/>
              <a:buAutoNum type="arabicPeriod"/>
            </a:pPr>
            <a:r>
              <a:rPr lang="en-US" sz="2600" dirty="0">
                <a:latin typeface="Arial" pitchFamily="34" charset="0"/>
                <a:cs typeface="Arial" pitchFamily="34" charset="0"/>
              </a:rPr>
              <a:t>Two helical, antiparallel polynucleotide strands are coiled around a common axis in a right-handed helix.</a:t>
            </a:r>
          </a:p>
          <a:p>
            <a:pPr marL="514350" indent="-514350">
              <a:spcAft>
                <a:spcPts val="1200"/>
              </a:spcAft>
              <a:buFont typeface="+mj-lt"/>
              <a:buAutoNum type="arabicPeriod"/>
            </a:pPr>
            <a:r>
              <a:rPr lang="en-US" sz="2600" dirty="0">
                <a:latin typeface="Arial" pitchFamily="34" charset="0"/>
                <a:cs typeface="Arial" pitchFamily="34" charset="0"/>
              </a:rPr>
              <a:t>The sugar–phosphate backbones are on the outside and the purine and pyrimidine bases lie on the inside of the helix.</a:t>
            </a:r>
          </a:p>
          <a:p>
            <a:pPr marL="514350" indent="-514350">
              <a:spcAft>
                <a:spcPts val="1200"/>
              </a:spcAft>
              <a:buFont typeface="+mj-lt"/>
              <a:buAutoNum type="arabicPeriod"/>
            </a:pPr>
            <a:r>
              <a:rPr lang="en-US" sz="2600" dirty="0">
                <a:latin typeface="Arial" pitchFamily="34" charset="0"/>
                <a:cs typeface="Arial" pitchFamily="34" charset="0"/>
              </a:rPr>
              <a:t>The bases are nearly perpendicular to the helix axis.</a:t>
            </a:r>
          </a:p>
          <a:p>
            <a:pPr marL="514350" indent="-514350">
              <a:spcAft>
                <a:spcPts val="1200"/>
              </a:spcAft>
              <a:buFont typeface="+mj-lt"/>
              <a:buAutoNum type="arabicPeriod"/>
            </a:pPr>
            <a:r>
              <a:rPr lang="en-US" sz="2600" dirty="0">
                <a:latin typeface="Arial" pitchFamily="34" charset="0"/>
                <a:cs typeface="Arial" pitchFamily="34" charset="0"/>
              </a:rPr>
              <a:t>The various measurements in Angstroms of the helix could be determined.</a:t>
            </a:r>
          </a:p>
        </p:txBody>
      </p:sp>
    </p:spTree>
    <p:extLst>
      <p:ext uri="{BB962C8B-B14F-4D97-AF65-F5344CB8AC3E}">
        <p14:creationId xmlns:p14="http://schemas.microsoft.com/office/powerpoint/2010/main" val="2514419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Base Compositions Experimentally Determined for a Variety of Organisms</a:t>
            </a:r>
            <a:endParaRPr lang="en-US" sz="3200"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dirty="0">
                <a:latin typeface="Arial" pitchFamily="34" charset="0"/>
                <a:cs typeface="Arial" pitchFamily="34" charset="0"/>
              </a:rPr>
              <a:t>In 1950–before the three-dimensional structure of DNA was established–Erwin Chargaff observed that the </a:t>
            </a:r>
            <a:r>
              <a:rPr lang="en-US" dirty="0" err="1">
                <a:latin typeface="Arial" pitchFamily="34" charset="0"/>
                <a:cs typeface="Arial" pitchFamily="34" charset="0"/>
              </a:rPr>
              <a:t>adenine:thymine</a:t>
            </a:r>
            <a:r>
              <a:rPr lang="en-US" dirty="0">
                <a:latin typeface="Arial" pitchFamily="34" charset="0"/>
                <a:cs typeface="Arial" pitchFamily="34" charset="0"/>
              </a:rPr>
              <a:t> and </a:t>
            </a:r>
            <a:r>
              <a:rPr lang="en-US" dirty="0" err="1">
                <a:latin typeface="Arial" pitchFamily="34" charset="0"/>
                <a:cs typeface="Arial" pitchFamily="34" charset="0"/>
              </a:rPr>
              <a:t>guanine:cytosine</a:t>
            </a:r>
            <a:r>
              <a:rPr lang="en-US" dirty="0">
                <a:latin typeface="Arial" pitchFamily="34" charset="0"/>
                <a:cs typeface="Arial" pitchFamily="34" charset="0"/>
              </a:rPr>
              <a:t> ratios were each nearly 1:1 in a variety of organisms while the </a:t>
            </a:r>
            <a:r>
              <a:rPr lang="en-US" dirty="0" err="1">
                <a:latin typeface="Arial" pitchFamily="34" charset="0"/>
                <a:cs typeface="Arial" pitchFamily="34" charset="0"/>
              </a:rPr>
              <a:t>adenine:guanine</a:t>
            </a:r>
            <a:r>
              <a:rPr lang="en-US" dirty="0">
                <a:latin typeface="Arial" pitchFamily="34" charset="0"/>
                <a:cs typeface="Arial" pitchFamily="34" charset="0"/>
              </a:rPr>
              <a:t> ratio varied</a:t>
            </a:r>
          </a:p>
        </p:txBody>
      </p:sp>
      <p:pic>
        <p:nvPicPr>
          <p:cNvPr id="7" name="Picture 2" descr="A table shows the ratio of A and T, G and C, and A and G determined from a variety of organisms. The table has four columns and six rows. The column headers are organism, ratio of A to T, ratio of G to C, and ratio of A to G.&#10;Row 1: Organism: Human being; ratio of A to T: 1 point 0 0; ratio of G to C: 1 point 0 0; ratio of A to G: 1 point 5 6.&#10;Row 2: Organism: Salmon; ratio of A to T: 1 point 0 2; ratio of G to C: 1 point 0 2; ratio of A to G: 1 point 4 3.  &#10;Row 3: Organism: Wheat; ratio of A to T: 1 point 00; ratio of G to C: 0 point 9 7; ratio of A to G: 1 point 2 2.&#10;Row 4: Organism: Yeast; ratio of A to T: 1 point 0 3; ratio of G to C: 1 point 0 2; ratio of A to G: 1 point 6 7.&#10;Row 5: Organism: Escherichia coli; ratio of A to T: 1 point 0 9; ratio of G to C: 0 point 9 9; ratio of A to G: 1 point 0 5.&#10;Row 6: Organism: Serratia marcescens; ratio of A to T: 0 point 9 5; ratio of G to C: 0 point 8 6; ratio of A to G: 0 point 7 0."/>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884225" y="3699516"/>
            <a:ext cx="7375551" cy="303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584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A Side View of DNA</a:t>
            </a:r>
            <a:endParaRPr lang="en-US" dirty="0">
              <a:solidFill>
                <a:srgbClr val="843C0C"/>
              </a:solidFill>
            </a:endParaRPr>
          </a:p>
        </p:txBody>
      </p:sp>
      <p:sp>
        <p:nvSpPr>
          <p:cNvPr id="3" name="Content Placeholder 2"/>
          <p:cNvSpPr>
            <a:spLocks noGrp="1"/>
          </p:cNvSpPr>
          <p:nvPr>
            <p:ph idx="1"/>
          </p:nvPr>
        </p:nvSpPr>
        <p:spPr>
          <a:xfrm>
            <a:off x="457200" y="1600201"/>
            <a:ext cx="8229600" cy="1222512"/>
          </a:xfrm>
        </p:spPr>
        <p:txBody>
          <a:bodyPr>
            <a:noAutofit/>
          </a:bodyPr>
          <a:lstStyle/>
          <a:p>
            <a:pPr>
              <a:spcAft>
                <a:spcPts val="1200"/>
              </a:spcAft>
            </a:pPr>
            <a:r>
              <a:rPr lang="en-US" dirty="0">
                <a:latin typeface="Arial" pitchFamily="34" charset="0"/>
                <a:cs typeface="Arial" pitchFamily="34" charset="0"/>
              </a:rPr>
              <a:t>The van der Waals interactions that help to stabilize DNA are sometimes referred to as “base stacking” interactions.</a:t>
            </a:r>
          </a:p>
        </p:txBody>
      </p:sp>
      <p:pic>
        <p:nvPicPr>
          <p:cNvPr id="7" name="Picture Placeholder 6" descr="An illustration shows the side view of a double stranded helical D N A. The base pairs are shown one over the other on the helical strands. A line pointing toward the point of contact of the strands reads, base stacking (van der Wall interactions). Sugar and the phosphate units are along the sides of the double strands."/>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45639" y="2955446"/>
            <a:ext cx="5617540" cy="3645671"/>
          </a:xfrm>
          <a:prstGeom prst="rect">
            <a:avLst/>
          </a:prstGeom>
        </p:spPr>
      </p:pic>
    </p:spTree>
    <p:extLst>
      <p:ext uri="{BB962C8B-B14F-4D97-AF65-F5344CB8AC3E}">
        <p14:creationId xmlns:p14="http://schemas.microsoft.com/office/powerpoint/2010/main" val="1474354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286"/>
            <a:ext cx="8229600" cy="1237705"/>
          </a:xfrm>
        </p:spPr>
        <p:txBody>
          <a:bodyPr>
            <a:noAutofit/>
          </a:bodyPr>
          <a:lstStyle/>
          <a:p>
            <a:r>
              <a:rPr lang="en-US" dirty="0">
                <a:solidFill>
                  <a:srgbClr val="843C0C"/>
                </a:solidFill>
                <a:latin typeface="Arial" pitchFamily="34" charset="0"/>
                <a:cs typeface="Arial" pitchFamily="34" charset="0"/>
              </a:rPr>
              <a:t>DNA can Assume a Variety of Structural Forms</a:t>
            </a:r>
          </a:p>
        </p:txBody>
      </p:sp>
      <p:sp>
        <p:nvSpPr>
          <p:cNvPr id="3" name="Content Placeholder 2"/>
          <p:cNvSpPr>
            <a:spLocks noGrp="1"/>
          </p:cNvSpPr>
          <p:nvPr>
            <p:ph idx="1"/>
          </p:nvPr>
        </p:nvSpPr>
        <p:spPr>
          <a:xfrm>
            <a:off x="457199" y="1719470"/>
            <a:ext cx="8328991" cy="4850296"/>
          </a:xfrm>
        </p:spPr>
        <p:txBody>
          <a:bodyPr>
            <a:noAutofit/>
          </a:bodyPr>
          <a:lstStyle/>
          <a:p>
            <a:pPr>
              <a:spcAft>
                <a:spcPts val="1200"/>
              </a:spcAft>
            </a:pPr>
            <a:r>
              <a:rPr lang="en-US" dirty="0">
                <a:latin typeface="Arial" pitchFamily="34" charset="0"/>
                <a:cs typeface="Arial" pitchFamily="34" charset="0"/>
              </a:rPr>
              <a:t>In the cell, the most commonly seen form of the DNA double helix is called the B form or the Watson–Crick helix.</a:t>
            </a:r>
          </a:p>
          <a:p>
            <a:pPr>
              <a:spcAft>
                <a:spcPts val="1200"/>
              </a:spcAft>
            </a:pPr>
            <a:r>
              <a:rPr lang="en-US" dirty="0">
                <a:latin typeface="Arial" pitchFamily="34" charset="0"/>
                <a:cs typeface="Arial" pitchFamily="34" charset="0"/>
              </a:rPr>
              <a:t>The double helix can also exist in an A form, which is shorter and wider than the B form with the bases at an angle rather than perpendicular to the helix axis. In the A forms, the sugar is in the C-3’-endo conformation, while the sugar is in C-2’-endo configuration in the B form.</a:t>
            </a:r>
          </a:p>
          <a:p>
            <a:pPr>
              <a:spcAft>
                <a:spcPts val="1200"/>
              </a:spcAft>
            </a:pPr>
            <a:r>
              <a:rPr lang="en-US" dirty="0">
                <a:latin typeface="Arial" pitchFamily="34" charset="0"/>
                <a:cs typeface="Arial" pitchFamily="34" charset="0"/>
              </a:rPr>
              <a:t>The A form is seen in RNA double helices and in RNA–DNA hybrid helices, structures observed in transcription and RNA processing.</a:t>
            </a:r>
          </a:p>
        </p:txBody>
      </p:sp>
    </p:spTree>
    <p:extLst>
      <p:ext uri="{BB962C8B-B14F-4D97-AF65-F5344CB8AC3E}">
        <p14:creationId xmlns:p14="http://schemas.microsoft.com/office/powerpoint/2010/main" val="1908747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B-form and A-form DNA</a:t>
            </a:r>
            <a:endParaRPr lang="en-US" dirty="0">
              <a:solidFill>
                <a:srgbClr val="843C0C"/>
              </a:solidFill>
            </a:endParaRPr>
          </a:p>
        </p:txBody>
      </p:sp>
      <p:pic>
        <p:nvPicPr>
          <p:cNvPr id="6" name="Picture 2" descr="An illustration shows the top view and side view of B-form and A-form of D N A, which are represented by space-filling models. In the B-form, the side view shows an elongated right-handed double helical structure. The top view P H E has a tighter coil, smaller diameter and very little open space at the center. In the A-form, the side view shows a looser coil, with more distance between turns. The top view has a small space down the center of the coil."/>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2535550" y="1493575"/>
            <a:ext cx="4072900" cy="517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95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Some DNA Molecules are Circular and Supercoiled</a:t>
            </a:r>
            <a:endParaRPr lang="en-US" dirty="0">
              <a:solidFill>
                <a:srgbClr val="843C0C"/>
              </a:solidFill>
            </a:endParaRPr>
          </a:p>
        </p:txBody>
      </p:sp>
      <p:sp>
        <p:nvSpPr>
          <p:cNvPr id="3" name="Content Placeholder 2"/>
          <p:cNvSpPr>
            <a:spLocks noGrp="1"/>
          </p:cNvSpPr>
          <p:nvPr>
            <p:ph idx="1"/>
          </p:nvPr>
        </p:nvSpPr>
        <p:spPr>
          <a:xfrm>
            <a:off x="457200" y="1590361"/>
            <a:ext cx="8368748" cy="2221032"/>
          </a:xfrm>
        </p:spPr>
        <p:txBody>
          <a:bodyPr>
            <a:noAutofit/>
          </a:bodyPr>
          <a:lstStyle/>
          <a:p>
            <a:pPr>
              <a:spcBef>
                <a:spcPts val="624"/>
              </a:spcBef>
              <a:spcAft>
                <a:spcPts val="1200"/>
              </a:spcAft>
            </a:pPr>
            <a:r>
              <a:rPr lang="en-US" dirty="0">
                <a:latin typeface="Arial" pitchFamily="34" charset="0"/>
                <a:cs typeface="Arial" pitchFamily="34" charset="0"/>
              </a:rPr>
              <a:t>To fit inside a cell, the DNA molecule must be compacted.  In </a:t>
            </a:r>
            <a:r>
              <a:rPr lang="en-US" i="1" dirty="0">
                <a:latin typeface="Arial" pitchFamily="34" charset="0"/>
                <a:cs typeface="Arial" pitchFamily="34" charset="0"/>
              </a:rPr>
              <a:t>E. coli</a:t>
            </a:r>
            <a:r>
              <a:rPr lang="en-US" dirty="0">
                <a:latin typeface="Arial" pitchFamily="34" charset="0"/>
                <a:cs typeface="Arial" pitchFamily="34" charset="0"/>
              </a:rPr>
              <a:t>, the DNA double helix is a circular molecule that is twisted into a </a:t>
            </a:r>
            <a:r>
              <a:rPr lang="en-US" dirty="0" err="1">
                <a:latin typeface="Arial" pitchFamily="34" charset="0"/>
                <a:cs typeface="Arial" pitchFamily="34" charset="0"/>
              </a:rPr>
              <a:t>superhelix</a:t>
            </a:r>
            <a:r>
              <a:rPr lang="en-US" dirty="0">
                <a:latin typeface="Arial" pitchFamily="34" charset="0"/>
                <a:cs typeface="Arial" pitchFamily="34" charset="0"/>
              </a:rPr>
              <a:t> by the process of supercoiling.</a:t>
            </a:r>
          </a:p>
          <a:p>
            <a:pPr>
              <a:spcBef>
                <a:spcPts val="624"/>
              </a:spcBef>
              <a:spcAft>
                <a:spcPts val="1200"/>
              </a:spcAft>
            </a:pPr>
            <a:r>
              <a:rPr lang="en-US" dirty="0">
                <a:latin typeface="Arial" pitchFamily="34" charset="0"/>
                <a:cs typeface="Arial" pitchFamily="34" charset="0"/>
              </a:rPr>
              <a:t>The relaxed circular DNA and the </a:t>
            </a:r>
            <a:r>
              <a:rPr lang="en-US" dirty="0" err="1">
                <a:latin typeface="Arial" pitchFamily="34" charset="0"/>
                <a:cs typeface="Arial" pitchFamily="34" charset="0"/>
              </a:rPr>
              <a:t>superhelix</a:t>
            </a:r>
            <a:r>
              <a:rPr lang="en-US" dirty="0">
                <a:latin typeface="Arial" pitchFamily="34" charset="0"/>
                <a:cs typeface="Arial" pitchFamily="34" charset="0"/>
              </a:rPr>
              <a:t> form are topological isomers of each other.</a:t>
            </a:r>
          </a:p>
        </p:txBody>
      </p:sp>
      <p:pic>
        <p:nvPicPr>
          <p:cNvPr id="8" name="Picture Placeholder 7" descr="Two electron micrographs show a relaxed form D N A and a supercoiled form of D N A from mitochondria. The D N A appears as a wavy, irregular loop in the relaxed form and as a coiled twisted strand in the supercoiled form. "/>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41077" y="3811393"/>
            <a:ext cx="5541359" cy="2790831"/>
          </a:xfrm>
          <a:prstGeom prst="rect">
            <a:avLst/>
          </a:prstGeom>
        </p:spPr>
      </p:pic>
    </p:spTree>
    <p:extLst>
      <p:ext uri="{BB962C8B-B14F-4D97-AF65-F5344CB8AC3E}">
        <p14:creationId xmlns:p14="http://schemas.microsoft.com/office/powerpoint/2010/main" val="1795915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286"/>
            <a:ext cx="8229600" cy="1237705"/>
          </a:xfrm>
        </p:spPr>
        <p:txBody>
          <a:bodyPr>
            <a:noAutofit/>
          </a:bodyPr>
          <a:lstStyle/>
          <a:p>
            <a:r>
              <a:rPr lang="en-US" dirty="0">
                <a:solidFill>
                  <a:srgbClr val="843C0C"/>
                </a:solidFill>
                <a:latin typeface="Arial" pitchFamily="34" charset="0"/>
                <a:cs typeface="Arial" pitchFamily="34" charset="0"/>
              </a:rPr>
              <a:t>Single-stranded Nucleic Acids can Adopt Elaborate Structures</a:t>
            </a:r>
          </a:p>
        </p:txBody>
      </p:sp>
      <p:sp>
        <p:nvSpPr>
          <p:cNvPr id="3" name="Content Placeholder 2"/>
          <p:cNvSpPr>
            <a:spLocks noGrp="1"/>
          </p:cNvSpPr>
          <p:nvPr>
            <p:ph idx="1"/>
          </p:nvPr>
        </p:nvSpPr>
        <p:spPr>
          <a:xfrm>
            <a:off x="457199" y="1719470"/>
            <a:ext cx="8328991" cy="4850296"/>
          </a:xfrm>
        </p:spPr>
        <p:txBody>
          <a:bodyPr>
            <a:noAutofit/>
          </a:bodyPr>
          <a:lstStyle/>
          <a:p>
            <a:pPr>
              <a:spcAft>
                <a:spcPts val="1200"/>
              </a:spcAft>
            </a:pPr>
            <a:r>
              <a:rPr lang="en-US" dirty="0">
                <a:latin typeface="Arial" pitchFamily="34" charset="0"/>
                <a:cs typeface="Arial" pitchFamily="34" charset="0"/>
              </a:rPr>
              <a:t>A common structural motif seen in nucleic acids, most notably RNA, is the stem-loop, which occurs when complementary sequences in the same strand form a double helix.</a:t>
            </a:r>
          </a:p>
          <a:p>
            <a:pPr>
              <a:spcAft>
                <a:spcPts val="1200"/>
              </a:spcAft>
            </a:pPr>
            <a:r>
              <a:rPr lang="en-US" dirty="0">
                <a:latin typeface="Arial" pitchFamily="34" charset="0"/>
                <a:cs typeface="Arial" pitchFamily="34" charset="0"/>
              </a:rPr>
              <a:t>Non-Watson-Crick base pairs occur frequently in RNA.</a:t>
            </a:r>
          </a:p>
          <a:p>
            <a:pPr>
              <a:spcAft>
                <a:spcPts val="1200"/>
              </a:spcAft>
            </a:pPr>
            <a:r>
              <a:rPr lang="en-US" dirty="0">
                <a:latin typeface="Arial" pitchFamily="34" charset="0"/>
                <a:cs typeface="Arial" pitchFamily="34" charset="0"/>
              </a:rPr>
              <a:t>More elaborate structures may form, often stabilized by Mg</a:t>
            </a:r>
            <a:r>
              <a:rPr lang="en-US" baseline="30000" dirty="0">
                <a:latin typeface="Arial" pitchFamily="34" charset="0"/>
                <a:cs typeface="Arial" pitchFamily="34" charset="0"/>
              </a:rPr>
              <a:t>2+</a:t>
            </a:r>
            <a:r>
              <a:rPr lang="en-US" dirty="0">
                <a:latin typeface="Arial" pitchFamily="34" charset="0"/>
                <a:cs typeface="Arial" pitchFamily="34" charset="0"/>
              </a:rPr>
              <a:t> ions.</a:t>
            </a:r>
          </a:p>
        </p:txBody>
      </p:sp>
    </p:spTree>
    <p:extLst>
      <p:ext uri="{BB962C8B-B14F-4D97-AF65-F5344CB8AC3E}">
        <p14:creationId xmlns:p14="http://schemas.microsoft.com/office/powerpoint/2010/main" val="4290701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Stem-loop Structures</a:t>
            </a:r>
            <a:endParaRPr lang="en-US" dirty="0">
              <a:solidFill>
                <a:srgbClr val="843C0C"/>
              </a:solidFill>
            </a:endParaRPr>
          </a:p>
        </p:txBody>
      </p:sp>
      <p:pic>
        <p:nvPicPr>
          <p:cNvPr id="7" name="Picture Placeholder 6" descr="The stem loop structures of a single strand D N A and a R N A molecule are shown. D N A molecule: The structure has two vertical nucleotide sequences that are linked by a circular loop on top. The vertical sequences are represented by the letters A, T, G, and C. The sequence in the circular loop reads, A, G, C and G. The 5 prime end of the vertical sequence has the T A A molecule and the 3 prime end has the A G G molecule.&#10;R N A molecule: The structure has two vertical nucleotide sequences that are relatively shorter than that of the D N A molecule, with a circular loop on top. The vertical sequences are represented by the letters U, G, A, C and the sequence in the circular loop reads, U, C, A, A, C, G, and U.&#10;The 5 prime end of the vertical sequence has U U G G molecule and the 3 prime end of the vertical sequence has U U G C A molecule."/>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41024" y="2260006"/>
            <a:ext cx="8661950" cy="3567150"/>
          </a:xfrm>
          <a:prstGeom prst="rect">
            <a:avLst/>
          </a:prstGeom>
        </p:spPr>
      </p:pic>
    </p:spTree>
    <p:extLst>
      <p:ext uri="{BB962C8B-B14F-4D97-AF65-F5344CB8AC3E}">
        <p14:creationId xmlns:p14="http://schemas.microsoft.com/office/powerpoint/2010/main" val="3415242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Complex Structure of an RNA Molecule</a:t>
            </a:r>
            <a:endParaRPr lang="en-US" dirty="0">
              <a:solidFill>
                <a:srgbClr val="843C0C"/>
              </a:solidFill>
            </a:endParaRPr>
          </a:p>
        </p:txBody>
      </p:sp>
      <p:pic>
        <p:nvPicPr>
          <p:cNvPr id="14" name="Picture Placeholder 13" descr="An illustration has three sections. Part A shows a schematic diagram of a single strand of a R N A molecule with the nucleotide sequence. Part B shows a three dimensional complex structure. A close up diagram shows interaction between Adenine, guanine, and cytosine. Part A: The color coded nucleotides that represent cytidine, adenosine, guanosine, and uridine are arranged as two parallel sequences, forming a loop at one end. Three nucleotides labeled as A, C, and G are marked and a corresponding text reads, the three linked nucleotides highlighted in part B.&#10;Part B: A coiled strand is shown. Three nucleotides towards the bottom end of the coiled strand are marked within a circle.&#10;The close up diagram shows a complex network of differently colored spheres representing adenine, guanine, and cytosine linked by dotted lines of two different color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85770" y="1592238"/>
            <a:ext cx="8351342" cy="4802590"/>
          </a:xfrm>
          <a:prstGeom prst="rect">
            <a:avLst/>
          </a:prstGeom>
        </p:spPr>
      </p:pic>
    </p:spTree>
    <p:extLst>
      <p:ext uri="{BB962C8B-B14F-4D97-AF65-F5344CB8AC3E}">
        <p14:creationId xmlns:p14="http://schemas.microsoft.com/office/powerpoint/2010/main" val="2422877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27286"/>
            <a:ext cx="9052560" cy="1237705"/>
          </a:xfrm>
        </p:spPr>
        <p:txBody>
          <a:bodyPr>
            <a:noAutofit/>
          </a:bodyPr>
          <a:lstStyle/>
          <a:p>
            <a:r>
              <a:rPr lang="en-US" sz="3200" dirty="0">
                <a:solidFill>
                  <a:srgbClr val="843C0C"/>
                </a:solidFill>
                <a:latin typeface="Arial" pitchFamily="34" charset="0"/>
                <a:cs typeface="Arial" pitchFamily="34" charset="0"/>
              </a:rPr>
              <a:t>Section 4.3 The Double Helix Facilitates the Accurate Transmission of Hereditary Information</a:t>
            </a:r>
          </a:p>
        </p:txBody>
      </p:sp>
      <p:sp>
        <p:nvSpPr>
          <p:cNvPr id="3" name="Content Placeholder 2"/>
          <p:cNvSpPr>
            <a:spLocks noGrp="1"/>
          </p:cNvSpPr>
          <p:nvPr>
            <p:ph idx="1"/>
          </p:nvPr>
        </p:nvSpPr>
        <p:spPr>
          <a:xfrm>
            <a:off x="457199" y="1719470"/>
            <a:ext cx="8328991" cy="4850296"/>
          </a:xfrm>
        </p:spPr>
        <p:txBody>
          <a:bodyPr>
            <a:noAutofit/>
          </a:bodyPr>
          <a:lstStyle/>
          <a:p>
            <a:pPr>
              <a:spcBef>
                <a:spcPts val="624"/>
              </a:spcBef>
              <a:spcAft>
                <a:spcPts val="1200"/>
              </a:spcAft>
            </a:pPr>
            <a:r>
              <a:rPr lang="en-US" dirty="0">
                <a:latin typeface="Arial" pitchFamily="34" charset="0"/>
                <a:cs typeface="Arial" pitchFamily="34" charset="0"/>
              </a:rPr>
              <a:t>Because of the base-pairing rules, the sequence of one strand determines the sequence of the partner strand.</a:t>
            </a:r>
          </a:p>
          <a:p>
            <a:pPr>
              <a:spcBef>
                <a:spcPts val="624"/>
              </a:spcBef>
              <a:spcAft>
                <a:spcPts val="1200"/>
              </a:spcAft>
            </a:pPr>
            <a:r>
              <a:rPr lang="en-US" dirty="0">
                <a:latin typeface="Arial" pitchFamily="34" charset="0"/>
                <a:cs typeface="Arial" pitchFamily="34" charset="0"/>
              </a:rPr>
              <a:t>The two strands can be separated and complementary sequences synthesized to generate two identical daughter strands.</a:t>
            </a:r>
          </a:p>
          <a:p>
            <a:pPr>
              <a:spcBef>
                <a:spcPts val="624"/>
              </a:spcBef>
              <a:spcAft>
                <a:spcPts val="1200"/>
              </a:spcAft>
            </a:pPr>
            <a:r>
              <a:rPr lang="en-US" dirty="0">
                <a:latin typeface="Arial" pitchFamily="34" charset="0"/>
                <a:cs typeface="Arial" pitchFamily="34" charset="0"/>
              </a:rPr>
              <a:t>Because the two daughter helices have one parent strand and one newly synthesized strand, the replication process is called </a:t>
            </a:r>
            <a:r>
              <a:rPr lang="en-US" i="1" dirty="0">
                <a:latin typeface="Arial" pitchFamily="34" charset="0"/>
                <a:cs typeface="Arial" pitchFamily="34" charset="0"/>
              </a:rPr>
              <a:t>semiconservative </a:t>
            </a:r>
            <a:r>
              <a:rPr lang="en-US" dirty="0">
                <a:latin typeface="Arial" pitchFamily="34" charset="0"/>
                <a:cs typeface="Arial" pitchFamily="34" charset="0"/>
              </a:rPr>
              <a:t>replication.</a:t>
            </a:r>
          </a:p>
        </p:txBody>
      </p:sp>
    </p:spTree>
    <p:extLst>
      <p:ext uri="{BB962C8B-B14F-4D97-AF65-F5344CB8AC3E}">
        <p14:creationId xmlns:p14="http://schemas.microsoft.com/office/powerpoint/2010/main" val="4073329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Polymeric Structure of Nucleic Acids</a:t>
            </a:r>
          </a:p>
        </p:txBody>
      </p:sp>
      <p:pic>
        <p:nvPicPr>
          <p:cNvPr id="8" name="Picture Placeholder 7" descr="An illustration shows the structure of nucleic acids. The structure has repeating, alternating units of sugar and phosphate, arranged horizontally. Bases are attached vertically on each sugar. The bases are numbered Base i, base i plus one, and base i plus 2, with dots at the end indicating the continuation of the patter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0872" y="2793277"/>
            <a:ext cx="8748569" cy="2083750"/>
          </a:xfrm>
          <a:prstGeom prst="rect">
            <a:avLst/>
          </a:prstGeom>
        </p:spPr>
      </p:pic>
    </p:spTree>
    <p:extLst>
      <p:ext uri="{BB962C8B-B14F-4D97-AF65-F5344CB8AC3E}">
        <p14:creationId xmlns:p14="http://schemas.microsoft.com/office/powerpoint/2010/main" val="3291326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286"/>
            <a:ext cx="8229600" cy="1237705"/>
          </a:xfrm>
        </p:spPr>
        <p:txBody>
          <a:bodyPr>
            <a:noAutofit/>
          </a:bodyPr>
          <a:lstStyle/>
          <a:p>
            <a:r>
              <a:rPr lang="en-US" sz="2800" dirty="0">
                <a:solidFill>
                  <a:srgbClr val="843C0C"/>
                </a:solidFill>
                <a:latin typeface="Arial" pitchFamily="34" charset="0"/>
                <a:cs typeface="Arial" pitchFamily="34" charset="0"/>
              </a:rPr>
              <a:t>Differences in DNA Density Established the Validity of the Semiconservative Replication Hypothesis</a:t>
            </a:r>
          </a:p>
        </p:txBody>
      </p:sp>
      <p:sp>
        <p:nvSpPr>
          <p:cNvPr id="3" name="Content Placeholder 2"/>
          <p:cNvSpPr>
            <a:spLocks noGrp="1"/>
          </p:cNvSpPr>
          <p:nvPr>
            <p:ph idx="1"/>
          </p:nvPr>
        </p:nvSpPr>
        <p:spPr>
          <a:xfrm>
            <a:off x="457199" y="1719470"/>
            <a:ext cx="8328991" cy="4850296"/>
          </a:xfrm>
        </p:spPr>
        <p:txBody>
          <a:bodyPr>
            <a:noAutofit/>
          </a:bodyPr>
          <a:lstStyle/>
          <a:p>
            <a:pPr>
              <a:spcBef>
                <a:spcPts val="624"/>
              </a:spcBef>
              <a:spcAft>
                <a:spcPts val="1200"/>
              </a:spcAft>
            </a:pPr>
            <a:r>
              <a:rPr lang="en-US" dirty="0">
                <a:latin typeface="Arial" pitchFamily="34" charset="0"/>
                <a:cs typeface="Arial" pitchFamily="34" charset="0"/>
              </a:rPr>
              <a:t>Meselson and Stahl elegantly demonstrated that replication is semiconservative by growing bacteria in growth media supplemented with </a:t>
            </a:r>
            <a:r>
              <a:rPr lang="en-US" baseline="30000" dirty="0">
                <a:latin typeface="Arial" pitchFamily="34" charset="0"/>
                <a:cs typeface="Arial" pitchFamily="34" charset="0"/>
              </a:rPr>
              <a:t>15</a:t>
            </a:r>
            <a:r>
              <a:rPr lang="en-US" dirty="0">
                <a:latin typeface="Arial" pitchFamily="34" charset="0"/>
                <a:cs typeface="Arial" pitchFamily="34" charset="0"/>
              </a:rPr>
              <a:t>N.</a:t>
            </a:r>
          </a:p>
          <a:p>
            <a:pPr>
              <a:spcBef>
                <a:spcPts val="624"/>
              </a:spcBef>
              <a:spcAft>
                <a:spcPts val="1200"/>
              </a:spcAft>
            </a:pPr>
            <a:r>
              <a:rPr lang="en-US" dirty="0">
                <a:latin typeface="Arial" pitchFamily="34" charset="0"/>
                <a:cs typeface="Arial" pitchFamily="34" charset="0"/>
              </a:rPr>
              <a:t>The bacteria were then shifted to growth media with </a:t>
            </a:r>
            <a:r>
              <a:rPr lang="en-US" baseline="30000" dirty="0">
                <a:latin typeface="Arial" pitchFamily="34" charset="0"/>
                <a:cs typeface="Arial" pitchFamily="34" charset="0"/>
              </a:rPr>
              <a:t>14</a:t>
            </a:r>
            <a:r>
              <a:rPr lang="en-US" dirty="0">
                <a:latin typeface="Arial" pitchFamily="34" charset="0"/>
                <a:cs typeface="Arial" pitchFamily="34" charset="0"/>
              </a:rPr>
              <a:t>N as the nitrogen source.</a:t>
            </a:r>
          </a:p>
          <a:p>
            <a:pPr>
              <a:spcBef>
                <a:spcPts val="624"/>
              </a:spcBef>
              <a:spcAft>
                <a:spcPts val="1200"/>
              </a:spcAft>
            </a:pPr>
            <a:r>
              <a:rPr lang="en-US" dirty="0">
                <a:latin typeface="Arial" pitchFamily="34" charset="0"/>
                <a:cs typeface="Arial" pitchFamily="34" charset="0"/>
              </a:rPr>
              <a:t>Density gradient centrifugation established that upon the shift to </a:t>
            </a:r>
            <a:r>
              <a:rPr lang="en-US" baseline="30000" dirty="0">
                <a:latin typeface="Arial" pitchFamily="34" charset="0"/>
                <a:cs typeface="Arial" pitchFamily="34" charset="0"/>
              </a:rPr>
              <a:t>14</a:t>
            </a:r>
            <a:r>
              <a:rPr lang="en-US" dirty="0">
                <a:latin typeface="Arial" pitchFamily="34" charset="0"/>
                <a:cs typeface="Arial" pitchFamily="34" charset="0"/>
              </a:rPr>
              <a:t>N medium, newly synthesized DNA consisted of DNA with equal parts </a:t>
            </a:r>
            <a:r>
              <a:rPr lang="en-US" baseline="30000" dirty="0">
                <a:latin typeface="Arial" pitchFamily="34" charset="0"/>
                <a:cs typeface="Arial" pitchFamily="34" charset="0"/>
              </a:rPr>
              <a:t>15</a:t>
            </a:r>
            <a:r>
              <a:rPr lang="en-US" dirty="0">
                <a:latin typeface="Arial" pitchFamily="34" charset="0"/>
                <a:cs typeface="Arial" pitchFamily="34" charset="0"/>
              </a:rPr>
              <a:t>N-DNA and </a:t>
            </a:r>
            <a:r>
              <a:rPr lang="en-US" baseline="30000" dirty="0">
                <a:latin typeface="Arial" pitchFamily="34" charset="0"/>
                <a:cs typeface="Arial" pitchFamily="34" charset="0"/>
              </a:rPr>
              <a:t>14</a:t>
            </a:r>
            <a:r>
              <a:rPr lang="en-US" dirty="0">
                <a:latin typeface="Arial" pitchFamily="34" charset="0"/>
                <a:cs typeface="Arial" pitchFamily="34" charset="0"/>
              </a:rPr>
              <a:t>N-DNA, a result consistent with semiconservative replication.</a:t>
            </a:r>
          </a:p>
        </p:txBody>
      </p:sp>
    </p:spTree>
    <p:extLst>
      <p:ext uri="{BB962C8B-B14F-4D97-AF65-F5344CB8AC3E}">
        <p14:creationId xmlns:p14="http://schemas.microsoft.com/office/powerpoint/2010/main" val="2413787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Resolution of </a:t>
            </a:r>
            <a:r>
              <a:rPr lang="en-US" baseline="30000" dirty="0">
                <a:solidFill>
                  <a:srgbClr val="843C0C"/>
                </a:solidFill>
                <a:latin typeface="Arial" pitchFamily="34" charset="0"/>
                <a:cs typeface="Arial" pitchFamily="34" charset="0"/>
              </a:rPr>
              <a:t>14</a:t>
            </a:r>
            <a:r>
              <a:rPr lang="en-US" dirty="0">
                <a:solidFill>
                  <a:srgbClr val="843C0C"/>
                </a:solidFill>
                <a:latin typeface="Arial" pitchFamily="34" charset="0"/>
                <a:cs typeface="Arial" pitchFamily="34" charset="0"/>
              </a:rPr>
              <a:t>N DNA and </a:t>
            </a:r>
            <a:r>
              <a:rPr lang="en-US" baseline="30000" dirty="0">
                <a:solidFill>
                  <a:srgbClr val="843C0C"/>
                </a:solidFill>
                <a:latin typeface="Arial" pitchFamily="34" charset="0"/>
                <a:cs typeface="Arial" pitchFamily="34" charset="0"/>
              </a:rPr>
              <a:t>15</a:t>
            </a:r>
            <a:r>
              <a:rPr lang="en-US" dirty="0">
                <a:solidFill>
                  <a:srgbClr val="843C0C"/>
                </a:solidFill>
                <a:latin typeface="Arial" pitchFamily="34" charset="0"/>
                <a:cs typeface="Arial" pitchFamily="34" charset="0"/>
              </a:rPr>
              <a:t>N DNA by Density-gradient Centrifugation</a:t>
            </a:r>
            <a:endParaRPr lang="en-US" dirty="0">
              <a:solidFill>
                <a:srgbClr val="843C0C"/>
              </a:solidFill>
            </a:endParaRPr>
          </a:p>
        </p:txBody>
      </p:sp>
      <p:sp>
        <p:nvSpPr>
          <p:cNvPr id="3" name="Content Placeholder 2"/>
          <p:cNvSpPr>
            <a:spLocks noGrp="1"/>
          </p:cNvSpPr>
          <p:nvPr>
            <p:ph idx="1"/>
          </p:nvPr>
        </p:nvSpPr>
        <p:spPr>
          <a:xfrm>
            <a:off x="457200" y="1590362"/>
            <a:ext cx="8368748" cy="1602726"/>
          </a:xfrm>
        </p:spPr>
        <p:txBody>
          <a:bodyPr>
            <a:noAutofit/>
          </a:bodyPr>
          <a:lstStyle/>
          <a:p>
            <a:pPr>
              <a:spcBef>
                <a:spcPts val="624"/>
              </a:spcBef>
            </a:pPr>
            <a:r>
              <a:rPr lang="en-US" dirty="0">
                <a:latin typeface="Arial" pitchFamily="34" charset="0"/>
                <a:cs typeface="Arial" pitchFamily="34" charset="0"/>
              </a:rPr>
              <a:t>The </a:t>
            </a:r>
            <a:r>
              <a:rPr lang="en-US" baseline="30000" dirty="0">
                <a:latin typeface="Arial" pitchFamily="34" charset="0"/>
                <a:cs typeface="Arial" pitchFamily="34" charset="0"/>
              </a:rPr>
              <a:t>15</a:t>
            </a:r>
            <a:r>
              <a:rPr lang="en-US" dirty="0">
                <a:latin typeface="Arial" pitchFamily="34" charset="0"/>
                <a:cs typeface="Arial" pitchFamily="34" charset="0"/>
              </a:rPr>
              <a:t>N isotope is heavier than the </a:t>
            </a:r>
            <a:r>
              <a:rPr lang="en-US" baseline="30000" dirty="0">
                <a:latin typeface="Arial" pitchFamily="34" charset="0"/>
                <a:cs typeface="Arial" pitchFamily="34" charset="0"/>
              </a:rPr>
              <a:t>14</a:t>
            </a:r>
            <a:r>
              <a:rPr lang="en-US" dirty="0">
                <a:latin typeface="Arial" pitchFamily="34" charset="0"/>
                <a:cs typeface="Arial" pitchFamily="34" charset="0"/>
              </a:rPr>
              <a:t>N isotope.</a:t>
            </a:r>
          </a:p>
          <a:p>
            <a:pPr>
              <a:spcBef>
                <a:spcPts val="624"/>
              </a:spcBef>
            </a:pPr>
            <a:r>
              <a:rPr lang="en-US" dirty="0">
                <a:latin typeface="Arial" pitchFamily="34" charset="0"/>
                <a:cs typeface="Arial" pitchFamily="34" charset="0"/>
              </a:rPr>
              <a:t>Density-gradient centrifugation can be used to distinguish between DNA that contains </a:t>
            </a:r>
            <a:r>
              <a:rPr lang="en-US" baseline="30000" dirty="0">
                <a:latin typeface="Arial" pitchFamily="34" charset="0"/>
                <a:cs typeface="Arial" pitchFamily="34" charset="0"/>
              </a:rPr>
              <a:t>15</a:t>
            </a:r>
            <a:r>
              <a:rPr lang="en-US" dirty="0">
                <a:latin typeface="Arial" pitchFamily="34" charset="0"/>
                <a:cs typeface="Arial" pitchFamily="34" charset="0"/>
              </a:rPr>
              <a:t>N and DNA that contains </a:t>
            </a:r>
            <a:r>
              <a:rPr lang="en-US" baseline="30000" dirty="0">
                <a:latin typeface="Arial" pitchFamily="34" charset="0"/>
                <a:cs typeface="Arial" pitchFamily="34" charset="0"/>
              </a:rPr>
              <a:t>14</a:t>
            </a:r>
            <a:r>
              <a:rPr lang="en-US" dirty="0">
                <a:latin typeface="Arial" pitchFamily="34" charset="0"/>
                <a:cs typeface="Arial" pitchFamily="34" charset="0"/>
              </a:rPr>
              <a:t>N.</a:t>
            </a:r>
          </a:p>
        </p:txBody>
      </p:sp>
      <p:pic>
        <p:nvPicPr>
          <p:cNvPr id="8" name="Picture Placeholder 7" descr="A photograph of bands formed by U V-labeled D N A and a densitometric graph are shown. The photo has two black, vertical bands at distinct horizontal positions, labeled 14N and 15N. The graph has a curve with two peaks, the greater one corresponds to 14N and a relatively smaller one corresponds to 15N."/>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398600" y="3289522"/>
            <a:ext cx="4280658" cy="3284749"/>
          </a:xfrm>
          <a:prstGeom prst="rect">
            <a:avLst/>
          </a:prstGeom>
        </p:spPr>
      </p:pic>
    </p:spTree>
    <p:extLst>
      <p:ext uri="{BB962C8B-B14F-4D97-AF65-F5344CB8AC3E}">
        <p14:creationId xmlns:p14="http://schemas.microsoft.com/office/powerpoint/2010/main" val="2830909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4623"/>
            <a:ext cx="8229600" cy="1383030"/>
          </a:xfrm>
        </p:spPr>
        <p:txBody>
          <a:bodyPr>
            <a:noAutofit/>
          </a:bodyPr>
          <a:lstStyle/>
          <a:p>
            <a:r>
              <a:rPr lang="en-US" sz="3200" dirty="0">
                <a:solidFill>
                  <a:srgbClr val="843C0C"/>
                </a:solidFill>
                <a:latin typeface="Arial" pitchFamily="34" charset="0"/>
                <a:cs typeface="Arial" pitchFamily="34" charset="0"/>
              </a:rPr>
              <a:t>Detection of Semiconservative Replication of </a:t>
            </a:r>
            <a:r>
              <a:rPr lang="en-US" sz="3200" i="1" dirty="0">
                <a:solidFill>
                  <a:srgbClr val="843C0C"/>
                </a:solidFill>
                <a:latin typeface="Arial" pitchFamily="34" charset="0"/>
                <a:cs typeface="Arial" pitchFamily="34" charset="0"/>
              </a:rPr>
              <a:t>E. coli </a:t>
            </a:r>
            <a:r>
              <a:rPr lang="en-US" sz="3200" dirty="0">
                <a:solidFill>
                  <a:srgbClr val="843C0C"/>
                </a:solidFill>
                <a:latin typeface="Arial" pitchFamily="34" charset="0"/>
                <a:cs typeface="Arial" pitchFamily="34" charset="0"/>
              </a:rPr>
              <a:t>DNA by Density-gradient Centrifugation</a:t>
            </a:r>
            <a:endParaRPr lang="en-US" sz="3200" dirty="0">
              <a:solidFill>
                <a:srgbClr val="843C0C"/>
              </a:solidFill>
            </a:endParaRPr>
          </a:p>
        </p:txBody>
      </p:sp>
      <p:pic>
        <p:nvPicPr>
          <p:cNvPr id="9" name="Picture Placeholder 8" descr="A series of photographs of bands formed by U V-labeled D N A, and intensity plots for bands containing superscript 14 N and superscript 15 N D N A in different generations of E. coli are shown.&#10;The position of the band corresponds to superscript 15 N initially (zero generation) and is finally shifted towards superscript 14 N, with two distinct peaks (zero and 4 point 1 generation mixed). The peaks in the intensity plots show a shift from one clear peak to two clear peaks."/>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567772" y="2187596"/>
            <a:ext cx="7940813" cy="3970407"/>
          </a:xfrm>
          <a:prstGeom prst="rect">
            <a:avLst/>
          </a:prstGeom>
        </p:spPr>
      </p:pic>
    </p:spTree>
    <p:extLst>
      <p:ext uri="{BB962C8B-B14F-4D97-AF65-F5344CB8AC3E}">
        <p14:creationId xmlns:p14="http://schemas.microsoft.com/office/powerpoint/2010/main" val="1016263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dirty="0">
                <a:solidFill>
                  <a:srgbClr val="843C0C"/>
                </a:solidFill>
                <a:latin typeface="Arial" pitchFamily="34" charset="0"/>
                <a:cs typeface="Arial" pitchFamily="34" charset="0"/>
              </a:rPr>
              <a:t>Semiconservative Replication</a:t>
            </a:r>
            <a:endParaRPr lang="en-US" dirty="0">
              <a:solidFill>
                <a:srgbClr val="843C0C"/>
              </a:solidFill>
            </a:endParaRPr>
          </a:p>
        </p:txBody>
      </p:sp>
      <p:pic>
        <p:nvPicPr>
          <p:cNvPr id="6" name="Picture Placeholder 5" descr="An illustration shows the steps of the semiconservative replication of a D N A molecule. The D N A molecule is represented by a double helical strand. A pair of first-generation daughter molecules is formed from an original parent molecule in the first step. Each daughter molecule forms a pair of second-generation daughter molecules in the second step."/>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826094" y="1509546"/>
            <a:ext cx="3366032" cy="5165830"/>
          </a:xfrm>
          <a:prstGeom prst="rect">
            <a:avLst/>
          </a:prstGeom>
        </p:spPr>
      </p:pic>
    </p:spTree>
    <p:extLst>
      <p:ext uri="{BB962C8B-B14F-4D97-AF65-F5344CB8AC3E}">
        <p14:creationId xmlns:p14="http://schemas.microsoft.com/office/powerpoint/2010/main" val="48487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286"/>
            <a:ext cx="8229600" cy="1237705"/>
          </a:xfrm>
        </p:spPr>
        <p:txBody>
          <a:bodyPr>
            <a:noAutofit/>
          </a:bodyPr>
          <a:lstStyle/>
          <a:p>
            <a:r>
              <a:rPr lang="en-US" dirty="0">
                <a:solidFill>
                  <a:srgbClr val="843C0C"/>
                </a:solidFill>
                <a:latin typeface="Arial" pitchFamily="34" charset="0"/>
                <a:cs typeface="Arial" pitchFamily="34" charset="0"/>
              </a:rPr>
              <a:t>The Double Helix can be Reversibly Melted</a:t>
            </a:r>
          </a:p>
        </p:txBody>
      </p:sp>
      <p:sp>
        <p:nvSpPr>
          <p:cNvPr id="3" name="Content Placeholder 2"/>
          <p:cNvSpPr>
            <a:spLocks noGrp="1"/>
          </p:cNvSpPr>
          <p:nvPr>
            <p:ph idx="1"/>
          </p:nvPr>
        </p:nvSpPr>
        <p:spPr>
          <a:xfrm>
            <a:off x="457199" y="1719470"/>
            <a:ext cx="8328991" cy="4850296"/>
          </a:xfrm>
        </p:spPr>
        <p:txBody>
          <a:bodyPr>
            <a:noAutofit/>
          </a:bodyPr>
          <a:lstStyle/>
          <a:p>
            <a:pPr>
              <a:spcBef>
                <a:spcPts val="624"/>
              </a:spcBef>
              <a:spcAft>
                <a:spcPts val="1200"/>
              </a:spcAft>
            </a:pPr>
            <a:r>
              <a:rPr lang="en-US" sz="2200" dirty="0">
                <a:latin typeface="Arial" pitchFamily="34" charset="0"/>
                <a:cs typeface="Arial" pitchFamily="34" charset="0"/>
              </a:rPr>
              <a:t>During replication or transcription, the two strands of the DNA double helix must be separated.</a:t>
            </a:r>
          </a:p>
          <a:p>
            <a:pPr>
              <a:spcBef>
                <a:spcPts val="624"/>
              </a:spcBef>
              <a:spcAft>
                <a:spcPts val="1200"/>
              </a:spcAft>
            </a:pPr>
            <a:r>
              <a:rPr lang="en-US" sz="2200" dirty="0">
                <a:latin typeface="Arial" pitchFamily="34" charset="0"/>
                <a:cs typeface="Arial" pitchFamily="34" charset="0"/>
              </a:rPr>
              <a:t>In the laboratory, DNA strands can be separated by heating a solution of DNA, a process called denaturation or melting. The temperature at which half of the DNA molecules are denatured is called the melting temperature (</a:t>
            </a:r>
            <a:r>
              <a:rPr lang="en-US" sz="2200" i="1" dirty="0">
                <a:latin typeface="Arial" pitchFamily="34" charset="0"/>
                <a:cs typeface="Arial" pitchFamily="34" charset="0"/>
              </a:rPr>
              <a:t>T</a:t>
            </a:r>
            <a:r>
              <a:rPr lang="en-US" sz="2200" i="1" baseline="-25000" dirty="0">
                <a:latin typeface="Arial" pitchFamily="34" charset="0"/>
                <a:cs typeface="Arial" pitchFamily="34" charset="0"/>
              </a:rPr>
              <a:t>m</a:t>
            </a:r>
            <a:r>
              <a:rPr lang="en-US" sz="2200" dirty="0">
                <a:latin typeface="Arial" pitchFamily="34" charset="0"/>
                <a:cs typeface="Arial" pitchFamily="34" charset="0"/>
              </a:rPr>
              <a:t>).</a:t>
            </a:r>
          </a:p>
          <a:p>
            <a:pPr>
              <a:spcBef>
                <a:spcPts val="624"/>
              </a:spcBef>
              <a:spcAft>
                <a:spcPts val="1200"/>
              </a:spcAft>
            </a:pPr>
            <a:r>
              <a:rPr lang="en-US" sz="2200" dirty="0">
                <a:latin typeface="Arial" pitchFamily="34" charset="0"/>
                <a:cs typeface="Arial" pitchFamily="34" charset="0"/>
              </a:rPr>
              <a:t>Melting can be observed because bases stacked in a double helix absorb less ultraviolet light than bases in a single-stranded molecule, a phenomenon called </a:t>
            </a:r>
            <a:r>
              <a:rPr lang="en-US" sz="2200" dirty="0" err="1">
                <a:latin typeface="Arial" pitchFamily="34" charset="0"/>
                <a:cs typeface="Arial" pitchFamily="34" charset="0"/>
              </a:rPr>
              <a:t>hypochromism</a:t>
            </a:r>
            <a:r>
              <a:rPr lang="en-US" sz="2200" dirty="0">
                <a:latin typeface="Arial" pitchFamily="34" charset="0"/>
                <a:cs typeface="Arial" pitchFamily="34" charset="0"/>
              </a:rPr>
              <a:t>.</a:t>
            </a:r>
          </a:p>
          <a:p>
            <a:pPr>
              <a:spcBef>
                <a:spcPts val="624"/>
              </a:spcBef>
              <a:spcAft>
                <a:spcPts val="1200"/>
              </a:spcAft>
            </a:pPr>
            <a:r>
              <a:rPr lang="en-US" sz="2200" dirty="0">
                <a:latin typeface="Arial" pitchFamily="34" charset="0"/>
                <a:cs typeface="Arial" pitchFamily="34" charset="0"/>
              </a:rPr>
              <a:t>Upon cooling, the two strands can bind to each other to reform the double helix, a process called reannealing.</a:t>
            </a:r>
          </a:p>
        </p:txBody>
      </p:sp>
    </p:spTree>
    <p:extLst>
      <p:ext uri="{BB962C8B-B14F-4D97-AF65-F5344CB8AC3E}">
        <p14:creationId xmlns:p14="http://schemas.microsoft.com/office/powerpoint/2010/main" val="3616461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dirty="0">
                <a:solidFill>
                  <a:srgbClr val="843C0C"/>
                </a:solidFill>
                <a:latin typeface="Arial" pitchFamily="34" charset="0"/>
                <a:cs typeface="Arial" pitchFamily="34" charset="0"/>
              </a:rPr>
              <a:t>Hypochromism</a:t>
            </a:r>
            <a:endParaRPr lang="en-US" dirty="0">
              <a:solidFill>
                <a:srgbClr val="843C0C"/>
              </a:solidFill>
            </a:endParaRPr>
          </a:p>
        </p:txBody>
      </p:sp>
      <p:pic>
        <p:nvPicPr>
          <p:cNvPr id="7" name="Picture Placeholder 6" descr="Two graphs are shown. The first graph plotting absorbance against wavelength in nanometers has two curves representing a single-stranded D N A and a double helical D N A. The single-stranded D N A curve has a greater peak value than the double helical D N A curve, at the same wavelength of about 260 nanometers.&#10;The second graph plotting relative absorbance at 260 nanometers, and percent double helix against temperature in degree Celsius has a curve that originates from a point that corresponds to 60 degree Celsius and a relative absorbance value of 1.02, rises gradually up to a point which is at 63 degree Celsius and a relative absorbance value of 1.04, after which it rises steadily to a peak value. The curve rises with a minimal slope after the peak value. A downward arrow links a point on the curve corresponding to a relative absorbance value of 1.2 and a percent double helix of 50, to a melting temperature of 72 degree Celsius. The relative absorbance value is maximum when the percent double helix drops to zero and is minimum when the percent double helix is 100."/>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46027" y="1970216"/>
            <a:ext cx="7897499" cy="4497389"/>
          </a:xfrm>
          <a:prstGeom prst="rect">
            <a:avLst/>
          </a:prstGeom>
        </p:spPr>
      </p:pic>
      <p:sp>
        <p:nvSpPr>
          <p:cNvPr id="2" name="Rectangle 1">
            <a:extLst>
              <a:ext uri="{FF2B5EF4-FFF2-40B4-BE49-F238E27FC236}">
                <a16:creationId xmlns:a16="http://schemas.microsoft.com/office/drawing/2014/main" id="{2479D8EF-8A2B-2645-B997-9B16DB7C5A37}"/>
              </a:ext>
            </a:extLst>
          </p:cNvPr>
          <p:cNvSpPr/>
          <p:nvPr/>
        </p:nvSpPr>
        <p:spPr>
          <a:xfrm>
            <a:off x="1033611" y="1093763"/>
            <a:ext cx="7653189" cy="923330"/>
          </a:xfrm>
          <a:prstGeom prst="rect">
            <a:avLst/>
          </a:prstGeom>
        </p:spPr>
        <p:txBody>
          <a:bodyPr wrap="square">
            <a:spAutoFit/>
          </a:bodyPr>
          <a:lstStyle/>
          <a:p>
            <a:r>
              <a:rPr lang="en-US" dirty="0"/>
              <a:t>The absorbance of a solution of DNA in the UV range increases by ~40% when it denatures.</a:t>
            </a:r>
          </a:p>
          <a:p>
            <a:r>
              <a:rPr lang="en-US" dirty="0"/>
              <a:t>Why might this be?</a:t>
            </a:r>
          </a:p>
        </p:txBody>
      </p:sp>
    </p:spTree>
    <p:extLst>
      <p:ext uri="{BB962C8B-B14F-4D97-AF65-F5344CB8AC3E}">
        <p14:creationId xmlns:p14="http://schemas.microsoft.com/office/powerpoint/2010/main" val="2059176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n-US" sz="3200" dirty="0">
                <a:solidFill>
                  <a:srgbClr val="843C0C"/>
                </a:solidFill>
                <a:latin typeface="Arial" pitchFamily="34" charset="0"/>
                <a:cs typeface="Arial" pitchFamily="34" charset="0"/>
              </a:rPr>
              <a:t>Section 4.4 DNA Is Replicated by Polymerases That Take Instructions from Templates</a:t>
            </a:r>
            <a:endParaRPr lang="en-US" sz="3200" dirty="0">
              <a:solidFill>
                <a:srgbClr val="843C0C"/>
              </a:solidFill>
            </a:endParaRPr>
          </a:p>
        </p:txBody>
      </p:sp>
      <p:sp>
        <p:nvSpPr>
          <p:cNvPr id="3" name="Content Placeholder 2"/>
          <p:cNvSpPr>
            <a:spLocks noGrp="1"/>
          </p:cNvSpPr>
          <p:nvPr>
            <p:ph idx="1"/>
          </p:nvPr>
        </p:nvSpPr>
        <p:spPr>
          <a:xfrm>
            <a:off x="457200" y="1828800"/>
            <a:ext cx="8368748" cy="1769068"/>
          </a:xfrm>
        </p:spPr>
        <p:txBody>
          <a:bodyPr>
            <a:noAutofit/>
          </a:bodyPr>
          <a:lstStyle/>
          <a:p>
            <a:pPr>
              <a:spcBef>
                <a:spcPts val="624"/>
              </a:spcBef>
              <a:spcAft>
                <a:spcPts val="1200"/>
              </a:spcAft>
            </a:pPr>
            <a:r>
              <a:rPr lang="en-US" dirty="0">
                <a:latin typeface="Arial" pitchFamily="34" charset="0"/>
                <a:cs typeface="Arial" pitchFamily="34" charset="0"/>
              </a:rPr>
              <a:t>DNA polymerase catalyzes phosphodiester-bridge formation.</a:t>
            </a:r>
          </a:p>
          <a:p>
            <a:pPr>
              <a:spcBef>
                <a:spcPts val="624"/>
              </a:spcBef>
            </a:pPr>
            <a:r>
              <a:rPr lang="en-US" dirty="0">
                <a:latin typeface="Arial" pitchFamily="34" charset="0"/>
                <a:cs typeface="Arial" pitchFamily="34" charset="0"/>
              </a:rPr>
              <a:t>The reaction catalyzed by DNA polymerase is</a:t>
            </a:r>
          </a:p>
        </p:txBody>
      </p:sp>
      <p:pic>
        <p:nvPicPr>
          <p:cNvPr id="7" name="Picture Placeholder 6" descr="A reversible reaction in equilibrium shows the formation of an extra D N A and pyrophosphate. (D N A) subscript lowercase N reacts with lowercase D capital N T P, which results in the formation of (D N A) subscript lowercase N plus 1 and pyrophosphate."/>
          <p:cNvPicPr>
            <a:picLocks noGrp="1" noChangeAspect="1"/>
          </p:cNvPicPr>
          <p:nvPr>
            <p:ph type="pic" sz="quarter" idx="14"/>
          </p:nvPr>
        </p:nvPicPr>
        <p:blipFill>
          <a:blip r:embed="rId3"/>
          <a:stretch>
            <a:fillRect/>
          </a:stretch>
        </p:blipFill>
        <p:spPr>
          <a:xfrm>
            <a:off x="1153499" y="4155539"/>
            <a:ext cx="6718034" cy="772872"/>
          </a:xfrm>
          <a:prstGeom prst="rect">
            <a:avLst/>
          </a:prstGeom>
        </p:spPr>
      </p:pic>
    </p:spTree>
    <p:extLst>
      <p:ext uri="{BB962C8B-B14F-4D97-AF65-F5344CB8AC3E}">
        <p14:creationId xmlns:p14="http://schemas.microsoft.com/office/powerpoint/2010/main" val="1838866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286"/>
            <a:ext cx="8229600" cy="1237705"/>
          </a:xfrm>
        </p:spPr>
        <p:txBody>
          <a:bodyPr>
            <a:noAutofit/>
          </a:bodyPr>
          <a:lstStyle/>
          <a:p>
            <a:r>
              <a:rPr lang="en-US" dirty="0">
                <a:solidFill>
                  <a:srgbClr val="843C0C"/>
                </a:solidFill>
                <a:latin typeface="Arial" pitchFamily="34" charset="0"/>
                <a:cs typeface="Arial" pitchFamily="34" charset="0"/>
              </a:rPr>
              <a:t>Key Characteristics of DNA Synthesis</a:t>
            </a:r>
          </a:p>
        </p:txBody>
      </p:sp>
      <p:sp>
        <p:nvSpPr>
          <p:cNvPr id="3" name="Content Placeholder 2"/>
          <p:cNvSpPr>
            <a:spLocks noGrp="1"/>
          </p:cNvSpPr>
          <p:nvPr>
            <p:ph idx="1"/>
          </p:nvPr>
        </p:nvSpPr>
        <p:spPr>
          <a:xfrm>
            <a:off x="457199" y="1719470"/>
            <a:ext cx="8328991" cy="4850296"/>
          </a:xfrm>
        </p:spPr>
        <p:txBody>
          <a:bodyPr>
            <a:noAutofit/>
          </a:bodyPr>
          <a:lstStyle/>
          <a:p>
            <a:pPr marL="457200" indent="-457200">
              <a:spcBef>
                <a:spcPts val="624"/>
              </a:spcBef>
              <a:spcAft>
                <a:spcPts val="1200"/>
              </a:spcAft>
              <a:buFont typeface="+mj-lt"/>
              <a:buAutoNum type="arabicPeriod"/>
            </a:pPr>
            <a:r>
              <a:rPr lang="en-US" dirty="0">
                <a:latin typeface="Arial" pitchFamily="34" charset="0"/>
                <a:cs typeface="Arial" pitchFamily="34" charset="0"/>
              </a:rPr>
              <a:t>Four </a:t>
            </a:r>
            <a:r>
              <a:rPr lang="en-US" dirty="0" err="1">
                <a:latin typeface="Arial" pitchFamily="34" charset="0"/>
                <a:cs typeface="Arial" pitchFamily="34" charset="0"/>
              </a:rPr>
              <a:t>deoxynucleoside</a:t>
            </a:r>
            <a:r>
              <a:rPr lang="en-US" dirty="0">
                <a:latin typeface="Arial" pitchFamily="34" charset="0"/>
                <a:cs typeface="Arial" pitchFamily="34" charset="0"/>
              </a:rPr>
              <a:t> triphosphates (</a:t>
            </a:r>
            <a:r>
              <a:rPr lang="en-US" i="1" dirty="0">
                <a:latin typeface="Arial" pitchFamily="34" charset="0"/>
                <a:cs typeface="Arial" pitchFamily="34" charset="0"/>
              </a:rPr>
              <a:t>activated precursors</a:t>
            </a:r>
            <a:r>
              <a:rPr lang="en-US" dirty="0">
                <a:latin typeface="Arial" pitchFamily="34" charset="0"/>
                <a:cs typeface="Arial" pitchFamily="34" charset="0"/>
              </a:rPr>
              <a:t>) and Mg</a:t>
            </a:r>
            <a:r>
              <a:rPr lang="en-US" baseline="30000" dirty="0">
                <a:latin typeface="Arial" pitchFamily="34" charset="0"/>
                <a:cs typeface="Arial" pitchFamily="34" charset="0"/>
              </a:rPr>
              <a:t>2+</a:t>
            </a:r>
            <a:r>
              <a:rPr lang="en-US" dirty="0">
                <a:latin typeface="Arial" pitchFamily="34" charset="0"/>
                <a:cs typeface="Arial" pitchFamily="34" charset="0"/>
              </a:rPr>
              <a:t> are required.</a:t>
            </a:r>
          </a:p>
          <a:p>
            <a:pPr marL="457200" indent="-457200">
              <a:spcBef>
                <a:spcPts val="624"/>
              </a:spcBef>
              <a:spcAft>
                <a:spcPts val="1200"/>
              </a:spcAft>
              <a:buFont typeface="+mj-lt"/>
              <a:buAutoNum type="arabicPeriod"/>
            </a:pPr>
            <a:r>
              <a:rPr lang="en-US" dirty="0">
                <a:latin typeface="Arial" pitchFamily="34" charset="0"/>
                <a:cs typeface="Arial" pitchFamily="34" charset="0"/>
              </a:rPr>
              <a:t>A template strand is used to direct DNA synthesis.</a:t>
            </a:r>
          </a:p>
          <a:p>
            <a:pPr marL="457200" indent="-457200">
              <a:spcBef>
                <a:spcPts val="624"/>
              </a:spcBef>
              <a:spcAft>
                <a:spcPts val="1200"/>
              </a:spcAft>
              <a:buFont typeface="+mj-lt"/>
              <a:buAutoNum type="arabicPeriod"/>
            </a:pPr>
            <a:r>
              <a:rPr lang="en-US" dirty="0">
                <a:latin typeface="Arial" pitchFamily="34" charset="0"/>
                <a:cs typeface="Arial" pitchFamily="34" charset="0"/>
              </a:rPr>
              <a:t>A primer from which the new strand grows must be present.</a:t>
            </a:r>
          </a:p>
          <a:p>
            <a:pPr marL="1028700" lvl="1">
              <a:spcBef>
                <a:spcPts val="624"/>
              </a:spcBef>
              <a:spcAft>
                <a:spcPts val="1200"/>
              </a:spcAft>
            </a:pPr>
            <a:r>
              <a:rPr lang="en-US" dirty="0">
                <a:latin typeface="Arial" pitchFamily="34" charset="0"/>
                <a:cs typeface="Arial" pitchFamily="34" charset="0"/>
              </a:rPr>
              <a:t>An enzyme called </a:t>
            </a:r>
            <a:r>
              <a:rPr lang="en-US" b="1" dirty="0">
                <a:latin typeface="Arial" pitchFamily="34" charset="0"/>
                <a:cs typeface="Arial" pitchFamily="34" charset="0"/>
              </a:rPr>
              <a:t>Primase</a:t>
            </a:r>
            <a:r>
              <a:rPr lang="en-US" dirty="0">
                <a:latin typeface="Arial" pitchFamily="34" charset="0"/>
                <a:cs typeface="Arial" pitchFamily="34" charset="0"/>
              </a:rPr>
              <a:t> drops down little (~50-75 base) pieces of RNA hydrogen bonded to the DNA</a:t>
            </a:r>
          </a:p>
          <a:p>
            <a:pPr marL="457200" indent="-457200">
              <a:spcBef>
                <a:spcPts val="624"/>
              </a:spcBef>
              <a:spcAft>
                <a:spcPts val="1200"/>
              </a:spcAft>
              <a:buFont typeface="+mj-lt"/>
              <a:buAutoNum type="arabicPeriod"/>
            </a:pPr>
            <a:r>
              <a:rPr lang="en-US" dirty="0">
                <a:latin typeface="Arial" pitchFamily="34" charset="0"/>
                <a:cs typeface="Arial" pitchFamily="34" charset="0"/>
              </a:rPr>
              <a:t>Many DNA polymerases have nuclease activity that allows for the removal of mismatched bases.</a:t>
            </a:r>
          </a:p>
        </p:txBody>
      </p:sp>
    </p:spTree>
    <p:extLst>
      <p:ext uri="{BB962C8B-B14F-4D97-AF65-F5344CB8AC3E}">
        <p14:creationId xmlns:p14="http://schemas.microsoft.com/office/powerpoint/2010/main" val="484277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91440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Overall Requirements of DNA Replication</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3" name="TextBox 2"/>
          <p:cNvSpPr txBox="1"/>
          <p:nvPr/>
        </p:nvSpPr>
        <p:spPr>
          <a:xfrm>
            <a:off x="304800" y="1066800"/>
            <a:ext cx="8534400" cy="3416320"/>
          </a:xfrm>
          <a:prstGeom prst="rect">
            <a:avLst/>
          </a:prstGeom>
          <a:noFill/>
        </p:spPr>
        <p:txBody>
          <a:bodyPr wrap="square" rtlCol="0">
            <a:spAutoFit/>
          </a:bodyPr>
          <a:lstStyle/>
          <a:p>
            <a:r>
              <a:rPr lang="en-US" dirty="0"/>
              <a:t>All the background experiments helped give a set of rules for DNA replication</a:t>
            </a:r>
          </a:p>
          <a:p>
            <a:endParaRPr lang="en-US" dirty="0"/>
          </a:p>
          <a:p>
            <a:pPr marL="342900" indent="-342900">
              <a:buAutoNum type="arabicParenR"/>
            </a:pPr>
            <a:r>
              <a:rPr lang="en-US" dirty="0"/>
              <a:t>DNA replication is semi-conservative</a:t>
            </a:r>
          </a:p>
          <a:p>
            <a:pPr marL="342900" indent="-342900">
              <a:buAutoNum type="arabicParenR"/>
            </a:pPr>
            <a:r>
              <a:rPr lang="en-US" dirty="0"/>
              <a:t>DNA replication begins and proceeds </a:t>
            </a:r>
            <a:r>
              <a:rPr lang="en-US" dirty="0" err="1"/>
              <a:t>Bidirectionally</a:t>
            </a:r>
            <a:endParaRPr lang="en-US" dirty="0"/>
          </a:p>
          <a:p>
            <a:pPr marL="342900" indent="-342900">
              <a:buAutoNum type="arabicParenR"/>
            </a:pPr>
            <a:r>
              <a:rPr lang="en-US" dirty="0"/>
              <a:t>DNA synthesis proceeds in a 5’</a:t>
            </a:r>
            <a:r>
              <a:rPr lang="en-US" dirty="0">
                <a:sym typeface="Wingdings"/>
              </a:rPr>
              <a:t>3’ direction and is </a:t>
            </a:r>
            <a:r>
              <a:rPr lang="en-US" dirty="0" err="1">
                <a:sym typeface="Wingdings"/>
              </a:rPr>
              <a:t>semidiscontinuous</a:t>
            </a:r>
            <a:endParaRPr lang="en-US" dirty="0">
              <a:sym typeface="Wingdings"/>
            </a:endParaRPr>
          </a:p>
          <a:p>
            <a:pPr marL="800100" lvl="1" indent="-342900">
              <a:buFont typeface="Arial"/>
              <a:buChar char="•"/>
            </a:pPr>
            <a:r>
              <a:rPr lang="en-US" dirty="0">
                <a:sym typeface="Wingdings"/>
              </a:rPr>
              <a:t>If replication is bidirectional (see #2) and always happens in a 5’3’ direction, how is this possible?</a:t>
            </a:r>
          </a:p>
          <a:p>
            <a:pPr marL="1257300" lvl="2" indent="-342900">
              <a:buFont typeface="Arial"/>
              <a:buChar char="•"/>
            </a:pPr>
            <a:r>
              <a:rPr lang="en-US" dirty="0">
                <a:sym typeface="Wingdings"/>
              </a:rPr>
              <a:t>One strand is synthesized in short pieces called Okazaki fragments</a:t>
            </a:r>
          </a:p>
          <a:p>
            <a:pPr marL="800100" lvl="1" indent="-342900">
              <a:buFont typeface="Arial"/>
              <a:buChar char="•"/>
            </a:pPr>
            <a:r>
              <a:rPr lang="en-US" dirty="0">
                <a:sym typeface="Wingdings"/>
              </a:rPr>
              <a:t>Leading strand:  Continuous 5’3’ synthesis</a:t>
            </a:r>
          </a:p>
          <a:p>
            <a:pPr marL="800100" lvl="1" indent="-342900">
              <a:buFont typeface="Arial"/>
              <a:buChar char="•"/>
            </a:pPr>
            <a:r>
              <a:rPr lang="en-US" dirty="0">
                <a:sym typeface="Wingdings"/>
              </a:rPr>
              <a:t>Lagging strand:  Opposite direction of replication fork, where Okazaki fragments are found</a:t>
            </a:r>
          </a:p>
          <a:p>
            <a:r>
              <a:rPr lang="en-US" dirty="0">
                <a:sym typeface="Wingdings"/>
              </a:rPr>
              <a:t>4)  DNA is synthesized by DNA polymerases</a:t>
            </a:r>
            <a:endParaRPr lang="en-US" dirty="0"/>
          </a:p>
        </p:txBody>
      </p:sp>
      <p:pic>
        <p:nvPicPr>
          <p:cNvPr id="4" name="Picture 3" descr="DNA_ReplicationDirection.jpg"/>
          <p:cNvPicPr>
            <a:picLocks noChangeAspect="1"/>
          </p:cNvPicPr>
          <p:nvPr/>
        </p:nvPicPr>
        <p:blipFill rotWithShape="1">
          <a:blip r:embed="rId3" cstate="print">
            <a:extLst>
              <a:ext uri="{28A0092B-C50C-407E-A947-70E740481C1C}">
                <a14:useLocalDpi xmlns:a14="http://schemas.microsoft.com/office/drawing/2010/main" val="0"/>
              </a:ext>
            </a:extLst>
          </a:blip>
          <a:srcRect l="7385" t="6745" r="47520" b="73592"/>
          <a:stretch/>
        </p:blipFill>
        <p:spPr>
          <a:xfrm>
            <a:off x="2971800" y="4419600"/>
            <a:ext cx="3625033" cy="2326597"/>
          </a:xfrm>
          <a:prstGeom prst="rect">
            <a:avLst/>
          </a:prstGeom>
        </p:spPr>
      </p:pic>
    </p:spTree>
    <p:extLst>
      <p:ext uri="{BB962C8B-B14F-4D97-AF65-F5344CB8AC3E}">
        <p14:creationId xmlns:p14="http://schemas.microsoft.com/office/powerpoint/2010/main" val="734056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Semi-discontinuous Replication</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6" name="TextBox 5"/>
          <p:cNvSpPr txBox="1"/>
          <p:nvPr/>
        </p:nvSpPr>
        <p:spPr>
          <a:xfrm>
            <a:off x="2057400" y="1002268"/>
            <a:ext cx="5062155" cy="369332"/>
          </a:xfrm>
          <a:prstGeom prst="rect">
            <a:avLst/>
          </a:prstGeom>
          <a:noFill/>
        </p:spPr>
        <p:txBody>
          <a:bodyPr wrap="none" rtlCol="0">
            <a:spAutoFit/>
          </a:bodyPr>
          <a:lstStyle/>
          <a:p>
            <a:r>
              <a:rPr lang="en-US" dirty="0">
                <a:latin typeface="Arial" pitchFamily="34" charset="0"/>
                <a:cs typeface="Arial" pitchFamily="34" charset="0"/>
              </a:rPr>
              <a:t>DNA’s 2 strands are replicated at the same time</a:t>
            </a:r>
          </a:p>
        </p:txBody>
      </p:sp>
      <p:grpSp>
        <p:nvGrpSpPr>
          <p:cNvPr id="17" name="Group 16"/>
          <p:cNvGrpSpPr/>
          <p:nvPr/>
        </p:nvGrpSpPr>
        <p:grpSpPr>
          <a:xfrm>
            <a:off x="2895600" y="1750244"/>
            <a:ext cx="5655316" cy="2873375"/>
            <a:chOff x="487363" y="1774825"/>
            <a:chExt cx="5655316" cy="2873375"/>
          </a:xfrm>
        </p:grpSpPr>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voet4e_fig_30_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44" y="1774825"/>
              <a:ext cx="5630735" cy="2835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87363" y="3192462"/>
              <a:ext cx="3094037" cy="693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581400" y="3539331"/>
              <a:ext cx="152400" cy="346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238233" y="2305100"/>
            <a:ext cx="2504967" cy="923330"/>
          </a:xfrm>
          <a:prstGeom prst="rect">
            <a:avLst/>
          </a:prstGeom>
          <a:noFill/>
        </p:spPr>
        <p:txBody>
          <a:bodyPr wrap="square" rtlCol="0">
            <a:spAutoFit/>
          </a:bodyPr>
          <a:lstStyle/>
          <a:p>
            <a:pPr algn="ctr"/>
            <a:r>
              <a:rPr lang="en-US" dirty="0"/>
              <a:t>DNA Polymerase synthesizes DNA in the </a:t>
            </a:r>
          </a:p>
          <a:p>
            <a:pPr algn="ctr"/>
            <a:r>
              <a:rPr lang="en-US" dirty="0"/>
              <a:t>5’ </a:t>
            </a:r>
            <a:r>
              <a:rPr lang="en-US" dirty="0">
                <a:sym typeface="Wingdings" pitchFamily="2" charset="2"/>
              </a:rPr>
              <a:t> 3’  direction</a:t>
            </a:r>
            <a:endParaRPr lang="en-US" dirty="0"/>
          </a:p>
        </p:txBody>
      </p:sp>
      <p:sp>
        <p:nvSpPr>
          <p:cNvPr id="19" name="TextBox 18"/>
          <p:cNvSpPr txBox="1"/>
          <p:nvPr/>
        </p:nvSpPr>
        <p:spPr>
          <a:xfrm>
            <a:off x="411163" y="3733800"/>
            <a:ext cx="2408237" cy="646331"/>
          </a:xfrm>
          <a:prstGeom prst="rect">
            <a:avLst/>
          </a:prstGeom>
          <a:noFill/>
        </p:spPr>
        <p:txBody>
          <a:bodyPr wrap="square" rtlCol="0">
            <a:spAutoFit/>
          </a:bodyPr>
          <a:lstStyle/>
          <a:p>
            <a:pPr algn="ctr"/>
            <a:r>
              <a:rPr lang="en-US" dirty="0"/>
              <a:t>So how does the other strand elongate?</a:t>
            </a:r>
          </a:p>
        </p:txBody>
      </p:sp>
      <p:cxnSp>
        <p:nvCxnSpPr>
          <p:cNvPr id="21" name="Straight Arrow Connector 20"/>
          <p:cNvCxnSpPr/>
          <p:nvPr/>
        </p:nvCxnSpPr>
        <p:spPr>
          <a:xfrm flipH="1">
            <a:off x="5257800" y="3781425"/>
            <a:ext cx="60960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357687" y="3790950"/>
            <a:ext cx="60960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429000" y="3781425"/>
            <a:ext cx="60960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801879" y="3514750"/>
            <a:ext cx="340158" cy="338554"/>
          </a:xfrm>
          <a:prstGeom prst="rect">
            <a:avLst/>
          </a:prstGeom>
          <a:noFill/>
        </p:spPr>
        <p:txBody>
          <a:bodyPr wrap="none" rtlCol="0">
            <a:spAutoFit/>
          </a:bodyPr>
          <a:lstStyle/>
          <a:p>
            <a:r>
              <a:rPr lang="en-US" sz="1600" dirty="0"/>
              <a:t>5’</a:t>
            </a:r>
          </a:p>
        </p:txBody>
      </p:sp>
      <p:sp>
        <p:nvSpPr>
          <p:cNvPr id="27" name="TextBox 26"/>
          <p:cNvSpPr txBox="1"/>
          <p:nvPr/>
        </p:nvSpPr>
        <p:spPr>
          <a:xfrm>
            <a:off x="3962400" y="3529062"/>
            <a:ext cx="340158" cy="338554"/>
          </a:xfrm>
          <a:prstGeom prst="rect">
            <a:avLst/>
          </a:prstGeom>
          <a:noFill/>
        </p:spPr>
        <p:txBody>
          <a:bodyPr wrap="none" rtlCol="0">
            <a:spAutoFit/>
          </a:bodyPr>
          <a:lstStyle/>
          <a:p>
            <a:r>
              <a:rPr lang="en-US" sz="1600" dirty="0"/>
              <a:t>5’</a:t>
            </a:r>
          </a:p>
        </p:txBody>
      </p:sp>
      <p:sp>
        <p:nvSpPr>
          <p:cNvPr id="28" name="TextBox 27"/>
          <p:cNvSpPr txBox="1"/>
          <p:nvPr/>
        </p:nvSpPr>
        <p:spPr>
          <a:xfrm>
            <a:off x="5118099" y="3507423"/>
            <a:ext cx="340158" cy="338554"/>
          </a:xfrm>
          <a:prstGeom prst="rect">
            <a:avLst/>
          </a:prstGeom>
          <a:noFill/>
        </p:spPr>
        <p:txBody>
          <a:bodyPr wrap="none" rtlCol="0">
            <a:spAutoFit/>
          </a:bodyPr>
          <a:lstStyle/>
          <a:p>
            <a:r>
              <a:rPr lang="en-US" sz="1600" dirty="0"/>
              <a:t>3’</a:t>
            </a:r>
          </a:p>
        </p:txBody>
      </p:sp>
      <p:sp>
        <p:nvSpPr>
          <p:cNvPr id="23" name="TextBox 22"/>
          <p:cNvSpPr txBox="1"/>
          <p:nvPr/>
        </p:nvSpPr>
        <p:spPr>
          <a:xfrm>
            <a:off x="762000" y="5029200"/>
            <a:ext cx="7547769" cy="1477328"/>
          </a:xfrm>
          <a:prstGeom prst="rect">
            <a:avLst/>
          </a:prstGeom>
          <a:noFill/>
        </p:spPr>
        <p:txBody>
          <a:bodyPr wrap="square" rtlCol="0">
            <a:spAutoFit/>
          </a:bodyPr>
          <a:lstStyle/>
          <a:p>
            <a:pPr algn="ctr"/>
            <a:r>
              <a:rPr lang="en-US" dirty="0"/>
              <a:t>The ‘Lagging Strand’ is synthesized as small fragments (1000 – 2000 </a:t>
            </a:r>
            <a:r>
              <a:rPr lang="en-US" dirty="0" err="1"/>
              <a:t>nuclotides</a:t>
            </a:r>
            <a:r>
              <a:rPr lang="en-US" dirty="0"/>
              <a:t> in bacteria or 100-200 </a:t>
            </a:r>
            <a:r>
              <a:rPr lang="en-US" dirty="0" err="1"/>
              <a:t>nt</a:t>
            </a:r>
            <a:r>
              <a:rPr lang="en-US" dirty="0"/>
              <a:t> in eukaryotes) called </a:t>
            </a:r>
            <a:r>
              <a:rPr lang="en-US" b="1" dirty="0"/>
              <a:t>Okazaki fragments</a:t>
            </a:r>
            <a:r>
              <a:rPr lang="en-US" dirty="0"/>
              <a:t>.</a:t>
            </a:r>
          </a:p>
          <a:p>
            <a:pPr algn="ctr"/>
            <a:endParaRPr lang="en-US" dirty="0"/>
          </a:p>
          <a:p>
            <a:pPr algn="ctr"/>
            <a:r>
              <a:rPr lang="en-US" b="1" dirty="0"/>
              <a:t>Okazaki fragments</a:t>
            </a:r>
            <a:r>
              <a:rPr lang="en-US" dirty="0"/>
              <a:t> are combined by a DNA </a:t>
            </a:r>
            <a:r>
              <a:rPr lang="en-US" dirty="0" err="1"/>
              <a:t>Ligase</a:t>
            </a:r>
            <a:r>
              <a:rPr lang="en-US" dirty="0"/>
              <a:t> after the RNA primers are cut out by the 5’-3’ </a:t>
            </a:r>
            <a:r>
              <a:rPr lang="en-US" dirty="0" err="1"/>
              <a:t>exonuclease</a:t>
            </a:r>
            <a:r>
              <a:rPr lang="en-US" dirty="0"/>
              <a:t> activity of DNA </a:t>
            </a:r>
            <a:r>
              <a:rPr lang="en-US" dirty="0" err="1"/>
              <a:t>PolI</a:t>
            </a:r>
            <a:endParaRPr lang="en-US" dirty="0"/>
          </a:p>
        </p:txBody>
      </p:sp>
    </p:spTree>
    <p:extLst>
      <p:ext uri="{BB962C8B-B14F-4D97-AF65-F5344CB8AC3E}">
        <p14:creationId xmlns:p14="http://schemas.microsoft.com/office/powerpoint/2010/main" val="250565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US" dirty="0">
                <a:solidFill>
                  <a:srgbClr val="843C0C"/>
                </a:solidFill>
                <a:latin typeface="Arial" panose="020B0604020202020204" pitchFamily="34" charset="0"/>
                <a:cs typeface="Arial" panose="020B0604020202020204" pitchFamily="34" charset="0"/>
              </a:rPr>
              <a:t>DNA and RNA Differ in the Sugar Component and One of the Bases</a:t>
            </a:r>
          </a:p>
        </p:txBody>
      </p:sp>
      <p:sp>
        <p:nvSpPr>
          <p:cNvPr id="9" name="Content Placeholder 8"/>
          <p:cNvSpPr>
            <a:spLocks noGrp="1"/>
          </p:cNvSpPr>
          <p:nvPr>
            <p:ph idx="1"/>
          </p:nvPr>
        </p:nvSpPr>
        <p:spPr/>
        <p:txBody>
          <a:bodyPr>
            <a:noAutofit/>
          </a:bodyPr>
          <a:lstStyle/>
          <a:p>
            <a:pPr>
              <a:spcBef>
                <a:spcPts val="624"/>
              </a:spcBef>
              <a:spcAft>
                <a:spcPts val="1200"/>
              </a:spcAft>
            </a:pPr>
            <a:r>
              <a:rPr lang="en-US" sz="2200" dirty="0">
                <a:latin typeface="Arial" pitchFamily="34" charset="0"/>
                <a:cs typeface="Arial" pitchFamily="34" charset="0"/>
              </a:rPr>
              <a:t>The sugar component of deoxyribonucleic acid (DNA) is deoxyribose, a ribose in which the 2’-hydroxyl is replaced with a hydrogen.</a:t>
            </a:r>
          </a:p>
          <a:p>
            <a:pPr>
              <a:spcBef>
                <a:spcPts val="624"/>
              </a:spcBef>
              <a:spcAft>
                <a:spcPts val="1200"/>
              </a:spcAft>
            </a:pPr>
            <a:r>
              <a:rPr lang="en-US" sz="2200" dirty="0">
                <a:latin typeface="Arial" pitchFamily="34" charset="0"/>
                <a:cs typeface="Arial" pitchFamily="34" charset="0"/>
              </a:rPr>
              <a:t>Ribonucleic acid (RNA) contains the sugar ribose.</a:t>
            </a:r>
          </a:p>
          <a:p>
            <a:pPr>
              <a:spcBef>
                <a:spcPts val="624"/>
              </a:spcBef>
              <a:spcAft>
                <a:spcPts val="1200"/>
              </a:spcAft>
            </a:pPr>
            <a:r>
              <a:rPr lang="en-US" sz="2200" dirty="0">
                <a:latin typeface="Arial" pitchFamily="34" charset="0"/>
                <a:cs typeface="Arial" pitchFamily="34" charset="0"/>
              </a:rPr>
              <a:t>The backbones of DNA and RNA consist of sugars linked by phosphodiester bridges between the 3’-hydroxyl of one sugar and the 5’-hydroxyl of an adjacent sugar.</a:t>
            </a:r>
          </a:p>
          <a:p>
            <a:pPr>
              <a:spcBef>
                <a:spcPts val="624"/>
              </a:spcBef>
              <a:spcAft>
                <a:spcPts val="1200"/>
              </a:spcAft>
            </a:pPr>
            <a:r>
              <a:rPr lang="en-US" sz="2200" dirty="0">
                <a:latin typeface="Arial" pitchFamily="34" charset="0"/>
                <a:cs typeface="Arial" pitchFamily="34" charset="0"/>
              </a:rPr>
              <a:t>Bases are attached to carbon atom 1’ in the sugar.</a:t>
            </a:r>
          </a:p>
          <a:p>
            <a:pPr>
              <a:spcBef>
                <a:spcPts val="624"/>
              </a:spcBef>
              <a:spcAft>
                <a:spcPts val="1200"/>
              </a:spcAft>
            </a:pPr>
            <a:r>
              <a:rPr lang="en-US" sz="2200" dirty="0">
                <a:latin typeface="Arial" pitchFamily="34" charset="0"/>
                <a:cs typeface="Arial" pitchFamily="34" charset="0"/>
              </a:rPr>
              <a:t>Two of the bases are purines (adenine and guanine), and two are pyrimidines [cytosine and thymine (DNA) or uracil (RNA)].</a:t>
            </a:r>
          </a:p>
        </p:txBody>
      </p:sp>
    </p:spTree>
    <p:extLst>
      <p:ext uri="{BB962C8B-B14F-4D97-AF65-F5344CB8AC3E}">
        <p14:creationId xmlns:p14="http://schemas.microsoft.com/office/powerpoint/2010/main" val="809607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66800"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noProof="0" dirty="0">
                <a:latin typeface="Arial" pitchFamily="34" charset="0"/>
                <a:cs typeface="Arial" pitchFamily="34" charset="0"/>
              </a:rPr>
              <a:t>Adding Bases to the Growing Strand</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 name="Picture 1" descr="dna_synthesis.tiff"/>
          <p:cNvPicPr>
            <a:picLocks noChangeAspect="1"/>
          </p:cNvPicPr>
          <p:nvPr/>
        </p:nvPicPr>
        <p:blipFill rotWithShape="1">
          <a:blip r:embed="rId3" cstate="print">
            <a:extLst>
              <a:ext uri="{28A0092B-C50C-407E-A947-70E740481C1C}">
                <a14:useLocalDpi xmlns:a14="http://schemas.microsoft.com/office/drawing/2010/main" val="0"/>
              </a:ext>
            </a:extLst>
          </a:blip>
          <a:srcRect t="37268" r="8787" b="30380"/>
          <a:stretch/>
        </p:blipFill>
        <p:spPr>
          <a:xfrm>
            <a:off x="3276600" y="3788622"/>
            <a:ext cx="5696357" cy="2688377"/>
          </a:xfrm>
          <a:prstGeom prst="rect">
            <a:avLst/>
          </a:prstGeom>
        </p:spPr>
      </p:pic>
      <p:pic>
        <p:nvPicPr>
          <p:cNvPr id="3" name="Picture 2" descr="dna_synthesis.tiff"/>
          <p:cNvPicPr>
            <a:picLocks noChangeAspect="1"/>
          </p:cNvPicPr>
          <p:nvPr/>
        </p:nvPicPr>
        <p:blipFill rotWithShape="1">
          <a:blip r:embed="rId3" cstate="print">
            <a:extLst>
              <a:ext uri="{28A0092B-C50C-407E-A947-70E740481C1C}">
                <a14:useLocalDpi xmlns:a14="http://schemas.microsoft.com/office/drawing/2010/main" val="0"/>
              </a:ext>
            </a:extLst>
          </a:blip>
          <a:srcRect l="2383" t="4458" r="56396" b="63990"/>
          <a:stretch/>
        </p:blipFill>
        <p:spPr>
          <a:xfrm>
            <a:off x="457200" y="914400"/>
            <a:ext cx="3048000" cy="3104346"/>
          </a:xfrm>
          <a:prstGeom prst="rect">
            <a:avLst/>
          </a:prstGeom>
        </p:spPr>
      </p:pic>
      <p:sp>
        <p:nvSpPr>
          <p:cNvPr id="4" name="TextBox 3"/>
          <p:cNvSpPr txBox="1"/>
          <p:nvPr/>
        </p:nvSpPr>
        <p:spPr>
          <a:xfrm>
            <a:off x="4343400" y="1981200"/>
            <a:ext cx="3886200" cy="646331"/>
          </a:xfrm>
          <a:prstGeom prst="rect">
            <a:avLst/>
          </a:prstGeom>
          <a:noFill/>
        </p:spPr>
        <p:txBody>
          <a:bodyPr wrap="square" rtlCol="0">
            <a:spAutoFit/>
          </a:bodyPr>
          <a:lstStyle/>
          <a:p>
            <a:r>
              <a:rPr lang="en-US" dirty="0"/>
              <a:t>Same general chemistry for all polymerases</a:t>
            </a:r>
          </a:p>
        </p:txBody>
      </p:sp>
      <p:sp>
        <p:nvSpPr>
          <p:cNvPr id="8" name="TextBox 7"/>
          <p:cNvSpPr txBox="1"/>
          <p:nvPr/>
        </p:nvSpPr>
        <p:spPr>
          <a:xfrm>
            <a:off x="1295400" y="5181600"/>
            <a:ext cx="2362200" cy="369332"/>
          </a:xfrm>
          <a:prstGeom prst="rect">
            <a:avLst/>
          </a:prstGeom>
          <a:noFill/>
        </p:spPr>
        <p:txBody>
          <a:bodyPr wrap="square" rtlCol="0">
            <a:spAutoFit/>
          </a:bodyPr>
          <a:lstStyle/>
          <a:p>
            <a:r>
              <a:rPr lang="en-US" dirty="0"/>
              <a:t>DNA Pol I</a:t>
            </a:r>
          </a:p>
        </p:txBody>
      </p:sp>
    </p:spTree>
    <p:extLst>
      <p:ext uri="{BB962C8B-B14F-4D97-AF65-F5344CB8AC3E}">
        <p14:creationId xmlns:p14="http://schemas.microsoft.com/office/powerpoint/2010/main" val="3747501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voet4e_fig_30_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5652" y="3779120"/>
            <a:ext cx="2392221" cy="3081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85850"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Slide Number Placeholder 9"/>
          <p:cNvSpPr>
            <a:spLocks noGrp="1"/>
          </p:cNvSpPr>
          <p:nvPr>
            <p:ph type="sldNum" sz="quarter" idx="12"/>
          </p:nvPr>
        </p:nvSpPr>
        <p:spPr/>
        <p:txBody>
          <a:bodyPr/>
          <a:lstStyle/>
          <a:p>
            <a:pPr>
              <a:defRPr/>
            </a:pPr>
            <a:fld id="{27B10D6D-DC0B-4C34-8958-0AF2E03EEE4D}" type="slidenum">
              <a:rPr lang="en-US" smtClean="0"/>
              <a:pPr>
                <a:defRPr/>
              </a:pPr>
              <a:t>41</a:t>
            </a:fld>
            <a:endParaRPr lang="en-US" dirty="0"/>
          </a:p>
        </p:txBody>
      </p: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Adding Bases to the Growing Strand</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607352"/>
            <a:ext cx="2826108" cy="3643296"/>
          </a:xfrm>
          <a:prstGeom prst="rect">
            <a:avLst/>
          </a:prstGeom>
        </p:spPr>
      </p:pic>
      <p:sp>
        <p:nvSpPr>
          <p:cNvPr id="6" name="TextBox 5"/>
          <p:cNvSpPr txBox="1"/>
          <p:nvPr/>
        </p:nvSpPr>
        <p:spPr>
          <a:xfrm>
            <a:off x="2243044" y="1002268"/>
            <a:ext cx="4691156" cy="369332"/>
          </a:xfrm>
          <a:prstGeom prst="rect">
            <a:avLst/>
          </a:prstGeom>
          <a:noFill/>
        </p:spPr>
        <p:txBody>
          <a:bodyPr wrap="none" rtlCol="0">
            <a:spAutoFit/>
          </a:bodyPr>
          <a:lstStyle/>
          <a:p>
            <a:r>
              <a:rPr lang="en-US" dirty="0"/>
              <a:t>How will a </a:t>
            </a:r>
            <a:r>
              <a:rPr lang="en-US" dirty="0" err="1">
                <a:solidFill>
                  <a:srgbClr val="0070C0"/>
                </a:solidFill>
              </a:rPr>
              <a:t>dNTP</a:t>
            </a:r>
            <a:r>
              <a:rPr lang="en-US" dirty="0"/>
              <a:t> be added to the existing chain?</a:t>
            </a:r>
          </a:p>
        </p:txBody>
      </p:sp>
      <p:sp>
        <p:nvSpPr>
          <p:cNvPr id="7" name="TextBox 6"/>
          <p:cNvSpPr txBox="1"/>
          <p:nvPr/>
        </p:nvSpPr>
        <p:spPr>
          <a:xfrm>
            <a:off x="3883639" y="3779120"/>
            <a:ext cx="3714863" cy="369332"/>
          </a:xfrm>
          <a:prstGeom prst="rect">
            <a:avLst/>
          </a:prstGeom>
          <a:noFill/>
        </p:spPr>
        <p:txBody>
          <a:bodyPr wrap="none" rtlCol="0">
            <a:spAutoFit/>
          </a:bodyPr>
          <a:lstStyle/>
          <a:p>
            <a:r>
              <a:rPr lang="en-US" dirty="0"/>
              <a:t>How might the reaction be activated?</a:t>
            </a:r>
          </a:p>
        </p:txBody>
      </p:sp>
      <p:sp>
        <p:nvSpPr>
          <p:cNvPr id="2" name="TextBox 1">
            <a:extLst>
              <a:ext uri="{FF2B5EF4-FFF2-40B4-BE49-F238E27FC236}">
                <a16:creationId xmlns:a16="http://schemas.microsoft.com/office/drawing/2014/main" id="{9ED3166A-C7DA-8A45-8B87-32F26A7EC268}"/>
              </a:ext>
            </a:extLst>
          </p:cNvPr>
          <p:cNvSpPr txBox="1"/>
          <p:nvPr/>
        </p:nvSpPr>
        <p:spPr>
          <a:xfrm>
            <a:off x="4017103" y="4316766"/>
            <a:ext cx="3157131" cy="369332"/>
          </a:xfrm>
          <a:prstGeom prst="rect">
            <a:avLst/>
          </a:prstGeom>
          <a:noFill/>
        </p:spPr>
        <p:txBody>
          <a:bodyPr wrap="square" rtlCol="0">
            <a:spAutoFit/>
          </a:bodyPr>
          <a:lstStyle/>
          <a:p>
            <a:r>
              <a:rPr lang="en-US" dirty="0"/>
              <a:t>Metal ions! (A and B below)</a:t>
            </a:r>
          </a:p>
        </p:txBody>
      </p:sp>
      <p:cxnSp>
        <p:nvCxnSpPr>
          <p:cNvPr id="8" name="Straight Arrow Connector 7">
            <a:extLst>
              <a:ext uri="{FF2B5EF4-FFF2-40B4-BE49-F238E27FC236}">
                <a16:creationId xmlns:a16="http://schemas.microsoft.com/office/drawing/2014/main" id="{F0A71CB0-C682-D54A-911B-F20534B7A93F}"/>
              </a:ext>
            </a:extLst>
          </p:cNvPr>
          <p:cNvCxnSpPr>
            <a:cxnSpLocks/>
          </p:cNvCxnSpPr>
          <p:nvPr/>
        </p:nvCxnSpPr>
        <p:spPr>
          <a:xfrm>
            <a:off x="5434149" y="4719263"/>
            <a:ext cx="1854925" cy="84551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25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85850"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Requirement for Priming</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6" name="TextBox 5"/>
          <p:cNvSpPr txBox="1"/>
          <p:nvPr/>
        </p:nvSpPr>
        <p:spPr>
          <a:xfrm>
            <a:off x="1026641" y="1002268"/>
            <a:ext cx="7126759" cy="369332"/>
          </a:xfrm>
          <a:prstGeom prst="rect">
            <a:avLst/>
          </a:prstGeom>
          <a:noFill/>
        </p:spPr>
        <p:txBody>
          <a:bodyPr wrap="none" rtlCol="0">
            <a:spAutoFit/>
          </a:bodyPr>
          <a:lstStyle/>
          <a:p>
            <a:r>
              <a:rPr lang="en-US" dirty="0">
                <a:latin typeface="Arial" pitchFamily="34" charset="0"/>
                <a:cs typeface="Arial" pitchFamily="34" charset="0"/>
              </a:rPr>
              <a:t>This model of DNA replication requires a 3’ OH for strand elongation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641" y="2057400"/>
            <a:ext cx="2826108" cy="3643296"/>
          </a:xfrm>
          <a:prstGeom prst="rect">
            <a:avLst/>
          </a:prstGeom>
        </p:spPr>
      </p:pic>
      <p:sp>
        <p:nvSpPr>
          <p:cNvPr id="2" name="Oval 1"/>
          <p:cNvSpPr/>
          <p:nvPr/>
        </p:nvSpPr>
        <p:spPr>
          <a:xfrm>
            <a:off x="2057400" y="3879048"/>
            <a:ext cx="382295" cy="388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79871" y="4283784"/>
            <a:ext cx="1308371" cy="369332"/>
          </a:xfrm>
          <a:prstGeom prst="rect">
            <a:avLst/>
          </a:prstGeom>
          <a:noFill/>
        </p:spPr>
        <p:txBody>
          <a:bodyPr wrap="none" rtlCol="0">
            <a:spAutoFit/>
          </a:bodyPr>
          <a:lstStyle/>
          <a:p>
            <a:r>
              <a:rPr lang="en-US" dirty="0">
                <a:solidFill>
                  <a:schemeClr val="tx2"/>
                </a:solidFill>
              </a:rPr>
              <a:t>Nucleophile</a:t>
            </a:r>
          </a:p>
        </p:txBody>
      </p:sp>
      <p:cxnSp>
        <p:nvCxnSpPr>
          <p:cNvPr id="11" name="Straight Arrow Connector 10"/>
          <p:cNvCxnSpPr>
            <a:endCxn id="2" idx="2"/>
          </p:cNvCxnSpPr>
          <p:nvPr/>
        </p:nvCxnSpPr>
        <p:spPr>
          <a:xfrm flipV="1">
            <a:off x="1524000" y="4073124"/>
            <a:ext cx="533400" cy="1940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29200" y="3200400"/>
            <a:ext cx="328056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89797" y="3178277"/>
            <a:ext cx="359394" cy="369332"/>
          </a:xfrm>
          <a:prstGeom prst="rect">
            <a:avLst/>
          </a:prstGeom>
          <a:noFill/>
        </p:spPr>
        <p:txBody>
          <a:bodyPr wrap="none" rtlCol="0">
            <a:spAutoFit/>
          </a:bodyPr>
          <a:lstStyle/>
          <a:p>
            <a:r>
              <a:rPr lang="en-US" dirty="0"/>
              <a:t>3’</a:t>
            </a:r>
          </a:p>
        </p:txBody>
      </p:sp>
      <p:sp>
        <p:nvSpPr>
          <p:cNvPr id="18" name="TextBox 17"/>
          <p:cNvSpPr txBox="1"/>
          <p:nvPr/>
        </p:nvSpPr>
        <p:spPr>
          <a:xfrm>
            <a:off x="8130072" y="3200711"/>
            <a:ext cx="359394" cy="369332"/>
          </a:xfrm>
          <a:prstGeom prst="rect">
            <a:avLst/>
          </a:prstGeom>
          <a:noFill/>
        </p:spPr>
        <p:txBody>
          <a:bodyPr wrap="none" rtlCol="0">
            <a:spAutoFit/>
          </a:bodyPr>
          <a:lstStyle/>
          <a:p>
            <a:r>
              <a:rPr lang="en-US" dirty="0"/>
              <a:t>5’</a:t>
            </a:r>
          </a:p>
        </p:txBody>
      </p:sp>
      <p:cxnSp>
        <p:nvCxnSpPr>
          <p:cNvPr id="20" name="Straight Arrow Connector 19"/>
          <p:cNvCxnSpPr/>
          <p:nvPr/>
        </p:nvCxnSpPr>
        <p:spPr>
          <a:xfrm>
            <a:off x="5029200" y="2971800"/>
            <a:ext cx="990600" cy="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89797" y="2622444"/>
            <a:ext cx="359394" cy="369332"/>
          </a:xfrm>
          <a:prstGeom prst="rect">
            <a:avLst/>
          </a:prstGeom>
          <a:noFill/>
        </p:spPr>
        <p:txBody>
          <a:bodyPr wrap="none" rtlCol="0">
            <a:spAutoFit/>
          </a:bodyPr>
          <a:lstStyle/>
          <a:p>
            <a:r>
              <a:rPr lang="en-US" dirty="0"/>
              <a:t>5’</a:t>
            </a:r>
          </a:p>
        </p:txBody>
      </p:sp>
      <p:sp>
        <p:nvSpPr>
          <p:cNvPr id="21" name="TextBox 20"/>
          <p:cNvSpPr txBox="1"/>
          <p:nvPr/>
        </p:nvSpPr>
        <p:spPr>
          <a:xfrm>
            <a:off x="4512387" y="4099118"/>
            <a:ext cx="4403013" cy="1477328"/>
          </a:xfrm>
          <a:prstGeom prst="rect">
            <a:avLst/>
          </a:prstGeom>
          <a:noFill/>
        </p:spPr>
        <p:txBody>
          <a:bodyPr wrap="square" rtlCol="0">
            <a:spAutoFit/>
          </a:bodyPr>
          <a:lstStyle/>
          <a:p>
            <a:pPr algn="ctr"/>
            <a:r>
              <a:rPr lang="en-US" dirty="0"/>
              <a:t>Analysis of Okazaki fragments indicated that the 5’ end was always composed of RNA  1</a:t>
            </a:r>
            <a:r>
              <a:rPr lang="en-US" dirty="0">
                <a:sym typeface="Wingdings" pitchFamily="2" charset="2"/>
              </a:rPr>
              <a:t>60 nucleotides in length</a:t>
            </a:r>
          </a:p>
          <a:p>
            <a:pPr algn="ctr"/>
            <a:endParaRPr lang="en-US" dirty="0">
              <a:sym typeface="Wingdings" pitchFamily="2" charset="2"/>
            </a:endParaRPr>
          </a:p>
          <a:p>
            <a:pPr algn="ctr"/>
            <a:r>
              <a:rPr lang="en-US" dirty="0">
                <a:sym typeface="Wingdings" pitchFamily="2" charset="2"/>
              </a:rPr>
              <a:t>These will have to be replaced at some point</a:t>
            </a:r>
            <a:endParaRPr lang="en-US" dirty="0"/>
          </a:p>
        </p:txBody>
      </p:sp>
    </p:spTree>
    <p:extLst>
      <p:ext uri="{BB962C8B-B14F-4D97-AF65-F5344CB8AC3E}">
        <p14:creationId xmlns:p14="http://schemas.microsoft.com/office/powerpoint/2010/main" val="720485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81232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Polymerization Reaction</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2" name="Picture 21" descr="reaction_mechanism.gif"/>
          <p:cNvPicPr>
            <a:picLocks noChangeAspect="1"/>
          </p:cNvPicPr>
          <p:nvPr/>
        </p:nvPicPr>
        <p:blipFill>
          <a:blip r:embed="rId3" cstate="print"/>
          <a:stretch>
            <a:fillRect/>
          </a:stretch>
        </p:blipFill>
        <p:spPr>
          <a:xfrm>
            <a:off x="609600" y="914400"/>
            <a:ext cx="8147407" cy="5556469"/>
          </a:xfrm>
          <a:prstGeom prst="rect">
            <a:avLst/>
          </a:prstGeom>
        </p:spPr>
      </p:pic>
      <p:sp>
        <p:nvSpPr>
          <p:cNvPr id="24" name="TextBox 23"/>
          <p:cNvSpPr txBox="1"/>
          <p:nvPr/>
        </p:nvSpPr>
        <p:spPr>
          <a:xfrm>
            <a:off x="6088355" y="6673334"/>
            <a:ext cx="3055645" cy="184666"/>
          </a:xfrm>
          <a:prstGeom prst="rect">
            <a:avLst/>
          </a:prstGeom>
          <a:noFill/>
        </p:spPr>
        <p:txBody>
          <a:bodyPr wrap="none" rtlCol="0">
            <a:spAutoFit/>
          </a:bodyPr>
          <a:lstStyle/>
          <a:p>
            <a:r>
              <a:rPr lang="en-US" sz="600" dirty="0"/>
              <a:t>http://wiki.cstl.semo.edu/agathman/GetFile.aspx?File=DNA%20polymerase/nucleophilic.gif</a:t>
            </a:r>
          </a:p>
        </p:txBody>
      </p:sp>
    </p:spTree>
    <p:extLst>
      <p:ext uri="{BB962C8B-B14F-4D97-AF65-F5344CB8AC3E}">
        <p14:creationId xmlns:p14="http://schemas.microsoft.com/office/powerpoint/2010/main" val="1678139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dirty="0">
                <a:solidFill>
                  <a:srgbClr val="843C0C"/>
                </a:solidFill>
                <a:latin typeface="Arial" pitchFamily="34" charset="0"/>
                <a:cs typeface="Arial" pitchFamily="34" charset="0"/>
              </a:rPr>
              <a:t>Strand Elongation is Driven by Pyrophosphate Hydrolysis</a:t>
            </a:r>
            <a:endParaRPr lang="en-US" dirty="0">
              <a:solidFill>
                <a:srgbClr val="843C0C"/>
              </a:solidFill>
            </a:endParaRPr>
          </a:p>
        </p:txBody>
      </p:sp>
      <p:pic>
        <p:nvPicPr>
          <p:cNvPr id="7" name="Picture Placeholder 6" descr="An illustration shows the formation of a phosphodiester bridge in a reaction catalyzed by D N A polymerases. The illustration has two sections. The first part shows a D N A template strand and a primer strand. The D N A template strand has a 3 prime end, a 5 prime end, and two bases. The primer strand has two nucleotides, two bases, and a deoxynucleoside triphosphate group. The two bases of the primer strand pair with the bases of the D N A template strand. Two curved arrows indicate the nucleophilic attack by the 3 prime hydroxyl groups on the innermost phosphorous atom of deoxynucleoside triphosphate. An arrow indicates the direction of strand growth, which is from 5 prime end to 3 prime end. The other part shows the release of a pyrophosphate molecule through a phosphodiester bridge, followed by hydrolysis which yields two orthophosphate ions. The resultant primer strand has a phosphate group, two nucleotides, and two bases that pair with the two bases of a D N A template strand."/>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441059" y="1943031"/>
            <a:ext cx="8194236" cy="4558974"/>
          </a:xfrm>
          <a:prstGeom prst="rect">
            <a:avLst/>
          </a:prstGeom>
        </p:spPr>
      </p:pic>
    </p:spTree>
    <p:extLst>
      <p:ext uri="{BB962C8B-B14F-4D97-AF65-F5344CB8AC3E}">
        <p14:creationId xmlns:p14="http://schemas.microsoft.com/office/powerpoint/2010/main" val="3713504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Formation of the Replication Fork</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5" name="Picture 2" descr="voet4e_fig_30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35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Oval 1"/>
          <p:cNvSpPr/>
          <p:nvPr/>
        </p:nvSpPr>
        <p:spPr>
          <a:xfrm>
            <a:off x="3276600" y="2590800"/>
            <a:ext cx="914400" cy="213360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90800" y="5429071"/>
            <a:ext cx="3962400" cy="1200329"/>
          </a:xfrm>
          <a:prstGeom prst="rect">
            <a:avLst/>
          </a:prstGeom>
          <a:noFill/>
        </p:spPr>
        <p:txBody>
          <a:bodyPr wrap="square" rtlCol="0">
            <a:spAutoFit/>
          </a:bodyPr>
          <a:lstStyle/>
          <a:p>
            <a:r>
              <a:rPr lang="en-US" dirty="0"/>
              <a:t>DNA </a:t>
            </a:r>
            <a:r>
              <a:rPr lang="en-US" dirty="0" err="1"/>
              <a:t>Gyrase</a:t>
            </a:r>
            <a:r>
              <a:rPr lang="en-US" dirty="0"/>
              <a:t> (Topoisomerase II)</a:t>
            </a:r>
          </a:p>
          <a:p>
            <a:r>
              <a:rPr lang="en-US" dirty="0"/>
              <a:t>Crucial to deal with the supercoiling and twisting that the strands would do as they are unwound</a:t>
            </a:r>
          </a:p>
        </p:txBody>
      </p:sp>
      <p:sp>
        <p:nvSpPr>
          <p:cNvPr id="5" name="Up Arrow 4"/>
          <p:cNvSpPr/>
          <p:nvPr/>
        </p:nvSpPr>
        <p:spPr>
          <a:xfrm>
            <a:off x="3657600" y="4800600"/>
            <a:ext cx="228600" cy="609600"/>
          </a:xfrm>
          <a:prstGeom prst="up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475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Formation of the </a:t>
            </a:r>
            <a:r>
              <a:rPr lang="en-US" sz="2800" dirty="0" err="1">
                <a:latin typeface="Arial" pitchFamily="34" charset="0"/>
                <a:cs typeface="Arial" pitchFamily="34" charset="0"/>
              </a:rPr>
              <a:t>Replisome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 name="Picture 1" descr="replisome2.tiff"/>
          <p:cNvPicPr>
            <a:picLocks noChangeAspect="1"/>
          </p:cNvPicPr>
          <p:nvPr/>
        </p:nvPicPr>
        <p:blipFill rotWithShape="1">
          <a:blip r:embed="rId3" cstate="print">
            <a:extLst>
              <a:ext uri="{28A0092B-C50C-407E-A947-70E740481C1C}">
                <a14:useLocalDpi xmlns:a14="http://schemas.microsoft.com/office/drawing/2010/main" val="0"/>
              </a:ext>
            </a:extLst>
          </a:blip>
          <a:srcRect t="5373" r="14073" b="51072"/>
          <a:stretch/>
        </p:blipFill>
        <p:spPr>
          <a:xfrm>
            <a:off x="1219200" y="990600"/>
            <a:ext cx="6817209" cy="4508322"/>
          </a:xfrm>
          <a:prstGeom prst="rect">
            <a:avLst/>
          </a:prstGeom>
        </p:spPr>
      </p:pic>
    </p:spTree>
    <p:extLst>
      <p:ext uri="{BB962C8B-B14F-4D97-AF65-F5344CB8AC3E}">
        <p14:creationId xmlns:p14="http://schemas.microsoft.com/office/powerpoint/2010/main" val="3719110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457200" y="1600200"/>
            <a:ext cx="8229600" cy="4997450"/>
          </a:xfrm>
        </p:spPr>
        <p:txBody>
          <a:bodyPr>
            <a:normAutofit fontScale="85000" lnSpcReduction="10000"/>
          </a:bodyPr>
          <a:lstStyle/>
          <a:p>
            <a:r>
              <a:rPr lang="en-US" dirty="0">
                <a:latin typeface="Calibri" panose="020F0502020204030204" pitchFamily="34" charset="0"/>
                <a:cs typeface="Calibri" panose="020F0502020204030204" pitchFamily="34" charset="0"/>
              </a:rPr>
              <a:t>DNA Replication is a very complex process</a:t>
            </a:r>
          </a:p>
          <a:p>
            <a:r>
              <a:rPr lang="en-US" dirty="0">
                <a:latin typeface="Calibri" panose="020F0502020204030204" pitchFamily="34" charset="0"/>
                <a:cs typeface="Calibri" panose="020F0502020204030204" pitchFamily="34" charset="0"/>
              </a:rPr>
              <a:t>Must unwind helix and energy is normally required (</a:t>
            </a:r>
            <a:r>
              <a:rPr lang="en-US" dirty="0" err="1">
                <a:latin typeface="Calibri" panose="020F0502020204030204" pitchFamily="34" charset="0"/>
                <a:cs typeface="Calibri" panose="020F0502020204030204" pitchFamily="34" charset="0"/>
              </a:rPr>
              <a:t>pyrophosphatase</a:t>
            </a:r>
            <a:r>
              <a:rPr lang="en-US" dirty="0">
                <a:latin typeface="Calibri" panose="020F0502020204030204" pitchFamily="34" charset="0"/>
                <a:cs typeface="Calibri" panose="020F0502020204030204" pitchFamily="34" charset="0"/>
              </a:rPr>
              <a:t> driven)</a:t>
            </a:r>
          </a:p>
          <a:p>
            <a:r>
              <a:rPr lang="en-US" dirty="0" err="1">
                <a:latin typeface="Calibri" panose="020F0502020204030204" pitchFamily="34" charset="0"/>
                <a:cs typeface="Calibri" panose="020F0502020204030204" pitchFamily="34" charset="0"/>
              </a:rPr>
              <a:t>ssDNA</a:t>
            </a:r>
            <a:r>
              <a:rPr lang="en-US" dirty="0">
                <a:latin typeface="Calibri" panose="020F0502020204030204" pitchFamily="34" charset="0"/>
                <a:cs typeface="Calibri" panose="020F0502020204030204" pitchFamily="34" charset="0"/>
              </a:rPr>
              <a:t> tends to form intra-strand base pairs that can halt the process (cruciform structures)</a:t>
            </a:r>
          </a:p>
          <a:p>
            <a:r>
              <a:rPr lang="en-US" dirty="0">
                <a:latin typeface="Calibri" panose="020F0502020204030204" pitchFamily="34" charset="0"/>
                <a:cs typeface="Calibri" panose="020F0502020204030204" pitchFamily="34" charset="0"/>
              </a:rPr>
              <a:t>A single enzyme can realistically only catalyze a limited number of different types of reactions (replication complexes are typically among the most complex enzymatic associations that exist in any organism) </a:t>
            </a:r>
          </a:p>
          <a:p>
            <a:r>
              <a:rPr lang="en-US" dirty="0">
                <a:latin typeface="Calibri" panose="020F0502020204030204" pitchFamily="34" charset="0"/>
                <a:cs typeface="Calibri" panose="020F0502020204030204" pitchFamily="34" charset="0"/>
              </a:rPr>
              <a:t>Safeguards have evolved to recognize and prevent errors and to repair most of those that do occur</a:t>
            </a:r>
          </a:p>
          <a:p>
            <a:r>
              <a:rPr lang="en-US" dirty="0">
                <a:latin typeface="Calibri" panose="020F0502020204030204" pitchFamily="34" charset="0"/>
                <a:cs typeface="Calibri" panose="020F0502020204030204" pitchFamily="34" charset="0"/>
              </a:rPr>
              <a:t>Circularity in prokaryotes and largely linear molecules in eukaryotes in concert with the great size of the genomes of many organisms add physical constraints to replication systems</a:t>
            </a:r>
          </a:p>
          <a:p>
            <a:r>
              <a:rPr lang="en-US" dirty="0">
                <a:latin typeface="Calibri" panose="020F0502020204030204" pitchFamily="34" charset="0"/>
                <a:cs typeface="Calibri" panose="020F0502020204030204" pitchFamily="34" charset="0"/>
              </a:rPr>
              <a:t>No particular mode of replication is suitable for all organisms (or viruses)</a:t>
            </a:r>
          </a:p>
          <a:p>
            <a:r>
              <a:rPr lang="en-US" dirty="0">
                <a:latin typeface="Calibri" panose="020F0502020204030204" pitchFamily="34" charset="0"/>
                <a:cs typeface="Calibri" panose="020F0502020204030204" pitchFamily="34" charset="0"/>
              </a:rPr>
              <a:t>Replication is always, invariably a double-stranded event</a:t>
            </a:r>
          </a:p>
        </p:txBody>
      </p:sp>
      <p:sp>
        <p:nvSpPr>
          <p:cNvPr id="8" name="Title 1"/>
          <p:cNvSpPr>
            <a:spLocks noGrp="1"/>
          </p:cNvSpPr>
          <p:nvPr>
            <p:ph type="title"/>
          </p:nvPr>
        </p:nvSpPr>
        <p:spPr>
          <a:xfrm>
            <a:off x="1503363" y="255588"/>
            <a:ext cx="6248400" cy="393700"/>
          </a:xfrm>
          <a:ln>
            <a:noFill/>
          </a:ln>
        </p:spPr>
        <p:style>
          <a:lnRef idx="2">
            <a:schemeClr val="accent1"/>
          </a:lnRef>
          <a:fillRef idx="1">
            <a:schemeClr val="lt1"/>
          </a:fillRef>
          <a:effectRef idx="0">
            <a:schemeClr val="accent1"/>
          </a:effectRef>
          <a:fontRef idx="minor">
            <a:schemeClr val="dk1"/>
          </a:fontRef>
        </p:style>
        <p:txBody>
          <a:bodyPr rtlCol="0">
            <a:normAutofit fontScale="90000"/>
          </a:bodyPr>
          <a:lstStyle/>
          <a:p>
            <a:pPr eaLnBrk="1" fontAlgn="auto" hangingPunct="1">
              <a:spcAft>
                <a:spcPts val="0"/>
              </a:spcAft>
              <a:defRPr/>
            </a:pPr>
            <a:r>
              <a:rPr lang="en-US" dirty="0"/>
              <a:t>DNA Replication</a:t>
            </a:r>
          </a:p>
        </p:txBody>
      </p:sp>
      <p:cxnSp>
        <p:nvCxnSpPr>
          <p:cNvPr id="11" name="Straight Connector 10"/>
          <p:cNvCxnSpPr/>
          <p:nvPr/>
        </p:nvCxnSpPr>
        <p:spPr>
          <a:xfrm>
            <a:off x="91440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2553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990600"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2286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What do we need in a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38200" y="985421"/>
            <a:ext cx="7696200" cy="5262979"/>
          </a:xfrm>
          <a:prstGeom prst="rect">
            <a:avLst/>
          </a:prstGeom>
          <a:noFill/>
        </p:spPr>
        <p:txBody>
          <a:bodyPr wrap="square" rtlCol="0">
            <a:spAutoFit/>
          </a:bodyPr>
          <a:lstStyle/>
          <a:p>
            <a:pPr marL="342900" indent="-342900">
              <a:buAutoNum type="arabicParenR"/>
            </a:pPr>
            <a:r>
              <a:rPr lang="en-US" sz="2400" dirty="0"/>
              <a:t>DNA Polymerases require a template</a:t>
            </a:r>
          </a:p>
          <a:p>
            <a:pPr marL="800100" lvl="1" indent="-342900">
              <a:buFont typeface="Arial"/>
              <a:buChar char="•"/>
            </a:pPr>
            <a:r>
              <a:rPr lang="en-US" sz="2400" dirty="0"/>
              <a:t>Template DNA binding site</a:t>
            </a:r>
          </a:p>
          <a:p>
            <a:pPr marL="1257300" lvl="2" indent="-342900">
              <a:buFont typeface="Arial"/>
              <a:buChar char="•"/>
            </a:pPr>
            <a:r>
              <a:rPr lang="en-US" sz="2400" dirty="0"/>
              <a:t>Single Strand or Double Strand?</a:t>
            </a:r>
          </a:p>
          <a:p>
            <a:pPr marL="1257300" lvl="2" indent="-342900">
              <a:buFont typeface="Arial"/>
              <a:buChar char="•"/>
            </a:pPr>
            <a:endParaRPr lang="en-US" sz="2400" dirty="0"/>
          </a:p>
          <a:p>
            <a:pPr marL="342900" indent="-342900">
              <a:buAutoNum type="arabicParenR" startAt="2"/>
            </a:pPr>
            <a:r>
              <a:rPr lang="en-US" sz="2400" dirty="0"/>
              <a:t>DNA Polymerases require an existing 3’-OH to join NTPs</a:t>
            </a:r>
          </a:p>
          <a:p>
            <a:pPr marL="342900" indent="-342900">
              <a:buAutoNum type="arabicParenR" startAt="2"/>
            </a:pPr>
            <a:endParaRPr lang="en-US" sz="2400" dirty="0"/>
          </a:p>
          <a:p>
            <a:pPr marL="342900" indent="-342900">
              <a:buAutoNum type="arabicParenR" startAt="2"/>
            </a:pPr>
            <a:r>
              <a:rPr lang="en-US" sz="2400" dirty="0"/>
              <a:t>Must have room for growing </a:t>
            </a:r>
            <a:r>
              <a:rPr lang="en-US" sz="2400" dirty="0" err="1"/>
              <a:t>dsDNA</a:t>
            </a:r>
            <a:endParaRPr lang="en-US" sz="2400" dirty="0"/>
          </a:p>
          <a:p>
            <a:pPr marL="800100" lvl="1" indent="-342900">
              <a:buFont typeface="Arial"/>
              <a:buChar char="•"/>
            </a:pPr>
            <a:r>
              <a:rPr lang="en-US" sz="2400" dirty="0" err="1"/>
              <a:t>dNTP</a:t>
            </a:r>
            <a:r>
              <a:rPr lang="en-US" sz="2400" dirty="0"/>
              <a:t> binding site</a:t>
            </a:r>
          </a:p>
          <a:p>
            <a:pPr marL="800100" lvl="1" indent="-342900">
              <a:buFont typeface="Arial"/>
              <a:buChar char="•"/>
            </a:pPr>
            <a:r>
              <a:rPr lang="en-US" sz="2400" dirty="0"/>
              <a:t>Mechanism to differentiate between the 4 possible </a:t>
            </a:r>
            <a:r>
              <a:rPr lang="en-US" sz="2400" dirty="0" err="1"/>
              <a:t>dNTPs</a:t>
            </a:r>
            <a:endParaRPr lang="en-US" sz="2400" dirty="0"/>
          </a:p>
          <a:p>
            <a:pPr marL="800100" lvl="1" indent="-342900">
              <a:buFont typeface="Arial"/>
              <a:buChar char="•"/>
            </a:pPr>
            <a:endParaRPr lang="en-US" sz="2400" dirty="0"/>
          </a:p>
          <a:p>
            <a:pPr marL="342900" indent="-342900">
              <a:buAutoNum type="arabicParenR" startAt="4"/>
            </a:pPr>
            <a:r>
              <a:rPr lang="en-US" sz="2400" dirty="0" err="1"/>
              <a:t>Processivity</a:t>
            </a:r>
            <a:r>
              <a:rPr lang="en-US" sz="2400" dirty="0"/>
              <a:t> </a:t>
            </a:r>
            <a:r>
              <a:rPr lang="en-US" sz="2400" dirty="0" err="1"/>
              <a:t>vs</a:t>
            </a:r>
            <a:r>
              <a:rPr lang="en-US" sz="2400" dirty="0"/>
              <a:t> Fidelity (Speed vs. Accuracy)</a:t>
            </a:r>
          </a:p>
          <a:p>
            <a:pPr marL="742950" lvl="1" indent="-285750">
              <a:buFont typeface="Arial"/>
              <a:buChar char="•"/>
            </a:pPr>
            <a:r>
              <a:rPr lang="en-US" sz="2400" dirty="0"/>
              <a:t>Self Correcting?</a:t>
            </a:r>
          </a:p>
          <a:p>
            <a:pPr marL="1200150" lvl="2" indent="-285750">
              <a:buFont typeface="Arial" pitchFamily="34" charset="0"/>
              <a:buChar char="•"/>
            </a:pPr>
            <a:r>
              <a:rPr lang="en-US" sz="2400" dirty="0"/>
              <a:t>Viral Polymerase vs. Human Polymerase</a:t>
            </a:r>
          </a:p>
        </p:txBody>
      </p:sp>
    </p:spTree>
    <p:extLst>
      <p:ext uri="{BB962C8B-B14F-4D97-AF65-F5344CB8AC3E}">
        <p14:creationId xmlns:p14="http://schemas.microsoft.com/office/powerpoint/2010/main" val="1547028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990600"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2286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What do we need in a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2" name="TextBox 1"/>
          <p:cNvSpPr txBox="1"/>
          <p:nvPr/>
        </p:nvSpPr>
        <p:spPr>
          <a:xfrm>
            <a:off x="838200" y="762000"/>
            <a:ext cx="7696200" cy="5909311"/>
          </a:xfrm>
          <a:prstGeom prst="rect">
            <a:avLst/>
          </a:prstGeom>
          <a:noFill/>
        </p:spPr>
        <p:txBody>
          <a:bodyPr wrap="square" rtlCol="0">
            <a:spAutoFit/>
          </a:bodyPr>
          <a:lstStyle/>
          <a:p>
            <a:r>
              <a:rPr lang="en-US" dirty="0"/>
              <a:t>With respect to the template and 3’-OH requirement:</a:t>
            </a:r>
          </a:p>
          <a:p>
            <a:pPr marL="400050" indent="-400050">
              <a:buAutoNum type="romanLcParenR"/>
            </a:pPr>
            <a:r>
              <a:rPr lang="en-US" dirty="0"/>
              <a:t>DNA Polymerases cannot simply start making new DNA strands!  Why is this important?</a:t>
            </a:r>
          </a:p>
          <a:p>
            <a:r>
              <a:rPr lang="en-US" dirty="0"/>
              <a:t>ii)  RNA polymerases don’t have the 3’-OH requirement, so they make the RNA primers that DNA Polymerases build upon</a:t>
            </a:r>
          </a:p>
          <a:p>
            <a:pPr marL="742950" lvl="1" indent="-285750">
              <a:buFont typeface="Arial"/>
              <a:buChar char="•"/>
            </a:pPr>
            <a:r>
              <a:rPr lang="en-US" dirty="0"/>
              <a:t>RNA Polymerases don’t have as much fidelity but it can start with just template and some nucleotides</a:t>
            </a:r>
          </a:p>
          <a:p>
            <a:endParaRPr lang="en-US" dirty="0"/>
          </a:p>
          <a:p>
            <a:r>
              <a:rPr lang="en-US" dirty="0"/>
              <a:t>DNA Polymerase </a:t>
            </a:r>
            <a:r>
              <a:rPr lang="en-US" b="1" u="sng" dirty="0"/>
              <a:t>HAS</a:t>
            </a:r>
            <a:r>
              <a:rPr lang="en-US" dirty="0"/>
              <a:t> Fidelity </a:t>
            </a:r>
            <a:r>
              <a:rPr lang="en-US" b="1" u="sng" dirty="0"/>
              <a:t>AND</a:t>
            </a:r>
            <a:r>
              <a:rPr lang="en-US" dirty="0"/>
              <a:t> </a:t>
            </a:r>
            <a:r>
              <a:rPr lang="en-US" dirty="0" err="1"/>
              <a:t>Processivity</a:t>
            </a:r>
            <a:endParaRPr lang="en-US" dirty="0"/>
          </a:p>
          <a:p>
            <a:pPr marL="285750" indent="-285750">
              <a:buFont typeface="Arial"/>
              <a:buChar char="•"/>
            </a:pPr>
            <a:r>
              <a:rPr lang="en-US" dirty="0"/>
              <a:t>The polymerase binds to the template strand, adds nucleotides to the growing strand and proceeds</a:t>
            </a:r>
          </a:p>
          <a:p>
            <a:pPr marL="285750" indent="-285750">
              <a:buFont typeface="Arial"/>
              <a:buChar char="•"/>
            </a:pPr>
            <a:r>
              <a:rPr lang="en-US" dirty="0"/>
              <a:t>Faster polymerase have higher rates of </a:t>
            </a:r>
            <a:r>
              <a:rPr lang="en-US" b="1" dirty="0" err="1"/>
              <a:t>Processivity</a:t>
            </a:r>
            <a:r>
              <a:rPr lang="en-US" dirty="0"/>
              <a:t> or they add more nucleotides before they dissociate from the template strand (yes, they just fall off!)</a:t>
            </a:r>
          </a:p>
          <a:p>
            <a:pPr marL="285750" indent="-285750">
              <a:buFont typeface="Arial"/>
              <a:buChar char="•"/>
            </a:pPr>
            <a:r>
              <a:rPr lang="en-US" dirty="0"/>
              <a:t>Given the importance of DNA to the organism, it isn’t surprising that DNA polymerases must have fidelity</a:t>
            </a:r>
          </a:p>
          <a:p>
            <a:pPr marL="742950" lvl="1" indent="-285750">
              <a:buFont typeface="Arial"/>
              <a:buChar char="•"/>
            </a:pPr>
            <a:r>
              <a:rPr lang="en-US" dirty="0"/>
              <a:t>Your average DNA Polymerase makes a mistake every 1,000-10,000 bases added</a:t>
            </a:r>
          </a:p>
          <a:p>
            <a:pPr marL="742950" lvl="1" indent="-285750">
              <a:buFont typeface="Arial"/>
              <a:buChar char="•"/>
            </a:pPr>
            <a:r>
              <a:rPr lang="en-US" dirty="0"/>
              <a:t>The active site of a DNA Polymerase ensures that even though the wrong nucleotide might be added, it won’t fit into the active site and the growing strand swings down to a nuclease domain </a:t>
            </a:r>
            <a:r>
              <a:rPr lang="en-US" sz="1200" dirty="0"/>
              <a:t>(in some polymerases)</a:t>
            </a:r>
          </a:p>
        </p:txBody>
      </p:sp>
    </p:spTree>
    <p:extLst>
      <p:ext uri="{BB962C8B-B14F-4D97-AF65-F5344CB8AC3E}">
        <p14:creationId xmlns:p14="http://schemas.microsoft.com/office/powerpoint/2010/main" val="1345123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Ribose and Deoxyribose</a:t>
            </a:r>
          </a:p>
        </p:txBody>
      </p:sp>
      <p:pic>
        <p:nvPicPr>
          <p:cNvPr id="8" name="Picture Placeholder 7" descr="The structures of ribose and deoxyribose molecules are shown. Ribose: The structure shows a five membered ring, with carbon atoms at four vertices and an oxygen atom at the fifth vertex. The carbon atoms are numbered from one prime to five prime. The 1 prime, 2 prime and three prime carbon atoms are each single bonded to a hydroxyl group and a hydrogen atom. The 4 prime carbon atoms are single bonded to a hydrogen atom and another carbon atom which is labeled as 5 prime. The 5 prime carbon atoms are single bonded to two hydrogen atoms and a hydroxyl group. The hydroxyl group single bonded to 2 prime carbon atom is highlighted.&#10;Deoxyribose: The structure shows a five membered ring, with carbon atoms at four vertices and an oxygen atom at the fifth vertex. The carbon atoms are numbered from one prime to five prime. The 1 prime and three prime carbon atoms is each single bonded to a hydroxyl group and a hydrogen atom. The two prime carbon atoms are single bonded to two hydrogen atoms. The 4 prime carbon atoms are single bonded to a hydrogen atom and another carbon atom which is labeled as 5 prime. The 5 prime carbon atoms are single bonded to two hydrogen atoms and a hydroxyl group. The hydrogen atom single bonded to 2 prime carbon atom is highlighted."/>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0092" y="2014685"/>
            <a:ext cx="8644180" cy="4010429"/>
          </a:xfrm>
          <a:prstGeom prst="rect">
            <a:avLst/>
          </a:prstGeom>
        </p:spPr>
      </p:pic>
    </p:spTree>
    <p:extLst>
      <p:ext uri="{BB962C8B-B14F-4D97-AF65-F5344CB8AC3E}">
        <p14:creationId xmlns:p14="http://schemas.microsoft.com/office/powerpoint/2010/main" val="1963560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66700" y="223619"/>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DNA Polymerases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2" name="TextBox 1"/>
          <p:cNvSpPr txBox="1"/>
          <p:nvPr/>
        </p:nvSpPr>
        <p:spPr>
          <a:xfrm>
            <a:off x="1901455" y="1129634"/>
            <a:ext cx="6632945" cy="461665"/>
          </a:xfrm>
          <a:prstGeom prst="rect">
            <a:avLst/>
          </a:prstGeom>
          <a:noFill/>
        </p:spPr>
        <p:txBody>
          <a:bodyPr wrap="square" rtlCol="0">
            <a:spAutoFit/>
          </a:bodyPr>
          <a:lstStyle/>
          <a:p>
            <a:r>
              <a:rPr lang="en-US" sz="2400" i="1" dirty="0"/>
              <a:t>E. coli </a:t>
            </a:r>
            <a:r>
              <a:rPr lang="en-US" sz="2400" dirty="0"/>
              <a:t>has three major DNA polymerases</a:t>
            </a:r>
            <a:endParaRPr lang="en-US" sz="2400" i="1" dirty="0"/>
          </a:p>
        </p:txBody>
      </p:sp>
      <p:pic>
        <p:nvPicPr>
          <p:cNvPr id="6" name="Picture 2" descr="voet4e_tab_30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181970"/>
            <a:ext cx="3162300" cy="2459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descr="35exonuclease.tiff"/>
          <p:cNvPicPr>
            <a:picLocks noChangeAspect="1"/>
          </p:cNvPicPr>
          <p:nvPr/>
        </p:nvPicPr>
        <p:blipFill rotWithShape="1">
          <a:blip r:embed="rId4" cstate="print">
            <a:extLst>
              <a:ext uri="{28A0092B-C50C-407E-A947-70E740481C1C}">
                <a14:useLocalDpi xmlns:a14="http://schemas.microsoft.com/office/drawing/2010/main" val="0"/>
              </a:ext>
            </a:extLst>
          </a:blip>
          <a:srcRect l="23983" t="65619" r="9699" b="10146"/>
          <a:stretch/>
        </p:blipFill>
        <p:spPr>
          <a:xfrm>
            <a:off x="4191000" y="2334370"/>
            <a:ext cx="4419600" cy="2149056"/>
          </a:xfrm>
          <a:prstGeom prst="rect">
            <a:avLst/>
          </a:prstGeom>
        </p:spPr>
      </p:pic>
      <p:sp>
        <p:nvSpPr>
          <p:cNvPr id="3" name="TextBox 2"/>
          <p:cNvSpPr txBox="1"/>
          <p:nvPr/>
        </p:nvSpPr>
        <p:spPr>
          <a:xfrm>
            <a:off x="4267200" y="4620370"/>
            <a:ext cx="4267200" cy="646331"/>
          </a:xfrm>
          <a:prstGeom prst="rect">
            <a:avLst/>
          </a:prstGeom>
          <a:noFill/>
        </p:spPr>
        <p:txBody>
          <a:bodyPr wrap="square" rtlCol="0">
            <a:spAutoFit/>
          </a:bodyPr>
          <a:lstStyle/>
          <a:p>
            <a:r>
              <a:rPr lang="en-US" dirty="0"/>
              <a:t>DNA Pol III is the principal replicative polymerase in </a:t>
            </a:r>
            <a:r>
              <a:rPr lang="en-US" i="1" dirty="0"/>
              <a:t>E. coli.  </a:t>
            </a:r>
            <a:r>
              <a:rPr lang="en-US" b="1" dirty="0"/>
              <a:t>Why?</a:t>
            </a:r>
          </a:p>
        </p:txBody>
      </p:sp>
    </p:spTree>
    <p:extLst>
      <p:ext uri="{BB962C8B-B14F-4D97-AF65-F5344CB8AC3E}">
        <p14:creationId xmlns:p14="http://schemas.microsoft.com/office/powerpoint/2010/main" val="1976084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aqDNAPolI_Overview.jpg"/>
          <p:cNvPicPr>
            <a:picLocks noChangeAspect="1"/>
          </p:cNvPicPr>
          <p:nvPr/>
        </p:nvPicPr>
        <p:blipFill>
          <a:blip r:embed="rId3" cstate="print"/>
          <a:stretch>
            <a:fillRect/>
          </a:stretch>
        </p:blipFill>
        <p:spPr>
          <a:xfrm>
            <a:off x="0" y="1828800"/>
            <a:ext cx="8893860" cy="4876800"/>
          </a:xfrm>
          <a:prstGeom prst="rect">
            <a:avLst/>
          </a:prstGeom>
        </p:spPr>
      </p:pic>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81994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533400" y="255588"/>
            <a:ext cx="80772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i="1" dirty="0">
                <a:latin typeface="Arial" pitchFamily="34" charset="0"/>
                <a:cs typeface="Arial" pitchFamily="34" charset="0"/>
              </a:rPr>
              <a:t>E. coli</a:t>
            </a:r>
            <a:r>
              <a:rPr lang="en-US" sz="2800" dirty="0">
                <a:latin typeface="Arial" pitchFamily="34" charset="0"/>
                <a:cs typeface="Arial" pitchFamily="34" charset="0"/>
              </a:rPr>
              <a:t> DNA Polymerase I</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8" name="TextBox 7"/>
          <p:cNvSpPr txBox="1"/>
          <p:nvPr/>
        </p:nvSpPr>
        <p:spPr>
          <a:xfrm>
            <a:off x="6553200" y="4191000"/>
            <a:ext cx="2466975" cy="1169551"/>
          </a:xfrm>
          <a:prstGeom prst="rect">
            <a:avLst/>
          </a:prstGeom>
          <a:noFill/>
        </p:spPr>
        <p:txBody>
          <a:bodyPr wrap="square" rtlCol="0">
            <a:spAutoFit/>
          </a:bodyPr>
          <a:lstStyle/>
          <a:p>
            <a:r>
              <a:rPr lang="en-US" sz="1400" dirty="0"/>
              <a:t>Palm Domain </a:t>
            </a:r>
          </a:p>
          <a:p>
            <a:pPr marL="285750" indent="-285750">
              <a:buFont typeface="Arial" pitchFamily="34" charset="0"/>
              <a:buChar char="•"/>
            </a:pPr>
            <a:r>
              <a:rPr lang="en-US" sz="1400" dirty="0"/>
              <a:t>~22 Å x 30 Å </a:t>
            </a:r>
          </a:p>
          <a:p>
            <a:pPr marL="285750" indent="-285750">
              <a:buFont typeface="Arial" pitchFamily="34" charset="0"/>
              <a:buChar char="•"/>
            </a:pPr>
            <a:r>
              <a:rPr lang="en-US" sz="1400" dirty="0"/>
              <a:t>Ideal shape to bind B-DNA   </a:t>
            </a:r>
          </a:p>
          <a:p>
            <a:pPr marL="285750" indent="-285750">
              <a:buFont typeface="Arial" pitchFamily="34" charset="0"/>
              <a:buChar char="•"/>
            </a:pPr>
            <a:r>
              <a:rPr lang="en-US" sz="1400" dirty="0"/>
              <a:t>Lined with basic amino acids </a:t>
            </a:r>
          </a:p>
        </p:txBody>
      </p:sp>
      <p:sp>
        <p:nvSpPr>
          <p:cNvPr id="13" name="TextBox 12"/>
          <p:cNvSpPr txBox="1"/>
          <p:nvPr/>
        </p:nvSpPr>
        <p:spPr>
          <a:xfrm>
            <a:off x="5943600" y="2133600"/>
            <a:ext cx="1905000" cy="1169551"/>
          </a:xfrm>
          <a:prstGeom prst="rect">
            <a:avLst/>
          </a:prstGeom>
          <a:noFill/>
        </p:spPr>
        <p:txBody>
          <a:bodyPr wrap="square" rtlCol="0">
            <a:spAutoFit/>
          </a:bodyPr>
          <a:lstStyle/>
          <a:p>
            <a:r>
              <a:rPr lang="en-US" sz="1400" dirty="0"/>
              <a:t>Thumb</a:t>
            </a:r>
          </a:p>
          <a:p>
            <a:pPr marL="285750" indent="-285750">
              <a:buFont typeface="Arial" pitchFamily="34" charset="0"/>
              <a:buChar char="•"/>
            </a:pPr>
            <a:r>
              <a:rPr lang="en-US" sz="1400" dirty="0"/>
              <a:t>Guides newly formed DNA</a:t>
            </a:r>
          </a:p>
          <a:p>
            <a:pPr marL="285750" indent="-285750">
              <a:buFont typeface="Arial" pitchFamily="34" charset="0"/>
              <a:buChar char="•"/>
            </a:pPr>
            <a:r>
              <a:rPr lang="en-US" sz="1400" dirty="0"/>
              <a:t>Responsible for </a:t>
            </a:r>
            <a:r>
              <a:rPr lang="en-US" sz="1400" dirty="0" err="1"/>
              <a:t>processivity</a:t>
            </a:r>
            <a:endParaRPr lang="en-US" sz="1400" dirty="0"/>
          </a:p>
        </p:txBody>
      </p:sp>
      <p:sp>
        <p:nvSpPr>
          <p:cNvPr id="14" name="TextBox 13"/>
          <p:cNvSpPr txBox="1"/>
          <p:nvPr/>
        </p:nvSpPr>
        <p:spPr>
          <a:xfrm>
            <a:off x="312174" y="685800"/>
            <a:ext cx="6698226" cy="1477328"/>
          </a:xfrm>
          <a:prstGeom prst="rect">
            <a:avLst/>
          </a:prstGeom>
          <a:noFill/>
        </p:spPr>
        <p:txBody>
          <a:bodyPr wrap="square" rtlCol="0">
            <a:spAutoFit/>
          </a:bodyPr>
          <a:lstStyle/>
          <a:p>
            <a:r>
              <a:rPr lang="en-US" dirty="0"/>
              <a:t>Pol I</a:t>
            </a:r>
          </a:p>
          <a:p>
            <a:pPr marL="285750" indent="-285750">
              <a:buFont typeface="Arial" pitchFamily="34" charset="0"/>
              <a:buChar char="•"/>
            </a:pPr>
            <a:r>
              <a:rPr lang="en-US" dirty="0">
                <a:solidFill>
                  <a:srgbClr val="3209E1"/>
                </a:solidFill>
              </a:rPr>
              <a:t>3’</a:t>
            </a:r>
            <a:r>
              <a:rPr lang="en-US" dirty="0">
                <a:solidFill>
                  <a:srgbClr val="3209E1"/>
                </a:solidFill>
                <a:sym typeface="Wingdings" pitchFamily="2" charset="2"/>
              </a:rPr>
              <a:t> 5’ </a:t>
            </a:r>
            <a:r>
              <a:rPr lang="en-US" dirty="0">
                <a:sym typeface="Wingdings" pitchFamily="2" charset="2"/>
              </a:rPr>
              <a:t>and </a:t>
            </a:r>
            <a:r>
              <a:rPr lang="en-US" dirty="0">
                <a:solidFill>
                  <a:srgbClr val="FF0000"/>
                </a:solidFill>
                <a:sym typeface="Wingdings" pitchFamily="2" charset="2"/>
              </a:rPr>
              <a:t>5’  3’</a:t>
            </a:r>
            <a:r>
              <a:rPr lang="en-US" dirty="0">
                <a:sym typeface="Wingdings" pitchFamily="2" charset="2"/>
              </a:rPr>
              <a:t> </a:t>
            </a:r>
            <a:r>
              <a:rPr lang="en-US" dirty="0" err="1">
                <a:sym typeface="Wingdings" pitchFamily="2" charset="2"/>
              </a:rPr>
              <a:t>exonuclease</a:t>
            </a:r>
            <a:r>
              <a:rPr lang="en-US" dirty="0">
                <a:sym typeface="Wingdings" pitchFamily="2" charset="2"/>
              </a:rPr>
              <a:t> activity</a:t>
            </a:r>
          </a:p>
          <a:p>
            <a:pPr marL="285750" indent="-285750">
              <a:buFont typeface="Arial" pitchFamily="34" charset="0"/>
              <a:buChar char="•"/>
            </a:pPr>
            <a:r>
              <a:rPr lang="en-US" dirty="0">
                <a:solidFill>
                  <a:srgbClr val="FF0000"/>
                </a:solidFill>
                <a:sym typeface="Wingdings" pitchFamily="2" charset="2"/>
              </a:rPr>
              <a:t>Small N-terminal domain contains the 5’3’ </a:t>
            </a:r>
            <a:r>
              <a:rPr lang="en-US" dirty="0" err="1">
                <a:solidFill>
                  <a:srgbClr val="FF0000"/>
                </a:solidFill>
                <a:sym typeface="Wingdings" pitchFamily="2" charset="2"/>
              </a:rPr>
              <a:t>exonuclease</a:t>
            </a:r>
            <a:r>
              <a:rPr lang="en-US" dirty="0">
                <a:solidFill>
                  <a:srgbClr val="FF0000"/>
                </a:solidFill>
                <a:sym typeface="Wingdings" pitchFamily="2" charset="2"/>
              </a:rPr>
              <a:t> activity</a:t>
            </a:r>
          </a:p>
          <a:p>
            <a:pPr marL="742950" lvl="1" indent="-285750">
              <a:buFont typeface="Arial" pitchFamily="34" charset="0"/>
              <a:buChar char="•"/>
            </a:pPr>
            <a:r>
              <a:rPr lang="en-US" dirty="0">
                <a:sym typeface="Wingdings" pitchFamily="2" charset="2"/>
              </a:rPr>
              <a:t>Completely independent from active site or 3’  5 site</a:t>
            </a:r>
          </a:p>
          <a:p>
            <a:pPr marL="285750" indent="-285750">
              <a:buFont typeface="Arial" pitchFamily="34" charset="0"/>
              <a:buChar char="•"/>
            </a:pPr>
            <a:endParaRPr lang="en-US" dirty="0">
              <a:sym typeface="Wingdings" pitchFamily="2" charset="2"/>
            </a:endParaRPr>
          </a:p>
        </p:txBody>
      </p:sp>
      <p:sp>
        <p:nvSpPr>
          <p:cNvPr id="16" name="TextBox 15"/>
          <p:cNvSpPr txBox="1"/>
          <p:nvPr/>
        </p:nvSpPr>
        <p:spPr>
          <a:xfrm>
            <a:off x="304800" y="2590800"/>
            <a:ext cx="1905000" cy="2031325"/>
          </a:xfrm>
          <a:prstGeom prst="rect">
            <a:avLst/>
          </a:prstGeom>
          <a:noFill/>
        </p:spPr>
        <p:txBody>
          <a:bodyPr wrap="square" rtlCol="0">
            <a:spAutoFit/>
          </a:bodyPr>
          <a:lstStyle/>
          <a:p>
            <a:r>
              <a:rPr lang="en-US" sz="1400" dirty="0"/>
              <a:t>Fingers</a:t>
            </a:r>
          </a:p>
          <a:p>
            <a:pPr marL="285750" indent="-285750">
              <a:buFont typeface="Arial" pitchFamily="34" charset="0"/>
              <a:buChar char="•"/>
            </a:pPr>
            <a:r>
              <a:rPr lang="en-US" sz="1400" dirty="0"/>
              <a:t>Contains </a:t>
            </a:r>
            <a:r>
              <a:rPr lang="en-US" sz="1400" dirty="0" err="1"/>
              <a:t>dNTP</a:t>
            </a:r>
            <a:r>
              <a:rPr lang="en-US" sz="1400" dirty="0"/>
              <a:t> binding site </a:t>
            </a:r>
          </a:p>
          <a:p>
            <a:pPr marL="285750" indent="-285750">
              <a:buFont typeface="Arial" pitchFamily="34" charset="0"/>
              <a:buChar char="•"/>
            </a:pPr>
            <a:r>
              <a:rPr lang="en-US" sz="1400" dirty="0"/>
              <a:t>Close in on </a:t>
            </a:r>
            <a:r>
              <a:rPr lang="en-US" sz="1400" dirty="0" err="1"/>
              <a:t>dNTP</a:t>
            </a:r>
            <a:r>
              <a:rPr lang="en-US" sz="1400" dirty="0"/>
              <a:t>/Growing Strand once successful Watson-Crick base pairing made</a:t>
            </a:r>
          </a:p>
        </p:txBody>
      </p:sp>
      <p:cxnSp>
        <p:nvCxnSpPr>
          <p:cNvPr id="18" name="Straight Arrow Connector 17"/>
          <p:cNvCxnSpPr/>
          <p:nvPr/>
        </p:nvCxnSpPr>
        <p:spPr>
          <a:xfrm flipH="1" flipV="1">
            <a:off x="4724400" y="3505200"/>
            <a:ext cx="16764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099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0" y="255588"/>
            <a:ext cx="80772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3’ </a:t>
            </a:r>
            <a:r>
              <a:rPr lang="en-US" sz="2800" dirty="0">
                <a:latin typeface="Arial" pitchFamily="34" charset="0"/>
                <a:cs typeface="Arial" pitchFamily="34" charset="0"/>
                <a:sym typeface="Wingdings" pitchFamily="2" charset="2"/>
              </a:rPr>
              <a:t> 5’ </a:t>
            </a:r>
            <a:r>
              <a:rPr lang="en-US" sz="2800" dirty="0" err="1">
                <a:latin typeface="Arial" pitchFamily="34" charset="0"/>
                <a:cs typeface="Arial" pitchFamily="34" charset="0"/>
                <a:sym typeface="Wingdings" pitchFamily="2" charset="2"/>
              </a:rPr>
              <a:t>Exonuclease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5506" y="977045"/>
            <a:ext cx="4285129" cy="2308324"/>
          </a:xfrm>
          <a:prstGeom prst="rect">
            <a:avLst/>
          </a:prstGeom>
          <a:noFill/>
        </p:spPr>
        <p:txBody>
          <a:bodyPr wrap="square" rtlCol="0">
            <a:spAutoFit/>
          </a:bodyPr>
          <a:lstStyle/>
          <a:p>
            <a:r>
              <a:rPr lang="en-US" dirty="0"/>
              <a:t>The structure of </a:t>
            </a:r>
            <a:r>
              <a:rPr lang="en-US" i="1" dirty="0"/>
              <a:t>E. coli</a:t>
            </a:r>
            <a:r>
              <a:rPr lang="en-US" dirty="0"/>
              <a:t> Pol I has been solved with DNA bound in the 3’</a:t>
            </a:r>
            <a:r>
              <a:rPr lang="en-US" dirty="0">
                <a:sym typeface="Wingdings" pitchFamily="2" charset="2"/>
              </a:rPr>
              <a:t>5’ </a:t>
            </a:r>
            <a:r>
              <a:rPr lang="en-US" dirty="0" err="1">
                <a:sym typeface="Wingdings" pitchFamily="2" charset="2"/>
              </a:rPr>
              <a:t>exonuclease</a:t>
            </a:r>
            <a:r>
              <a:rPr lang="en-US" dirty="0">
                <a:sym typeface="Wingdings" pitchFamily="2" charset="2"/>
              </a:rPr>
              <a:t> active site</a:t>
            </a:r>
          </a:p>
          <a:p>
            <a:endParaRPr lang="en-US" dirty="0">
              <a:sym typeface="Wingdings" pitchFamily="2" charset="2"/>
            </a:endParaRPr>
          </a:p>
          <a:p>
            <a:r>
              <a:rPr lang="en-US" dirty="0">
                <a:sym typeface="Wingdings" pitchFamily="2" charset="2"/>
              </a:rPr>
              <a:t>Growing strand peels away from active site</a:t>
            </a:r>
          </a:p>
          <a:p>
            <a:endParaRPr lang="en-US" dirty="0">
              <a:sym typeface="Wingdings" pitchFamily="2" charset="2"/>
            </a:endParaRPr>
          </a:p>
          <a:p>
            <a:r>
              <a:rPr lang="en-US" dirty="0"/>
              <a:t>The base pair closest to the polymerization active site is significantly weakened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529" y="1182666"/>
            <a:ext cx="4571999" cy="3465534"/>
          </a:xfrm>
          <a:prstGeom prst="rect">
            <a:avLst/>
          </a:prstGeom>
        </p:spPr>
      </p:pic>
      <p:sp>
        <p:nvSpPr>
          <p:cNvPr id="6" name="Oval 5"/>
          <p:cNvSpPr/>
          <p:nvPr/>
        </p:nvSpPr>
        <p:spPr>
          <a:xfrm>
            <a:off x="7010400" y="3773466"/>
            <a:ext cx="1066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51849" y="4800600"/>
            <a:ext cx="2592151" cy="646331"/>
          </a:xfrm>
          <a:prstGeom prst="rect">
            <a:avLst/>
          </a:prstGeom>
          <a:noFill/>
        </p:spPr>
        <p:txBody>
          <a:bodyPr wrap="square" rtlCol="0">
            <a:spAutoFit/>
          </a:bodyPr>
          <a:lstStyle/>
          <a:p>
            <a:r>
              <a:rPr lang="en-US" dirty="0" err="1">
                <a:solidFill>
                  <a:srgbClr val="FF0000"/>
                </a:solidFill>
              </a:rPr>
              <a:t>Exonuclease</a:t>
            </a:r>
            <a:r>
              <a:rPr lang="en-US" dirty="0">
                <a:solidFill>
                  <a:srgbClr val="FF0000"/>
                </a:solidFill>
              </a:rPr>
              <a:t> site (Zn</a:t>
            </a:r>
            <a:r>
              <a:rPr lang="en-US" baseline="30000" dirty="0">
                <a:solidFill>
                  <a:srgbClr val="FF0000"/>
                </a:solidFill>
              </a:rPr>
              <a:t>2+</a:t>
            </a:r>
            <a:r>
              <a:rPr lang="en-US" dirty="0">
                <a:solidFill>
                  <a:srgbClr val="FF0000"/>
                </a:solidFill>
              </a:rPr>
              <a:t> activated mechanism)</a:t>
            </a:r>
          </a:p>
        </p:txBody>
      </p:sp>
      <p:cxnSp>
        <p:nvCxnSpPr>
          <p:cNvPr id="11" name="Straight Arrow Connector 10"/>
          <p:cNvCxnSpPr>
            <a:stCxn id="7" idx="0"/>
            <a:endCxn id="6" idx="4"/>
          </p:cNvCxnSpPr>
          <p:nvPr/>
        </p:nvCxnSpPr>
        <p:spPr>
          <a:xfrm flipH="1" flipV="1">
            <a:off x="7543800" y="4459266"/>
            <a:ext cx="304125" cy="3413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06" y="4116366"/>
            <a:ext cx="4041413" cy="2762250"/>
          </a:xfrm>
          <a:prstGeom prst="rect">
            <a:avLst/>
          </a:prstGeom>
        </p:spPr>
      </p:pic>
      <p:sp>
        <p:nvSpPr>
          <p:cNvPr id="20" name="Rectangle 19"/>
          <p:cNvSpPr/>
          <p:nvPr/>
        </p:nvSpPr>
        <p:spPr>
          <a:xfrm>
            <a:off x="2895600" y="4116366"/>
            <a:ext cx="1271319" cy="1007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00400" y="5029200"/>
            <a:ext cx="1237129"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578759" y="5446931"/>
            <a:ext cx="1905000" cy="646331"/>
          </a:xfrm>
          <a:prstGeom prst="rect">
            <a:avLst/>
          </a:prstGeom>
          <a:noFill/>
        </p:spPr>
        <p:txBody>
          <a:bodyPr wrap="square" rtlCol="0">
            <a:spAutoFit/>
          </a:bodyPr>
          <a:lstStyle/>
          <a:p>
            <a:pPr algn="ctr"/>
            <a:r>
              <a:rPr lang="en-US" dirty="0">
                <a:solidFill>
                  <a:srgbClr val="FF0000"/>
                </a:solidFill>
              </a:rPr>
              <a:t>Which bond will be cleaved?</a:t>
            </a:r>
          </a:p>
        </p:txBody>
      </p:sp>
      <p:sp>
        <p:nvSpPr>
          <p:cNvPr id="23" name="TextBox 22"/>
          <p:cNvSpPr txBox="1"/>
          <p:nvPr/>
        </p:nvSpPr>
        <p:spPr>
          <a:xfrm>
            <a:off x="4863353" y="5951587"/>
            <a:ext cx="3224281" cy="369332"/>
          </a:xfrm>
          <a:prstGeom prst="rect">
            <a:avLst/>
          </a:prstGeom>
          <a:noFill/>
        </p:spPr>
        <p:txBody>
          <a:bodyPr wrap="none" rtlCol="0">
            <a:spAutoFit/>
          </a:bodyPr>
          <a:lstStyle/>
          <a:p>
            <a:r>
              <a:rPr lang="en-US" b="1" dirty="0"/>
              <a:t>NEED 3’-hydroxyl for elongation</a:t>
            </a:r>
          </a:p>
        </p:txBody>
      </p:sp>
    </p:spTree>
    <p:extLst>
      <p:ext uri="{BB962C8B-B14F-4D97-AF65-F5344CB8AC3E}">
        <p14:creationId xmlns:p14="http://schemas.microsoft.com/office/powerpoint/2010/main" val="37068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166" y="3909986"/>
            <a:ext cx="7162800" cy="2929586"/>
          </a:xfrm>
          <a:prstGeom prst="rect">
            <a:avLst/>
          </a:prstGeom>
        </p:spPr>
      </p:pic>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0" y="255588"/>
            <a:ext cx="80772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noProof="0" dirty="0">
                <a:latin typeface="Arial" pitchFamily="34" charset="0"/>
                <a:cs typeface="Arial" pitchFamily="34" charset="0"/>
              </a:rPr>
              <a:t>Model for Proofreading in DNA Polymerases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859" y="903334"/>
            <a:ext cx="5831541" cy="2308324"/>
          </a:xfrm>
          <a:prstGeom prst="rect">
            <a:avLst/>
          </a:prstGeom>
          <a:noFill/>
        </p:spPr>
        <p:txBody>
          <a:bodyPr wrap="square" rtlCol="0">
            <a:spAutoFit/>
          </a:bodyPr>
          <a:lstStyle/>
          <a:p>
            <a:pPr marL="285750" indent="-285750">
              <a:buFont typeface="Arial" pitchFamily="34" charset="0"/>
              <a:buChar char="•"/>
            </a:pPr>
            <a:r>
              <a:rPr lang="en-US" dirty="0" err="1">
                <a:sym typeface="Wingdings" pitchFamily="2" charset="2"/>
              </a:rPr>
              <a:t>dNTPs</a:t>
            </a:r>
            <a:r>
              <a:rPr lang="en-US" dirty="0">
                <a:sym typeface="Wingdings" pitchFamily="2" charset="2"/>
              </a:rPr>
              <a:t> are in rapid equilibrium at active site</a:t>
            </a:r>
          </a:p>
          <a:p>
            <a:pPr marL="285750" indent="-285750">
              <a:buFont typeface="Arial" pitchFamily="34" charset="0"/>
              <a:buChar char="•"/>
            </a:pPr>
            <a:endParaRPr lang="en-US" dirty="0">
              <a:sym typeface="Wingdings" pitchFamily="2" charset="2"/>
            </a:endParaRPr>
          </a:p>
          <a:p>
            <a:pPr marL="285750" indent="-285750">
              <a:buFont typeface="Arial" pitchFamily="34" charset="0"/>
              <a:buChar char="•"/>
            </a:pPr>
            <a:r>
              <a:rPr lang="en-US" dirty="0">
                <a:sym typeface="Wingdings" pitchFamily="2" charset="2"/>
              </a:rPr>
              <a:t>When reaction occurs, proper base pair will form a strong tight bonding pair</a:t>
            </a:r>
          </a:p>
          <a:p>
            <a:pPr marL="285750" indent="-285750">
              <a:buFont typeface="Arial" pitchFamily="34" charset="0"/>
              <a:buChar char="•"/>
            </a:pPr>
            <a:endParaRPr lang="en-US" dirty="0">
              <a:solidFill>
                <a:srgbClr val="FF0000"/>
              </a:solidFill>
              <a:sym typeface="Wingdings" pitchFamily="2" charset="2"/>
            </a:endParaRPr>
          </a:p>
          <a:p>
            <a:pPr marL="285750" indent="-285750">
              <a:buFont typeface="Arial" pitchFamily="34" charset="0"/>
              <a:buChar char="•"/>
            </a:pPr>
            <a:r>
              <a:rPr lang="en-US" dirty="0">
                <a:solidFill>
                  <a:srgbClr val="FF0000"/>
                </a:solidFill>
                <a:sym typeface="Wingdings" pitchFamily="2" charset="2"/>
              </a:rPr>
              <a:t>When an error occurs, the base pair is not as tight, resulting in increased favorability for the growing chain to be positioned at the 3’5’ </a:t>
            </a:r>
            <a:r>
              <a:rPr lang="en-US" dirty="0" err="1">
                <a:solidFill>
                  <a:srgbClr val="FF0000"/>
                </a:solidFill>
                <a:sym typeface="Wingdings" pitchFamily="2" charset="2"/>
              </a:rPr>
              <a:t>exonuclease</a:t>
            </a:r>
            <a:r>
              <a:rPr lang="en-US" dirty="0">
                <a:solidFill>
                  <a:srgbClr val="FF0000"/>
                </a:solidFill>
                <a:sym typeface="Wingdings" pitchFamily="2" charset="2"/>
              </a:rPr>
              <a:t> site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203325"/>
            <a:ext cx="3059331" cy="2318945"/>
          </a:xfrm>
          <a:prstGeom prst="rect">
            <a:avLst/>
          </a:prstGeom>
        </p:spPr>
      </p:pic>
    </p:spTree>
    <p:extLst>
      <p:ext uri="{BB962C8B-B14F-4D97-AF65-F5344CB8AC3E}">
        <p14:creationId xmlns:p14="http://schemas.microsoft.com/office/powerpoint/2010/main" val="3032054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sp>
        <p:nvSpPr>
          <p:cNvPr id="12" name="Title 1"/>
          <p:cNvSpPr txBox="1">
            <a:spLocks/>
          </p:cNvSpPr>
          <p:nvPr/>
        </p:nvSpPr>
        <p:spPr>
          <a:xfrm>
            <a:off x="457200" y="255588"/>
            <a:ext cx="80772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noProof="0" dirty="0">
                <a:latin typeface="Arial" pitchFamily="34" charset="0"/>
                <a:cs typeface="Arial" pitchFamily="34" charset="0"/>
              </a:rPr>
              <a:t>Model for Proofreading in DNA Polymerases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11" name="Straight Connector 10"/>
          <p:cNvCxnSpPr/>
          <p:nvPr/>
        </p:nvCxnSpPr>
        <p:spPr>
          <a:xfrm>
            <a:off x="914400" y="685800"/>
            <a:ext cx="7143750" cy="0"/>
          </a:xfrm>
          <a:prstGeom prst="line">
            <a:avLst/>
          </a:prstGeom>
          <a:ln w="19050"/>
        </p:spPr>
        <p:style>
          <a:lnRef idx="1">
            <a:schemeClr val="dk1"/>
          </a:lnRef>
          <a:fillRef idx="0">
            <a:schemeClr val="dk1"/>
          </a:fillRef>
          <a:effectRef idx="0">
            <a:schemeClr val="dk1"/>
          </a:effectRef>
          <a:fontRef idx="minor">
            <a:schemeClr val="tx1"/>
          </a:fontRef>
        </p:style>
      </p:cxnSp>
      <p:pic>
        <p:nvPicPr>
          <p:cNvPr id="2" name="Picture 1" descr="35exonuclease.tiff"/>
          <p:cNvPicPr>
            <a:picLocks noChangeAspect="1"/>
          </p:cNvPicPr>
          <p:nvPr/>
        </p:nvPicPr>
        <p:blipFill rotWithShape="1">
          <a:blip r:embed="rId3" cstate="print">
            <a:extLst>
              <a:ext uri="{28A0092B-C50C-407E-A947-70E740481C1C}">
                <a14:useLocalDpi xmlns:a14="http://schemas.microsoft.com/office/drawing/2010/main" val="0"/>
              </a:ext>
            </a:extLst>
          </a:blip>
          <a:srcRect l="9531" t="4135" r="41946" b="35982"/>
          <a:stretch/>
        </p:blipFill>
        <p:spPr>
          <a:xfrm>
            <a:off x="838199" y="990600"/>
            <a:ext cx="3276601" cy="5380676"/>
          </a:xfrm>
          <a:prstGeom prst="rect">
            <a:avLst/>
          </a:prstGeom>
        </p:spPr>
      </p:pic>
      <p:pic>
        <p:nvPicPr>
          <p:cNvPr id="3" name="Picture 2" descr="base_pairrecognition.tiff"/>
          <p:cNvPicPr>
            <a:picLocks noChangeAspect="1"/>
          </p:cNvPicPr>
          <p:nvPr/>
        </p:nvPicPr>
        <p:blipFill rotWithShape="1">
          <a:blip r:embed="rId4" cstate="print">
            <a:extLst>
              <a:ext uri="{28A0092B-C50C-407E-A947-70E740481C1C}">
                <a14:useLocalDpi xmlns:a14="http://schemas.microsoft.com/office/drawing/2010/main" val="0"/>
              </a:ext>
            </a:extLst>
          </a:blip>
          <a:srcRect l="48082" t="3753" r="2483" b="49376"/>
          <a:stretch/>
        </p:blipFill>
        <p:spPr>
          <a:xfrm rot="10800000">
            <a:off x="5029200" y="1066800"/>
            <a:ext cx="3437950" cy="4337262"/>
          </a:xfrm>
          <a:prstGeom prst="rect">
            <a:avLst/>
          </a:prstGeom>
        </p:spPr>
      </p:pic>
      <p:sp>
        <p:nvSpPr>
          <p:cNvPr id="6" name="TextBox 5"/>
          <p:cNvSpPr txBox="1"/>
          <p:nvPr/>
        </p:nvSpPr>
        <p:spPr>
          <a:xfrm>
            <a:off x="5029200" y="5486400"/>
            <a:ext cx="3886200" cy="1200329"/>
          </a:xfrm>
          <a:prstGeom prst="rect">
            <a:avLst/>
          </a:prstGeom>
          <a:noFill/>
        </p:spPr>
        <p:txBody>
          <a:bodyPr wrap="square" rtlCol="0">
            <a:spAutoFit/>
          </a:bodyPr>
          <a:lstStyle/>
          <a:p>
            <a:r>
              <a:rPr lang="en-US" dirty="0"/>
              <a:t>Incorrect pairing causes a clash and the chains separate.   The growing chain swings out and into the </a:t>
            </a:r>
            <a:r>
              <a:rPr lang="en-US" dirty="0" err="1"/>
              <a:t>exonuclease</a:t>
            </a:r>
            <a:r>
              <a:rPr lang="en-US" dirty="0"/>
              <a:t> site</a:t>
            </a:r>
          </a:p>
        </p:txBody>
      </p:sp>
    </p:spTree>
    <p:extLst>
      <p:ext uri="{BB962C8B-B14F-4D97-AF65-F5344CB8AC3E}">
        <p14:creationId xmlns:p14="http://schemas.microsoft.com/office/powerpoint/2010/main" val="3992594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kln_Klenow_Editing.jpg"/>
          <p:cNvPicPr>
            <a:picLocks noChangeAspect="1"/>
          </p:cNvPicPr>
          <p:nvPr/>
        </p:nvPicPr>
        <p:blipFill>
          <a:blip r:embed="rId3" cstate="print"/>
          <a:srcRect l="16667" t="10008" r="12500" b="13931"/>
          <a:stretch>
            <a:fillRect/>
          </a:stretch>
        </p:blipFill>
        <p:spPr>
          <a:xfrm>
            <a:off x="1600200" y="2057400"/>
            <a:ext cx="6136105" cy="4572000"/>
          </a:xfrm>
          <a:prstGeom prst="rect">
            <a:avLst/>
          </a:prstGeom>
        </p:spPr>
      </p:pic>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0" y="255588"/>
            <a:ext cx="91440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noProof="0" dirty="0">
                <a:latin typeface="Arial" pitchFamily="34" charset="0"/>
                <a:cs typeface="Arial" pitchFamily="34" charset="0"/>
              </a:rPr>
              <a:t>3’-&gt;5’ </a:t>
            </a:r>
            <a:r>
              <a:rPr lang="en-US" sz="2800" noProof="0" dirty="0" err="1">
                <a:latin typeface="Arial" pitchFamily="34" charset="0"/>
                <a:cs typeface="Arial" pitchFamily="34" charset="0"/>
              </a:rPr>
              <a:t>Exonuclease</a:t>
            </a:r>
            <a:r>
              <a:rPr lang="en-US" sz="2800" noProof="0" dirty="0">
                <a:latin typeface="Arial" pitchFamily="34" charset="0"/>
                <a:cs typeface="Arial" pitchFamily="34" charset="0"/>
              </a:rPr>
              <a:t> Mechanism</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1454" y="762000"/>
            <a:ext cx="8099146" cy="1200329"/>
          </a:xfrm>
          <a:prstGeom prst="rect">
            <a:avLst/>
          </a:prstGeom>
          <a:noFill/>
        </p:spPr>
        <p:txBody>
          <a:bodyPr wrap="square" rtlCol="0">
            <a:spAutoFit/>
          </a:bodyPr>
          <a:lstStyle/>
          <a:p>
            <a:r>
              <a:rPr lang="en-US" dirty="0"/>
              <a:t>The structure of </a:t>
            </a:r>
            <a:r>
              <a:rPr lang="en-US" i="1" dirty="0"/>
              <a:t>E. coli</a:t>
            </a:r>
            <a:r>
              <a:rPr lang="en-US" dirty="0"/>
              <a:t> Pol I has been solved with DNA bound in the 3’</a:t>
            </a:r>
            <a:r>
              <a:rPr lang="en-US" dirty="0">
                <a:sym typeface="Wingdings" pitchFamily="2" charset="2"/>
              </a:rPr>
              <a:t>5’ </a:t>
            </a:r>
            <a:r>
              <a:rPr lang="en-US" dirty="0" err="1">
                <a:sym typeface="Wingdings" pitchFamily="2" charset="2"/>
              </a:rPr>
              <a:t>exonuclease</a:t>
            </a:r>
            <a:r>
              <a:rPr lang="en-US" dirty="0">
                <a:sym typeface="Wingdings" pitchFamily="2" charset="2"/>
              </a:rPr>
              <a:t> site</a:t>
            </a:r>
          </a:p>
          <a:p>
            <a:endParaRPr lang="en-US" dirty="0">
              <a:sym typeface="Wingdings" pitchFamily="2" charset="2"/>
            </a:endParaRPr>
          </a:p>
          <a:p>
            <a:r>
              <a:rPr lang="en-US" dirty="0">
                <a:sym typeface="Wingdings" pitchFamily="2" charset="2"/>
              </a:rPr>
              <a:t>Growing strand peels away from active site</a:t>
            </a:r>
            <a:endParaRPr lang="en-US" dirty="0"/>
          </a:p>
        </p:txBody>
      </p:sp>
      <p:pic>
        <p:nvPicPr>
          <p:cNvPr id="18" name="Picture 17" descr="KlenowFragment_exonucleasesite.jpg"/>
          <p:cNvPicPr>
            <a:picLocks noChangeAspect="1"/>
          </p:cNvPicPr>
          <p:nvPr/>
        </p:nvPicPr>
        <p:blipFill>
          <a:blip r:embed="rId4" cstate="print"/>
          <a:stretch>
            <a:fillRect/>
          </a:stretch>
        </p:blipFill>
        <p:spPr>
          <a:xfrm>
            <a:off x="1752600" y="2286000"/>
            <a:ext cx="5930056" cy="4114800"/>
          </a:xfrm>
          <a:prstGeom prst="rect">
            <a:avLst/>
          </a:prstGeom>
        </p:spPr>
      </p:pic>
      <p:sp>
        <p:nvSpPr>
          <p:cNvPr id="19" name="TextBox 18"/>
          <p:cNvSpPr txBox="1"/>
          <p:nvPr/>
        </p:nvSpPr>
        <p:spPr>
          <a:xfrm>
            <a:off x="533400" y="762000"/>
            <a:ext cx="8099146" cy="646331"/>
          </a:xfrm>
          <a:prstGeom prst="rect">
            <a:avLst/>
          </a:prstGeom>
          <a:noFill/>
        </p:spPr>
        <p:txBody>
          <a:bodyPr wrap="square" rtlCol="0">
            <a:spAutoFit/>
          </a:bodyPr>
          <a:lstStyle/>
          <a:p>
            <a:r>
              <a:rPr lang="en-US" dirty="0"/>
              <a:t>Tyr 423 activates a water molecule which then serves as a </a:t>
            </a:r>
            <a:r>
              <a:rPr lang="en-US" dirty="0" err="1"/>
              <a:t>nucleophile</a:t>
            </a:r>
            <a:r>
              <a:rPr lang="en-US" dirty="0"/>
              <a:t> to begin the cleavage of the base from the strand</a:t>
            </a:r>
          </a:p>
        </p:txBody>
      </p:sp>
    </p:spTree>
    <p:extLst>
      <p:ext uri="{BB962C8B-B14F-4D97-AF65-F5344CB8AC3E}">
        <p14:creationId xmlns:p14="http://schemas.microsoft.com/office/powerpoint/2010/main" val="210191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0" y="255588"/>
            <a:ext cx="91440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lvl="0" algn="ctr">
              <a:spcBef>
                <a:spcPct val="0"/>
              </a:spcBef>
              <a:defRPr/>
            </a:pPr>
            <a:r>
              <a:rPr lang="en-US" sz="2800" dirty="0">
                <a:latin typeface="Arial" pitchFamily="34" charset="0"/>
                <a:cs typeface="Arial" pitchFamily="34" charset="0"/>
              </a:rPr>
              <a:t>3’-&gt;5’ </a:t>
            </a:r>
            <a:r>
              <a:rPr lang="en-US" sz="2800" dirty="0" err="1">
                <a:latin typeface="Arial" pitchFamily="34" charset="0"/>
                <a:cs typeface="Arial" pitchFamily="34" charset="0"/>
              </a:rPr>
              <a:t>Exonuclease</a:t>
            </a:r>
            <a:r>
              <a:rPr lang="en-US" sz="2800" dirty="0">
                <a:latin typeface="Arial" pitchFamily="34" charset="0"/>
                <a:cs typeface="Arial" pitchFamily="34" charset="0"/>
              </a:rPr>
              <a:t> Mechanism</a:t>
            </a: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3400" y="1258669"/>
            <a:ext cx="8099146" cy="646331"/>
          </a:xfrm>
          <a:prstGeom prst="rect">
            <a:avLst/>
          </a:prstGeom>
          <a:noFill/>
        </p:spPr>
        <p:txBody>
          <a:bodyPr wrap="square" rtlCol="0">
            <a:spAutoFit/>
          </a:bodyPr>
          <a:lstStyle/>
          <a:p>
            <a:r>
              <a:rPr lang="en-US" dirty="0"/>
              <a:t>Tyr 423 activates a water molecule which then serves as a </a:t>
            </a:r>
            <a:r>
              <a:rPr lang="en-US" dirty="0" err="1"/>
              <a:t>nucleophile</a:t>
            </a:r>
            <a:r>
              <a:rPr lang="en-US" dirty="0"/>
              <a:t> to begin the cleavage of the base from the strand</a:t>
            </a:r>
          </a:p>
        </p:txBody>
      </p:sp>
      <p:pic>
        <p:nvPicPr>
          <p:cNvPr id="1026" name="Picture 2"/>
          <p:cNvPicPr>
            <a:picLocks noChangeAspect="1" noChangeArrowheads="1"/>
          </p:cNvPicPr>
          <p:nvPr/>
        </p:nvPicPr>
        <p:blipFill>
          <a:blip r:embed="rId3" cstate="print"/>
          <a:srcRect l="12676" t="28354" r="49296" b="41883"/>
          <a:stretch>
            <a:fillRect/>
          </a:stretch>
        </p:blipFill>
        <p:spPr bwMode="auto">
          <a:xfrm>
            <a:off x="3505200" y="2362200"/>
            <a:ext cx="5410200" cy="3306233"/>
          </a:xfrm>
          <a:prstGeom prst="rect">
            <a:avLst/>
          </a:prstGeom>
          <a:noFill/>
          <a:ln w="9525">
            <a:noFill/>
            <a:miter lim="800000"/>
            <a:headEnd/>
            <a:tailEnd/>
          </a:ln>
        </p:spPr>
      </p:pic>
      <p:pic>
        <p:nvPicPr>
          <p:cNvPr id="13" name="Picture 12" descr="KlenowFragment_exonucleasesite.jpg"/>
          <p:cNvPicPr>
            <a:picLocks noChangeAspect="1"/>
          </p:cNvPicPr>
          <p:nvPr/>
        </p:nvPicPr>
        <p:blipFill>
          <a:blip r:embed="rId4" cstate="print"/>
          <a:srcRect l="24764" t="14643" r="22410" b="27683"/>
          <a:stretch>
            <a:fillRect/>
          </a:stretch>
        </p:blipFill>
        <p:spPr>
          <a:xfrm>
            <a:off x="588264" y="3048000"/>
            <a:ext cx="2916936" cy="2209800"/>
          </a:xfrm>
          <a:prstGeom prst="rect">
            <a:avLst/>
          </a:prstGeom>
        </p:spPr>
      </p:pic>
      <p:sp>
        <p:nvSpPr>
          <p:cNvPr id="15" name="Rectangle 14"/>
          <p:cNvSpPr/>
          <p:nvPr/>
        </p:nvSpPr>
        <p:spPr>
          <a:xfrm>
            <a:off x="3733800" y="6172200"/>
            <a:ext cx="5257800" cy="215444"/>
          </a:xfrm>
          <a:prstGeom prst="rect">
            <a:avLst/>
          </a:prstGeom>
        </p:spPr>
        <p:txBody>
          <a:bodyPr wrap="square">
            <a:spAutoFit/>
          </a:bodyPr>
          <a:lstStyle/>
          <a:p>
            <a:r>
              <a:rPr lang="en-US" sz="800" dirty="0"/>
              <a:t>Freemont et al.  (1988).  </a:t>
            </a:r>
            <a:r>
              <a:rPr lang="en-US" sz="800" dirty="0" err="1"/>
              <a:t>Cocrystal</a:t>
            </a:r>
            <a:r>
              <a:rPr lang="en-US" sz="800" dirty="0"/>
              <a:t> structure of an editing complex of </a:t>
            </a:r>
            <a:r>
              <a:rPr lang="en-US" sz="800" dirty="0" err="1"/>
              <a:t>Klenow</a:t>
            </a:r>
            <a:r>
              <a:rPr lang="en-US" sz="800" dirty="0"/>
              <a:t> fragment with DNA.  PNAS </a:t>
            </a:r>
            <a:r>
              <a:rPr lang="en-US" sz="800" b="1" dirty="0"/>
              <a:t>85</a:t>
            </a:r>
            <a:r>
              <a:rPr lang="en-US" sz="800" dirty="0"/>
              <a:t>:  8924-8928.</a:t>
            </a:r>
          </a:p>
        </p:txBody>
      </p:sp>
    </p:spTree>
    <p:extLst>
      <p:ext uri="{BB962C8B-B14F-4D97-AF65-F5344CB8AC3E}">
        <p14:creationId xmlns:p14="http://schemas.microsoft.com/office/powerpoint/2010/main" val="4083071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82756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a:latin typeface="Arial" pitchFamily="34" charset="0"/>
                <a:cs typeface="Arial" pitchFamily="34" charset="0"/>
              </a:rPr>
              <a:t>Taq</a:t>
            </a:r>
            <a:r>
              <a:rPr lang="en-US" sz="2800" dirty="0">
                <a:latin typeface="Arial" pitchFamily="34" charset="0"/>
                <a:cs typeface="Arial" pitchFamily="34" charset="0"/>
              </a:rPr>
              <a:t>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voet4e_fig_30_09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800" y="1600200"/>
            <a:ext cx="3532381" cy="4605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838200"/>
            <a:ext cx="7156146" cy="923330"/>
          </a:xfrm>
          <a:prstGeom prst="rect">
            <a:avLst/>
          </a:prstGeom>
          <a:noFill/>
        </p:spPr>
        <p:txBody>
          <a:bodyPr wrap="square" rtlCol="0">
            <a:spAutoFit/>
          </a:bodyPr>
          <a:lstStyle/>
          <a:p>
            <a:r>
              <a:rPr lang="en-US" dirty="0"/>
              <a:t>Two domains were identified:</a:t>
            </a:r>
          </a:p>
          <a:p>
            <a:pPr marL="342900" indent="-342900">
              <a:buFont typeface="+mj-lt"/>
              <a:buAutoNum type="arabicPeriod"/>
            </a:pPr>
            <a:r>
              <a:rPr lang="en-US" dirty="0"/>
              <a:t>Polymerase Domain</a:t>
            </a:r>
          </a:p>
          <a:p>
            <a:pPr marL="342900" indent="-342900">
              <a:buFont typeface="+mj-lt"/>
              <a:buAutoNum type="arabicPeriod"/>
            </a:pPr>
            <a:r>
              <a:rPr lang="en-US" dirty="0"/>
              <a:t>5’</a:t>
            </a:r>
            <a:r>
              <a:rPr lang="en-US" dirty="0">
                <a:sym typeface="Wingdings"/>
              </a:rPr>
              <a:t>3’ </a:t>
            </a:r>
            <a:r>
              <a:rPr lang="en-US" dirty="0" err="1"/>
              <a:t>Exonuclease</a:t>
            </a:r>
            <a:r>
              <a:rPr lang="en-US" dirty="0"/>
              <a:t> Domain</a:t>
            </a:r>
          </a:p>
        </p:txBody>
      </p:sp>
      <p:sp>
        <p:nvSpPr>
          <p:cNvPr id="5" name="Oval 4"/>
          <p:cNvSpPr/>
          <p:nvPr/>
        </p:nvSpPr>
        <p:spPr>
          <a:xfrm>
            <a:off x="5247391" y="3581400"/>
            <a:ext cx="2438400"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34201" y="2362200"/>
            <a:ext cx="1981200" cy="923330"/>
          </a:xfrm>
          <a:prstGeom prst="rect">
            <a:avLst/>
          </a:prstGeom>
          <a:noFill/>
        </p:spPr>
        <p:txBody>
          <a:bodyPr wrap="square" rtlCol="0">
            <a:spAutoFit/>
          </a:bodyPr>
          <a:lstStyle/>
          <a:p>
            <a:pPr algn="ctr"/>
            <a:r>
              <a:rPr lang="en-US" dirty="0">
                <a:solidFill>
                  <a:srgbClr val="FF0000"/>
                </a:solidFill>
              </a:rPr>
              <a:t>N-terminal domain contains 5’ </a:t>
            </a:r>
            <a:r>
              <a:rPr lang="en-US" dirty="0">
                <a:solidFill>
                  <a:srgbClr val="FF0000"/>
                </a:solidFill>
                <a:sym typeface="Wingdings" pitchFamily="2" charset="2"/>
              </a:rPr>
              <a:t></a:t>
            </a:r>
            <a:r>
              <a:rPr lang="en-US" dirty="0">
                <a:solidFill>
                  <a:srgbClr val="FF0000"/>
                </a:solidFill>
              </a:rPr>
              <a:t> 3’ </a:t>
            </a:r>
            <a:r>
              <a:rPr lang="en-US" dirty="0" err="1">
                <a:solidFill>
                  <a:srgbClr val="FF0000"/>
                </a:solidFill>
              </a:rPr>
              <a:t>exonuclease</a:t>
            </a:r>
            <a:endParaRPr lang="en-US" dirty="0">
              <a:solidFill>
                <a:srgbClr val="FF0000"/>
              </a:solidFill>
            </a:endParaRPr>
          </a:p>
        </p:txBody>
      </p:sp>
      <p:sp>
        <p:nvSpPr>
          <p:cNvPr id="15" name="Oval 14"/>
          <p:cNvSpPr/>
          <p:nvPr/>
        </p:nvSpPr>
        <p:spPr>
          <a:xfrm>
            <a:off x="3276600" y="1524000"/>
            <a:ext cx="3124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8200" y="2667000"/>
            <a:ext cx="2209800" cy="923330"/>
          </a:xfrm>
          <a:prstGeom prst="rect">
            <a:avLst/>
          </a:prstGeom>
          <a:noFill/>
        </p:spPr>
        <p:txBody>
          <a:bodyPr wrap="square" rtlCol="0">
            <a:spAutoFit/>
          </a:bodyPr>
          <a:lstStyle/>
          <a:p>
            <a:pPr algn="ctr"/>
            <a:r>
              <a:rPr lang="en-US" dirty="0">
                <a:solidFill>
                  <a:srgbClr val="00B050"/>
                </a:solidFill>
              </a:rPr>
              <a:t>C-terminal domain contains polymerase activity</a:t>
            </a:r>
          </a:p>
        </p:txBody>
      </p:sp>
    </p:spTree>
    <p:extLst>
      <p:ext uri="{BB962C8B-B14F-4D97-AF65-F5344CB8AC3E}">
        <p14:creationId xmlns:p14="http://schemas.microsoft.com/office/powerpoint/2010/main" val="2100901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111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a:latin typeface="Arial" pitchFamily="34" charset="0"/>
                <a:cs typeface="Arial" pitchFamily="34" charset="0"/>
              </a:rPr>
              <a:t>Taq</a:t>
            </a:r>
            <a:r>
              <a:rPr lang="en-US" sz="2800" dirty="0">
                <a:latin typeface="Arial" pitchFamily="34" charset="0"/>
                <a:cs typeface="Arial" pitchFamily="34" charset="0"/>
              </a:rPr>
              <a:t>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5" name="Picture 24" descr="Klentaq_Overview.jpg"/>
          <p:cNvPicPr>
            <a:picLocks noChangeAspect="1"/>
          </p:cNvPicPr>
          <p:nvPr/>
        </p:nvPicPr>
        <p:blipFill>
          <a:blip r:embed="rId3" cstate="print"/>
          <a:srcRect l="30556" r="27778"/>
          <a:stretch>
            <a:fillRect/>
          </a:stretch>
        </p:blipFill>
        <p:spPr>
          <a:xfrm>
            <a:off x="4648200" y="1143000"/>
            <a:ext cx="4343400" cy="5171541"/>
          </a:xfrm>
          <a:prstGeom prst="rect">
            <a:avLst/>
          </a:prstGeom>
        </p:spPr>
      </p:pic>
      <p:sp>
        <p:nvSpPr>
          <p:cNvPr id="28" name="TextBox 27"/>
          <p:cNvSpPr txBox="1"/>
          <p:nvPr/>
        </p:nvSpPr>
        <p:spPr>
          <a:xfrm>
            <a:off x="609600" y="2590800"/>
            <a:ext cx="3352800" cy="2308324"/>
          </a:xfrm>
          <a:prstGeom prst="rect">
            <a:avLst/>
          </a:prstGeom>
          <a:noFill/>
        </p:spPr>
        <p:txBody>
          <a:bodyPr wrap="square" rtlCol="0">
            <a:spAutoFit/>
          </a:bodyPr>
          <a:lstStyle/>
          <a:p>
            <a:r>
              <a:rPr lang="en-US" dirty="0"/>
              <a:t>Notice the same Finger and Thumb domains as </a:t>
            </a:r>
            <a:r>
              <a:rPr lang="en-US" i="1" dirty="0"/>
              <a:t>E. coli </a:t>
            </a:r>
            <a:r>
              <a:rPr lang="en-US" dirty="0"/>
              <a:t>DNA </a:t>
            </a:r>
            <a:r>
              <a:rPr lang="en-US" dirty="0" err="1"/>
              <a:t>PolI</a:t>
            </a:r>
            <a:endParaRPr lang="en-US" dirty="0"/>
          </a:p>
          <a:p>
            <a:pPr>
              <a:buFont typeface="Arial" pitchFamily="34" charset="0"/>
              <a:buChar char="•"/>
            </a:pPr>
            <a:r>
              <a:rPr lang="en-US" dirty="0"/>
              <a:t>Same function, same domains</a:t>
            </a:r>
          </a:p>
          <a:p>
            <a:pPr>
              <a:buFont typeface="Arial" pitchFamily="34" charset="0"/>
              <a:buChar char="•"/>
            </a:pPr>
            <a:r>
              <a:rPr lang="en-US" dirty="0"/>
              <a:t>Evidence of evolutionary conservation of function</a:t>
            </a:r>
          </a:p>
          <a:p>
            <a:pPr>
              <a:buFont typeface="Arial" pitchFamily="34" charset="0"/>
              <a:buChar char="•"/>
            </a:pPr>
            <a:r>
              <a:rPr lang="en-US" dirty="0" err="1"/>
              <a:t>Taq</a:t>
            </a:r>
            <a:r>
              <a:rPr lang="en-US" dirty="0"/>
              <a:t> DNA Pol has no 3’-&gt;5’ </a:t>
            </a:r>
            <a:r>
              <a:rPr lang="en-US" dirty="0" err="1"/>
              <a:t>exonuclease</a:t>
            </a:r>
            <a:r>
              <a:rPr lang="en-US" dirty="0"/>
              <a:t> activity though…</a:t>
            </a:r>
          </a:p>
        </p:txBody>
      </p:sp>
      <p:pic>
        <p:nvPicPr>
          <p:cNvPr id="29" name="Picture 28" descr="Klentaq_Overview_rear.jpg"/>
          <p:cNvPicPr>
            <a:picLocks noChangeAspect="1"/>
          </p:cNvPicPr>
          <p:nvPr/>
        </p:nvPicPr>
        <p:blipFill>
          <a:blip r:embed="rId4" cstate="print"/>
          <a:srcRect l="34722" r="25000" b="5207"/>
          <a:stretch>
            <a:fillRect/>
          </a:stretch>
        </p:blipFill>
        <p:spPr>
          <a:xfrm>
            <a:off x="4572000" y="1066800"/>
            <a:ext cx="4372611" cy="5105400"/>
          </a:xfrm>
          <a:prstGeom prst="rect">
            <a:avLst/>
          </a:prstGeom>
        </p:spPr>
      </p:pic>
    </p:spTree>
    <p:extLst>
      <p:ext uri="{BB962C8B-B14F-4D97-AF65-F5344CB8AC3E}">
        <p14:creationId xmlns:p14="http://schemas.microsoft.com/office/powerpoint/2010/main" val="147961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111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i="1" dirty="0">
                <a:latin typeface="Arial" pitchFamily="34" charset="0"/>
                <a:cs typeface="Arial" pitchFamily="34" charset="0"/>
              </a:rPr>
              <a:t>E. coli</a:t>
            </a:r>
            <a:r>
              <a:rPr lang="en-US" sz="2800" dirty="0">
                <a:latin typeface="Arial" pitchFamily="34" charset="0"/>
                <a:cs typeface="Arial" pitchFamily="34" charset="0"/>
              </a:rPr>
              <a:t> and </a:t>
            </a:r>
            <a:r>
              <a:rPr lang="en-US" sz="2800" dirty="0" err="1">
                <a:latin typeface="Arial" pitchFamily="34" charset="0"/>
                <a:cs typeface="Arial" pitchFamily="34" charset="0"/>
              </a:rPr>
              <a:t>Taq</a:t>
            </a:r>
            <a:r>
              <a:rPr lang="en-US" sz="2800" dirty="0">
                <a:latin typeface="Arial" pitchFamily="34" charset="0"/>
                <a:cs typeface="Arial" pitchFamily="34" charset="0"/>
              </a:rPr>
              <a:t> DNA Polymerase Superposition</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28" name="TextBox 27"/>
          <p:cNvSpPr txBox="1"/>
          <p:nvPr/>
        </p:nvSpPr>
        <p:spPr>
          <a:xfrm>
            <a:off x="609600" y="2590800"/>
            <a:ext cx="3352800" cy="2308324"/>
          </a:xfrm>
          <a:prstGeom prst="rect">
            <a:avLst/>
          </a:prstGeom>
          <a:noFill/>
        </p:spPr>
        <p:txBody>
          <a:bodyPr wrap="square" rtlCol="0">
            <a:spAutoFit/>
          </a:bodyPr>
          <a:lstStyle/>
          <a:p>
            <a:r>
              <a:rPr lang="en-US" dirty="0"/>
              <a:t>Notice the same Finger and Thumb domains as </a:t>
            </a:r>
            <a:r>
              <a:rPr lang="en-US" i="1" dirty="0"/>
              <a:t>E. coli </a:t>
            </a:r>
            <a:r>
              <a:rPr lang="en-US" dirty="0"/>
              <a:t>DNA </a:t>
            </a:r>
            <a:r>
              <a:rPr lang="en-US" dirty="0" err="1"/>
              <a:t>PolI</a:t>
            </a:r>
            <a:endParaRPr lang="en-US" dirty="0"/>
          </a:p>
          <a:p>
            <a:pPr>
              <a:buFont typeface="Arial" pitchFamily="34" charset="0"/>
              <a:buChar char="•"/>
            </a:pPr>
            <a:r>
              <a:rPr lang="en-US" dirty="0"/>
              <a:t>Same function, same domains</a:t>
            </a:r>
          </a:p>
          <a:p>
            <a:pPr>
              <a:buFont typeface="Arial" pitchFamily="34" charset="0"/>
              <a:buChar char="•"/>
            </a:pPr>
            <a:r>
              <a:rPr lang="en-US" dirty="0"/>
              <a:t>Evidence of evolutionary conservation of function</a:t>
            </a:r>
          </a:p>
          <a:p>
            <a:pPr>
              <a:buFont typeface="Arial" pitchFamily="34" charset="0"/>
              <a:buChar char="•"/>
            </a:pPr>
            <a:r>
              <a:rPr lang="en-US" dirty="0" err="1"/>
              <a:t>Taq</a:t>
            </a:r>
            <a:r>
              <a:rPr lang="en-US" dirty="0"/>
              <a:t> DNA Pol has no 3’-&gt;5’ </a:t>
            </a:r>
            <a:r>
              <a:rPr lang="en-US" dirty="0" err="1"/>
              <a:t>exonuclease</a:t>
            </a:r>
            <a:r>
              <a:rPr lang="en-US" dirty="0"/>
              <a:t> activity though…</a:t>
            </a:r>
          </a:p>
        </p:txBody>
      </p:sp>
      <p:pic>
        <p:nvPicPr>
          <p:cNvPr id="8" name="Picture 7" descr="Taq_Klenow_superposition.jpg"/>
          <p:cNvPicPr>
            <a:picLocks noChangeAspect="1"/>
          </p:cNvPicPr>
          <p:nvPr/>
        </p:nvPicPr>
        <p:blipFill>
          <a:blip r:embed="rId3" cstate="print"/>
          <a:srcRect l="34722" r="27778"/>
          <a:stretch>
            <a:fillRect/>
          </a:stretch>
        </p:blipFill>
        <p:spPr>
          <a:xfrm>
            <a:off x="4114800" y="877372"/>
            <a:ext cx="4572000" cy="5682827"/>
          </a:xfrm>
          <a:prstGeom prst="rect">
            <a:avLst/>
          </a:prstGeom>
        </p:spPr>
      </p:pic>
      <p:sp>
        <p:nvSpPr>
          <p:cNvPr id="10" name="Oval 9"/>
          <p:cNvSpPr/>
          <p:nvPr/>
        </p:nvSpPr>
        <p:spPr>
          <a:xfrm>
            <a:off x="4343400" y="1524000"/>
            <a:ext cx="1828800" cy="2590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72200" y="1143000"/>
            <a:ext cx="1981200" cy="2590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76800" y="4114800"/>
            <a:ext cx="3200400" cy="22098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631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itchFamily="34" charset="0"/>
                <a:cs typeface="Arial" pitchFamily="34" charset="0"/>
              </a:rPr>
              <a:t>Backbones of DNA and RNA</a:t>
            </a:r>
          </a:p>
        </p:txBody>
      </p:sp>
      <p:pic>
        <p:nvPicPr>
          <p:cNvPr id="8" name="Picture Placeholder 7" descr="A diagram shows the arrangement of bases in D N A and in R N A. Both the D N A and R N A polymer chains comprise of alternating sugar and phosphate units. Each sugar unit has a base attached to it. Two of the oxygen atoms in the phosphate units, which link the sugar units, are labeled as 3 prime and 5 prim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21132" y="1735722"/>
            <a:ext cx="8407203" cy="4715675"/>
          </a:xfrm>
          <a:prstGeom prst="rect">
            <a:avLst/>
          </a:prstGeom>
        </p:spPr>
      </p:pic>
    </p:spTree>
    <p:extLst>
      <p:ext uri="{BB962C8B-B14F-4D97-AF65-F5344CB8AC3E}">
        <p14:creationId xmlns:p14="http://schemas.microsoft.com/office/powerpoint/2010/main" val="32583647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990600"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2286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DNA Pol III</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2" name="TextBox 1"/>
          <p:cNvSpPr txBox="1"/>
          <p:nvPr/>
        </p:nvSpPr>
        <p:spPr>
          <a:xfrm>
            <a:off x="838200" y="762000"/>
            <a:ext cx="7696200" cy="461665"/>
          </a:xfrm>
          <a:prstGeom prst="rect">
            <a:avLst/>
          </a:prstGeom>
          <a:noFill/>
        </p:spPr>
        <p:txBody>
          <a:bodyPr wrap="square" rtlCol="0">
            <a:spAutoFit/>
          </a:bodyPr>
          <a:lstStyle/>
          <a:p>
            <a:r>
              <a:rPr lang="en-US" sz="2400" dirty="0"/>
              <a:t>Many subunits and </a:t>
            </a:r>
            <a:r>
              <a:rPr lang="en-US" sz="2400" dirty="0" err="1"/>
              <a:t>protomers</a:t>
            </a:r>
            <a:r>
              <a:rPr lang="en-US" sz="2400" dirty="0"/>
              <a:t> required for function</a:t>
            </a:r>
          </a:p>
        </p:txBody>
      </p:sp>
      <p:pic>
        <p:nvPicPr>
          <p:cNvPr id="5" name="Picture 4" descr="DNAPolIII.tiff"/>
          <p:cNvPicPr>
            <a:picLocks noChangeAspect="1"/>
          </p:cNvPicPr>
          <p:nvPr/>
        </p:nvPicPr>
        <p:blipFill rotWithShape="1">
          <a:blip r:embed="rId3" cstate="print">
            <a:extLst>
              <a:ext uri="{28A0092B-C50C-407E-A947-70E740481C1C}">
                <a14:useLocalDpi xmlns:a14="http://schemas.microsoft.com/office/drawing/2010/main" val="0"/>
              </a:ext>
            </a:extLst>
          </a:blip>
          <a:srcRect l="3599" t="5488" r="11068" b="57473"/>
          <a:stretch/>
        </p:blipFill>
        <p:spPr>
          <a:xfrm>
            <a:off x="533400" y="1524000"/>
            <a:ext cx="7784118" cy="4495800"/>
          </a:xfrm>
          <a:prstGeom prst="rect">
            <a:avLst/>
          </a:prstGeom>
        </p:spPr>
      </p:pic>
      <p:grpSp>
        <p:nvGrpSpPr>
          <p:cNvPr id="3" name="Group 2"/>
          <p:cNvGrpSpPr/>
          <p:nvPr/>
        </p:nvGrpSpPr>
        <p:grpSpPr>
          <a:xfrm>
            <a:off x="381000" y="2438400"/>
            <a:ext cx="8117435" cy="3141448"/>
            <a:chOff x="381000" y="2438400"/>
            <a:chExt cx="8117435" cy="3141448"/>
          </a:xfrm>
        </p:grpSpPr>
        <p:pic>
          <p:nvPicPr>
            <p:cNvPr id="8" name="Picture 7" descr="DNAPolIII.tiff"/>
            <p:cNvPicPr>
              <a:picLocks noChangeAspect="1"/>
            </p:cNvPicPr>
            <p:nvPr/>
          </p:nvPicPr>
          <p:blipFill rotWithShape="1">
            <a:blip r:embed="rId3" cstate="print">
              <a:extLst>
                <a:ext uri="{28A0092B-C50C-407E-A947-70E740481C1C}">
                  <a14:useLocalDpi xmlns:a14="http://schemas.microsoft.com/office/drawing/2010/main" val="0"/>
                </a:ext>
              </a:extLst>
            </a:blip>
            <a:srcRect l="2382" t="54416" r="8787" b="19748"/>
            <a:stretch/>
          </p:blipFill>
          <p:spPr>
            <a:xfrm>
              <a:off x="381000" y="2438400"/>
              <a:ext cx="8117435" cy="3141448"/>
            </a:xfrm>
            <a:prstGeom prst="rect">
              <a:avLst/>
            </a:prstGeom>
          </p:spPr>
        </p:pic>
        <p:sp>
          <p:nvSpPr>
            <p:cNvPr id="11" name="Bent Arrow 10"/>
            <p:cNvSpPr/>
            <p:nvPr/>
          </p:nvSpPr>
          <p:spPr>
            <a:xfrm rot="11970241">
              <a:off x="3874955" y="4595600"/>
              <a:ext cx="2406289" cy="803290"/>
            </a:xfrm>
            <a:prstGeom prst="bentArrow">
              <a:avLst>
                <a:gd name="adj1" fmla="val 16816"/>
                <a:gd name="adj2" fmla="val 2963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4459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AD419-2AC2-C546-AC77-9B708B494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96850"/>
            <a:ext cx="4521200" cy="6464300"/>
          </a:xfrm>
          <a:prstGeom prst="rect">
            <a:avLst/>
          </a:prstGeom>
        </p:spPr>
      </p:pic>
      <p:sp>
        <p:nvSpPr>
          <p:cNvPr id="4" name="TextBox 3">
            <a:extLst>
              <a:ext uri="{FF2B5EF4-FFF2-40B4-BE49-F238E27FC236}">
                <a16:creationId xmlns:a16="http://schemas.microsoft.com/office/drawing/2014/main" id="{CB54CF1D-646E-0247-B579-AB6A0754D071}"/>
              </a:ext>
            </a:extLst>
          </p:cNvPr>
          <p:cNvSpPr txBox="1"/>
          <p:nvPr/>
        </p:nvSpPr>
        <p:spPr>
          <a:xfrm>
            <a:off x="990600" y="76200"/>
            <a:ext cx="6858000" cy="369332"/>
          </a:xfrm>
          <a:prstGeom prst="rect">
            <a:avLst/>
          </a:prstGeom>
          <a:noFill/>
        </p:spPr>
        <p:txBody>
          <a:bodyPr wrap="square" rtlCol="0">
            <a:spAutoFit/>
          </a:bodyPr>
          <a:lstStyle/>
          <a:p>
            <a:r>
              <a:rPr lang="en-US" b="1" dirty="0"/>
              <a:t>Metal Ions in Addition Reaction</a:t>
            </a:r>
          </a:p>
        </p:txBody>
      </p:sp>
    </p:spTree>
    <p:extLst>
      <p:ext uri="{BB962C8B-B14F-4D97-AF65-F5344CB8AC3E}">
        <p14:creationId xmlns:p14="http://schemas.microsoft.com/office/powerpoint/2010/main" val="2912586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FEF92-F6F7-9641-B41D-4E1E3A08D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24000"/>
            <a:ext cx="6858000" cy="4949598"/>
          </a:xfrm>
          <a:prstGeom prst="rect">
            <a:avLst/>
          </a:prstGeom>
        </p:spPr>
      </p:pic>
      <p:sp>
        <p:nvSpPr>
          <p:cNvPr id="4" name="TextBox 3">
            <a:extLst>
              <a:ext uri="{FF2B5EF4-FFF2-40B4-BE49-F238E27FC236}">
                <a16:creationId xmlns:a16="http://schemas.microsoft.com/office/drawing/2014/main" id="{5F5C4267-CE24-4A42-B7A8-C556E6CD875C}"/>
              </a:ext>
            </a:extLst>
          </p:cNvPr>
          <p:cNvSpPr txBox="1"/>
          <p:nvPr/>
        </p:nvSpPr>
        <p:spPr>
          <a:xfrm>
            <a:off x="990600" y="76200"/>
            <a:ext cx="6858000" cy="369332"/>
          </a:xfrm>
          <a:prstGeom prst="rect">
            <a:avLst/>
          </a:prstGeom>
          <a:noFill/>
        </p:spPr>
        <p:txBody>
          <a:bodyPr wrap="square" rtlCol="0">
            <a:spAutoFit/>
          </a:bodyPr>
          <a:lstStyle/>
          <a:p>
            <a:r>
              <a:rPr lang="en-US" b="1" dirty="0"/>
              <a:t>Fidelity, Minor groove hydrogen bonding</a:t>
            </a:r>
          </a:p>
        </p:txBody>
      </p:sp>
    </p:spTree>
    <p:extLst>
      <p:ext uri="{BB962C8B-B14F-4D97-AF65-F5344CB8AC3E}">
        <p14:creationId xmlns:p14="http://schemas.microsoft.com/office/powerpoint/2010/main" val="743254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94147E-8A8D-F74D-8CD7-E83E82919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752600"/>
            <a:ext cx="8534400" cy="4127500"/>
          </a:xfrm>
          <a:prstGeom prst="rect">
            <a:avLst/>
          </a:prstGeom>
        </p:spPr>
      </p:pic>
      <p:sp>
        <p:nvSpPr>
          <p:cNvPr id="4" name="TextBox 3">
            <a:extLst>
              <a:ext uri="{FF2B5EF4-FFF2-40B4-BE49-F238E27FC236}">
                <a16:creationId xmlns:a16="http://schemas.microsoft.com/office/drawing/2014/main" id="{8D1B256A-1070-EB41-BF3D-716E7CECBE2B}"/>
              </a:ext>
            </a:extLst>
          </p:cNvPr>
          <p:cNvSpPr txBox="1"/>
          <p:nvPr/>
        </p:nvSpPr>
        <p:spPr>
          <a:xfrm>
            <a:off x="990600" y="76200"/>
            <a:ext cx="6858000" cy="369332"/>
          </a:xfrm>
          <a:prstGeom prst="rect">
            <a:avLst/>
          </a:prstGeom>
          <a:noFill/>
        </p:spPr>
        <p:txBody>
          <a:bodyPr wrap="square" rtlCol="0">
            <a:spAutoFit/>
          </a:bodyPr>
          <a:lstStyle/>
          <a:p>
            <a:r>
              <a:rPr lang="en-US" b="1" dirty="0"/>
              <a:t>Fidelity, O-Helix</a:t>
            </a:r>
          </a:p>
        </p:txBody>
      </p:sp>
    </p:spTree>
    <p:extLst>
      <p:ext uri="{BB962C8B-B14F-4D97-AF65-F5344CB8AC3E}">
        <p14:creationId xmlns:p14="http://schemas.microsoft.com/office/powerpoint/2010/main" val="1294115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67705-756B-D841-AC2F-79F1DE7414AC}"/>
              </a:ext>
            </a:extLst>
          </p:cNvPr>
          <p:cNvPicPr>
            <a:picLocks noChangeAspect="1"/>
          </p:cNvPicPr>
          <p:nvPr/>
        </p:nvPicPr>
        <p:blipFill>
          <a:blip r:embed="rId3"/>
          <a:stretch>
            <a:fillRect/>
          </a:stretch>
        </p:blipFill>
        <p:spPr>
          <a:xfrm>
            <a:off x="381000" y="762000"/>
            <a:ext cx="8382000" cy="6041147"/>
          </a:xfrm>
          <a:prstGeom prst="rect">
            <a:avLst/>
          </a:prstGeom>
        </p:spPr>
      </p:pic>
      <p:sp>
        <p:nvSpPr>
          <p:cNvPr id="3" name="TextBox 2">
            <a:extLst>
              <a:ext uri="{FF2B5EF4-FFF2-40B4-BE49-F238E27FC236}">
                <a16:creationId xmlns:a16="http://schemas.microsoft.com/office/drawing/2014/main" id="{C9D0BD7C-47BD-2049-88BF-3CCAD7959114}"/>
              </a:ext>
            </a:extLst>
          </p:cNvPr>
          <p:cNvSpPr txBox="1"/>
          <p:nvPr/>
        </p:nvSpPr>
        <p:spPr>
          <a:xfrm>
            <a:off x="990600" y="76200"/>
            <a:ext cx="6858000" cy="369332"/>
          </a:xfrm>
          <a:prstGeom prst="rect">
            <a:avLst/>
          </a:prstGeom>
          <a:noFill/>
        </p:spPr>
        <p:txBody>
          <a:bodyPr wrap="square" rtlCol="0">
            <a:spAutoFit/>
          </a:bodyPr>
          <a:lstStyle/>
          <a:p>
            <a:r>
              <a:rPr lang="en-US" b="1" dirty="0"/>
              <a:t>Fidelity, O-Helix</a:t>
            </a:r>
          </a:p>
        </p:txBody>
      </p:sp>
    </p:spTree>
    <p:extLst>
      <p:ext uri="{BB962C8B-B14F-4D97-AF65-F5344CB8AC3E}">
        <p14:creationId xmlns:p14="http://schemas.microsoft.com/office/powerpoint/2010/main" val="71334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320" y="2857500"/>
            <a:ext cx="8229600" cy="1143000"/>
          </a:xfrm>
        </p:spPr>
        <p:txBody>
          <a:bodyPr>
            <a:noAutofit/>
          </a:bodyPr>
          <a:lstStyle/>
          <a:p>
            <a:r>
              <a:rPr lang="en-US" dirty="0">
                <a:solidFill>
                  <a:srgbClr val="843C0C"/>
                </a:solidFill>
                <a:latin typeface="Arial" pitchFamily="34" charset="0"/>
                <a:cs typeface="Arial" pitchFamily="34" charset="0"/>
              </a:rPr>
              <a:t>You absolutely MUST know the next slide in order to understand all subsequent slides.</a:t>
            </a:r>
            <a:br>
              <a:rPr lang="en-US" dirty="0">
                <a:solidFill>
                  <a:srgbClr val="843C0C"/>
                </a:solidFill>
                <a:latin typeface="Arial" pitchFamily="34" charset="0"/>
                <a:cs typeface="Arial" pitchFamily="34" charset="0"/>
              </a:rPr>
            </a:br>
            <a:br>
              <a:rPr lang="en-US" dirty="0">
                <a:solidFill>
                  <a:srgbClr val="843C0C"/>
                </a:solidFill>
                <a:latin typeface="Arial" pitchFamily="34" charset="0"/>
                <a:cs typeface="Arial" pitchFamily="34" charset="0"/>
              </a:rPr>
            </a:br>
            <a:r>
              <a:rPr lang="en-US" dirty="0">
                <a:solidFill>
                  <a:srgbClr val="843C0C"/>
                </a:solidFill>
                <a:latin typeface="Arial" pitchFamily="34" charset="0"/>
                <a:cs typeface="Arial" pitchFamily="34" charset="0"/>
              </a:rPr>
              <a:t>The next slide would make a very easy and straightforward test/final exam question</a:t>
            </a:r>
            <a:br>
              <a:rPr lang="en-US" dirty="0">
                <a:solidFill>
                  <a:srgbClr val="843C0C"/>
                </a:solidFill>
                <a:latin typeface="Arial" pitchFamily="34" charset="0"/>
                <a:cs typeface="Arial" pitchFamily="34" charset="0"/>
              </a:rPr>
            </a:br>
            <a:r>
              <a:rPr lang="en-US" dirty="0">
                <a:solidFill>
                  <a:srgbClr val="843C0C"/>
                </a:solidFill>
                <a:latin typeface="Arial" pitchFamily="34" charset="0"/>
                <a:cs typeface="Arial" pitchFamily="34" charset="0"/>
              </a:rPr>
              <a:t>All nucleic acid biosynthesis is the same chemical reaction mechanism, just different enzymatic machinery</a:t>
            </a:r>
            <a:endParaRPr lang="en-US" dirty="0">
              <a:solidFill>
                <a:srgbClr val="843C0C"/>
              </a:solidFill>
            </a:endParaRPr>
          </a:p>
        </p:txBody>
      </p:sp>
    </p:spTree>
    <p:extLst>
      <p:ext uri="{BB962C8B-B14F-4D97-AF65-F5344CB8AC3E}">
        <p14:creationId xmlns:p14="http://schemas.microsoft.com/office/powerpoint/2010/main" val="2142640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The Big Picture (in </a:t>
            </a:r>
            <a:r>
              <a:rPr lang="en-US" sz="2800" i="1" dirty="0" err="1">
                <a:latin typeface="Arial" pitchFamily="34" charset="0"/>
                <a:cs typeface="Arial" pitchFamily="34" charset="0"/>
              </a:rPr>
              <a:t>E.coli</a:t>
            </a:r>
            <a:r>
              <a:rPr lang="en-US" sz="2800" dirty="0">
                <a:latin typeface="Arial" pitchFamily="34" charset="0"/>
                <a:cs typeface="Arial" pitchFamily="34" charset="0"/>
              </a:rPr>
              <a:t>)</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396" y="990600"/>
            <a:ext cx="4873408" cy="5715000"/>
          </a:xfrm>
          <a:prstGeom prst="rect">
            <a:avLst/>
          </a:prstGeom>
        </p:spPr>
      </p:pic>
      <p:sp>
        <p:nvSpPr>
          <p:cNvPr id="5" name="TextBox 4"/>
          <p:cNvSpPr txBox="1"/>
          <p:nvPr/>
        </p:nvSpPr>
        <p:spPr>
          <a:xfrm>
            <a:off x="-76200" y="880159"/>
            <a:ext cx="2819400" cy="646331"/>
          </a:xfrm>
          <a:prstGeom prst="rect">
            <a:avLst/>
          </a:prstGeom>
          <a:noFill/>
        </p:spPr>
        <p:txBody>
          <a:bodyPr wrap="square" rtlCol="0">
            <a:spAutoFit/>
          </a:bodyPr>
          <a:lstStyle/>
          <a:p>
            <a:pPr algn="ctr"/>
            <a:r>
              <a:rPr lang="en-US" dirty="0"/>
              <a:t>Topoisomerase: relieves topological strain</a:t>
            </a:r>
          </a:p>
        </p:txBody>
      </p:sp>
      <p:sp>
        <p:nvSpPr>
          <p:cNvPr id="6" name="TextBox 5"/>
          <p:cNvSpPr txBox="1"/>
          <p:nvPr/>
        </p:nvSpPr>
        <p:spPr>
          <a:xfrm>
            <a:off x="4870808" y="1143000"/>
            <a:ext cx="2857500" cy="646331"/>
          </a:xfrm>
          <a:prstGeom prst="rect">
            <a:avLst/>
          </a:prstGeom>
          <a:noFill/>
        </p:spPr>
        <p:txBody>
          <a:bodyPr wrap="square" rtlCol="0">
            <a:spAutoFit/>
          </a:bodyPr>
          <a:lstStyle/>
          <a:p>
            <a:pPr algn="ctr"/>
            <a:r>
              <a:rPr lang="en-US" dirty="0"/>
              <a:t>Helicase - unwinds </a:t>
            </a:r>
            <a:r>
              <a:rPr lang="en-US" dirty="0" err="1"/>
              <a:t>dsDNA</a:t>
            </a:r>
            <a:r>
              <a:rPr lang="en-US" dirty="0"/>
              <a:t> at replication fork</a:t>
            </a:r>
          </a:p>
        </p:txBody>
      </p:sp>
      <p:sp>
        <p:nvSpPr>
          <p:cNvPr id="11" name="TextBox 10"/>
          <p:cNvSpPr txBox="1"/>
          <p:nvPr/>
        </p:nvSpPr>
        <p:spPr>
          <a:xfrm>
            <a:off x="152401" y="2209800"/>
            <a:ext cx="2090412" cy="923330"/>
          </a:xfrm>
          <a:prstGeom prst="rect">
            <a:avLst/>
          </a:prstGeom>
          <a:noFill/>
        </p:spPr>
        <p:txBody>
          <a:bodyPr wrap="square" rtlCol="0">
            <a:spAutoFit/>
          </a:bodyPr>
          <a:lstStyle/>
          <a:p>
            <a:pPr algn="ctr"/>
            <a:r>
              <a:rPr lang="en-US" dirty="0" err="1"/>
              <a:t>Primase</a:t>
            </a:r>
            <a:r>
              <a:rPr lang="en-US" dirty="0"/>
              <a:t>: synthesizes RNA primers for lagging strand</a:t>
            </a:r>
          </a:p>
        </p:txBody>
      </p:sp>
      <p:sp>
        <p:nvSpPr>
          <p:cNvPr id="13" name="TextBox 12"/>
          <p:cNvSpPr txBox="1"/>
          <p:nvPr/>
        </p:nvSpPr>
        <p:spPr>
          <a:xfrm>
            <a:off x="125507" y="4195970"/>
            <a:ext cx="2163296" cy="2031325"/>
          </a:xfrm>
          <a:prstGeom prst="rect">
            <a:avLst/>
          </a:prstGeom>
          <a:noFill/>
        </p:spPr>
        <p:txBody>
          <a:bodyPr wrap="square" rtlCol="0">
            <a:spAutoFit/>
          </a:bodyPr>
          <a:lstStyle/>
          <a:p>
            <a:pPr algn="ctr"/>
            <a:r>
              <a:rPr lang="en-US" dirty="0"/>
              <a:t>DNA Polymerase III : elongate primed DNA from 5’</a:t>
            </a:r>
            <a:r>
              <a:rPr lang="en-US" dirty="0">
                <a:sym typeface="Wingdings" pitchFamily="2" charset="2"/>
              </a:rPr>
              <a:t>3’</a:t>
            </a:r>
          </a:p>
          <a:p>
            <a:pPr algn="ctr"/>
            <a:endParaRPr lang="en-US" dirty="0">
              <a:sym typeface="Wingdings" pitchFamily="2" charset="2"/>
            </a:endParaRPr>
          </a:p>
          <a:p>
            <a:pPr algn="ctr"/>
            <a:r>
              <a:rPr lang="en-US" dirty="0">
                <a:sym typeface="Wingdings" pitchFamily="2" charset="2"/>
              </a:rPr>
              <a:t>3’5’ </a:t>
            </a:r>
            <a:r>
              <a:rPr lang="en-US" dirty="0" err="1">
                <a:sym typeface="Wingdings" pitchFamily="2" charset="2"/>
              </a:rPr>
              <a:t>exonuclease</a:t>
            </a:r>
            <a:r>
              <a:rPr lang="en-US" dirty="0">
                <a:sym typeface="Wingdings" pitchFamily="2" charset="2"/>
              </a:rPr>
              <a:t> activity limits errors</a:t>
            </a:r>
          </a:p>
          <a:p>
            <a:pPr algn="ctr"/>
            <a:endParaRPr lang="en-US" dirty="0"/>
          </a:p>
        </p:txBody>
      </p:sp>
      <p:sp>
        <p:nvSpPr>
          <p:cNvPr id="15" name="TextBox 14"/>
          <p:cNvSpPr txBox="1"/>
          <p:nvPr/>
        </p:nvSpPr>
        <p:spPr>
          <a:xfrm>
            <a:off x="6504936" y="2370772"/>
            <a:ext cx="2493653" cy="1477328"/>
          </a:xfrm>
          <a:prstGeom prst="rect">
            <a:avLst/>
          </a:prstGeom>
          <a:noFill/>
        </p:spPr>
        <p:txBody>
          <a:bodyPr wrap="square" rtlCol="0">
            <a:spAutoFit/>
          </a:bodyPr>
          <a:lstStyle/>
          <a:p>
            <a:r>
              <a:rPr lang="en-US" dirty="0"/>
              <a:t>Pol III elongates lagging strand until strained.  It then releases the template and rebinds at a new primed location.</a:t>
            </a:r>
          </a:p>
        </p:txBody>
      </p:sp>
      <p:sp>
        <p:nvSpPr>
          <p:cNvPr id="16" name="TextBox 15"/>
          <p:cNvSpPr txBox="1"/>
          <p:nvPr/>
        </p:nvSpPr>
        <p:spPr>
          <a:xfrm>
            <a:off x="4459440" y="2047606"/>
            <a:ext cx="2045496" cy="646331"/>
          </a:xfrm>
          <a:prstGeom prst="rect">
            <a:avLst/>
          </a:prstGeom>
          <a:noFill/>
        </p:spPr>
        <p:txBody>
          <a:bodyPr wrap="square" rtlCol="0">
            <a:spAutoFit/>
          </a:bodyPr>
          <a:lstStyle/>
          <a:p>
            <a:pPr algn="ctr"/>
            <a:r>
              <a:rPr lang="en-US" dirty="0"/>
              <a:t>SSB:  keeps </a:t>
            </a:r>
            <a:r>
              <a:rPr lang="en-US" dirty="0" err="1"/>
              <a:t>ssDNA</a:t>
            </a:r>
            <a:r>
              <a:rPr lang="en-US" dirty="0"/>
              <a:t> from </a:t>
            </a:r>
            <a:r>
              <a:rPr lang="en-US" dirty="0" err="1"/>
              <a:t>reannealing</a:t>
            </a:r>
            <a:endParaRPr lang="en-US" dirty="0"/>
          </a:p>
        </p:txBody>
      </p:sp>
      <p:sp>
        <p:nvSpPr>
          <p:cNvPr id="17" name="TextBox 16"/>
          <p:cNvSpPr txBox="1"/>
          <p:nvPr/>
        </p:nvSpPr>
        <p:spPr>
          <a:xfrm>
            <a:off x="6504936" y="4334470"/>
            <a:ext cx="2493653" cy="1477328"/>
          </a:xfrm>
          <a:prstGeom prst="rect">
            <a:avLst/>
          </a:prstGeom>
          <a:noFill/>
        </p:spPr>
        <p:txBody>
          <a:bodyPr wrap="square" rtlCol="0">
            <a:spAutoFit/>
          </a:bodyPr>
          <a:lstStyle/>
          <a:p>
            <a:pPr algn="ctr"/>
            <a:r>
              <a:rPr lang="en-US" dirty="0"/>
              <a:t>Pol I: closes any gaps in lagging strand and replaces RNA primer; 5’</a:t>
            </a:r>
            <a:r>
              <a:rPr lang="en-US" dirty="0">
                <a:sym typeface="Wingdings" pitchFamily="2" charset="2"/>
              </a:rPr>
              <a:t>3’ </a:t>
            </a:r>
            <a:r>
              <a:rPr lang="en-US" dirty="0" err="1">
                <a:sym typeface="Wingdings" pitchFamily="2" charset="2"/>
              </a:rPr>
              <a:t>exonuclease</a:t>
            </a:r>
            <a:r>
              <a:rPr lang="en-US" dirty="0">
                <a:sym typeface="Wingdings" pitchFamily="2" charset="2"/>
              </a:rPr>
              <a:t> activity</a:t>
            </a:r>
            <a:endParaRPr lang="en-US" dirty="0"/>
          </a:p>
        </p:txBody>
      </p:sp>
      <p:sp>
        <p:nvSpPr>
          <p:cNvPr id="20" name="TextBox 19"/>
          <p:cNvSpPr txBox="1"/>
          <p:nvPr/>
        </p:nvSpPr>
        <p:spPr>
          <a:xfrm>
            <a:off x="6392051" y="5791200"/>
            <a:ext cx="2493653" cy="646331"/>
          </a:xfrm>
          <a:prstGeom prst="rect">
            <a:avLst/>
          </a:prstGeom>
          <a:noFill/>
        </p:spPr>
        <p:txBody>
          <a:bodyPr wrap="square" rtlCol="0">
            <a:spAutoFit/>
          </a:bodyPr>
          <a:lstStyle/>
          <a:p>
            <a:pPr algn="ctr"/>
            <a:r>
              <a:rPr lang="en-US" dirty="0"/>
              <a:t>Ligase: seals off backbone nicks</a:t>
            </a:r>
          </a:p>
        </p:txBody>
      </p:sp>
    </p:spTree>
    <p:extLst>
      <p:ext uri="{BB962C8B-B14F-4D97-AF65-F5344CB8AC3E}">
        <p14:creationId xmlns:p14="http://schemas.microsoft.com/office/powerpoint/2010/main" val="2266135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Formation of the </a:t>
            </a:r>
            <a:r>
              <a:rPr lang="en-US" sz="2800" dirty="0" err="1">
                <a:latin typeface="Arial" pitchFamily="34" charset="0"/>
                <a:cs typeface="Arial" pitchFamily="34" charset="0"/>
              </a:rPr>
              <a:t>Replisome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4" name="Picture 3" descr="replisome.tiff"/>
          <p:cNvPicPr>
            <a:picLocks noChangeAspect="1"/>
          </p:cNvPicPr>
          <p:nvPr/>
        </p:nvPicPr>
        <p:blipFill rotWithShape="1">
          <a:blip r:embed="rId3" cstate="print">
            <a:extLst>
              <a:ext uri="{28A0092B-C50C-407E-A947-70E740481C1C}">
                <a14:useLocalDpi xmlns:a14="http://schemas.microsoft.com/office/drawing/2010/main" val="0"/>
              </a:ext>
            </a:extLst>
          </a:blip>
          <a:srcRect l="3900" t="6631" r="10494" b="75421"/>
          <a:stretch/>
        </p:blipFill>
        <p:spPr>
          <a:xfrm>
            <a:off x="1066800" y="914400"/>
            <a:ext cx="6685946" cy="1828800"/>
          </a:xfrm>
          <a:prstGeom prst="rect">
            <a:avLst/>
          </a:prstGeom>
        </p:spPr>
      </p:pic>
      <p:pic>
        <p:nvPicPr>
          <p:cNvPr id="5" name="Picture 4" descr="replisome.tiff"/>
          <p:cNvPicPr>
            <a:picLocks noChangeAspect="1"/>
          </p:cNvPicPr>
          <p:nvPr/>
        </p:nvPicPr>
        <p:blipFill rotWithShape="1">
          <a:blip r:embed="rId3" cstate="print">
            <a:extLst>
              <a:ext uri="{28A0092B-C50C-407E-A947-70E740481C1C}">
                <a14:useLocalDpi xmlns:a14="http://schemas.microsoft.com/office/drawing/2010/main" val="0"/>
              </a:ext>
            </a:extLst>
          </a:blip>
          <a:srcRect l="5242" t="61389" r="11538" b="6717"/>
          <a:stretch/>
        </p:blipFill>
        <p:spPr>
          <a:xfrm>
            <a:off x="1219200" y="3508597"/>
            <a:ext cx="6241378" cy="3120803"/>
          </a:xfrm>
          <a:prstGeom prst="rect">
            <a:avLst/>
          </a:prstGeom>
        </p:spPr>
      </p:pic>
      <p:sp>
        <p:nvSpPr>
          <p:cNvPr id="2" name="TextBox 1"/>
          <p:cNvSpPr txBox="1"/>
          <p:nvPr/>
        </p:nvSpPr>
        <p:spPr>
          <a:xfrm>
            <a:off x="1295400" y="2782669"/>
            <a:ext cx="6553200" cy="646331"/>
          </a:xfrm>
          <a:prstGeom prst="rect">
            <a:avLst/>
          </a:prstGeom>
          <a:noFill/>
        </p:spPr>
        <p:txBody>
          <a:bodyPr wrap="square" rtlCol="0">
            <a:spAutoFit/>
          </a:bodyPr>
          <a:lstStyle/>
          <a:p>
            <a:pPr algn="ctr"/>
            <a:r>
              <a:rPr lang="en-US" dirty="0"/>
              <a:t>It all comes down to a sequence (or a set of them!)  </a:t>
            </a:r>
          </a:p>
          <a:p>
            <a:pPr algn="ctr"/>
            <a:r>
              <a:rPr lang="en-US" dirty="0"/>
              <a:t>We call this the </a:t>
            </a:r>
            <a:r>
              <a:rPr lang="en-US" b="1" u="sng" dirty="0"/>
              <a:t>Origin of Replication</a:t>
            </a:r>
            <a:r>
              <a:rPr lang="en-US" dirty="0"/>
              <a:t>, </a:t>
            </a:r>
            <a:r>
              <a:rPr lang="en-US" b="1" i="1" dirty="0" err="1"/>
              <a:t>oriC</a:t>
            </a:r>
            <a:r>
              <a:rPr lang="en-US" dirty="0"/>
              <a:t>.</a:t>
            </a:r>
          </a:p>
        </p:txBody>
      </p:sp>
    </p:spTree>
    <p:extLst>
      <p:ext uri="{BB962C8B-B14F-4D97-AF65-F5344CB8AC3E}">
        <p14:creationId xmlns:p14="http://schemas.microsoft.com/office/powerpoint/2010/main" val="282996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Formation of the Replication Fork</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28" y="836352"/>
            <a:ext cx="7009777" cy="3888047"/>
          </a:xfrm>
          <a:prstGeom prst="rect">
            <a:avLst/>
          </a:prstGeom>
        </p:spPr>
      </p:pic>
      <p:sp>
        <p:nvSpPr>
          <p:cNvPr id="3" name="TextBox 2"/>
          <p:cNvSpPr txBox="1"/>
          <p:nvPr/>
        </p:nvSpPr>
        <p:spPr>
          <a:xfrm>
            <a:off x="255495" y="4648200"/>
            <a:ext cx="8839200" cy="2031325"/>
          </a:xfrm>
          <a:prstGeom prst="rect">
            <a:avLst/>
          </a:prstGeom>
          <a:noFill/>
        </p:spPr>
        <p:txBody>
          <a:bodyPr wrap="square" rtlCol="0">
            <a:spAutoFit/>
          </a:bodyPr>
          <a:lstStyle/>
          <a:p>
            <a:pPr marL="342900" indent="-342900">
              <a:buFont typeface="+mj-lt"/>
              <a:buAutoNum type="arabicPeriod"/>
            </a:pPr>
            <a:r>
              <a:rPr lang="en-US" dirty="0"/>
              <a:t>4 </a:t>
            </a:r>
            <a:r>
              <a:rPr lang="en-US" dirty="0" err="1"/>
              <a:t>DnaA</a:t>
            </a:r>
            <a:r>
              <a:rPr lang="en-US" dirty="0"/>
              <a:t> proteins bind to the </a:t>
            </a:r>
            <a:r>
              <a:rPr lang="en-US" i="1" dirty="0" err="1"/>
              <a:t>oriC</a:t>
            </a:r>
            <a:r>
              <a:rPr lang="en-US" dirty="0"/>
              <a:t> region (recognizes 9 nucleotide segments)</a:t>
            </a:r>
          </a:p>
          <a:p>
            <a:pPr marL="800100" lvl="1" indent="-342900">
              <a:buFont typeface="+mj-lt"/>
              <a:buAutoNum type="arabicPeriod"/>
            </a:pPr>
            <a:r>
              <a:rPr lang="en-US" dirty="0"/>
              <a:t>Additional </a:t>
            </a:r>
            <a:r>
              <a:rPr lang="en-US" dirty="0" err="1"/>
              <a:t>DnaA</a:t>
            </a:r>
            <a:r>
              <a:rPr lang="en-US" dirty="0"/>
              <a:t> monomers bind forming a histone like complex of tightly wound DNA</a:t>
            </a:r>
          </a:p>
          <a:p>
            <a:pPr marL="800100" lvl="1" indent="-342900">
              <a:buFont typeface="+mj-lt"/>
              <a:buAutoNum type="arabicPeriod"/>
            </a:pPr>
            <a:r>
              <a:rPr lang="en-US" dirty="0"/>
              <a:t>Localized melting of a 13bp repeats </a:t>
            </a:r>
          </a:p>
          <a:p>
            <a:pPr marL="342900" indent="-342900">
              <a:buFont typeface="+mj-lt"/>
              <a:buAutoNum type="arabicPeriod"/>
            </a:pPr>
            <a:r>
              <a:rPr lang="en-US" dirty="0" err="1"/>
              <a:t>DnaB</a:t>
            </a:r>
            <a:r>
              <a:rPr lang="en-US" dirty="0"/>
              <a:t> (6 subunit helicase) binds and unwinds the DNA</a:t>
            </a:r>
          </a:p>
          <a:p>
            <a:pPr marL="800100" lvl="1" indent="-342900">
              <a:buFont typeface="+mj-lt"/>
              <a:buAutoNum type="arabicPeriod"/>
            </a:pPr>
            <a:r>
              <a:rPr lang="en-US" dirty="0"/>
              <a:t>Topoisomerase functions downstream to relieve stress</a:t>
            </a:r>
          </a:p>
          <a:p>
            <a:pPr marL="342900" indent="-342900">
              <a:buFont typeface="+mj-lt"/>
              <a:buAutoNum type="arabicPeriod"/>
            </a:pPr>
            <a:r>
              <a:rPr lang="en-US" dirty="0"/>
              <a:t>Single Strand DNA binding proteins prevent the </a:t>
            </a:r>
            <a:r>
              <a:rPr lang="en-US" dirty="0" err="1"/>
              <a:t>ssDNA</a:t>
            </a:r>
            <a:r>
              <a:rPr lang="en-US" dirty="0"/>
              <a:t> from </a:t>
            </a:r>
            <a:r>
              <a:rPr lang="en-US" dirty="0" err="1"/>
              <a:t>reannealing</a:t>
            </a:r>
            <a:endParaRPr lang="en-US" dirty="0"/>
          </a:p>
        </p:txBody>
      </p:sp>
      <p:pic>
        <p:nvPicPr>
          <p:cNvPr id="11" name="Picture 2" descr="voet4e_fig_30_29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5387" y="1208133"/>
            <a:ext cx="2980343" cy="1943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510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Formation of the Replication Fork</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11" name="Picture 2" descr="voet4e_fig_30_29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143000"/>
            <a:ext cx="2980343" cy="19438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9268" y="3516966"/>
            <a:ext cx="4429418" cy="369332"/>
          </a:xfrm>
          <a:prstGeom prst="rect">
            <a:avLst/>
          </a:prstGeom>
          <a:noFill/>
        </p:spPr>
        <p:txBody>
          <a:bodyPr wrap="none" rtlCol="0">
            <a:spAutoFit/>
          </a:bodyPr>
          <a:lstStyle/>
          <a:p>
            <a:r>
              <a:rPr lang="en-US" b="1" dirty="0" err="1"/>
              <a:t>DnaA</a:t>
            </a:r>
            <a:r>
              <a:rPr lang="en-US" dirty="0"/>
              <a:t> helical filament – 8 monomers per turn</a:t>
            </a:r>
          </a:p>
        </p:txBody>
      </p:sp>
      <p:grpSp>
        <p:nvGrpSpPr>
          <p:cNvPr id="19" name="Group 18"/>
          <p:cNvGrpSpPr/>
          <p:nvPr/>
        </p:nvGrpSpPr>
        <p:grpSpPr>
          <a:xfrm>
            <a:off x="4953000" y="914400"/>
            <a:ext cx="3761304" cy="2696164"/>
            <a:chOff x="487363" y="820802"/>
            <a:chExt cx="3761304" cy="2696164"/>
          </a:xfrm>
        </p:grpSpPr>
        <p:pic>
          <p:nvPicPr>
            <p:cNvPr id="13" name="Picture 2" descr="voet4e_fig_30_29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363" y="1243666"/>
              <a:ext cx="3761304" cy="2273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990600" y="990600"/>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43200" y="990600"/>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0600" y="1181100"/>
              <a:ext cx="17526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06064" y="820802"/>
              <a:ext cx="721672" cy="369332"/>
            </a:xfrm>
            <a:prstGeom prst="rect">
              <a:avLst/>
            </a:prstGeom>
            <a:noFill/>
          </p:spPr>
          <p:txBody>
            <a:bodyPr wrap="none" rtlCol="0">
              <a:spAutoFit/>
            </a:bodyPr>
            <a:lstStyle/>
            <a:p>
              <a:r>
                <a:rPr lang="en-US" dirty="0"/>
                <a:t>178 Å</a:t>
              </a:r>
            </a:p>
          </p:txBody>
        </p:sp>
      </p:grpSp>
      <p:sp>
        <p:nvSpPr>
          <p:cNvPr id="17" name="TextBox 16"/>
          <p:cNvSpPr txBox="1"/>
          <p:nvPr/>
        </p:nvSpPr>
        <p:spPr>
          <a:xfrm>
            <a:off x="4724400" y="4244876"/>
            <a:ext cx="4191000" cy="2308324"/>
          </a:xfrm>
          <a:prstGeom prst="rect">
            <a:avLst/>
          </a:prstGeom>
          <a:noFill/>
        </p:spPr>
        <p:txBody>
          <a:bodyPr wrap="square" rtlCol="0">
            <a:spAutoFit/>
          </a:bodyPr>
          <a:lstStyle/>
          <a:p>
            <a:pPr marL="228600" indent="-228600">
              <a:buAutoNum type="arabicParenR"/>
            </a:pPr>
            <a:r>
              <a:rPr lang="en-US" sz="1200" b="1" dirty="0"/>
              <a:t>ATP-bound </a:t>
            </a:r>
            <a:r>
              <a:rPr lang="en-US" sz="1200" b="1" dirty="0" err="1"/>
              <a:t>DnaA</a:t>
            </a:r>
            <a:r>
              <a:rPr lang="en-US" sz="1200" b="1" dirty="0"/>
              <a:t> molecules sit on 3 of the 5 </a:t>
            </a:r>
            <a:r>
              <a:rPr lang="en-US" sz="1200" b="1" dirty="0" err="1"/>
              <a:t>DnaA</a:t>
            </a:r>
            <a:r>
              <a:rPr lang="en-US" sz="1200" b="1" dirty="0"/>
              <a:t> boxes of the origin.</a:t>
            </a:r>
          </a:p>
          <a:p>
            <a:pPr marL="228600" indent="-228600">
              <a:buAutoNum type="arabicParenR"/>
            </a:pPr>
            <a:r>
              <a:rPr lang="en-US" sz="1200" b="1" dirty="0"/>
              <a:t>They recruit additional </a:t>
            </a:r>
            <a:r>
              <a:rPr lang="en-US" sz="1200" b="1" dirty="0" err="1"/>
              <a:t>DnaA</a:t>
            </a:r>
            <a:r>
              <a:rPr lang="en-US" sz="1200" b="1" dirty="0"/>
              <a:t> molecules to occupy the remaining boxes</a:t>
            </a:r>
          </a:p>
          <a:p>
            <a:pPr marL="228600" indent="-228600">
              <a:buAutoNum type="arabicParenR"/>
            </a:pPr>
            <a:r>
              <a:rPr lang="en-US" sz="1200" b="1" dirty="0"/>
              <a:t>This introduces positive supercoiling into the DNA, causing the DNA to unwind </a:t>
            </a:r>
          </a:p>
          <a:p>
            <a:pPr marL="228600" indent="-228600">
              <a:buFont typeface="Arial"/>
              <a:buChar char="•"/>
            </a:pPr>
            <a:r>
              <a:rPr lang="en-US" sz="1200" b="1" dirty="0"/>
              <a:t>The ATPase domain of </a:t>
            </a:r>
            <a:r>
              <a:rPr lang="en-US" sz="1200" b="1" dirty="0" err="1"/>
              <a:t>DnaA</a:t>
            </a:r>
            <a:r>
              <a:rPr lang="en-US" sz="1200" b="1" dirty="0"/>
              <a:t> may actively unwind DNA as a function of ATP hydrolysis</a:t>
            </a:r>
          </a:p>
          <a:p>
            <a:pPr marL="228600" indent="-228600"/>
            <a:r>
              <a:rPr lang="en-US" sz="1200" b="1" dirty="0"/>
              <a:t>4)  The </a:t>
            </a:r>
            <a:r>
              <a:rPr lang="en-US" sz="1200" b="1" i="1" dirty="0" err="1"/>
              <a:t>oriC</a:t>
            </a:r>
            <a:r>
              <a:rPr lang="en-US" sz="1200" b="1" dirty="0" err="1"/>
              <a:t>-DnaA</a:t>
            </a:r>
            <a:r>
              <a:rPr lang="en-US" sz="1200" b="1" dirty="0"/>
              <a:t> complex recruits </a:t>
            </a:r>
            <a:r>
              <a:rPr lang="en-US" sz="1200" b="1" dirty="0" err="1"/>
              <a:t>DnaB-DnaC</a:t>
            </a:r>
            <a:r>
              <a:rPr lang="en-US" sz="1200" b="1" dirty="0"/>
              <a:t> </a:t>
            </a:r>
            <a:r>
              <a:rPr lang="en-US" sz="1200" b="1" dirty="0" err="1"/>
              <a:t>hexamers</a:t>
            </a:r>
            <a:r>
              <a:rPr lang="en-US" sz="1200" b="1" dirty="0"/>
              <a:t> to actively separate the DNA helix (</a:t>
            </a:r>
            <a:r>
              <a:rPr lang="en-US" sz="1200" b="1" dirty="0" err="1"/>
              <a:t>DnaB</a:t>
            </a:r>
            <a:r>
              <a:rPr lang="en-US" sz="1200" b="1" dirty="0"/>
              <a:t> is a helicase, </a:t>
            </a:r>
            <a:r>
              <a:rPr lang="en-US" sz="1200" b="1" dirty="0" err="1"/>
              <a:t>DnaC</a:t>
            </a:r>
            <a:r>
              <a:rPr lang="en-US" sz="1200" b="1" dirty="0"/>
              <a:t> is a loading protein that places </a:t>
            </a:r>
            <a:r>
              <a:rPr lang="en-US" sz="1200" b="1" dirty="0" err="1"/>
              <a:t>DnaB</a:t>
            </a:r>
            <a:r>
              <a:rPr lang="en-US" sz="1200" b="1" dirty="0"/>
              <a:t> onto the strand)</a:t>
            </a:r>
          </a:p>
          <a:p>
            <a:pPr marL="228600" indent="-228600">
              <a:buFont typeface="Arial" pitchFamily="34" charset="0"/>
              <a:buChar char="•"/>
            </a:pPr>
            <a:endParaRPr lang="en-US" sz="1200" dirty="0"/>
          </a:p>
        </p:txBody>
      </p:sp>
      <p:grpSp>
        <p:nvGrpSpPr>
          <p:cNvPr id="24" name="Group 23"/>
          <p:cNvGrpSpPr/>
          <p:nvPr/>
        </p:nvGrpSpPr>
        <p:grpSpPr>
          <a:xfrm>
            <a:off x="838200" y="3962400"/>
            <a:ext cx="3657600" cy="2667000"/>
            <a:chOff x="838200" y="3962400"/>
            <a:chExt cx="3657600" cy="2667000"/>
          </a:xfrm>
        </p:grpSpPr>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267200"/>
              <a:ext cx="3657600" cy="2083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3657600" y="4114800"/>
              <a:ext cx="45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743200" y="3962400"/>
              <a:ext cx="45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00200" y="4114800"/>
              <a:ext cx="45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810000" y="6172200"/>
              <a:ext cx="457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3095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Purines and Pyrimidines</a:t>
            </a:r>
          </a:p>
        </p:txBody>
      </p:sp>
      <p:pic>
        <p:nvPicPr>
          <p:cNvPr id="8" name="Picture Placeholder 7" descr="The structures of purines and pyrimidines are shown. Purine: A six-membered ring fused with a five membered ring. The atoms in the six-membered ring are numbered from 1 to 6, starting from the nitrogen atom at the top left, in the anti-clockwise direction.  The atoms in the five-membered ring are labeled from 7 to 9, starting from the nitrogen atom on the top, in the clockwise direction. The six-membered ring has single bonded hydrogen at position 6, 2 and a nitrogen substituent at position 3, 1. Two double bonds exist between positions 1, 6 and positions 2, 3. The five membered rings have a nitrogen substituent at positions 7, 9 and single bonded hydrogen at position 8. Two double bonds exist between positions 7, 8 and positions 4, 5. The nitrogen atom at position 9 is single bonded to a hydrogen atom. Adenine has a similar structure as that of purine, except that the hydrogen atom single bonded at C6 is replaced by an amide group. Guanine also has the similar structure as that of purine except that the hydrogen atom single bonded at C6 is replaced by double bonded oxygen.&#10;Pyrimidine: The structure shows a six membered ring with alternating double bonds. The atoms are numbered from 1 to 6, starting from the nitrogen atom at the bottom, in the clockwise direction. A nitrogen substituent is at position 1 and 3. C2, C4, C5, and C6 are each single bonded to a hydrogen atom. The structure of cytosine shows a six-membered ring with the following configuration: An amino group is at position 1; double bonded oxygen is at C2; a nitrogen substituent is at position 3; an amide group is at C4; a single bonded hydrogen at C5 and C6. Two double bonds exist between positions 3, 4 and 5,6. The structure of uracil shows a six-membered ring with the following configuration: An amino group is at position 1 and 3; a double bonded oxygen is at C2 and C4; a single bonded hydrogen at C5 and C6. A double bond exists between positions 5 and 6. The structure of thymine shows a six-membered ring with the following configuration: An amino group is at position 1 and 3; double bonded oxygen is at C2 and C4; a methyl group at C5 and single bonded hydrogen at C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75661" y="1628646"/>
            <a:ext cx="8646199" cy="4748323"/>
          </a:xfrm>
          <a:prstGeom prst="rect">
            <a:avLst/>
          </a:prstGeom>
        </p:spPr>
      </p:pic>
    </p:spTree>
    <p:extLst>
      <p:ext uri="{BB962C8B-B14F-4D97-AF65-F5344CB8AC3E}">
        <p14:creationId xmlns:p14="http://schemas.microsoft.com/office/powerpoint/2010/main" val="2983358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Formation of the Replication Fork</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5" name="Picture 2" descr="voet4e_fig_30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35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Oval 1"/>
          <p:cNvSpPr/>
          <p:nvPr/>
        </p:nvSpPr>
        <p:spPr>
          <a:xfrm>
            <a:off x="3276600" y="2590800"/>
            <a:ext cx="914400" cy="213360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90800" y="5429071"/>
            <a:ext cx="3962400" cy="1200329"/>
          </a:xfrm>
          <a:prstGeom prst="rect">
            <a:avLst/>
          </a:prstGeom>
          <a:noFill/>
        </p:spPr>
        <p:txBody>
          <a:bodyPr wrap="square" rtlCol="0">
            <a:spAutoFit/>
          </a:bodyPr>
          <a:lstStyle/>
          <a:p>
            <a:r>
              <a:rPr lang="en-US" dirty="0"/>
              <a:t>DNA </a:t>
            </a:r>
            <a:r>
              <a:rPr lang="en-US" dirty="0" err="1"/>
              <a:t>Gyrase</a:t>
            </a:r>
            <a:r>
              <a:rPr lang="en-US" dirty="0"/>
              <a:t> (Topoisomerase II)</a:t>
            </a:r>
          </a:p>
          <a:p>
            <a:r>
              <a:rPr lang="en-US" dirty="0"/>
              <a:t>Crucial to deal with the supercoiling and twisting that the strands would do as they are unwound</a:t>
            </a:r>
          </a:p>
        </p:txBody>
      </p:sp>
      <p:sp>
        <p:nvSpPr>
          <p:cNvPr id="5" name="Up Arrow 4"/>
          <p:cNvSpPr/>
          <p:nvPr/>
        </p:nvSpPr>
        <p:spPr>
          <a:xfrm>
            <a:off x="3657600" y="4800600"/>
            <a:ext cx="228600" cy="609600"/>
          </a:xfrm>
          <a:prstGeom prst="up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498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Formation of the </a:t>
            </a:r>
            <a:r>
              <a:rPr lang="en-US" sz="2800" dirty="0" err="1">
                <a:latin typeface="Arial" pitchFamily="34" charset="0"/>
                <a:cs typeface="Arial" pitchFamily="34" charset="0"/>
              </a:rPr>
              <a:t>Replisome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 name="Picture 1" descr="replisome2.tiff"/>
          <p:cNvPicPr>
            <a:picLocks noChangeAspect="1"/>
          </p:cNvPicPr>
          <p:nvPr/>
        </p:nvPicPr>
        <p:blipFill rotWithShape="1">
          <a:blip r:embed="rId3" cstate="print">
            <a:extLst>
              <a:ext uri="{28A0092B-C50C-407E-A947-70E740481C1C}">
                <a14:useLocalDpi xmlns:a14="http://schemas.microsoft.com/office/drawing/2010/main" val="0"/>
              </a:ext>
            </a:extLst>
          </a:blip>
          <a:srcRect t="5373" r="14073" b="51072"/>
          <a:stretch/>
        </p:blipFill>
        <p:spPr>
          <a:xfrm>
            <a:off x="1219200" y="990600"/>
            <a:ext cx="6817209" cy="4508322"/>
          </a:xfrm>
          <a:prstGeom prst="rect">
            <a:avLst/>
          </a:prstGeom>
        </p:spPr>
      </p:pic>
    </p:spTree>
    <p:extLst>
      <p:ext uri="{BB962C8B-B14F-4D97-AF65-F5344CB8AC3E}">
        <p14:creationId xmlns:p14="http://schemas.microsoft.com/office/powerpoint/2010/main" val="25887622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We’re loaded and primed, let’s replicate!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3" name="Picture 2" descr="dna_synthesis_leadingandlaggingstrands.tiff"/>
          <p:cNvPicPr>
            <a:picLocks noChangeAspect="1"/>
          </p:cNvPicPr>
          <p:nvPr/>
        </p:nvPicPr>
        <p:blipFill rotWithShape="1">
          <a:blip r:embed="rId3" cstate="print">
            <a:extLst>
              <a:ext uri="{28A0092B-C50C-407E-A947-70E740481C1C}">
                <a14:useLocalDpi xmlns:a14="http://schemas.microsoft.com/office/drawing/2010/main" val="0"/>
              </a:ext>
            </a:extLst>
          </a:blip>
          <a:srcRect l="4817" t="5487" r="4376" b="23978"/>
          <a:stretch/>
        </p:blipFill>
        <p:spPr>
          <a:xfrm>
            <a:off x="1676400" y="783770"/>
            <a:ext cx="5855633" cy="6052017"/>
          </a:xfrm>
          <a:prstGeom prst="rect">
            <a:avLst/>
          </a:prstGeom>
        </p:spPr>
      </p:pic>
    </p:spTree>
    <p:extLst>
      <p:ext uri="{BB962C8B-B14F-4D97-AF65-F5344CB8AC3E}">
        <p14:creationId xmlns:p14="http://schemas.microsoft.com/office/powerpoint/2010/main" val="17601188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We’re loaded and primed, let’s replicate!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6" name="Picture 2" descr="voet4e_fig_30_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43000"/>
            <a:ext cx="5800725" cy="52150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1524000" y="762000"/>
            <a:ext cx="6248400" cy="369332"/>
          </a:xfrm>
          <a:prstGeom prst="rect">
            <a:avLst/>
          </a:prstGeom>
          <a:noFill/>
        </p:spPr>
        <p:txBody>
          <a:bodyPr wrap="square" rtlCol="0">
            <a:spAutoFit/>
          </a:bodyPr>
          <a:lstStyle/>
          <a:p>
            <a:r>
              <a:rPr lang="en-US" dirty="0"/>
              <a:t>Another look…</a:t>
            </a:r>
          </a:p>
        </p:txBody>
      </p:sp>
    </p:spTree>
    <p:extLst>
      <p:ext uri="{BB962C8B-B14F-4D97-AF65-F5344CB8AC3E}">
        <p14:creationId xmlns:p14="http://schemas.microsoft.com/office/powerpoint/2010/main" val="25855260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Sealing the Nicks in the Lagging Strand</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 name="Picture 1" descr="dna_ligase_mechanism.tiff"/>
          <p:cNvPicPr>
            <a:picLocks noChangeAspect="1"/>
          </p:cNvPicPr>
          <p:nvPr/>
        </p:nvPicPr>
        <p:blipFill rotWithShape="1">
          <a:blip r:embed="rId3" cstate="print">
            <a:extLst>
              <a:ext uri="{28A0092B-C50C-407E-A947-70E740481C1C}">
                <a14:useLocalDpi xmlns:a14="http://schemas.microsoft.com/office/drawing/2010/main" val="0"/>
              </a:ext>
            </a:extLst>
          </a:blip>
          <a:srcRect l="9380" t="5716" r="5744" b="50043"/>
          <a:stretch/>
        </p:blipFill>
        <p:spPr>
          <a:xfrm>
            <a:off x="914400" y="914400"/>
            <a:ext cx="7481553" cy="5189004"/>
          </a:xfrm>
          <a:prstGeom prst="rect">
            <a:avLst/>
          </a:prstGeom>
        </p:spPr>
      </p:pic>
      <p:sp>
        <p:nvSpPr>
          <p:cNvPr id="4" name="TextBox 3"/>
          <p:cNvSpPr txBox="1"/>
          <p:nvPr/>
        </p:nvSpPr>
        <p:spPr>
          <a:xfrm>
            <a:off x="2819400" y="6248400"/>
            <a:ext cx="3352800" cy="381000"/>
          </a:xfrm>
          <a:prstGeom prst="rect">
            <a:avLst/>
          </a:prstGeom>
          <a:noFill/>
        </p:spPr>
        <p:txBody>
          <a:bodyPr wrap="square" rtlCol="0">
            <a:spAutoFit/>
          </a:bodyPr>
          <a:lstStyle/>
          <a:p>
            <a:r>
              <a:rPr lang="en-US" dirty="0"/>
              <a:t>Reaction Catalyzed by DNA ligase</a:t>
            </a:r>
          </a:p>
        </p:txBody>
      </p:sp>
    </p:spTree>
    <p:extLst>
      <p:ext uri="{BB962C8B-B14F-4D97-AF65-F5344CB8AC3E}">
        <p14:creationId xmlns:p14="http://schemas.microsoft.com/office/powerpoint/2010/main" val="11322798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rPr>
              <a:t>Forms of DNA Helices</a:t>
            </a: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Arial" pitchFamily="34" charset="0"/>
                <a:cs typeface="Arial" pitchFamily="34" charset="0"/>
              </a:rPr>
              <a:t>Finishing the Job:  Termination</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3" name="Picture 2" descr="dna_ligase_mechanism.tiff"/>
          <p:cNvPicPr>
            <a:picLocks noChangeAspect="1"/>
          </p:cNvPicPr>
          <p:nvPr/>
        </p:nvPicPr>
        <p:blipFill rotWithShape="1">
          <a:blip r:embed="rId3" cstate="print">
            <a:extLst>
              <a:ext uri="{28A0092B-C50C-407E-A947-70E740481C1C}">
                <a14:useLocalDpi xmlns:a14="http://schemas.microsoft.com/office/drawing/2010/main" val="0"/>
              </a:ext>
            </a:extLst>
          </a:blip>
          <a:srcRect l="9228" t="68019" r="45445" b="3972"/>
          <a:stretch/>
        </p:blipFill>
        <p:spPr>
          <a:xfrm>
            <a:off x="533400" y="1600200"/>
            <a:ext cx="4634036" cy="3810000"/>
          </a:xfrm>
          <a:prstGeom prst="rect">
            <a:avLst/>
          </a:prstGeom>
        </p:spPr>
      </p:pic>
      <p:sp>
        <p:nvSpPr>
          <p:cNvPr id="5" name="TextBox 4"/>
          <p:cNvSpPr txBox="1"/>
          <p:nvPr/>
        </p:nvSpPr>
        <p:spPr>
          <a:xfrm>
            <a:off x="5562600" y="1447800"/>
            <a:ext cx="3276600" cy="3970318"/>
          </a:xfrm>
          <a:prstGeom prst="rect">
            <a:avLst/>
          </a:prstGeom>
          <a:noFill/>
        </p:spPr>
        <p:txBody>
          <a:bodyPr wrap="square" rtlCol="0">
            <a:spAutoFit/>
          </a:bodyPr>
          <a:lstStyle/>
          <a:p>
            <a:r>
              <a:rPr lang="en-US" dirty="0"/>
              <a:t>The </a:t>
            </a:r>
            <a:r>
              <a:rPr lang="en-US" dirty="0" err="1"/>
              <a:t>Ter</a:t>
            </a:r>
            <a:r>
              <a:rPr lang="en-US" dirty="0"/>
              <a:t> sequences serve as binding sites for the </a:t>
            </a:r>
            <a:r>
              <a:rPr lang="en-US" b="1" u="sng" dirty="0"/>
              <a:t>Terminus Utilization Substance</a:t>
            </a:r>
            <a:r>
              <a:rPr lang="en-US" dirty="0"/>
              <a:t> (</a:t>
            </a:r>
            <a:r>
              <a:rPr lang="en-US" b="1" dirty="0" err="1"/>
              <a:t>Tus</a:t>
            </a:r>
            <a:r>
              <a:rPr lang="en-US" b="1" dirty="0"/>
              <a:t>)</a:t>
            </a:r>
            <a:endParaRPr lang="en-US" dirty="0"/>
          </a:p>
          <a:p>
            <a:endParaRPr lang="en-US" dirty="0"/>
          </a:p>
          <a:p>
            <a:r>
              <a:rPr lang="en-US" dirty="0"/>
              <a:t>A </a:t>
            </a:r>
            <a:r>
              <a:rPr lang="en-US" dirty="0" err="1"/>
              <a:t>Tus</a:t>
            </a:r>
            <a:r>
              <a:rPr lang="en-US" dirty="0"/>
              <a:t>/</a:t>
            </a:r>
            <a:r>
              <a:rPr lang="en-US" dirty="0" err="1"/>
              <a:t>Ter</a:t>
            </a:r>
            <a:r>
              <a:rPr lang="en-US" dirty="0"/>
              <a:t> complex halts a polymerase in its tracks and replication stops.</a:t>
            </a:r>
          </a:p>
          <a:p>
            <a:pPr marL="285750" indent="-285750">
              <a:buFont typeface="Arial"/>
              <a:buChar char="•"/>
            </a:pPr>
            <a:r>
              <a:rPr lang="en-US" dirty="0"/>
              <a:t>No, we don’t really know how the </a:t>
            </a:r>
            <a:r>
              <a:rPr lang="en-US" dirty="0" err="1"/>
              <a:t>Ter</a:t>
            </a:r>
            <a:r>
              <a:rPr lang="en-US" dirty="0"/>
              <a:t> sequences are replicated!</a:t>
            </a:r>
          </a:p>
          <a:p>
            <a:pPr marL="285750" indent="-285750">
              <a:buFont typeface="Arial"/>
              <a:buChar char="•"/>
            </a:pPr>
            <a:r>
              <a:rPr lang="en-US" dirty="0"/>
              <a:t>It is assumed that some DNA polymerase finishes the job and seals the DNA strands after they split.</a:t>
            </a:r>
          </a:p>
        </p:txBody>
      </p:sp>
    </p:spTree>
    <p:extLst>
      <p:ext uri="{BB962C8B-B14F-4D97-AF65-F5344CB8AC3E}">
        <p14:creationId xmlns:p14="http://schemas.microsoft.com/office/powerpoint/2010/main" val="3850364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D9B91-D2CC-094E-B3C9-613483F7709C}"/>
              </a:ext>
            </a:extLst>
          </p:cNvPr>
          <p:cNvSpPr txBox="1"/>
          <p:nvPr/>
        </p:nvSpPr>
        <p:spPr>
          <a:xfrm>
            <a:off x="2209800" y="2743200"/>
            <a:ext cx="5105400" cy="369332"/>
          </a:xfrm>
          <a:prstGeom prst="rect">
            <a:avLst/>
          </a:prstGeom>
          <a:noFill/>
        </p:spPr>
        <p:txBody>
          <a:bodyPr wrap="square" rtlCol="0">
            <a:spAutoFit/>
          </a:bodyPr>
          <a:lstStyle/>
          <a:p>
            <a:r>
              <a:rPr lang="en-US" dirty="0"/>
              <a:t>https://</a:t>
            </a:r>
            <a:r>
              <a:rPr lang="en-US" dirty="0" err="1"/>
              <a:t>www.youtube.com</a:t>
            </a:r>
            <a:r>
              <a:rPr lang="en-US" dirty="0"/>
              <a:t>/</a:t>
            </a:r>
            <a:r>
              <a:rPr lang="en-US" dirty="0" err="1"/>
              <a:t>watch?v</a:t>
            </a:r>
            <a:r>
              <a:rPr lang="en-US" dirty="0"/>
              <a:t>=I9ArIJWYZHI</a:t>
            </a:r>
          </a:p>
        </p:txBody>
      </p:sp>
      <p:sp>
        <p:nvSpPr>
          <p:cNvPr id="6" name="TextBox 5">
            <a:extLst>
              <a:ext uri="{FF2B5EF4-FFF2-40B4-BE49-F238E27FC236}">
                <a16:creationId xmlns:a16="http://schemas.microsoft.com/office/drawing/2014/main" id="{1B458255-8853-8646-8C87-88A4908BC651}"/>
              </a:ext>
            </a:extLst>
          </p:cNvPr>
          <p:cNvSpPr txBox="1"/>
          <p:nvPr/>
        </p:nvSpPr>
        <p:spPr>
          <a:xfrm>
            <a:off x="381000" y="228600"/>
            <a:ext cx="5105400" cy="369332"/>
          </a:xfrm>
          <a:prstGeom prst="rect">
            <a:avLst/>
          </a:prstGeom>
          <a:noFill/>
        </p:spPr>
        <p:txBody>
          <a:bodyPr wrap="square" rtlCol="0">
            <a:spAutoFit/>
          </a:bodyPr>
          <a:lstStyle/>
          <a:p>
            <a:r>
              <a:rPr lang="en-US" dirty="0"/>
              <a:t>Trombone Model of DNA Replication by DNA </a:t>
            </a:r>
            <a:r>
              <a:rPr lang="en-US" dirty="0" err="1"/>
              <a:t>PolIII</a:t>
            </a:r>
            <a:endParaRPr lang="en-US" dirty="0"/>
          </a:p>
        </p:txBody>
      </p:sp>
    </p:spTree>
    <p:extLst>
      <p:ext uri="{BB962C8B-B14F-4D97-AF65-F5344CB8AC3E}">
        <p14:creationId xmlns:p14="http://schemas.microsoft.com/office/powerpoint/2010/main" val="1966617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5472"/>
            <a:ext cx="8229600" cy="1521333"/>
          </a:xfrm>
        </p:spPr>
        <p:txBody>
          <a:bodyPr>
            <a:noAutofit/>
          </a:bodyPr>
          <a:lstStyle/>
          <a:p>
            <a:r>
              <a:rPr lang="en-US" sz="3200" dirty="0">
                <a:solidFill>
                  <a:srgbClr val="843C0C"/>
                </a:solidFill>
                <a:latin typeface="Arial" pitchFamily="34" charset="0"/>
                <a:cs typeface="Arial" pitchFamily="34" charset="0"/>
              </a:rPr>
              <a:t>Section 4.5 Gene Expression Is the Transformation of DNA Information into Functional Molecules</a:t>
            </a:r>
            <a:endParaRPr lang="en-US" sz="3200" dirty="0">
              <a:solidFill>
                <a:srgbClr val="843C0C"/>
              </a:solidFill>
            </a:endParaRPr>
          </a:p>
        </p:txBody>
      </p:sp>
      <p:sp>
        <p:nvSpPr>
          <p:cNvPr id="3" name="Content Placeholder 2"/>
          <p:cNvSpPr>
            <a:spLocks noGrp="1"/>
          </p:cNvSpPr>
          <p:nvPr>
            <p:ph idx="1"/>
          </p:nvPr>
        </p:nvSpPr>
        <p:spPr>
          <a:xfrm>
            <a:off x="457199" y="1729507"/>
            <a:ext cx="8497957" cy="1610039"/>
          </a:xfrm>
        </p:spPr>
        <p:txBody>
          <a:bodyPr>
            <a:noAutofit/>
          </a:bodyPr>
          <a:lstStyle/>
          <a:p>
            <a:pPr>
              <a:spcBef>
                <a:spcPts val="624"/>
              </a:spcBef>
              <a:spcAft>
                <a:spcPts val="1200"/>
              </a:spcAft>
            </a:pPr>
            <a:r>
              <a:rPr lang="en-US" dirty="0">
                <a:latin typeface="Arial" pitchFamily="34" charset="0"/>
                <a:cs typeface="Arial" pitchFamily="34" charset="0"/>
              </a:rPr>
              <a:t>Many types of RNA perform a variety of functions.</a:t>
            </a:r>
          </a:p>
          <a:p>
            <a:pPr>
              <a:spcBef>
                <a:spcPts val="624"/>
              </a:spcBef>
              <a:spcAft>
                <a:spcPts val="1200"/>
              </a:spcAft>
            </a:pPr>
            <a:r>
              <a:rPr lang="en-US" dirty="0">
                <a:latin typeface="Arial" pitchFamily="34" charset="0"/>
                <a:cs typeface="Arial" pitchFamily="34" charset="0"/>
              </a:rPr>
              <a:t>However, the three most abundant classes of RNA are </a:t>
            </a:r>
            <a:r>
              <a:rPr lang="en-US" dirty="0" err="1">
                <a:latin typeface="Arial" pitchFamily="34" charset="0"/>
                <a:cs typeface="Arial" pitchFamily="34" charset="0"/>
              </a:rPr>
              <a:t>rRNA</a:t>
            </a:r>
            <a:r>
              <a:rPr lang="en-US" dirty="0">
                <a:latin typeface="Arial" pitchFamily="34" charset="0"/>
                <a:cs typeface="Arial" pitchFamily="34" charset="0"/>
              </a:rPr>
              <a:t>, </a:t>
            </a:r>
            <a:r>
              <a:rPr lang="en-US" dirty="0" err="1">
                <a:latin typeface="Arial" pitchFamily="34" charset="0"/>
                <a:cs typeface="Arial" pitchFamily="34" charset="0"/>
              </a:rPr>
              <a:t>tRNA</a:t>
            </a:r>
            <a:r>
              <a:rPr lang="en-US" dirty="0">
                <a:latin typeface="Arial" pitchFamily="34" charset="0"/>
                <a:cs typeface="Arial" pitchFamily="34" charset="0"/>
              </a:rPr>
              <a:t>, and mRNA.</a:t>
            </a:r>
          </a:p>
        </p:txBody>
      </p:sp>
      <p:pic>
        <p:nvPicPr>
          <p:cNvPr id="7" name="Picture 2" descr="A table shows comparative data of three R N A molecules in E.coli. The table has five columns and five rows. The column headers are: type, relative amount (percentage), sedimentation coefficient (capital S), mass (kilo Dalton), and number of nucleotides. &#10;Row 1: type: ribosomal R N A (lowercase R capital R N A); relative amount (percentage): 80; sedimentation coefficient (S): 23; mass (kilo Dalton): 1 point 2 times 10 to the power of 3; number of nucleotides: 3700.&#10;Row 2: sedimentation coefficient (capital S): 16; mass (kilo Dalton): 0 point 5 5 times 10 to the power of 3; number of nucleotides: 1700. &#10;Row 3: sedimentation coefficient (capital S): 5; mass (kilo Dalton): 3 point 6 times 10 to the power of 1; number of nucleotides: 75.     &#10;Row 4: type: transfer R N A (lowercase T capital R N A); relative amount (percentage): 15; sedimentation coefficient (capital S): 4; mass (kilo Dalton): 2 point 5 times 10 to the power of 1; number of nucleotides: 75.&#10;Row 5: type: messenger R N A (lowercase M capital R N A); relative amount (percentage): 5; mass (kilo Dalton): heterogeneous."/>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tretch>
            <a:fillRect/>
          </a:stretch>
        </p:blipFill>
        <p:spPr bwMode="auto">
          <a:xfrm>
            <a:off x="410303" y="3907028"/>
            <a:ext cx="8323395" cy="232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5802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sz="3200" dirty="0">
                <a:solidFill>
                  <a:srgbClr val="843C0C"/>
                </a:solidFill>
                <a:latin typeface="Arial" pitchFamily="34" charset="0"/>
                <a:cs typeface="Arial" pitchFamily="34" charset="0"/>
              </a:rPr>
              <a:t>All Cellular RNA is Synthesized by RNA Polymerases</a:t>
            </a:r>
            <a:endParaRPr lang="en-US" sz="3200" dirty="0">
              <a:solidFill>
                <a:srgbClr val="843C0C"/>
              </a:solidFill>
            </a:endParaRPr>
          </a:p>
        </p:txBody>
      </p:sp>
      <p:sp>
        <p:nvSpPr>
          <p:cNvPr id="3" name="Content Placeholder 2"/>
          <p:cNvSpPr>
            <a:spLocks noGrp="1"/>
          </p:cNvSpPr>
          <p:nvPr>
            <p:ph idx="1"/>
          </p:nvPr>
        </p:nvSpPr>
        <p:spPr>
          <a:xfrm>
            <a:off x="457199" y="1729507"/>
            <a:ext cx="8229601" cy="4194215"/>
          </a:xfrm>
        </p:spPr>
        <p:txBody>
          <a:bodyPr>
            <a:noAutofit/>
          </a:bodyPr>
          <a:lstStyle/>
          <a:p>
            <a:pPr>
              <a:spcBef>
                <a:spcPts val="624"/>
              </a:spcBef>
              <a:spcAft>
                <a:spcPts val="600"/>
              </a:spcAft>
              <a:defRPr/>
            </a:pPr>
            <a:r>
              <a:rPr lang="en-US" sz="2200" dirty="0">
                <a:latin typeface="Arial" panose="020B0604020202020204" pitchFamily="34" charset="0"/>
                <a:cs typeface="Arial" panose="020B0604020202020204" pitchFamily="34" charset="0"/>
              </a:rPr>
              <a:t>Synthesis of RNA from a DNA template (transcription) is catalyzed by RNA polymerase, which has the following requirements:</a:t>
            </a:r>
          </a:p>
          <a:p>
            <a:pPr lvl="1">
              <a:spcBef>
                <a:spcPts val="624"/>
              </a:spcBef>
              <a:spcAft>
                <a:spcPts val="600"/>
              </a:spcAft>
              <a:buFontTx/>
              <a:buAutoNum type="arabicPeriod"/>
              <a:defRPr/>
            </a:pPr>
            <a:r>
              <a:rPr lang="en-US" sz="2000" dirty="0">
                <a:latin typeface="Arial" panose="020B0604020202020204" pitchFamily="34" charset="0"/>
                <a:cs typeface="Arial" panose="020B0604020202020204" pitchFamily="34" charset="0"/>
              </a:rPr>
              <a:t>A DNA template. The sequence of the newly synthesized RNA is complementary to the DNA template. The DNA strand that has the same sequence as the RNA product (with T instead of U) is called the coding strand.</a:t>
            </a:r>
          </a:p>
          <a:p>
            <a:pPr lvl="1">
              <a:spcBef>
                <a:spcPts val="624"/>
              </a:spcBef>
              <a:spcAft>
                <a:spcPts val="600"/>
              </a:spcAft>
              <a:buFontTx/>
              <a:buAutoNum type="arabicPeriod"/>
              <a:defRPr/>
            </a:pPr>
            <a:r>
              <a:rPr lang="en-US" sz="2000" dirty="0">
                <a:latin typeface="Arial" panose="020B0604020202020204" pitchFamily="34" charset="0"/>
                <a:cs typeface="Arial" panose="020B0604020202020204" pitchFamily="34" charset="0"/>
              </a:rPr>
              <a:t>Activated precursors in the form of the four </a:t>
            </a:r>
            <a:r>
              <a:rPr lang="en-US" sz="2000" dirty="0" err="1">
                <a:latin typeface="Arial" panose="020B0604020202020204" pitchFamily="34" charset="0"/>
                <a:cs typeface="Arial" panose="020B0604020202020204" pitchFamily="34" charset="0"/>
              </a:rPr>
              <a:t>ribonucleoside</a:t>
            </a:r>
            <a:r>
              <a:rPr lang="en-US" sz="2000" dirty="0">
                <a:latin typeface="Arial" panose="020B0604020202020204" pitchFamily="34" charset="0"/>
                <a:cs typeface="Arial" panose="020B0604020202020204" pitchFamily="34" charset="0"/>
              </a:rPr>
              <a:t> triphosphates</a:t>
            </a:r>
          </a:p>
          <a:p>
            <a:pPr lvl="1">
              <a:spcBef>
                <a:spcPts val="624"/>
              </a:spcBef>
              <a:spcAft>
                <a:spcPts val="600"/>
              </a:spcAft>
              <a:buFont typeface="+mj-lt"/>
              <a:buAutoNum type="arabicPeriod"/>
              <a:defRPr/>
            </a:pPr>
            <a:r>
              <a:rPr lang="en-US" sz="2000" dirty="0">
                <a:latin typeface="Arial" panose="020B0604020202020204" pitchFamily="34" charset="0"/>
                <a:cs typeface="Arial" panose="020B0604020202020204" pitchFamily="34" charset="0"/>
              </a:rPr>
              <a:t>Divalent metal ions, usually Mg</a:t>
            </a: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or Mn</a:t>
            </a:r>
            <a:r>
              <a:rPr lang="en-US" sz="2000" baseline="30000" dirty="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p>
            <a:pPr>
              <a:spcBef>
                <a:spcPts val="624"/>
              </a:spcBef>
              <a:spcAft>
                <a:spcPts val="600"/>
              </a:spcAft>
              <a:defRPr/>
            </a:pPr>
            <a:r>
              <a:rPr lang="en-US" sz="2200" dirty="0">
                <a:latin typeface="Arial" panose="020B0604020202020204" pitchFamily="34" charset="0"/>
                <a:cs typeface="Arial" panose="020B0604020202020204" pitchFamily="34" charset="0"/>
              </a:rPr>
              <a:t>RNA polymerase catalyzes the following reaction:</a:t>
            </a:r>
          </a:p>
        </p:txBody>
      </p:sp>
      <p:pic>
        <p:nvPicPr>
          <p:cNvPr id="6" name="Picture Placeholder 5" descr="A reversible reaction in equilibrium shows the formation of an extra R N A residue and pyrophosphate. (R N A) subscript lowercase N residues react with ribonucleoside triphosphate, which results in the formation of (R N A) subscript lowercase N plus 1 residues and pyrophosphate."/>
          <p:cNvPicPr>
            <a:picLocks noGrp="1" noChangeAspect="1"/>
          </p:cNvPicPr>
          <p:nvPr>
            <p:ph type="pic" sz="quarter" idx="14"/>
          </p:nvPr>
        </p:nvPicPr>
        <p:blipFill>
          <a:blip r:embed="rId3"/>
          <a:stretch>
            <a:fillRect/>
          </a:stretch>
        </p:blipFill>
        <p:spPr>
          <a:xfrm>
            <a:off x="226957" y="6134715"/>
            <a:ext cx="8459843" cy="470835"/>
          </a:xfrm>
          <a:prstGeom prst="rect">
            <a:avLst/>
          </a:prstGeom>
        </p:spPr>
      </p:pic>
    </p:spTree>
    <p:extLst>
      <p:ext uri="{BB962C8B-B14F-4D97-AF65-F5344CB8AC3E}">
        <p14:creationId xmlns:p14="http://schemas.microsoft.com/office/powerpoint/2010/main" val="2069553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3824"/>
            <a:ext cx="8229600" cy="944628"/>
          </a:xfrm>
        </p:spPr>
        <p:txBody>
          <a:bodyPr>
            <a:noAutofit/>
          </a:bodyPr>
          <a:lstStyle/>
          <a:p>
            <a:r>
              <a:rPr lang="en-US" dirty="0">
                <a:solidFill>
                  <a:srgbClr val="843C0C"/>
                </a:solidFill>
                <a:latin typeface="Arial" pitchFamily="34" charset="0"/>
                <a:cs typeface="Arial" pitchFamily="34" charset="0"/>
              </a:rPr>
              <a:t>RNA Polymerase</a:t>
            </a:r>
            <a:endParaRPr lang="en-US" dirty="0">
              <a:solidFill>
                <a:srgbClr val="843C0C"/>
              </a:solidFill>
            </a:endParaRPr>
          </a:p>
        </p:txBody>
      </p:sp>
      <p:sp>
        <p:nvSpPr>
          <p:cNvPr id="3" name="Content Placeholder 2"/>
          <p:cNvSpPr>
            <a:spLocks noGrp="1"/>
          </p:cNvSpPr>
          <p:nvPr>
            <p:ph idx="1"/>
          </p:nvPr>
        </p:nvSpPr>
        <p:spPr>
          <a:xfrm>
            <a:off x="397565" y="1540565"/>
            <a:ext cx="8497957" cy="2117035"/>
          </a:xfrm>
        </p:spPr>
        <p:txBody>
          <a:bodyPr>
            <a:noAutofit/>
          </a:bodyPr>
          <a:lstStyle/>
          <a:p>
            <a:pPr>
              <a:spcBef>
                <a:spcPts val="624"/>
              </a:spcBef>
              <a:spcAft>
                <a:spcPts val="600"/>
              </a:spcAft>
            </a:pPr>
            <a:r>
              <a:rPr lang="en-US" dirty="0">
                <a:latin typeface="Arial" pitchFamily="34" charset="0"/>
                <a:cs typeface="Arial" pitchFamily="34" charset="0"/>
              </a:rPr>
              <a:t>RNA polymerase initiates and elongates the RNA product, with the chain growing in the 5’-to-3’  direction.</a:t>
            </a:r>
          </a:p>
          <a:p>
            <a:pPr>
              <a:spcBef>
                <a:spcPts val="624"/>
              </a:spcBef>
              <a:spcAft>
                <a:spcPts val="600"/>
              </a:spcAft>
            </a:pPr>
            <a:r>
              <a:rPr lang="en-US" dirty="0">
                <a:latin typeface="Arial" pitchFamily="34" charset="0"/>
                <a:cs typeface="Arial" pitchFamily="34" charset="0"/>
              </a:rPr>
              <a:t>No primer is needed. The 3’ OH of the growing chain attacks the innermost phosphoryl (α) group of the incoming </a:t>
            </a:r>
            <a:r>
              <a:rPr lang="en-US" dirty="0" err="1">
                <a:latin typeface="Arial" pitchFamily="34" charset="0"/>
                <a:cs typeface="Arial" pitchFamily="34" charset="0"/>
              </a:rPr>
              <a:t>ribonucleoside</a:t>
            </a:r>
            <a:r>
              <a:rPr lang="en-US" dirty="0">
                <a:latin typeface="Arial" pitchFamily="34" charset="0"/>
                <a:cs typeface="Arial" pitchFamily="34" charset="0"/>
              </a:rPr>
              <a:t> triphosphate.</a:t>
            </a:r>
          </a:p>
        </p:txBody>
      </p:sp>
      <p:pic>
        <p:nvPicPr>
          <p:cNvPr id="7" name="Picture Placeholder 6" descr="An illustration of a protein shows long, coiled, and folded tubes in different colors representing polypeptide chains. A magnesium ion is seen in one of the chains."/>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165328" y="3772447"/>
            <a:ext cx="4765587" cy="2868017"/>
          </a:xfrm>
          <a:prstGeom prst="rect">
            <a:avLst/>
          </a:prstGeom>
        </p:spPr>
      </p:pic>
    </p:spTree>
    <p:extLst>
      <p:ext uri="{BB962C8B-B14F-4D97-AF65-F5344CB8AC3E}">
        <p14:creationId xmlns:p14="http://schemas.microsoft.com/office/powerpoint/2010/main" val="1369457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Nucleotides are the Monomeric Units of Nucleic Acids</a:t>
            </a:r>
          </a:p>
        </p:txBody>
      </p:sp>
      <p:sp>
        <p:nvSpPr>
          <p:cNvPr id="3" name="Content Placeholder 2"/>
          <p:cNvSpPr>
            <a:spLocks noGrp="1"/>
          </p:cNvSpPr>
          <p:nvPr>
            <p:ph idx="1"/>
          </p:nvPr>
        </p:nvSpPr>
        <p:spPr>
          <a:xfrm>
            <a:off x="457199" y="1540566"/>
            <a:ext cx="8328991" cy="5029200"/>
          </a:xfrm>
        </p:spPr>
        <p:txBody>
          <a:bodyPr>
            <a:noAutofit/>
          </a:bodyPr>
          <a:lstStyle/>
          <a:p>
            <a:pPr>
              <a:spcBef>
                <a:spcPts val="624"/>
              </a:spcBef>
              <a:spcAft>
                <a:spcPts val="600"/>
              </a:spcAft>
            </a:pPr>
            <a:r>
              <a:rPr lang="en-US" sz="2200" dirty="0">
                <a:latin typeface="Arial" pitchFamily="34" charset="0"/>
                <a:cs typeface="Arial" pitchFamily="34" charset="0"/>
              </a:rPr>
              <a:t>A nitrogenous base bound to a sugar is called a nucleoside. The nucleosides of DNA are deoxyadenosine, </a:t>
            </a:r>
            <a:r>
              <a:rPr lang="en-US" sz="2200" dirty="0" err="1">
                <a:latin typeface="Arial" pitchFamily="34" charset="0"/>
                <a:cs typeface="Arial" pitchFamily="34" charset="0"/>
              </a:rPr>
              <a:t>deoxyguanosine</a:t>
            </a:r>
            <a:r>
              <a:rPr lang="en-US" sz="2200" dirty="0">
                <a:latin typeface="Arial" pitchFamily="34" charset="0"/>
                <a:cs typeface="Arial" pitchFamily="34" charset="0"/>
              </a:rPr>
              <a:t>, deoxycytidine, and </a:t>
            </a:r>
            <a:r>
              <a:rPr lang="en-US" sz="2200" dirty="0" err="1">
                <a:latin typeface="Arial" pitchFamily="34" charset="0"/>
                <a:cs typeface="Arial" pitchFamily="34" charset="0"/>
              </a:rPr>
              <a:t>deoxythymidine</a:t>
            </a:r>
            <a:r>
              <a:rPr lang="en-US" sz="2200" dirty="0">
                <a:latin typeface="Arial" pitchFamily="34" charset="0"/>
                <a:cs typeface="Arial" pitchFamily="34" charset="0"/>
              </a:rPr>
              <a:t>. By convention, </a:t>
            </a:r>
            <a:r>
              <a:rPr lang="en-US" sz="2200" dirty="0" err="1">
                <a:latin typeface="Arial" pitchFamily="34" charset="0"/>
                <a:cs typeface="Arial" pitchFamily="34" charset="0"/>
              </a:rPr>
              <a:t>deoxythymidine</a:t>
            </a:r>
            <a:r>
              <a:rPr lang="en-US" sz="2200" dirty="0">
                <a:latin typeface="Arial" pitchFamily="34" charset="0"/>
                <a:cs typeface="Arial" pitchFamily="34" charset="0"/>
              </a:rPr>
              <a:t>, which rarely occurs in RNA, is simply called thymidine.</a:t>
            </a:r>
          </a:p>
          <a:p>
            <a:pPr>
              <a:spcBef>
                <a:spcPts val="624"/>
              </a:spcBef>
              <a:spcAft>
                <a:spcPts val="600"/>
              </a:spcAft>
            </a:pPr>
            <a:r>
              <a:rPr lang="en-US" sz="2200" dirty="0">
                <a:latin typeface="Arial" pitchFamily="34" charset="0"/>
                <a:cs typeface="Arial" pitchFamily="34" charset="0"/>
              </a:rPr>
              <a:t>The nucleosides of RNA are adenosine, guanosine, cytidine, and uridine.</a:t>
            </a:r>
          </a:p>
          <a:p>
            <a:pPr>
              <a:spcBef>
                <a:spcPts val="624"/>
              </a:spcBef>
              <a:spcAft>
                <a:spcPts val="600"/>
              </a:spcAft>
            </a:pPr>
            <a:r>
              <a:rPr lang="en-US" sz="2200" dirty="0">
                <a:latin typeface="Arial" pitchFamily="34" charset="0"/>
                <a:cs typeface="Arial" pitchFamily="34" charset="0"/>
              </a:rPr>
              <a:t>The C-1’ of the sugar is attached to the N-9 of the purine or the N-1 of the pyrimidine by a β-</a:t>
            </a:r>
            <a:r>
              <a:rPr lang="en-US" sz="2200" dirty="0" err="1">
                <a:latin typeface="Arial" pitchFamily="34" charset="0"/>
                <a:cs typeface="Arial" pitchFamily="34" charset="0"/>
              </a:rPr>
              <a:t>glycosidic</a:t>
            </a:r>
            <a:r>
              <a:rPr lang="en-US" sz="2200" dirty="0">
                <a:latin typeface="Arial" pitchFamily="34" charset="0"/>
                <a:cs typeface="Arial" pitchFamily="34" charset="0"/>
              </a:rPr>
              <a:t> bond.</a:t>
            </a:r>
          </a:p>
          <a:p>
            <a:pPr>
              <a:spcBef>
                <a:spcPts val="624"/>
              </a:spcBef>
              <a:spcAft>
                <a:spcPts val="600"/>
              </a:spcAft>
            </a:pPr>
            <a:r>
              <a:rPr lang="en-US" sz="2200" dirty="0">
                <a:latin typeface="Arial" pitchFamily="34" charset="0"/>
                <a:cs typeface="Arial" pitchFamily="34" charset="0"/>
              </a:rPr>
              <a:t>A nucleotide is a nucleoside with one or more phosphoryl groups.</a:t>
            </a:r>
          </a:p>
          <a:p>
            <a:pPr>
              <a:spcBef>
                <a:spcPts val="624"/>
              </a:spcBef>
              <a:spcAft>
                <a:spcPts val="600"/>
              </a:spcAft>
            </a:pPr>
            <a:r>
              <a:rPr lang="en-US" sz="2200" dirty="0">
                <a:latin typeface="Arial" pitchFamily="34" charset="0"/>
                <a:cs typeface="Arial" pitchFamily="34" charset="0"/>
              </a:rPr>
              <a:t>Nucleoside triphosphates are the building blocks of DNA and RNA.</a:t>
            </a:r>
          </a:p>
        </p:txBody>
      </p:sp>
    </p:spTree>
    <p:extLst>
      <p:ext uri="{BB962C8B-B14F-4D97-AF65-F5344CB8AC3E}">
        <p14:creationId xmlns:p14="http://schemas.microsoft.com/office/powerpoint/2010/main" val="21990933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0"/>
            <a:ext cx="7696200" cy="615553"/>
          </a:xfrm>
          <a:prstGeom prst="rect">
            <a:avLst/>
          </a:prstGeom>
          <a:noFill/>
        </p:spPr>
        <p:txBody>
          <a:bodyPr wrap="square" rtlCol="0">
            <a:spAutoFit/>
          </a:bodyPr>
          <a:lstStyle/>
          <a:p>
            <a:pPr algn="ctr"/>
            <a:r>
              <a:rPr lang="en-US" sz="3400" b="1" dirty="0">
                <a:solidFill>
                  <a:srgbClr val="843C0C"/>
                </a:solidFill>
                <a:latin typeface="Arial"/>
                <a:cs typeface="Arial"/>
              </a:rPr>
              <a:t>RNA Polymerase</a:t>
            </a:r>
          </a:p>
        </p:txBody>
      </p:sp>
      <p:sp>
        <p:nvSpPr>
          <p:cNvPr id="3" name="TextBox 2"/>
          <p:cNvSpPr txBox="1"/>
          <p:nvPr/>
        </p:nvSpPr>
        <p:spPr>
          <a:xfrm>
            <a:off x="304800" y="1752600"/>
            <a:ext cx="3352800" cy="4093428"/>
          </a:xfrm>
          <a:prstGeom prst="rect">
            <a:avLst/>
          </a:prstGeom>
          <a:noFill/>
        </p:spPr>
        <p:txBody>
          <a:bodyPr wrap="square" rtlCol="0">
            <a:spAutoFit/>
          </a:bodyPr>
          <a:lstStyle/>
          <a:p>
            <a:r>
              <a:rPr lang="en-US" dirty="0">
                <a:latin typeface="Arial"/>
                <a:cs typeface="Arial"/>
              </a:rPr>
              <a:t>RNA Polymerase (RNAP)</a:t>
            </a:r>
          </a:p>
          <a:p>
            <a:endParaRPr lang="en-US" dirty="0">
              <a:latin typeface="Arial"/>
              <a:cs typeface="Arial"/>
            </a:endParaRPr>
          </a:p>
          <a:p>
            <a:r>
              <a:rPr lang="en-US" sz="1600" dirty="0">
                <a:latin typeface="Arial"/>
                <a:cs typeface="Arial"/>
              </a:rPr>
              <a:t>PDB ID Codes:</a:t>
            </a:r>
          </a:p>
          <a:p>
            <a:r>
              <a:rPr lang="en-US" sz="1600" dirty="0">
                <a:latin typeface="Arial"/>
                <a:cs typeface="Arial"/>
              </a:rPr>
              <a:t>2O5I:  Crystal structure of the </a:t>
            </a:r>
            <a:r>
              <a:rPr lang="en-US" sz="1600" i="1" dirty="0" err="1">
                <a:latin typeface="Arial"/>
                <a:cs typeface="Arial"/>
              </a:rPr>
              <a:t>Thermus</a:t>
            </a:r>
            <a:r>
              <a:rPr lang="en-US" sz="1600" i="1" dirty="0">
                <a:latin typeface="Arial"/>
                <a:cs typeface="Arial"/>
              </a:rPr>
              <a:t> </a:t>
            </a:r>
            <a:r>
              <a:rPr lang="en-US" sz="1600" i="1" dirty="0" err="1">
                <a:latin typeface="Arial"/>
                <a:cs typeface="Arial"/>
              </a:rPr>
              <a:t>thermophilus</a:t>
            </a:r>
            <a:r>
              <a:rPr lang="en-US" sz="1600" i="1" dirty="0">
                <a:latin typeface="Arial"/>
                <a:cs typeface="Arial"/>
              </a:rPr>
              <a:t> </a:t>
            </a:r>
            <a:r>
              <a:rPr lang="en-US" sz="1600" dirty="0">
                <a:latin typeface="Arial"/>
                <a:cs typeface="Arial"/>
              </a:rPr>
              <a:t>RNA polymerase elongation complex</a:t>
            </a:r>
          </a:p>
          <a:p>
            <a:endParaRPr lang="en-US" sz="1600" dirty="0">
              <a:latin typeface="Arial"/>
              <a:cs typeface="Arial"/>
            </a:endParaRPr>
          </a:p>
          <a:p>
            <a:r>
              <a:rPr lang="en-US" sz="1600" dirty="0">
                <a:latin typeface="Arial"/>
                <a:cs typeface="Arial"/>
              </a:rPr>
              <a:t>1L9Z:  </a:t>
            </a:r>
            <a:r>
              <a:rPr lang="en-US" sz="1600" i="1" dirty="0" err="1">
                <a:latin typeface="Arial"/>
                <a:cs typeface="Arial"/>
              </a:rPr>
              <a:t>Thermus</a:t>
            </a:r>
            <a:r>
              <a:rPr lang="en-US" sz="1600" i="1" dirty="0">
                <a:latin typeface="Arial"/>
                <a:cs typeface="Arial"/>
              </a:rPr>
              <a:t> </a:t>
            </a:r>
            <a:r>
              <a:rPr lang="en-US" sz="1600" i="1" dirty="0" err="1">
                <a:latin typeface="Arial"/>
                <a:cs typeface="Arial"/>
              </a:rPr>
              <a:t>aquaticus</a:t>
            </a:r>
            <a:r>
              <a:rPr lang="en-US" sz="1600" i="1" dirty="0">
                <a:latin typeface="Arial"/>
                <a:cs typeface="Arial"/>
              </a:rPr>
              <a:t> </a:t>
            </a:r>
            <a:r>
              <a:rPr lang="en-US" sz="1600" dirty="0">
                <a:latin typeface="Arial"/>
                <a:cs typeface="Arial"/>
              </a:rPr>
              <a:t>RNA Polymerase Holoenzyme/Fork-Junction Promoter DNA Complex at 6.5 A Resolution</a:t>
            </a:r>
          </a:p>
          <a:p>
            <a:r>
              <a:rPr lang="en-US" sz="1600" dirty="0">
                <a:latin typeface="Arial"/>
                <a:cs typeface="Arial"/>
              </a:rPr>
              <a:t>  </a:t>
            </a:r>
          </a:p>
          <a:p>
            <a:r>
              <a:rPr lang="en-US" sz="1600" dirty="0">
                <a:latin typeface="Arial"/>
                <a:cs typeface="Arial"/>
              </a:rPr>
              <a:t>2A69:  Crystal structure of the </a:t>
            </a:r>
            <a:r>
              <a:rPr lang="en-US" sz="1600" i="1" dirty="0" err="1">
                <a:latin typeface="Arial"/>
                <a:cs typeface="Arial"/>
              </a:rPr>
              <a:t>Thermus</a:t>
            </a:r>
            <a:r>
              <a:rPr lang="en-US" sz="1600" i="1" dirty="0">
                <a:latin typeface="Arial"/>
                <a:cs typeface="Arial"/>
              </a:rPr>
              <a:t> </a:t>
            </a:r>
            <a:r>
              <a:rPr lang="en-US" sz="1600" i="1" dirty="0" err="1">
                <a:latin typeface="Arial"/>
                <a:cs typeface="Arial"/>
              </a:rPr>
              <a:t>Thermophilus</a:t>
            </a:r>
            <a:r>
              <a:rPr lang="en-US" sz="1600" i="1" dirty="0">
                <a:latin typeface="Arial"/>
                <a:cs typeface="Arial"/>
              </a:rPr>
              <a:t> </a:t>
            </a:r>
            <a:r>
              <a:rPr lang="en-US" sz="1600" dirty="0">
                <a:latin typeface="Arial"/>
                <a:cs typeface="Arial"/>
              </a:rPr>
              <a:t>RNA polymerase </a:t>
            </a:r>
            <a:r>
              <a:rPr lang="en-US" sz="1600" dirty="0" err="1">
                <a:latin typeface="Arial"/>
                <a:cs typeface="Arial"/>
              </a:rPr>
              <a:t>holoenzyme</a:t>
            </a:r>
            <a:r>
              <a:rPr lang="en-US" sz="1600" dirty="0">
                <a:latin typeface="Arial"/>
                <a:cs typeface="Arial"/>
              </a:rPr>
              <a:t> in complex with antibiotic </a:t>
            </a:r>
            <a:r>
              <a:rPr lang="en-US" sz="1600" dirty="0" err="1">
                <a:latin typeface="Arial"/>
                <a:cs typeface="Arial"/>
              </a:rPr>
              <a:t>rifapentin</a:t>
            </a:r>
            <a:endParaRPr lang="en-US" sz="1600" dirty="0">
              <a:latin typeface="Arial"/>
              <a:cs typeface="Arial"/>
            </a:endParaRPr>
          </a:p>
        </p:txBody>
      </p:sp>
      <p:pic>
        <p:nvPicPr>
          <p:cNvPr id="4" name="Picture 2" descr="voet4e_fig_31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676400"/>
            <a:ext cx="4692602" cy="4452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Box 4"/>
          <p:cNvSpPr txBox="1"/>
          <p:nvPr/>
        </p:nvSpPr>
        <p:spPr>
          <a:xfrm>
            <a:off x="8382000" y="6096000"/>
            <a:ext cx="533400" cy="276999"/>
          </a:xfrm>
          <a:prstGeom prst="rect">
            <a:avLst/>
          </a:prstGeom>
          <a:noFill/>
        </p:spPr>
        <p:txBody>
          <a:bodyPr wrap="square" rtlCol="0">
            <a:spAutoFit/>
          </a:bodyPr>
          <a:lstStyle/>
          <a:p>
            <a:r>
              <a:rPr lang="en-US" sz="1200" dirty="0"/>
              <a:t>2O5I</a:t>
            </a:r>
          </a:p>
        </p:txBody>
      </p:sp>
    </p:spTree>
    <p:extLst>
      <p:ext uri="{BB962C8B-B14F-4D97-AF65-F5344CB8AC3E}">
        <p14:creationId xmlns:p14="http://schemas.microsoft.com/office/powerpoint/2010/main" val="14790109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0"/>
            <a:ext cx="7696200" cy="615553"/>
          </a:xfrm>
          <a:prstGeom prst="rect">
            <a:avLst/>
          </a:prstGeom>
          <a:noFill/>
        </p:spPr>
        <p:txBody>
          <a:bodyPr wrap="square" rtlCol="0">
            <a:spAutoFit/>
          </a:bodyPr>
          <a:lstStyle/>
          <a:p>
            <a:pPr algn="ctr"/>
            <a:r>
              <a:rPr lang="en-US" sz="3400" b="1" dirty="0">
                <a:solidFill>
                  <a:srgbClr val="843C0C"/>
                </a:solidFill>
                <a:latin typeface="Arial"/>
                <a:cs typeface="Arial"/>
              </a:rPr>
              <a:t>RNA Polymerase</a:t>
            </a:r>
          </a:p>
        </p:txBody>
      </p:sp>
      <p:sp>
        <p:nvSpPr>
          <p:cNvPr id="3" name="TextBox 2"/>
          <p:cNvSpPr txBox="1"/>
          <p:nvPr/>
        </p:nvSpPr>
        <p:spPr>
          <a:xfrm>
            <a:off x="1828800" y="5486400"/>
            <a:ext cx="6400800" cy="3108544"/>
          </a:xfrm>
          <a:prstGeom prst="rect">
            <a:avLst/>
          </a:prstGeom>
          <a:noFill/>
        </p:spPr>
        <p:txBody>
          <a:bodyPr wrap="square" numCol="2" rtlCol="0">
            <a:spAutoFit/>
          </a:bodyPr>
          <a:lstStyle/>
          <a:p>
            <a:r>
              <a:rPr lang="en-US" sz="1400" dirty="0">
                <a:latin typeface="Arial"/>
                <a:cs typeface="Arial"/>
              </a:rPr>
              <a:t>The </a:t>
            </a:r>
            <a:r>
              <a:rPr lang="en-US" sz="1400" b="1" u="sng" dirty="0">
                <a:latin typeface="Arial"/>
                <a:cs typeface="Arial"/>
              </a:rPr>
              <a:t>Holoenzyme</a:t>
            </a:r>
            <a:r>
              <a:rPr lang="en-US" sz="1400" dirty="0">
                <a:latin typeface="Arial"/>
                <a:cs typeface="Arial"/>
              </a:rPr>
              <a:t> (1IW7) </a:t>
            </a:r>
          </a:p>
          <a:p>
            <a:r>
              <a:rPr lang="en-US" sz="1400" dirty="0">
                <a:latin typeface="Arial"/>
                <a:cs typeface="Arial"/>
              </a:rPr>
              <a:t>(The initial assembly on the promoter)</a:t>
            </a:r>
          </a:p>
          <a:p>
            <a:pPr marL="285750" indent="-285750">
              <a:buFont typeface="Arial"/>
              <a:buChar char="•"/>
            </a:pPr>
            <a:r>
              <a:rPr lang="en-US" sz="1400" dirty="0">
                <a:latin typeface="Arial"/>
                <a:cs typeface="Arial"/>
              </a:rPr>
              <a:t>459 </a:t>
            </a:r>
            <a:r>
              <a:rPr lang="en-US" sz="1400" dirty="0" err="1">
                <a:latin typeface="Arial"/>
                <a:cs typeface="Arial"/>
              </a:rPr>
              <a:t>kDa</a:t>
            </a:r>
            <a:endParaRPr lang="en-US" sz="1400" dirty="0">
              <a:latin typeface="Arial"/>
              <a:cs typeface="Arial"/>
            </a:endParaRPr>
          </a:p>
          <a:p>
            <a:pPr marL="285750" indent="-285750">
              <a:buFont typeface="Arial"/>
              <a:buChar char="•"/>
            </a:pPr>
            <a:r>
              <a:rPr lang="en-US" sz="1400" dirty="0">
                <a:latin typeface="Symbol" charset="2"/>
                <a:cs typeface="Symbol" charset="2"/>
              </a:rPr>
              <a:t>a</a:t>
            </a:r>
            <a:r>
              <a:rPr lang="en-US" sz="1400" baseline="-25000" dirty="0">
                <a:latin typeface="Symbol" charset="2"/>
                <a:cs typeface="Symbol" charset="2"/>
              </a:rPr>
              <a:t>2</a:t>
            </a:r>
            <a:r>
              <a:rPr lang="en-US" sz="1400" dirty="0">
                <a:latin typeface="Symbol" charset="2"/>
                <a:cs typeface="Symbol" charset="2"/>
              </a:rPr>
              <a:t>bb’ws </a:t>
            </a:r>
            <a:r>
              <a:rPr lang="en-US" sz="1400" dirty="0">
                <a:latin typeface="Arial"/>
                <a:cs typeface="Arial"/>
              </a:rPr>
              <a:t>subunits</a:t>
            </a:r>
          </a:p>
          <a:p>
            <a:pPr marL="285750" indent="-285750">
              <a:buFont typeface="Arial"/>
              <a:buChar char="•"/>
            </a:pPr>
            <a:endParaRPr lang="en-US" sz="1400" dirty="0">
              <a:latin typeface="Arial"/>
              <a:cs typeface="Arial"/>
            </a:endParaRPr>
          </a:p>
          <a:p>
            <a:pPr marL="285750" indent="-285750">
              <a:buFont typeface="Arial"/>
              <a:buChar char="•"/>
            </a:pPr>
            <a:endParaRPr lang="en-US" sz="1400" dirty="0">
              <a:latin typeface="Arial"/>
              <a:cs typeface="Arial"/>
            </a:endParaRPr>
          </a:p>
          <a:p>
            <a:endParaRPr lang="en-US" sz="1400" dirty="0">
              <a:latin typeface="Arial"/>
              <a:cs typeface="Arial"/>
            </a:endParaRPr>
          </a:p>
          <a:p>
            <a:endParaRPr lang="en-US" sz="1400" dirty="0">
              <a:latin typeface="Arial"/>
              <a:cs typeface="Arial"/>
            </a:endParaRPr>
          </a:p>
          <a:p>
            <a:endParaRPr lang="en-US" sz="1400" dirty="0">
              <a:latin typeface="Arial"/>
              <a:cs typeface="Arial"/>
            </a:endParaRPr>
          </a:p>
          <a:p>
            <a:endParaRPr lang="en-US" sz="1400" dirty="0">
              <a:latin typeface="Arial"/>
              <a:cs typeface="Arial"/>
            </a:endParaRPr>
          </a:p>
          <a:p>
            <a:endParaRPr lang="en-US" sz="1400" dirty="0">
              <a:latin typeface="Arial"/>
              <a:cs typeface="Arial"/>
            </a:endParaRPr>
          </a:p>
          <a:p>
            <a:endParaRPr lang="en-US" sz="1400" dirty="0">
              <a:latin typeface="Arial"/>
              <a:cs typeface="Arial"/>
            </a:endParaRPr>
          </a:p>
          <a:p>
            <a:endParaRPr lang="en-US" sz="1400" dirty="0">
              <a:latin typeface="Arial"/>
              <a:cs typeface="Arial"/>
            </a:endParaRPr>
          </a:p>
          <a:p>
            <a:endParaRPr lang="en-US" sz="1400" dirty="0">
              <a:latin typeface="Arial"/>
              <a:cs typeface="Arial"/>
            </a:endParaRPr>
          </a:p>
          <a:p>
            <a:r>
              <a:rPr lang="en-US" sz="1400" dirty="0">
                <a:latin typeface="Arial"/>
                <a:cs typeface="Arial"/>
              </a:rPr>
              <a:t>The </a:t>
            </a:r>
            <a:r>
              <a:rPr lang="en-US" sz="1400" b="1" u="sng" dirty="0">
                <a:latin typeface="Arial"/>
                <a:cs typeface="Arial"/>
              </a:rPr>
              <a:t>Core Enzyme</a:t>
            </a:r>
            <a:r>
              <a:rPr lang="en-US" sz="1400" dirty="0">
                <a:latin typeface="Arial"/>
                <a:cs typeface="Arial"/>
              </a:rPr>
              <a:t> (2A69)</a:t>
            </a:r>
            <a:endParaRPr lang="en-US" sz="1400" b="1" u="sng" dirty="0">
              <a:latin typeface="Arial"/>
              <a:cs typeface="Arial"/>
            </a:endParaRPr>
          </a:p>
          <a:p>
            <a:r>
              <a:rPr lang="en-US" sz="1400" dirty="0">
                <a:latin typeface="Arial"/>
                <a:cs typeface="Arial"/>
              </a:rPr>
              <a:t>(The functional assembly)</a:t>
            </a:r>
          </a:p>
          <a:p>
            <a:pPr marL="342900" indent="-342900">
              <a:buFont typeface="Arial"/>
              <a:buChar char="•"/>
            </a:pPr>
            <a:r>
              <a:rPr lang="en-US" sz="1400" dirty="0">
                <a:latin typeface="Arial"/>
                <a:cs typeface="Arial"/>
              </a:rPr>
              <a:t>389 </a:t>
            </a:r>
            <a:r>
              <a:rPr lang="en-US" sz="1400" dirty="0" err="1">
                <a:latin typeface="Arial"/>
                <a:cs typeface="Arial"/>
              </a:rPr>
              <a:t>kDa</a:t>
            </a:r>
            <a:endParaRPr lang="en-US" sz="1400" dirty="0">
              <a:latin typeface="Arial"/>
              <a:cs typeface="Arial"/>
            </a:endParaRPr>
          </a:p>
          <a:p>
            <a:pPr marL="342900" indent="-342900">
              <a:buFont typeface="Arial"/>
              <a:buChar char="•"/>
            </a:pPr>
            <a:r>
              <a:rPr lang="en-US" sz="1400" dirty="0">
                <a:latin typeface="Symbol" charset="2"/>
                <a:cs typeface="Symbol" charset="2"/>
              </a:rPr>
              <a:t>a</a:t>
            </a:r>
            <a:r>
              <a:rPr lang="en-US" sz="1400" baseline="-25000" dirty="0">
                <a:latin typeface="Symbol" charset="2"/>
                <a:cs typeface="Symbol" charset="2"/>
              </a:rPr>
              <a:t>2</a:t>
            </a:r>
            <a:r>
              <a:rPr lang="en-US" sz="1400" dirty="0">
                <a:latin typeface="Symbol" charset="2"/>
                <a:cs typeface="Symbol" charset="2"/>
              </a:rPr>
              <a:t>bb’w </a:t>
            </a:r>
            <a:r>
              <a:rPr lang="en-US" sz="1400" dirty="0">
                <a:latin typeface="Arial"/>
                <a:cs typeface="Arial"/>
              </a:rPr>
              <a:t>subunits</a:t>
            </a:r>
          </a:p>
          <a:p>
            <a:pPr marL="800100" lvl="1" indent="-342900">
              <a:buFont typeface="Arial"/>
              <a:buChar char="•"/>
            </a:pPr>
            <a:r>
              <a:rPr lang="en-US" sz="1400" dirty="0">
                <a:latin typeface="Arial"/>
                <a:cs typeface="Arial"/>
              </a:rPr>
              <a:t>Note no sigma!</a:t>
            </a:r>
          </a:p>
        </p:txBody>
      </p:sp>
      <p:grpSp>
        <p:nvGrpSpPr>
          <p:cNvPr id="12" name="Group 11"/>
          <p:cNvGrpSpPr/>
          <p:nvPr/>
        </p:nvGrpSpPr>
        <p:grpSpPr>
          <a:xfrm>
            <a:off x="1447800" y="609600"/>
            <a:ext cx="6125168" cy="4800600"/>
            <a:chOff x="0" y="609600"/>
            <a:chExt cx="6125168" cy="4800600"/>
          </a:xfrm>
        </p:grpSpPr>
        <p:pic>
          <p:nvPicPr>
            <p:cNvPr id="11" name="Picture 10" descr="RNAP_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6125168" cy="4800600"/>
            </a:xfrm>
            <a:prstGeom prst="rect">
              <a:avLst/>
            </a:prstGeom>
          </p:spPr>
        </p:pic>
        <p:sp>
          <p:nvSpPr>
            <p:cNvPr id="7" name="TextBox 6"/>
            <p:cNvSpPr txBox="1"/>
            <p:nvPr/>
          </p:nvSpPr>
          <p:spPr>
            <a:xfrm>
              <a:off x="5562600" y="5105400"/>
              <a:ext cx="533400" cy="276999"/>
            </a:xfrm>
            <a:prstGeom prst="rect">
              <a:avLst/>
            </a:prstGeom>
            <a:noFill/>
          </p:spPr>
          <p:txBody>
            <a:bodyPr wrap="square" rtlCol="0">
              <a:spAutoFit/>
            </a:bodyPr>
            <a:lstStyle/>
            <a:p>
              <a:r>
                <a:rPr lang="en-US" sz="1200" dirty="0"/>
                <a:t>2A69</a:t>
              </a:r>
            </a:p>
          </p:txBody>
        </p:sp>
      </p:grpSp>
      <p:grpSp>
        <p:nvGrpSpPr>
          <p:cNvPr id="15" name="Group 14"/>
          <p:cNvGrpSpPr/>
          <p:nvPr/>
        </p:nvGrpSpPr>
        <p:grpSpPr>
          <a:xfrm>
            <a:off x="1905000" y="609600"/>
            <a:ext cx="5334000" cy="4836018"/>
            <a:chOff x="2209800" y="609600"/>
            <a:chExt cx="5334000" cy="4836018"/>
          </a:xfrm>
        </p:grpSpPr>
        <p:pic>
          <p:nvPicPr>
            <p:cNvPr id="13" name="Picture 2" descr="voet4e_fig_31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09600"/>
              <a:ext cx="5334000" cy="4836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 name="TextBox 13"/>
            <p:cNvSpPr txBox="1"/>
            <p:nvPr/>
          </p:nvSpPr>
          <p:spPr>
            <a:xfrm>
              <a:off x="6858000" y="5105400"/>
              <a:ext cx="533400" cy="276999"/>
            </a:xfrm>
            <a:prstGeom prst="rect">
              <a:avLst/>
            </a:prstGeom>
            <a:noFill/>
          </p:spPr>
          <p:txBody>
            <a:bodyPr wrap="square" rtlCol="0">
              <a:spAutoFit/>
            </a:bodyPr>
            <a:lstStyle/>
            <a:p>
              <a:r>
                <a:rPr lang="en-US" sz="1200" dirty="0"/>
                <a:t>1IW7</a:t>
              </a:r>
            </a:p>
          </p:txBody>
        </p:sp>
      </p:grpSp>
      <p:grpSp>
        <p:nvGrpSpPr>
          <p:cNvPr id="5" name="Group 4"/>
          <p:cNvGrpSpPr/>
          <p:nvPr/>
        </p:nvGrpSpPr>
        <p:grpSpPr>
          <a:xfrm>
            <a:off x="1828800" y="1054688"/>
            <a:ext cx="5419865" cy="4748624"/>
            <a:chOff x="1828800" y="609600"/>
            <a:chExt cx="5419865" cy="4748624"/>
          </a:xfrm>
        </p:grpSpPr>
        <p:pic>
          <p:nvPicPr>
            <p:cNvPr id="4" name="Picture 3" descr="2O5I_DNA_RNAbound.png"/>
            <p:cNvPicPr>
              <a:picLocks noChangeAspect="1"/>
            </p:cNvPicPr>
            <p:nvPr/>
          </p:nvPicPr>
          <p:blipFill rotWithShape="1">
            <a:blip r:embed="rId4">
              <a:extLst>
                <a:ext uri="{28A0092B-C50C-407E-A947-70E740481C1C}">
                  <a14:useLocalDpi xmlns:a14="http://schemas.microsoft.com/office/drawing/2010/main" val="0"/>
                </a:ext>
              </a:extLst>
            </a:blip>
            <a:srcRect l="9458" t="12546" r="16454" b="4630"/>
            <a:stretch/>
          </p:blipFill>
          <p:spPr>
            <a:xfrm>
              <a:off x="1828800" y="609600"/>
              <a:ext cx="5419865" cy="4748624"/>
            </a:xfrm>
            <a:prstGeom prst="rect">
              <a:avLst/>
            </a:prstGeom>
          </p:spPr>
        </p:pic>
        <p:sp>
          <p:nvSpPr>
            <p:cNvPr id="16" name="TextBox 15"/>
            <p:cNvSpPr txBox="1"/>
            <p:nvPr/>
          </p:nvSpPr>
          <p:spPr>
            <a:xfrm>
              <a:off x="6629400" y="4953000"/>
              <a:ext cx="533400" cy="276999"/>
            </a:xfrm>
            <a:prstGeom prst="rect">
              <a:avLst/>
            </a:prstGeom>
            <a:noFill/>
          </p:spPr>
          <p:txBody>
            <a:bodyPr wrap="square" rtlCol="0">
              <a:spAutoFit/>
            </a:bodyPr>
            <a:lstStyle/>
            <a:p>
              <a:r>
                <a:rPr lang="en-US" sz="1200" dirty="0"/>
                <a:t>2O5I</a:t>
              </a:r>
            </a:p>
          </p:txBody>
        </p:sp>
      </p:grpSp>
      <p:cxnSp>
        <p:nvCxnSpPr>
          <p:cNvPr id="8" name="Straight Arrow Connector 7">
            <a:extLst>
              <a:ext uri="{FF2B5EF4-FFF2-40B4-BE49-F238E27FC236}">
                <a16:creationId xmlns:a16="http://schemas.microsoft.com/office/drawing/2014/main" id="{5D70C462-4313-9B4F-ABD0-E4E571BDD036}"/>
              </a:ext>
            </a:extLst>
          </p:cNvPr>
          <p:cNvCxnSpPr/>
          <p:nvPr/>
        </p:nvCxnSpPr>
        <p:spPr>
          <a:xfrm flipH="1">
            <a:off x="7162800" y="5105400"/>
            <a:ext cx="1066800" cy="1274135"/>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3FE6CA3-1545-0245-9C8A-E7F5862E0548}"/>
              </a:ext>
            </a:extLst>
          </p:cNvPr>
          <p:cNvSpPr txBox="1"/>
          <p:nvPr/>
        </p:nvSpPr>
        <p:spPr>
          <a:xfrm>
            <a:off x="7162800" y="4115422"/>
            <a:ext cx="1981200" cy="923330"/>
          </a:xfrm>
          <a:prstGeom prst="rect">
            <a:avLst/>
          </a:prstGeom>
          <a:noFill/>
        </p:spPr>
        <p:txBody>
          <a:bodyPr wrap="square" rtlCol="0">
            <a:spAutoFit/>
          </a:bodyPr>
          <a:lstStyle/>
          <a:p>
            <a:r>
              <a:rPr lang="en-US" dirty="0"/>
              <a:t>Sigma subunits are critical to start transcription</a:t>
            </a:r>
          </a:p>
        </p:txBody>
      </p:sp>
    </p:spTree>
    <p:extLst>
      <p:ext uri="{BB962C8B-B14F-4D97-AF65-F5344CB8AC3E}">
        <p14:creationId xmlns:p14="http://schemas.microsoft.com/office/powerpoint/2010/main" val="154869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381000"/>
            <a:ext cx="7696200" cy="553998"/>
          </a:xfrm>
          <a:prstGeom prst="rect">
            <a:avLst/>
          </a:prstGeom>
          <a:noFill/>
        </p:spPr>
        <p:txBody>
          <a:bodyPr wrap="square" rtlCol="0">
            <a:spAutoFit/>
          </a:bodyPr>
          <a:lstStyle/>
          <a:p>
            <a:pPr algn="ctr"/>
            <a:r>
              <a:rPr lang="en-US" sz="3000" dirty="0">
                <a:solidFill>
                  <a:srgbClr val="843C0C"/>
                </a:solidFill>
                <a:latin typeface="Arial"/>
                <a:cs typeface="Arial"/>
              </a:rPr>
              <a:t>Sigma Subunits are Promoter Specific</a:t>
            </a:r>
          </a:p>
        </p:txBody>
      </p:sp>
      <p:pic>
        <p:nvPicPr>
          <p:cNvPr id="4" name="Picture 3" descr="Sigma_Factors.jpg"/>
          <p:cNvPicPr>
            <a:picLocks noChangeAspect="1"/>
          </p:cNvPicPr>
          <p:nvPr/>
        </p:nvPicPr>
        <p:blipFill rotWithShape="1">
          <a:blip r:embed="rId2">
            <a:extLst>
              <a:ext uri="{28A0092B-C50C-407E-A947-70E740481C1C}">
                <a14:useLocalDpi xmlns:a14="http://schemas.microsoft.com/office/drawing/2010/main" val="0"/>
              </a:ext>
            </a:extLst>
          </a:blip>
          <a:srcRect r="4561"/>
          <a:stretch/>
        </p:blipFill>
        <p:spPr>
          <a:xfrm>
            <a:off x="457200" y="1600200"/>
            <a:ext cx="7888470" cy="2832100"/>
          </a:xfrm>
          <a:prstGeom prst="rect">
            <a:avLst/>
          </a:prstGeom>
        </p:spPr>
      </p:pic>
      <p:sp>
        <p:nvSpPr>
          <p:cNvPr id="5" name="TextBox 4"/>
          <p:cNvSpPr txBox="1"/>
          <p:nvPr/>
        </p:nvSpPr>
        <p:spPr>
          <a:xfrm>
            <a:off x="457200" y="4724400"/>
            <a:ext cx="7772400" cy="369332"/>
          </a:xfrm>
          <a:prstGeom prst="rect">
            <a:avLst/>
          </a:prstGeom>
          <a:noFill/>
        </p:spPr>
        <p:txBody>
          <a:bodyPr wrap="square" rtlCol="0">
            <a:spAutoFit/>
          </a:bodyPr>
          <a:lstStyle/>
          <a:p>
            <a:r>
              <a:rPr lang="en-US" dirty="0">
                <a:solidFill>
                  <a:srgbClr val="843C0C"/>
                </a:solidFill>
                <a:latin typeface="Arial"/>
                <a:cs typeface="Arial"/>
              </a:rPr>
              <a:t>The most prevalent is </a:t>
            </a:r>
            <a:r>
              <a:rPr lang="en-US" dirty="0">
                <a:solidFill>
                  <a:srgbClr val="843C0C"/>
                </a:solidFill>
                <a:latin typeface="Symbol" charset="2"/>
                <a:cs typeface="Symbol" charset="2"/>
              </a:rPr>
              <a:t>s</a:t>
            </a:r>
            <a:r>
              <a:rPr lang="en-US" baseline="30000" dirty="0">
                <a:solidFill>
                  <a:srgbClr val="843C0C"/>
                </a:solidFill>
              </a:rPr>
              <a:t>70</a:t>
            </a:r>
          </a:p>
        </p:txBody>
      </p:sp>
    </p:spTree>
    <p:extLst>
      <p:ext uri="{BB962C8B-B14F-4D97-AF65-F5344CB8AC3E}">
        <p14:creationId xmlns:p14="http://schemas.microsoft.com/office/powerpoint/2010/main" val="1995887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solidFill>
                  <a:srgbClr val="843C0C"/>
                </a:solidFill>
                <a:latin typeface="Arial" pitchFamily="34" charset="0"/>
                <a:cs typeface="Arial" pitchFamily="34" charset="0"/>
              </a:rPr>
              <a:t>Transcription Begins Near Promoter Sites and Ends at Terminator Sites</a:t>
            </a:r>
            <a:endParaRPr lang="en-US" sz="3200" dirty="0">
              <a:solidFill>
                <a:srgbClr val="843C0C"/>
              </a:solidFill>
            </a:endParaRPr>
          </a:p>
        </p:txBody>
      </p:sp>
      <p:sp>
        <p:nvSpPr>
          <p:cNvPr id="3" name="Content Placeholder 2"/>
          <p:cNvSpPr>
            <a:spLocks noGrp="1"/>
          </p:cNvSpPr>
          <p:nvPr>
            <p:ph idx="1"/>
          </p:nvPr>
        </p:nvSpPr>
        <p:spPr/>
        <p:txBody>
          <a:bodyPr>
            <a:noAutofit/>
          </a:bodyPr>
          <a:lstStyle/>
          <a:p>
            <a:pPr>
              <a:spcAft>
                <a:spcPts val="1200"/>
              </a:spcAft>
            </a:pPr>
            <a:r>
              <a:rPr lang="en-US" dirty="0">
                <a:latin typeface="Arial" panose="020B0604020202020204" pitchFamily="34" charset="0"/>
                <a:cs typeface="Arial" panose="020B0604020202020204" pitchFamily="34" charset="0"/>
              </a:rPr>
              <a:t>Promoters are specific DNA sequences that direct RNA polymerase to the proper initiation site.</a:t>
            </a:r>
          </a:p>
          <a:p>
            <a:r>
              <a:rPr lang="en-US" dirty="0">
                <a:latin typeface="Arial" panose="020B0604020202020204" pitchFamily="34" charset="0"/>
                <a:cs typeface="Arial" panose="020B0604020202020204" pitchFamily="34" charset="0"/>
              </a:rPr>
              <a:t>There are often variations in the sequence of a promoter for different genes. The average of such variation is called the consensus sequence.</a:t>
            </a:r>
          </a:p>
        </p:txBody>
      </p:sp>
    </p:spTree>
    <p:extLst>
      <p:ext uri="{BB962C8B-B14F-4D97-AF65-F5344CB8AC3E}">
        <p14:creationId xmlns:p14="http://schemas.microsoft.com/office/powerpoint/2010/main" val="6594465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dirty="0">
                <a:solidFill>
                  <a:srgbClr val="843C0C"/>
                </a:solidFill>
                <a:latin typeface="Arial" pitchFamily="34" charset="0"/>
                <a:cs typeface="Arial" pitchFamily="34" charset="0"/>
              </a:rPr>
              <a:t>Promoter Sites for Transcription in Prokaryotes and Eukaryotes</a:t>
            </a:r>
            <a:endParaRPr lang="en-US" dirty="0">
              <a:solidFill>
                <a:srgbClr val="843C0C"/>
              </a:solidFill>
            </a:endParaRPr>
          </a:p>
        </p:txBody>
      </p:sp>
      <p:pic>
        <p:nvPicPr>
          <p:cNvPr id="6" name="Picture Placeholder 5" descr="Two schematic diagrams show the relative positions and consensus sequences of prokaryotic and eukaryotic promoter sites. The D N A templates are shown as horizontal lines with boxes highlighting promoter sites and the start of the D N A to be transcribed. &#10;The positions of the sequences along the prokaryotic strand are as follows: The sequence T T G A C A is shown towards the left of the strand, at position minus 35. It is labeled as the minus 35 region. A little further to the right, the sequence T A T A A T is shown, at position minus 10. It is labeled as the Pribnow box. At the far right of the strand is the start of the D N A to be transcribed as R N A, at position plus one. An arrow indicates the start of R N A transcription from this site. &#10;The positions of the sequences along the eukaryotic strand are as follows: The sequence G G N C A A T C T is shown towards the left of the strand, at position minus 75. It is labeled as the C A A T box, which is sometimes present. A little further to the right, the sequence T A T A A A is shown, at position minus 25. It is labeled as the T A T A box (hogness box). At the far right of the strand is the start of the D N A to be transcribed as R N A, at position plus one. An arrow indicates the start of R N A transcription from this site."/>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451210" y="1983801"/>
            <a:ext cx="8261130" cy="4296089"/>
          </a:xfrm>
          <a:prstGeom prst="rect">
            <a:avLst/>
          </a:prstGeom>
        </p:spPr>
      </p:pic>
    </p:spTree>
    <p:extLst>
      <p:ext uri="{BB962C8B-B14F-4D97-AF65-F5344CB8AC3E}">
        <p14:creationId xmlns:p14="http://schemas.microsoft.com/office/powerpoint/2010/main" val="8169526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
            <a:ext cx="7696200" cy="1015663"/>
          </a:xfrm>
          <a:prstGeom prst="rect">
            <a:avLst/>
          </a:prstGeom>
          <a:noFill/>
        </p:spPr>
        <p:txBody>
          <a:bodyPr wrap="square" rtlCol="0">
            <a:spAutoFit/>
          </a:bodyPr>
          <a:lstStyle/>
          <a:p>
            <a:pPr algn="ctr"/>
            <a:r>
              <a:rPr lang="en-US" sz="3000" dirty="0">
                <a:solidFill>
                  <a:srgbClr val="843C0C"/>
                </a:solidFill>
                <a:latin typeface="Arial"/>
                <a:cs typeface="Arial"/>
              </a:rPr>
              <a:t>Promoters:  </a:t>
            </a:r>
          </a:p>
          <a:p>
            <a:pPr algn="ctr"/>
            <a:r>
              <a:rPr lang="en-US" sz="3000" dirty="0">
                <a:solidFill>
                  <a:srgbClr val="843C0C"/>
                </a:solidFill>
                <a:latin typeface="Arial"/>
                <a:cs typeface="Arial"/>
              </a:rPr>
              <a:t>RNAP Binds to Specific Sites on the DNA</a:t>
            </a:r>
          </a:p>
        </p:txBody>
      </p:sp>
      <p:sp>
        <p:nvSpPr>
          <p:cNvPr id="5" name="TextBox 4"/>
          <p:cNvSpPr txBox="1"/>
          <p:nvPr/>
        </p:nvSpPr>
        <p:spPr>
          <a:xfrm>
            <a:off x="609600" y="5410200"/>
            <a:ext cx="7772400" cy="1323439"/>
          </a:xfrm>
          <a:prstGeom prst="rect">
            <a:avLst/>
          </a:prstGeom>
          <a:noFill/>
        </p:spPr>
        <p:txBody>
          <a:bodyPr wrap="square" rtlCol="0">
            <a:spAutoFit/>
          </a:bodyPr>
          <a:lstStyle/>
          <a:p>
            <a:r>
              <a:rPr lang="en-US" sz="2000" dirty="0">
                <a:latin typeface="Arial"/>
                <a:cs typeface="Arial"/>
              </a:rPr>
              <a:t>DNA is a duplex:</a:t>
            </a:r>
          </a:p>
          <a:p>
            <a:r>
              <a:rPr lang="en-US" sz="2000" u="sng" dirty="0">
                <a:latin typeface="Arial"/>
                <a:cs typeface="Arial"/>
              </a:rPr>
              <a:t>Antisense Strand</a:t>
            </a:r>
            <a:r>
              <a:rPr lang="en-US" sz="2000" dirty="0">
                <a:latin typeface="Arial"/>
                <a:cs typeface="Arial"/>
              </a:rPr>
              <a:t>: Strand that is transcribed</a:t>
            </a:r>
          </a:p>
          <a:p>
            <a:r>
              <a:rPr lang="en-US" sz="2000" u="sng" dirty="0">
                <a:latin typeface="Arial"/>
                <a:cs typeface="Arial"/>
              </a:rPr>
              <a:t>Sense Strand</a:t>
            </a:r>
            <a:r>
              <a:rPr lang="en-US" sz="2000" dirty="0">
                <a:latin typeface="Arial"/>
                <a:cs typeface="Arial"/>
              </a:rPr>
              <a:t>:  The coding strand, has the same sequence as the transcribed mRNA </a:t>
            </a:r>
            <a:endParaRPr lang="en-US" sz="2000" u="sng" dirty="0"/>
          </a:p>
        </p:txBody>
      </p:sp>
      <p:pic>
        <p:nvPicPr>
          <p:cNvPr id="6" name="Picture 2" descr="voet4e_fig_31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19200"/>
            <a:ext cx="6629400" cy="40684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325156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
            <a:ext cx="7696200" cy="1015663"/>
          </a:xfrm>
          <a:prstGeom prst="rect">
            <a:avLst/>
          </a:prstGeom>
          <a:noFill/>
        </p:spPr>
        <p:txBody>
          <a:bodyPr wrap="square" rtlCol="0">
            <a:spAutoFit/>
          </a:bodyPr>
          <a:lstStyle/>
          <a:p>
            <a:pPr algn="ctr"/>
            <a:r>
              <a:rPr lang="en-US" sz="3000" dirty="0">
                <a:solidFill>
                  <a:srgbClr val="843C0C"/>
                </a:solidFill>
                <a:latin typeface="Arial"/>
                <a:cs typeface="Arial"/>
              </a:rPr>
              <a:t>Promoters:  </a:t>
            </a:r>
          </a:p>
          <a:p>
            <a:pPr algn="ctr"/>
            <a:r>
              <a:rPr lang="en-US" sz="3000" dirty="0">
                <a:solidFill>
                  <a:srgbClr val="843C0C"/>
                </a:solidFill>
                <a:latin typeface="Arial"/>
                <a:cs typeface="Arial"/>
              </a:rPr>
              <a:t>RNAP Binds to Specific Sites on the DNA</a:t>
            </a:r>
          </a:p>
        </p:txBody>
      </p:sp>
      <p:sp>
        <p:nvSpPr>
          <p:cNvPr id="5" name="TextBox 4"/>
          <p:cNvSpPr txBox="1"/>
          <p:nvPr/>
        </p:nvSpPr>
        <p:spPr>
          <a:xfrm>
            <a:off x="4953000" y="1219200"/>
            <a:ext cx="3962400" cy="5632311"/>
          </a:xfrm>
          <a:prstGeom prst="rect">
            <a:avLst/>
          </a:prstGeom>
          <a:noFill/>
        </p:spPr>
        <p:txBody>
          <a:bodyPr wrap="square" rtlCol="0">
            <a:spAutoFit/>
          </a:bodyPr>
          <a:lstStyle/>
          <a:p>
            <a:r>
              <a:rPr lang="en-US" sz="2000" dirty="0">
                <a:latin typeface="Arial"/>
                <a:cs typeface="Arial"/>
              </a:rPr>
              <a:t>Promoters are 40bp sequences BEFORE the transcriptional start site (+1 site)</a:t>
            </a:r>
          </a:p>
          <a:p>
            <a:endParaRPr lang="en-US" sz="2000" dirty="0">
              <a:latin typeface="Arial"/>
              <a:cs typeface="Arial"/>
            </a:endParaRPr>
          </a:p>
          <a:p>
            <a:r>
              <a:rPr lang="en-US" sz="2000" dirty="0">
                <a:latin typeface="Arial"/>
                <a:cs typeface="Arial"/>
              </a:rPr>
              <a:t>There is some variation in the -35 region, and almost none in the </a:t>
            </a:r>
            <a:r>
              <a:rPr lang="en-US" sz="2000" dirty="0" err="1">
                <a:latin typeface="Arial"/>
                <a:cs typeface="Arial"/>
              </a:rPr>
              <a:t>Pribnow</a:t>
            </a:r>
            <a:r>
              <a:rPr lang="en-US" sz="2000" dirty="0">
                <a:latin typeface="Arial"/>
                <a:cs typeface="Arial"/>
              </a:rPr>
              <a:t> box</a:t>
            </a:r>
          </a:p>
          <a:p>
            <a:endParaRPr lang="en-US" sz="2000" dirty="0">
              <a:latin typeface="Arial"/>
              <a:cs typeface="Arial"/>
            </a:endParaRPr>
          </a:p>
          <a:p>
            <a:r>
              <a:rPr lang="en-US" sz="2000" dirty="0">
                <a:latin typeface="Arial"/>
                <a:cs typeface="Arial"/>
              </a:rPr>
              <a:t>The distance between the -35 and -10 regions is </a:t>
            </a:r>
            <a:r>
              <a:rPr lang="en-US" sz="2000" b="1" u="sng" dirty="0">
                <a:latin typeface="Arial"/>
                <a:cs typeface="Arial"/>
              </a:rPr>
              <a:t>ABSOLUTELY CRITICAL</a:t>
            </a:r>
            <a:endParaRPr lang="en-US" sz="2000" dirty="0">
              <a:latin typeface="Arial"/>
              <a:cs typeface="Arial"/>
            </a:endParaRPr>
          </a:p>
          <a:p>
            <a:pPr marL="342900" indent="-342900">
              <a:buFont typeface="Arial"/>
              <a:buChar char="•"/>
            </a:pPr>
            <a:r>
              <a:rPr lang="en-US" sz="2000" dirty="0">
                <a:latin typeface="Arial"/>
                <a:cs typeface="Arial"/>
              </a:rPr>
              <a:t>Mutation changes the affinity of RNAP for the DNA</a:t>
            </a:r>
          </a:p>
          <a:p>
            <a:pPr marL="800100" lvl="1" indent="-342900">
              <a:buFont typeface="Arial"/>
              <a:buChar char="•"/>
            </a:pPr>
            <a:r>
              <a:rPr lang="en-US" sz="2000" dirty="0">
                <a:latin typeface="Arial"/>
                <a:cs typeface="Arial"/>
              </a:rPr>
              <a:t>Normally 1x10</a:t>
            </a:r>
            <a:r>
              <a:rPr lang="en-US" sz="2000" baseline="30000" dirty="0">
                <a:latin typeface="Arial"/>
                <a:cs typeface="Arial"/>
              </a:rPr>
              <a:t>-14</a:t>
            </a:r>
            <a:r>
              <a:rPr lang="en-US" sz="2000" dirty="0">
                <a:latin typeface="Arial"/>
                <a:cs typeface="Arial"/>
              </a:rPr>
              <a:t> M</a:t>
            </a:r>
          </a:p>
          <a:p>
            <a:endParaRPr lang="en-US" sz="2000" dirty="0">
              <a:latin typeface="Arial"/>
              <a:cs typeface="Arial"/>
            </a:endParaRPr>
          </a:p>
          <a:p>
            <a:r>
              <a:rPr lang="en-US" sz="2000" dirty="0">
                <a:latin typeface="Arial"/>
                <a:cs typeface="Arial"/>
              </a:rPr>
              <a:t>Binding of RNAP to the promoter “melts” the DNA through the </a:t>
            </a:r>
            <a:r>
              <a:rPr lang="en-US" sz="2000" dirty="0" err="1">
                <a:latin typeface="Arial"/>
                <a:cs typeface="Arial"/>
              </a:rPr>
              <a:t>Pribnow</a:t>
            </a:r>
            <a:r>
              <a:rPr lang="en-US" sz="2000" dirty="0">
                <a:latin typeface="Arial"/>
                <a:cs typeface="Arial"/>
              </a:rPr>
              <a:t> box</a:t>
            </a:r>
            <a:endParaRPr lang="en-US" sz="2000" dirty="0"/>
          </a:p>
        </p:txBody>
      </p:sp>
      <p:pic>
        <p:nvPicPr>
          <p:cNvPr id="6" name="Picture 2" descr="voet4e_fig_31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4469969"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539297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
            <a:ext cx="7696200" cy="523220"/>
          </a:xfrm>
          <a:prstGeom prst="rect">
            <a:avLst/>
          </a:prstGeom>
          <a:noFill/>
        </p:spPr>
        <p:txBody>
          <a:bodyPr wrap="square" rtlCol="0">
            <a:spAutoFit/>
          </a:bodyPr>
          <a:lstStyle/>
          <a:p>
            <a:pPr algn="ctr"/>
            <a:r>
              <a:rPr lang="en-US" sz="2800" dirty="0">
                <a:solidFill>
                  <a:srgbClr val="843C0C"/>
                </a:solidFill>
                <a:latin typeface="Arial"/>
                <a:cs typeface="Arial"/>
              </a:rPr>
              <a:t>Structure of </a:t>
            </a:r>
            <a:r>
              <a:rPr lang="en-US" sz="2800" i="1" dirty="0">
                <a:solidFill>
                  <a:srgbClr val="843C0C"/>
                </a:solidFill>
                <a:latin typeface="Arial"/>
                <a:cs typeface="Arial"/>
              </a:rPr>
              <a:t>E. coli</a:t>
            </a:r>
            <a:r>
              <a:rPr lang="en-US" sz="2800" dirty="0">
                <a:solidFill>
                  <a:srgbClr val="843C0C"/>
                </a:solidFill>
                <a:latin typeface="Arial"/>
                <a:cs typeface="Arial"/>
              </a:rPr>
              <a:t> RNAP and Mechanism</a:t>
            </a:r>
          </a:p>
        </p:txBody>
      </p:sp>
      <p:pic>
        <p:nvPicPr>
          <p:cNvPr id="3" name="Picture 2" descr="RNAP_Holoenzyme.jpg"/>
          <p:cNvPicPr>
            <a:picLocks noChangeAspect="1"/>
          </p:cNvPicPr>
          <p:nvPr/>
        </p:nvPicPr>
        <p:blipFill rotWithShape="1">
          <a:blip r:embed="rId2">
            <a:extLst>
              <a:ext uri="{28A0092B-C50C-407E-A947-70E740481C1C}">
                <a14:useLocalDpi xmlns:a14="http://schemas.microsoft.com/office/drawing/2010/main" val="0"/>
              </a:ext>
            </a:extLst>
          </a:blip>
          <a:srcRect t="8262" b="18550"/>
          <a:stretch/>
        </p:blipFill>
        <p:spPr>
          <a:xfrm>
            <a:off x="1143000" y="1828800"/>
            <a:ext cx="6508127" cy="2743200"/>
          </a:xfrm>
          <a:prstGeom prst="rect">
            <a:avLst/>
          </a:prstGeom>
        </p:spPr>
      </p:pic>
      <p:pic>
        <p:nvPicPr>
          <p:cNvPr id="4" name="Picture 3" descr="RNAP_Mechanism.jpg"/>
          <p:cNvPicPr>
            <a:picLocks noChangeAspect="1"/>
          </p:cNvPicPr>
          <p:nvPr/>
        </p:nvPicPr>
        <p:blipFill rotWithShape="1">
          <a:blip r:embed="rId3">
            <a:extLst>
              <a:ext uri="{28A0092B-C50C-407E-A947-70E740481C1C}">
                <a14:useLocalDpi xmlns:a14="http://schemas.microsoft.com/office/drawing/2010/main" val="0"/>
              </a:ext>
            </a:extLst>
          </a:blip>
          <a:srcRect l="5021" t="9095" r="49164" b="40577"/>
          <a:stretch/>
        </p:blipFill>
        <p:spPr>
          <a:xfrm>
            <a:off x="1676400" y="990600"/>
            <a:ext cx="5560566" cy="4963450"/>
          </a:xfrm>
          <a:prstGeom prst="rect">
            <a:avLst/>
          </a:prstGeom>
        </p:spPr>
      </p:pic>
      <p:pic>
        <p:nvPicPr>
          <p:cNvPr id="7" name="Picture 6" descr="RNAP_Mechanism.jpg"/>
          <p:cNvPicPr>
            <a:picLocks noChangeAspect="1"/>
          </p:cNvPicPr>
          <p:nvPr/>
        </p:nvPicPr>
        <p:blipFill rotWithShape="1">
          <a:blip r:embed="rId3">
            <a:extLst>
              <a:ext uri="{28A0092B-C50C-407E-A947-70E740481C1C}">
                <a14:useLocalDpi xmlns:a14="http://schemas.microsoft.com/office/drawing/2010/main" val="0"/>
              </a:ext>
            </a:extLst>
          </a:blip>
          <a:srcRect l="52241" t="5491" b="42019"/>
          <a:stretch/>
        </p:blipFill>
        <p:spPr>
          <a:xfrm>
            <a:off x="1600200" y="914400"/>
            <a:ext cx="5791200" cy="5172045"/>
          </a:xfrm>
          <a:prstGeom prst="rect">
            <a:avLst/>
          </a:prstGeom>
        </p:spPr>
      </p:pic>
    </p:spTree>
    <p:extLst>
      <p:ext uri="{BB962C8B-B14F-4D97-AF65-F5344CB8AC3E}">
        <p14:creationId xmlns:p14="http://schemas.microsoft.com/office/powerpoint/2010/main" val="112283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5472"/>
            <a:ext cx="8229600" cy="1521333"/>
          </a:xfrm>
        </p:spPr>
        <p:txBody>
          <a:bodyPr>
            <a:noAutofit/>
          </a:bodyPr>
          <a:lstStyle/>
          <a:p>
            <a:r>
              <a:rPr lang="en-US" sz="3200" dirty="0">
                <a:solidFill>
                  <a:srgbClr val="843C0C"/>
                </a:solidFill>
                <a:latin typeface="Arial" pitchFamily="34" charset="0"/>
                <a:cs typeface="Arial" pitchFamily="34" charset="0"/>
              </a:rPr>
              <a:t>Transcription Mechanism of the Chain-Elongation Reaction Catalyzed by RNA Polymerase</a:t>
            </a:r>
            <a:endParaRPr lang="en-US" sz="3200" dirty="0">
              <a:solidFill>
                <a:srgbClr val="843C0C"/>
              </a:solidFill>
            </a:endParaRPr>
          </a:p>
        </p:txBody>
      </p:sp>
      <p:sp>
        <p:nvSpPr>
          <p:cNvPr id="3" name="Content Placeholder 2"/>
          <p:cNvSpPr>
            <a:spLocks noGrp="1"/>
          </p:cNvSpPr>
          <p:nvPr>
            <p:ph idx="1"/>
          </p:nvPr>
        </p:nvSpPr>
        <p:spPr>
          <a:xfrm>
            <a:off x="399878" y="1679711"/>
            <a:ext cx="8413819" cy="884583"/>
          </a:xfrm>
        </p:spPr>
        <p:txBody>
          <a:bodyPr>
            <a:noAutofit/>
          </a:bodyPr>
          <a:lstStyle/>
          <a:p>
            <a:pPr>
              <a:spcBef>
                <a:spcPts val="624"/>
              </a:spcBef>
              <a:spcAft>
                <a:spcPts val="600"/>
              </a:spcAft>
            </a:pPr>
            <a:r>
              <a:rPr lang="en-US" dirty="0">
                <a:latin typeface="Arial" pitchFamily="34" charset="0"/>
                <a:cs typeface="Arial" pitchFamily="34" charset="0"/>
              </a:rPr>
              <a:t>The reaction is driven thermodynamically by the hydrolysis of pyrophosphate.</a:t>
            </a:r>
          </a:p>
        </p:txBody>
      </p:sp>
      <p:pic>
        <p:nvPicPr>
          <p:cNvPr id="8" name="Picture Placeholder 7" descr="An illustration shows the formation of a phosphodiester bridge in a reaction catalyzed by R N A polymerases. The illustration has two sections. The first part shows a D N A template strand and a R N A product. The D N A template strand has a 3 prime end, a 5 prime end and two bases. The R N A product has two nucleotides, two bases and a triphosphate group. The two bases of the R N A product pair with the bases of the D N A template strand. Two curly arrows indicate the nucleophilic attack by the 3 prime hydroxyl group on the innermost phosphorous atom of the triphosphate group. An arrow indicates the direction of strand growth, which is from 5 prime end to 3 prime end.&#10;The other part shows the release of a pyrophosphate molecule through a phosphodiester bridge, followed by hydrolysis which yields two orthophosphate ions. The resultant R N A product has a phosphate group, two nucleotides, and two bases that pair with the two bases of a D N A template strand."/>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999489" y="2758464"/>
            <a:ext cx="7375550" cy="3882221"/>
          </a:xfrm>
          <a:prstGeom prst="rect">
            <a:avLst/>
          </a:prstGeom>
        </p:spPr>
      </p:pic>
    </p:spTree>
    <p:extLst>
      <p:ext uri="{BB962C8B-B14F-4D97-AF65-F5344CB8AC3E}">
        <p14:creationId xmlns:p14="http://schemas.microsoft.com/office/powerpoint/2010/main" val="3482401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
            <a:ext cx="7696200" cy="523220"/>
          </a:xfrm>
          <a:prstGeom prst="rect">
            <a:avLst/>
          </a:prstGeom>
          <a:noFill/>
        </p:spPr>
        <p:txBody>
          <a:bodyPr wrap="square" rtlCol="0">
            <a:spAutoFit/>
          </a:bodyPr>
          <a:lstStyle/>
          <a:p>
            <a:pPr algn="ctr"/>
            <a:r>
              <a:rPr lang="en-US" sz="2800" dirty="0">
                <a:solidFill>
                  <a:srgbClr val="843C0C"/>
                </a:solidFill>
                <a:latin typeface="Arial"/>
                <a:cs typeface="Arial"/>
              </a:rPr>
              <a:t>Structure of </a:t>
            </a:r>
            <a:r>
              <a:rPr lang="en-US" sz="2800" i="1" dirty="0">
                <a:solidFill>
                  <a:srgbClr val="843C0C"/>
                </a:solidFill>
                <a:latin typeface="Arial"/>
                <a:cs typeface="Arial"/>
              </a:rPr>
              <a:t>E. coli</a:t>
            </a:r>
            <a:r>
              <a:rPr lang="en-US" sz="2800" dirty="0">
                <a:solidFill>
                  <a:srgbClr val="843C0C"/>
                </a:solidFill>
                <a:latin typeface="Arial"/>
                <a:cs typeface="Arial"/>
              </a:rPr>
              <a:t> RNAP and Mode of Action</a:t>
            </a:r>
          </a:p>
        </p:txBody>
      </p:sp>
      <p:grpSp>
        <p:nvGrpSpPr>
          <p:cNvPr id="10" name="Group 9"/>
          <p:cNvGrpSpPr/>
          <p:nvPr/>
        </p:nvGrpSpPr>
        <p:grpSpPr>
          <a:xfrm>
            <a:off x="381000" y="838200"/>
            <a:ext cx="6656832" cy="5536692"/>
            <a:chOff x="381000" y="838200"/>
            <a:chExt cx="6656832" cy="5536692"/>
          </a:xfrm>
        </p:grpSpPr>
        <p:pic>
          <p:nvPicPr>
            <p:cNvPr id="5" name="Picture 4" descr="Transcription_Elongation_RN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38200"/>
              <a:ext cx="6656832" cy="5536692"/>
            </a:xfrm>
            <a:prstGeom prst="rect">
              <a:avLst/>
            </a:prstGeom>
          </p:spPr>
        </p:pic>
        <p:sp>
          <p:nvSpPr>
            <p:cNvPr id="8" name="Oval 7"/>
            <p:cNvSpPr/>
            <p:nvPr/>
          </p:nvSpPr>
          <p:spPr bwMode="auto">
            <a:xfrm>
              <a:off x="4343400" y="3657600"/>
              <a:ext cx="2133600" cy="1905000"/>
            </a:xfrm>
            <a:prstGeom prst="ellipse">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grpSp>
      <p:sp>
        <p:nvSpPr>
          <p:cNvPr id="9" name="TextBox 8"/>
          <p:cNvSpPr txBox="1"/>
          <p:nvPr/>
        </p:nvSpPr>
        <p:spPr>
          <a:xfrm>
            <a:off x="7391400" y="2362200"/>
            <a:ext cx="1600200" cy="1477328"/>
          </a:xfrm>
          <a:prstGeom prst="rect">
            <a:avLst/>
          </a:prstGeom>
          <a:noFill/>
        </p:spPr>
        <p:txBody>
          <a:bodyPr wrap="square" rtlCol="0">
            <a:spAutoFit/>
          </a:bodyPr>
          <a:lstStyle/>
          <a:p>
            <a:r>
              <a:rPr lang="en-US" dirty="0"/>
              <a:t>See? The sense strand going over the surface of the protein</a:t>
            </a:r>
          </a:p>
        </p:txBody>
      </p:sp>
    </p:spTree>
    <p:extLst>
      <p:ext uri="{BB962C8B-B14F-4D97-AF65-F5344CB8AC3E}">
        <p14:creationId xmlns:p14="http://schemas.microsoft.com/office/powerpoint/2010/main" val="2296884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dirty="0">
                <a:solidFill>
                  <a:srgbClr val="843C0C"/>
                </a:solidFill>
                <a:latin typeface="Arial" pitchFamily="34" charset="0"/>
                <a:cs typeface="Arial" pitchFamily="34" charset="0"/>
              </a:rPr>
              <a:t>β-Glycosidic Linkage in a Nucleoside</a:t>
            </a:r>
            <a:endParaRPr lang="en-US" dirty="0">
              <a:solidFill>
                <a:srgbClr val="843C0C"/>
              </a:solidFill>
              <a:latin typeface="Arial" pitchFamily="34" charset="0"/>
              <a:cs typeface="Arial" pitchFamily="34" charset="0"/>
            </a:endParaRPr>
          </a:p>
        </p:txBody>
      </p:sp>
      <p:pic>
        <p:nvPicPr>
          <p:cNvPr id="7" name="Picture 2" descr="Beta-glycosidic linkage in a nucleoside (adenosine) and a nucleotide (adenosine 5 prime- triphosphate) are shown. The nucleoside shows a base bonded to a sugar. The wedge bond between the carbon atom of one unit and the nitrogen atom of the other unit is labeled as beta-glycosidic linkage.&#10;The nucleotide shows two phosphoryl groups linked to a nucleoside. The wedge bond between the carbon atom of the second unit that is linked to the phosphoryl unit and the nitrogen atom of the third unit is labeled as beta-glycosidic linkag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1292277" y="1562860"/>
            <a:ext cx="6559446" cy="503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9650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
            <a:ext cx="7696200" cy="523220"/>
          </a:xfrm>
          <a:prstGeom prst="rect">
            <a:avLst/>
          </a:prstGeom>
          <a:noFill/>
        </p:spPr>
        <p:txBody>
          <a:bodyPr wrap="square" rtlCol="0">
            <a:spAutoFit/>
          </a:bodyPr>
          <a:lstStyle/>
          <a:p>
            <a:pPr algn="ctr"/>
            <a:r>
              <a:rPr lang="en-US" sz="2800" dirty="0">
                <a:solidFill>
                  <a:srgbClr val="843C0C"/>
                </a:solidFill>
                <a:latin typeface="Arial"/>
                <a:cs typeface="Arial"/>
              </a:rPr>
              <a:t>Termination of Transcription</a:t>
            </a:r>
          </a:p>
        </p:txBody>
      </p:sp>
      <p:sp>
        <p:nvSpPr>
          <p:cNvPr id="9" name="TextBox 8"/>
          <p:cNvSpPr txBox="1"/>
          <p:nvPr/>
        </p:nvSpPr>
        <p:spPr>
          <a:xfrm>
            <a:off x="7239000" y="2362200"/>
            <a:ext cx="1752600" cy="1477328"/>
          </a:xfrm>
          <a:prstGeom prst="rect">
            <a:avLst/>
          </a:prstGeom>
          <a:noFill/>
        </p:spPr>
        <p:txBody>
          <a:bodyPr wrap="square" rtlCol="0">
            <a:spAutoFit/>
          </a:bodyPr>
          <a:lstStyle/>
          <a:p>
            <a:r>
              <a:rPr lang="en-US" dirty="0"/>
              <a:t>Two methods:  Rho independent and Rho-dependent </a:t>
            </a:r>
          </a:p>
        </p:txBody>
      </p:sp>
      <p:pic>
        <p:nvPicPr>
          <p:cNvPr id="3" name="Picture 2" descr="Transcription_Termination.jpg"/>
          <p:cNvPicPr>
            <a:picLocks noChangeAspect="1"/>
          </p:cNvPicPr>
          <p:nvPr/>
        </p:nvPicPr>
        <p:blipFill rotWithShape="1">
          <a:blip r:embed="rId2">
            <a:extLst>
              <a:ext uri="{28A0092B-C50C-407E-A947-70E740481C1C}">
                <a14:useLocalDpi xmlns:a14="http://schemas.microsoft.com/office/drawing/2010/main" val="0"/>
              </a:ext>
            </a:extLst>
          </a:blip>
          <a:srcRect b="1029"/>
          <a:stretch/>
        </p:blipFill>
        <p:spPr>
          <a:xfrm>
            <a:off x="457200" y="914400"/>
            <a:ext cx="6615684" cy="5524961"/>
          </a:xfrm>
          <a:prstGeom prst="rect">
            <a:avLst/>
          </a:prstGeom>
        </p:spPr>
      </p:pic>
    </p:spTree>
    <p:extLst>
      <p:ext uri="{BB962C8B-B14F-4D97-AF65-F5344CB8AC3E}">
        <p14:creationId xmlns:p14="http://schemas.microsoft.com/office/powerpoint/2010/main" val="34249405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dirty="0">
                <a:solidFill>
                  <a:srgbClr val="843C0C"/>
                </a:solidFill>
                <a:latin typeface="Arial" pitchFamily="34" charset="0"/>
                <a:cs typeface="Arial" pitchFamily="34" charset="0"/>
              </a:rPr>
              <a:t>A Hairpin Structure at the 3’ End of an </a:t>
            </a:r>
            <a:r>
              <a:rPr lang="en-US" i="1" dirty="0">
                <a:solidFill>
                  <a:srgbClr val="843C0C"/>
                </a:solidFill>
                <a:latin typeface="Arial" pitchFamily="34" charset="0"/>
                <a:cs typeface="Arial" pitchFamily="34" charset="0"/>
              </a:rPr>
              <a:t>E. coli </a:t>
            </a:r>
            <a:r>
              <a:rPr lang="en-US" dirty="0">
                <a:solidFill>
                  <a:srgbClr val="843C0C"/>
                </a:solidFill>
                <a:latin typeface="Arial" pitchFamily="34" charset="0"/>
                <a:cs typeface="Arial" pitchFamily="34" charset="0"/>
              </a:rPr>
              <a:t>mRNA Transcript</a:t>
            </a:r>
            <a:endParaRPr lang="en-US" dirty="0">
              <a:solidFill>
                <a:srgbClr val="843C0C"/>
              </a:solidFill>
            </a:endParaRPr>
          </a:p>
        </p:txBody>
      </p:sp>
      <p:pic>
        <p:nvPicPr>
          <p:cNvPr id="7" name="Picture Placeholder 6" descr="A schematic representation of the base sequence of the three prime ends of an m R N A transcript in E. coli. A strand of R N A forms a stem-loop or a hairpin structure. There are unpaired bases either side of the hairpin at the five prime and three prime ends of the strand. The bases at the three prime end of the strand that follows the hairpin structure are a sequence of uridine bases."/>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477853" y="1816347"/>
            <a:ext cx="5963132" cy="4592018"/>
          </a:xfrm>
          <a:prstGeom prst="rect">
            <a:avLst/>
          </a:prstGeom>
        </p:spPr>
      </p:pic>
    </p:spTree>
    <p:extLst>
      <p:ext uri="{BB962C8B-B14F-4D97-AF65-F5344CB8AC3E}">
        <p14:creationId xmlns:p14="http://schemas.microsoft.com/office/powerpoint/2010/main" val="1009008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
            <a:ext cx="7696200" cy="523220"/>
          </a:xfrm>
          <a:prstGeom prst="rect">
            <a:avLst/>
          </a:prstGeom>
          <a:noFill/>
        </p:spPr>
        <p:txBody>
          <a:bodyPr wrap="square" rtlCol="0">
            <a:spAutoFit/>
          </a:bodyPr>
          <a:lstStyle/>
          <a:p>
            <a:pPr algn="ctr"/>
            <a:r>
              <a:rPr lang="en-US" sz="2800" dirty="0">
                <a:solidFill>
                  <a:srgbClr val="843C0C"/>
                </a:solidFill>
                <a:latin typeface="Arial"/>
                <a:cs typeface="Arial"/>
              </a:rPr>
              <a:t>Rho-Dependent Termination of Transcription</a:t>
            </a:r>
          </a:p>
        </p:txBody>
      </p:sp>
      <p:sp>
        <p:nvSpPr>
          <p:cNvPr id="9" name="TextBox 8"/>
          <p:cNvSpPr txBox="1"/>
          <p:nvPr/>
        </p:nvSpPr>
        <p:spPr>
          <a:xfrm>
            <a:off x="6324600" y="2438400"/>
            <a:ext cx="2362200" cy="1477328"/>
          </a:xfrm>
          <a:prstGeom prst="rect">
            <a:avLst/>
          </a:prstGeom>
          <a:noFill/>
        </p:spPr>
        <p:txBody>
          <a:bodyPr wrap="square" rtlCol="0">
            <a:spAutoFit/>
          </a:bodyPr>
          <a:lstStyle/>
          <a:p>
            <a:r>
              <a:rPr lang="en-US" dirty="0"/>
              <a:t>The Rho protein is a helicase that loads onto DNA at specific sites (Rho Utilization Sites, RUT)</a:t>
            </a:r>
          </a:p>
        </p:txBody>
      </p:sp>
      <p:pic>
        <p:nvPicPr>
          <p:cNvPr id="5" name="Picture 2" descr="voet4e_fig_31_2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53457"/>
            <a:ext cx="5257800" cy="55568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 name="Picture 2" descr="voet4e_fig_31_2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5181600" cy="55645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2919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615553"/>
          </a:xfrm>
          <a:prstGeom prst="rect">
            <a:avLst/>
          </a:prstGeom>
        </p:spPr>
        <p:txBody>
          <a:bodyPr wrap="square">
            <a:spAutoFit/>
          </a:bodyPr>
          <a:lstStyle/>
          <a:p>
            <a:r>
              <a:rPr lang="en-US" sz="3400" dirty="0">
                <a:solidFill>
                  <a:srgbClr val="843C0C"/>
                </a:solidFill>
                <a:latin typeface="Arial"/>
                <a:cs typeface="Arial"/>
              </a:rPr>
              <a:t>The Third Pillar of the Central Dogma</a:t>
            </a:r>
          </a:p>
        </p:txBody>
      </p:sp>
      <p:sp>
        <p:nvSpPr>
          <p:cNvPr id="2" name="TextBox 1"/>
          <p:cNvSpPr txBox="1"/>
          <p:nvPr/>
        </p:nvSpPr>
        <p:spPr>
          <a:xfrm>
            <a:off x="304800" y="990600"/>
            <a:ext cx="2819400" cy="3139321"/>
          </a:xfrm>
          <a:prstGeom prst="rect">
            <a:avLst/>
          </a:prstGeom>
          <a:noFill/>
        </p:spPr>
        <p:txBody>
          <a:bodyPr wrap="square" rtlCol="0">
            <a:spAutoFit/>
          </a:bodyPr>
          <a:lstStyle/>
          <a:p>
            <a:r>
              <a:rPr lang="en-US" dirty="0"/>
              <a:t>Translation / Protein Synthesis</a:t>
            </a:r>
          </a:p>
          <a:p>
            <a:endParaRPr lang="en-US" dirty="0"/>
          </a:p>
          <a:p>
            <a:r>
              <a:rPr lang="en-US" dirty="0"/>
              <a:t>We’ve replicated our DNA, transcribed a gene (or an operon) and now we have to make protein</a:t>
            </a:r>
          </a:p>
          <a:p>
            <a:endParaRPr lang="en-US" dirty="0"/>
          </a:p>
          <a:p>
            <a:r>
              <a:rPr lang="en-US" dirty="0"/>
              <a:t>In 1961 Francis Crick and Sydney ,Brenner devised the Adaptor Hypothesis</a:t>
            </a:r>
          </a:p>
        </p:txBody>
      </p:sp>
      <p:pic>
        <p:nvPicPr>
          <p:cNvPr id="3" name="Picture 2" descr="Figure27-2.jpeg"/>
          <p:cNvPicPr>
            <a:picLocks noChangeAspect="1"/>
          </p:cNvPicPr>
          <p:nvPr/>
        </p:nvPicPr>
        <p:blipFill rotWithShape="1">
          <a:blip r:embed="rId2">
            <a:extLst>
              <a:ext uri="{28A0092B-C50C-407E-A947-70E740481C1C}">
                <a14:useLocalDpi xmlns:a14="http://schemas.microsoft.com/office/drawing/2010/main" val="0"/>
              </a:ext>
            </a:extLst>
          </a:blip>
          <a:srcRect l="56309" t="5779" r="9293" b="65911"/>
          <a:stretch/>
        </p:blipFill>
        <p:spPr>
          <a:xfrm>
            <a:off x="3090132" y="3962400"/>
            <a:ext cx="2540056" cy="2685243"/>
          </a:xfrm>
          <a:prstGeom prst="rect">
            <a:avLst/>
          </a:prstGeom>
        </p:spPr>
      </p:pic>
      <p:pic>
        <p:nvPicPr>
          <p:cNvPr id="5" name="Picture 2" descr="voet4e_fig_31_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762000"/>
            <a:ext cx="3368733" cy="46990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654098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615553"/>
          </a:xfrm>
          <a:prstGeom prst="rect">
            <a:avLst/>
          </a:prstGeom>
        </p:spPr>
        <p:txBody>
          <a:bodyPr wrap="square">
            <a:spAutoFit/>
          </a:bodyPr>
          <a:lstStyle/>
          <a:p>
            <a:r>
              <a:rPr lang="en-US" sz="3400" dirty="0">
                <a:solidFill>
                  <a:srgbClr val="843C0C"/>
                </a:solidFill>
                <a:latin typeface="Arial"/>
                <a:cs typeface="Arial"/>
              </a:rPr>
              <a:t>We need to review the message and Codons</a:t>
            </a:r>
          </a:p>
        </p:txBody>
      </p:sp>
      <p:sp>
        <p:nvSpPr>
          <p:cNvPr id="2" name="TextBox 1"/>
          <p:cNvSpPr txBox="1"/>
          <p:nvPr/>
        </p:nvSpPr>
        <p:spPr>
          <a:xfrm>
            <a:off x="304800" y="2552700"/>
            <a:ext cx="2819400" cy="2862322"/>
          </a:xfrm>
          <a:prstGeom prst="rect">
            <a:avLst/>
          </a:prstGeom>
          <a:noFill/>
        </p:spPr>
        <p:txBody>
          <a:bodyPr wrap="square" rtlCol="0">
            <a:spAutoFit/>
          </a:bodyPr>
          <a:lstStyle/>
          <a:p>
            <a:r>
              <a:rPr lang="en-US" dirty="0"/>
              <a:t>mRNA is read in the 5’ </a:t>
            </a:r>
            <a:r>
              <a:rPr lang="en-US" dirty="0">
                <a:sym typeface="Wingdings"/>
              </a:rPr>
              <a:t> 3’ direction</a:t>
            </a:r>
          </a:p>
          <a:p>
            <a:endParaRPr lang="en-US" dirty="0">
              <a:sym typeface="Wingdings"/>
            </a:endParaRPr>
          </a:p>
          <a:p>
            <a:r>
              <a:rPr lang="en-US" dirty="0">
                <a:sym typeface="Wingdings"/>
              </a:rPr>
              <a:t>The code was “cracked” by many scientists using synthetic mRNAs of a single repeating base</a:t>
            </a:r>
          </a:p>
          <a:p>
            <a:endParaRPr lang="en-US" dirty="0">
              <a:sym typeface="Wingdings"/>
            </a:endParaRPr>
          </a:p>
          <a:p>
            <a:r>
              <a:rPr lang="en-US" dirty="0">
                <a:sym typeface="Wingdings"/>
              </a:rPr>
              <a:t>Nuremberg and </a:t>
            </a:r>
            <a:r>
              <a:rPr lang="en-US" dirty="0" err="1">
                <a:sym typeface="Wingdings"/>
              </a:rPr>
              <a:t>Matthaei</a:t>
            </a:r>
            <a:r>
              <a:rPr lang="en-US" dirty="0">
                <a:sym typeface="Wingdings"/>
              </a:rPr>
              <a:t> had the seminal experiment</a:t>
            </a:r>
          </a:p>
        </p:txBody>
      </p:sp>
      <p:sp>
        <p:nvSpPr>
          <p:cNvPr id="4" name="TextBox 3"/>
          <p:cNvSpPr txBox="1"/>
          <p:nvPr/>
        </p:nvSpPr>
        <p:spPr>
          <a:xfrm>
            <a:off x="5105400" y="1600200"/>
            <a:ext cx="2133600" cy="369332"/>
          </a:xfrm>
          <a:prstGeom prst="rect">
            <a:avLst/>
          </a:prstGeom>
          <a:noFill/>
        </p:spPr>
        <p:txBody>
          <a:bodyPr wrap="square" rtlCol="0">
            <a:spAutoFit/>
          </a:bodyPr>
          <a:lstStyle/>
          <a:p>
            <a:r>
              <a:rPr lang="en-US" dirty="0"/>
              <a:t>5’-(UUU)</a:t>
            </a:r>
            <a:r>
              <a:rPr lang="en-US" baseline="-25000" dirty="0"/>
              <a:t>X</a:t>
            </a:r>
            <a:r>
              <a:rPr lang="en-US" dirty="0"/>
              <a:t>-3’</a:t>
            </a:r>
          </a:p>
        </p:txBody>
      </p:sp>
      <p:pic>
        <p:nvPicPr>
          <p:cNvPr id="7" name="Picture 6"/>
          <p:cNvPicPr>
            <a:picLocks noChangeAspect="1"/>
          </p:cNvPicPr>
          <p:nvPr/>
        </p:nvPicPr>
        <p:blipFill>
          <a:blip r:embed="rId2"/>
          <a:stretch>
            <a:fillRect/>
          </a:stretch>
        </p:blipFill>
        <p:spPr>
          <a:xfrm>
            <a:off x="3357926" y="2877979"/>
            <a:ext cx="5481274" cy="2606842"/>
          </a:xfrm>
          <a:prstGeom prst="rect">
            <a:avLst/>
          </a:prstGeom>
        </p:spPr>
      </p:pic>
      <p:sp>
        <p:nvSpPr>
          <p:cNvPr id="8" name="Down Arrow 7"/>
          <p:cNvSpPr/>
          <p:nvPr/>
        </p:nvSpPr>
        <p:spPr bwMode="auto">
          <a:xfrm>
            <a:off x="5791200" y="2209800"/>
            <a:ext cx="381000" cy="685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23460619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615553"/>
          </a:xfrm>
          <a:prstGeom prst="rect">
            <a:avLst/>
          </a:prstGeom>
        </p:spPr>
        <p:txBody>
          <a:bodyPr wrap="square">
            <a:spAutoFit/>
          </a:bodyPr>
          <a:lstStyle/>
          <a:p>
            <a:r>
              <a:rPr lang="en-US" sz="3400" dirty="0">
                <a:solidFill>
                  <a:srgbClr val="843C0C"/>
                </a:solidFill>
                <a:latin typeface="Arial"/>
                <a:cs typeface="Arial"/>
              </a:rPr>
              <a:t>We need to review the message and Codons</a:t>
            </a:r>
          </a:p>
        </p:txBody>
      </p:sp>
      <p:sp>
        <p:nvSpPr>
          <p:cNvPr id="2" name="TextBox 1"/>
          <p:cNvSpPr txBox="1"/>
          <p:nvPr/>
        </p:nvSpPr>
        <p:spPr>
          <a:xfrm>
            <a:off x="304800" y="1064210"/>
            <a:ext cx="2819400" cy="5262979"/>
          </a:xfrm>
          <a:prstGeom prst="rect">
            <a:avLst/>
          </a:prstGeom>
          <a:noFill/>
        </p:spPr>
        <p:txBody>
          <a:bodyPr wrap="square" rtlCol="0">
            <a:spAutoFit/>
          </a:bodyPr>
          <a:lstStyle/>
          <a:p>
            <a:r>
              <a:rPr lang="en-US" sz="2400" dirty="0"/>
              <a:t>They did the same thing for Poly CCC, Poly AAA and Poly GGG</a:t>
            </a:r>
          </a:p>
          <a:p>
            <a:pPr marL="342900" indent="-342900">
              <a:buFont typeface="Arial"/>
              <a:buChar char="•"/>
            </a:pPr>
            <a:r>
              <a:rPr lang="en-US" sz="2400" dirty="0">
                <a:sym typeface="Wingdings"/>
              </a:rPr>
              <a:t>They found radiolabeled </a:t>
            </a:r>
            <a:r>
              <a:rPr lang="en-US" sz="2400" dirty="0" err="1">
                <a:sym typeface="Wingdings"/>
              </a:rPr>
              <a:t>polyPro</a:t>
            </a:r>
            <a:r>
              <a:rPr lang="en-US" sz="2400" dirty="0">
                <a:sym typeface="Wingdings"/>
              </a:rPr>
              <a:t>, </a:t>
            </a:r>
            <a:r>
              <a:rPr lang="en-US" sz="2400" dirty="0" err="1">
                <a:sym typeface="Wingdings"/>
              </a:rPr>
              <a:t>polyLys</a:t>
            </a:r>
            <a:r>
              <a:rPr lang="en-US" sz="2400" dirty="0">
                <a:sym typeface="Wingdings"/>
              </a:rPr>
              <a:t> and </a:t>
            </a:r>
            <a:r>
              <a:rPr lang="en-US" sz="2400" dirty="0" err="1">
                <a:sym typeface="Wingdings"/>
              </a:rPr>
              <a:t>polyGly</a:t>
            </a:r>
            <a:r>
              <a:rPr lang="en-US" sz="2400" dirty="0">
                <a:sym typeface="Wingdings"/>
              </a:rPr>
              <a:t>, respectively</a:t>
            </a:r>
          </a:p>
          <a:p>
            <a:pPr marL="342900" indent="-342900">
              <a:buFont typeface="Arial"/>
              <a:buChar char="•"/>
            </a:pPr>
            <a:br>
              <a:rPr lang="en-US" sz="2400" dirty="0">
                <a:sym typeface="Wingdings"/>
              </a:rPr>
            </a:br>
            <a:r>
              <a:rPr lang="en-US" sz="2400" dirty="0">
                <a:sym typeface="Wingdings"/>
              </a:rPr>
              <a:t>They also found that UAG, UAA and UGA are stop codons</a:t>
            </a:r>
          </a:p>
        </p:txBody>
      </p:sp>
      <p:pic>
        <p:nvPicPr>
          <p:cNvPr id="3" name="Picture 2" descr="nuermbergandmatthae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762000"/>
            <a:ext cx="2344075" cy="5867400"/>
          </a:xfrm>
          <a:prstGeom prst="rect">
            <a:avLst/>
          </a:prstGeom>
        </p:spPr>
      </p:pic>
      <p:sp>
        <p:nvSpPr>
          <p:cNvPr id="5" name="TextBox 4"/>
          <p:cNvSpPr txBox="1"/>
          <p:nvPr/>
        </p:nvSpPr>
        <p:spPr>
          <a:xfrm>
            <a:off x="6324600" y="1064210"/>
            <a:ext cx="2514600" cy="5262979"/>
          </a:xfrm>
          <a:prstGeom prst="rect">
            <a:avLst/>
          </a:prstGeom>
          <a:noFill/>
        </p:spPr>
        <p:txBody>
          <a:bodyPr wrap="square" rtlCol="0">
            <a:spAutoFit/>
          </a:bodyPr>
          <a:lstStyle/>
          <a:p>
            <a:r>
              <a:rPr lang="en-US" sz="2400" dirty="0"/>
              <a:t>They also found that AUG is the start codon (initiation codon)</a:t>
            </a:r>
          </a:p>
          <a:p>
            <a:pPr marL="342900" indent="-342900">
              <a:buFont typeface="Arial"/>
              <a:buChar char="•"/>
            </a:pPr>
            <a:r>
              <a:rPr lang="en-US" sz="2400" dirty="0"/>
              <a:t>This was pure luck</a:t>
            </a:r>
          </a:p>
          <a:p>
            <a:pPr marL="342900" indent="-342900">
              <a:buFont typeface="Arial"/>
              <a:buChar char="•"/>
            </a:pPr>
            <a:r>
              <a:rPr lang="en-US" sz="2400" dirty="0"/>
              <a:t>The ribosome will indiscriminately start translation at the high Mg</a:t>
            </a:r>
            <a:r>
              <a:rPr lang="en-US" sz="2400" baseline="30000" dirty="0"/>
              <a:t>2+</a:t>
            </a:r>
            <a:r>
              <a:rPr lang="en-US" sz="2400" dirty="0"/>
              <a:t> levels used in their experiment</a:t>
            </a:r>
          </a:p>
        </p:txBody>
      </p:sp>
    </p:spTree>
    <p:extLst>
      <p:ext uri="{BB962C8B-B14F-4D97-AF65-F5344CB8AC3E}">
        <p14:creationId xmlns:p14="http://schemas.microsoft.com/office/powerpoint/2010/main" val="36799747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The result of many different experiments was…</a:t>
            </a:r>
          </a:p>
        </p:txBody>
      </p:sp>
      <p:sp>
        <p:nvSpPr>
          <p:cNvPr id="2" name="TextBox 1"/>
          <p:cNvSpPr txBox="1"/>
          <p:nvPr/>
        </p:nvSpPr>
        <p:spPr>
          <a:xfrm>
            <a:off x="304800" y="1004679"/>
            <a:ext cx="2819400" cy="5262979"/>
          </a:xfrm>
          <a:prstGeom prst="rect">
            <a:avLst/>
          </a:prstGeom>
          <a:noFill/>
        </p:spPr>
        <p:txBody>
          <a:bodyPr wrap="square" rtlCol="0">
            <a:spAutoFit/>
          </a:bodyPr>
          <a:lstStyle/>
          <a:p>
            <a:pPr marL="457200" indent="-457200">
              <a:buAutoNum type="arabicParenR"/>
            </a:pPr>
            <a:r>
              <a:rPr lang="en-US" sz="2400" dirty="0"/>
              <a:t>The genetic code is written in 3 base codons</a:t>
            </a:r>
          </a:p>
          <a:p>
            <a:pPr marL="457200" indent="-457200">
              <a:buAutoNum type="arabicParenR"/>
            </a:pPr>
            <a:r>
              <a:rPr lang="en-US" sz="2400" dirty="0">
                <a:sym typeface="Wingdings"/>
              </a:rPr>
              <a:t>The genetic code is highly degenerate</a:t>
            </a:r>
          </a:p>
          <a:p>
            <a:pPr marL="342900" indent="-342900">
              <a:buFont typeface="Arial"/>
              <a:buChar char="•"/>
            </a:pPr>
            <a:r>
              <a:rPr lang="en-US" sz="2400" dirty="0">
                <a:sym typeface="Wingdings"/>
              </a:rPr>
              <a:t>Three amino acids are encoded by six codons each (R, L and S)</a:t>
            </a:r>
          </a:p>
          <a:p>
            <a:pPr marL="342900" indent="-342900">
              <a:buFont typeface="Arial"/>
              <a:buChar char="•"/>
            </a:pPr>
            <a:r>
              <a:rPr lang="en-US" sz="2400" dirty="0">
                <a:sym typeface="Wingdings"/>
              </a:rPr>
              <a:t>Codons specifying the same amino acid are called </a:t>
            </a:r>
            <a:r>
              <a:rPr lang="en-US" sz="2400" b="1" u="sng" dirty="0">
                <a:sym typeface="Wingdings"/>
              </a:rPr>
              <a:t>Synonyms</a:t>
            </a:r>
            <a:endParaRPr lang="en-US" sz="2400" dirty="0">
              <a:sym typeface="Wingdings"/>
            </a:endParaRPr>
          </a:p>
        </p:txBody>
      </p:sp>
      <p:pic>
        <p:nvPicPr>
          <p:cNvPr id="7" name="Picture 2" descr="voet4e_fig_32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371600"/>
            <a:ext cx="4479232" cy="4071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 name="Picture 2" descr="voet4e_tab_3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85800"/>
            <a:ext cx="4014068" cy="590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852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The result of many different experiments was…</a:t>
            </a:r>
          </a:p>
        </p:txBody>
      </p:sp>
      <p:sp>
        <p:nvSpPr>
          <p:cNvPr id="2" name="TextBox 1"/>
          <p:cNvSpPr txBox="1"/>
          <p:nvPr/>
        </p:nvSpPr>
        <p:spPr>
          <a:xfrm>
            <a:off x="304800" y="1371600"/>
            <a:ext cx="3581400" cy="4893647"/>
          </a:xfrm>
          <a:prstGeom prst="rect">
            <a:avLst/>
          </a:prstGeom>
          <a:noFill/>
        </p:spPr>
        <p:txBody>
          <a:bodyPr wrap="square" rtlCol="0">
            <a:spAutoFit/>
          </a:bodyPr>
          <a:lstStyle/>
          <a:p>
            <a:pPr marL="457200" indent="-457200">
              <a:buAutoNum type="arabicParenR" startAt="3"/>
            </a:pPr>
            <a:r>
              <a:rPr lang="en-US" sz="2400" dirty="0">
                <a:sym typeface="Wingdings"/>
              </a:rPr>
              <a:t>The arrangement of the codon table is non-random</a:t>
            </a:r>
          </a:p>
          <a:p>
            <a:pPr marL="342900" indent="-342900">
              <a:buFont typeface="Arial"/>
              <a:buChar char="•"/>
            </a:pPr>
            <a:r>
              <a:rPr lang="en-US" sz="2400" dirty="0">
                <a:sym typeface="Wingdings"/>
              </a:rPr>
              <a:t>Most synonyms occupy the same box</a:t>
            </a:r>
          </a:p>
          <a:p>
            <a:pPr marL="342900" indent="-342900">
              <a:buFont typeface="Arial"/>
              <a:buChar char="•"/>
            </a:pPr>
            <a:r>
              <a:rPr lang="en-US" sz="2400" dirty="0">
                <a:sym typeface="Wingdings"/>
              </a:rPr>
              <a:t>The third position doesn’t seem to matter as much (“wobble”)</a:t>
            </a:r>
          </a:p>
          <a:p>
            <a:pPr marL="342900" indent="-342900">
              <a:buFont typeface="Arial"/>
              <a:buChar char="•"/>
            </a:pPr>
            <a:r>
              <a:rPr lang="en-US" sz="2400" dirty="0">
                <a:sym typeface="Wingdings"/>
              </a:rPr>
              <a:t>The degeneracy gives an organism the potential to accept point mutations without a phenotypic change</a:t>
            </a:r>
          </a:p>
        </p:txBody>
      </p:sp>
      <p:pic>
        <p:nvPicPr>
          <p:cNvPr id="9" name="Picture 2" descr="voet4e_tab_32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910395" cy="5748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827197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The result of many different experiments was…</a:t>
            </a:r>
          </a:p>
        </p:txBody>
      </p:sp>
      <p:sp>
        <p:nvSpPr>
          <p:cNvPr id="2" name="TextBox 1"/>
          <p:cNvSpPr txBox="1"/>
          <p:nvPr/>
        </p:nvSpPr>
        <p:spPr>
          <a:xfrm>
            <a:off x="304800" y="1371600"/>
            <a:ext cx="2819400" cy="4893647"/>
          </a:xfrm>
          <a:prstGeom prst="rect">
            <a:avLst/>
          </a:prstGeom>
          <a:noFill/>
        </p:spPr>
        <p:txBody>
          <a:bodyPr wrap="square" rtlCol="0">
            <a:spAutoFit/>
          </a:bodyPr>
          <a:lstStyle/>
          <a:p>
            <a:r>
              <a:rPr lang="en-US" sz="2400" dirty="0">
                <a:sym typeface="Wingdings"/>
              </a:rPr>
              <a:t>The “wobble” actually refers to the wobbling of the anticodon loop of </a:t>
            </a:r>
            <a:r>
              <a:rPr lang="en-US" sz="2400" dirty="0" err="1">
                <a:sym typeface="Wingdings"/>
              </a:rPr>
              <a:t>tRNA</a:t>
            </a:r>
            <a:r>
              <a:rPr lang="en-US" sz="2400" dirty="0">
                <a:sym typeface="Wingdings"/>
              </a:rPr>
              <a:t> when pairing with mRNA</a:t>
            </a:r>
          </a:p>
          <a:p>
            <a:pPr marL="342900" indent="-342900">
              <a:buFont typeface="Arial"/>
              <a:buChar char="•"/>
            </a:pPr>
            <a:r>
              <a:rPr lang="en-US" sz="2400" dirty="0">
                <a:sym typeface="Wingdings"/>
              </a:rPr>
              <a:t>The 1</a:t>
            </a:r>
            <a:r>
              <a:rPr lang="en-US" sz="2400" baseline="30000" dirty="0">
                <a:sym typeface="Wingdings"/>
              </a:rPr>
              <a:t>st</a:t>
            </a:r>
            <a:r>
              <a:rPr lang="en-US" sz="2400" dirty="0">
                <a:sym typeface="Wingdings"/>
              </a:rPr>
              <a:t> two bases of the codon form tight H-bond interactions with the second two bases of the anticodon loop</a:t>
            </a:r>
          </a:p>
        </p:txBody>
      </p:sp>
      <p:pic>
        <p:nvPicPr>
          <p:cNvPr id="3" name="Picture 2" descr="Figure27-8.jpeg"/>
          <p:cNvPicPr>
            <a:picLocks noChangeAspect="1"/>
          </p:cNvPicPr>
          <p:nvPr/>
        </p:nvPicPr>
        <p:blipFill rotWithShape="1">
          <a:blip r:embed="rId2">
            <a:extLst>
              <a:ext uri="{28A0092B-C50C-407E-A947-70E740481C1C}">
                <a14:useLocalDpi xmlns:a14="http://schemas.microsoft.com/office/drawing/2010/main" val="0"/>
              </a:ext>
            </a:extLst>
          </a:blip>
          <a:srcRect l="9102" t="5780" r="53778" b="65320"/>
          <a:stretch/>
        </p:blipFill>
        <p:spPr>
          <a:xfrm>
            <a:off x="3886200" y="1143000"/>
            <a:ext cx="4648029" cy="4648200"/>
          </a:xfrm>
          <a:prstGeom prst="rect">
            <a:avLst/>
          </a:prstGeom>
        </p:spPr>
      </p:pic>
    </p:spTree>
    <p:extLst>
      <p:ext uri="{BB962C8B-B14F-4D97-AF65-F5344CB8AC3E}">
        <p14:creationId xmlns:p14="http://schemas.microsoft.com/office/powerpoint/2010/main" val="26063063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7304" y="274638"/>
            <a:ext cx="8649393" cy="1143000"/>
          </a:xfrm>
        </p:spPr>
        <p:txBody>
          <a:bodyPr>
            <a:noAutofit/>
          </a:bodyPr>
          <a:lstStyle/>
          <a:p>
            <a:r>
              <a:rPr lang="en-US" dirty="0">
                <a:solidFill>
                  <a:srgbClr val="843C0C"/>
                </a:solidFill>
                <a:latin typeface="Arial" pitchFamily="34" charset="0"/>
                <a:cs typeface="Arial" pitchFamily="34" charset="0"/>
              </a:rPr>
              <a:t>Characteristics of the Genetic Code</a:t>
            </a:r>
            <a:endParaRPr lang="en-US" dirty="0">
              <a:solidFill>
                <a:srgbClr val="843C0C"/>
              </a:solidFill>
            </a:endParaRPr>
          </a:p>
        </p:txBody>
      </p:sp>
      <p:sp>
        <p:nvSpPr>
          <p:cNvPr id="3" name="Content Placeholder 2"/>
          <p:cNvSpPr>
            <a:spLocks noGrp="1"/>
          </p:cNvSpPr>
          <p:nvPr>
            <p:ph idx="1"/>
          </p:nvPr>
        </p:nvSpPr>
        <p:spPr>
          <a:xfrm>
            <a:off x="457199" y="1600200"/>
            <a:ext cx="8328991" cy="4810539"/>
          </a:xfrm>
        </p:spPr>
        <p:txBody>
          <a:bodyPr>
            <a:noAutofit/>
          </a:bodyPr>
          <a:lstStyle/>
          <a:p>
            <a:pPr marL="51435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Three nucleotides, called a codon, encode an amino acid.</a:t>
            </a:r>
          </a:p>
          <a:p>
            <a:pPr marL="51435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The code is </a:t>
            </a:r>
            <a:r>
              <a:rPr lang="en-US" sz="2600" dirty="0" err="1">
                <a:latin typeface="Arial" panose="020B0604020202020204" pitchFamily="34" charset="0"/>
                <a:cs typeface="Arial" panose="020B0604020202020204" pitchFamily="34" charset="0"/>
              </a:rPr>
              <a:t>nonoverlapping</a:t>
            </a:r>
            <a:r>
              <a:rPr lang="en-US" sz="2600" dirty="0">
                <a:latin typeface="Arial" panose="020B0604020202020204" pitchFamily="34" charset="0"/>
                <a:cs typeface="Arial" panose="020B0604020202020204" pitchFamily="34" charset="0"/>
              </a:rPr>
              <a:t>.</a:t>
            </a:r>
          </a:p>
          <a:p>
            <a:pPr marL="51435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The code has no punctuation.</a:t>
            </a:r>
          </a:p>
          <a:p>
            <a:pPr marL="514350" lvl="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The code has directionality. It is read from the 5</a:t>
            </a:r>
            <a:r>
              <a:rPr lang="en-US" sz="2600" dirty="0">
                <a:latin typeface="Arial" panose="020B0604020202020204" pitchFamily="34" charset="0"/>
                <a:cs typeface="Arial" panose="020B0604020202020204" pitchFamily="34" charset="0"/>
                <a:sym typeface="Symbol"/>
              </a:rPr>
              <a:t></a:t>
            </a:r>
            <a:r>
              <a:rPr lang="en-US" sz="2600" dirty="0">
                <a:latin typeface="Arial" panose="020B0604020202020204" pitchFamily="34" charset="0"/>
                <a:cs typeface="Arial" panose="020B0604020202020204" pitchFamily="34" charset="0"/>
              </a:rPr>
              <a:t> end of the mRNA to the 3</a:t>
            </a:r>
            <a:r>
              <a:rPr lang="en-US" sz="2600" dirty="0">
                <a:latin typeface="Arial" panose="020B0604020202020204" pitchFamily="34" charset="0"/>
                <a:cs typeface="Arial" panose="020B0604020202020204" pitchFamily="34" charset="0"/>
                <a:sym typeface="Symbol"/>
              </a:rPr>
              <a:t></a:t>
            </a:r>
            <a:r>
              <a:rPr lang="en-US" sz="2600" dirty="0">
                <a:latin typeface="Arial" panose="020B0604020202020204" pitchFamily="34" charset="0"/>
                <a:cs typeface="Arial" panose="020B0604020202020204" pitchFamily="34" charset="0"/>
              </a:rPr>
              <a:t> end.</a:t>
            </a:r>
          </a:p>
          <a:p>
            <a:pPr marL="51435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The code is degenerate in that some amino acids are encoded by more than one codon; this minimizes the deleterious effects of mutations.</a:t>
            </a:r>
          </a:p>
        </p:txBody>
      </p:sp>
    </p:spTree>
    <p:extLst>
      <p:ext uri="{BB962C8B-B14F-4D97-AF65-F5344CB8AC3E}">
        <p14:creationId xmlns:p14="http://schemas.microsoft.com/office/powerpoint/2010/main" val="1075311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3436</TotalTime>
  <Words>6653</Words>
  <Application>Microsoft Macintosh PowerPoint</Application>
  <PresentationFormat>On-screen Show (4:3)</PresentationFormat>
  <Paragraphs>624</Paragraphs>
  <Slides>111</Slides>
  <Notes>74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111</vt:i4>
      </vt:variant>
    </vt:vector>
  </HeadingPairs>
  <TitlesOfParts>
    <vt:vector size="117" baseType="lpstr">
      <vt:lpstr>Arial</vt:lpstr>
      <vt:lpstr>Calibri</vt:lpstr>
      <vt:lpstr>Georgia</vt:lpstr>
      <vt:lpstr>Symbol</vt:lpstr>
      <vt:lpstr>Times New Roman</vt:lpstr>
      <vt:lpstr>Office Theme</vt:lpstr>
      <vt:lpstr>The Central Dogma</vt:lpstr>
      <vt:lpstr>Section 4.1 A Nucleic Acid Consists of Four Kinds of Bases Linked to a Sugar­­–Phosphate Backbone</vt:lpstr>
      <vt:lpstr>Polymeric Structure of Nucleic Acids</vt:lpstr>
      <vt:lpstr>DNA and RNA Differ in the Sugar Component and One of the Bases</vt:lpstr>
      <vt:lpstr>Ribose and Deoxyribose</vt:lpstr>
      <vt:lpstr>Backbones of DNA and RNA</vt:lpstr>
      <vt:lpstr>Purines and Pyrimidines</vt:lpstr>
      <vt:lpstr>Nucleotides are the Monomeric Units of Nucleic Acids</vt:lpstr>
      <vt:lpstr>β-Glycosidic Linkage in a Nucleoside</vt:lpstr>
      <vt:lpstr>Examples of Nucleotides</vt:lpstr>
      <vt:lpstr>Nucleic Acid Conventions</vt:lpstr>
      <vt:lpstr>A Stylized Structure of a DNA Chain</vt:lpstr>
      <vt:lpstr>Section 4.2 A Pair of Nucleic Acid Strands with Complementary Sequences Can Form a Double-Helical Structure</vt:lpstr>
      <vt:lpstr>X-ray Diffraction Photograph of a Hydrated DNA fiber</vt:lpstr>
      <vt:lpstr>PowerPoint Presentation</vt:lpstr>
      <vt:lpstr>PowerPoint Presentation</vt:lpstr>
      <vt:lpstr>Watson–Crick Model of Double-helical DNA</vt:lpstr>
      <vt:lpstr>Structures of the Base Pairs Proposed by Watson and Crick</vt:lpstr>
      <vt:lpstr>PowerPoint Presentation</vt:lpstr>
      <vt:lpstr>Features of the Watson–Crick Model of DNA Deduced from the Diffraction Patterns</vt:lpstr>
      <vt:lpstr>Base Compositions Experimentally Determined for a Variety of Organisms</vt:lpstr>
      <vt:lpstr>A Side View of DNA</vt:lpstr>
      <vt:lpstr>DNA can Assume a Variety of Structural Forms</vt:lpstr>
      <vt:lpstr>B-form and A-form DNA</vt:lpstr>
      <vt:lpstr>Some DNA Molecules are Circular and Supercoiled</vt:lpstr>
      <vt:lpstr>Single-stranded Nucleic Acids can Adopt Elaborate Structures</vt:lpstr>
      <vt:lpstr>Stem-loop Structures</vt:lpstr>
      <vt:lpstr>Complex Structure of an RNA Molecule</vt:lpstr>
      <vt:lpstr>Section 4.3 The Double Helix Facilitates the Accurate Transmission of Hereditary Information</vt:lpstr>
      <vt:lpstr>Differences in DNA Density Established the Validity of the Semiconservative Replication Hypothesis</vt:lpstr>
      <vt:lpstr>Resolution of 14N DNA and 15N DNA by Density-gradient Centrifugation</vt:lpstr>
      <vt:lpstr>Detection of Semiconservative Replication of E. coli DNA by Density-gradient Centrifugation</vt:lpstr>
      <vt:lpstr>Semiconservative Replication</vt:lpstr>
      <vt:lpstr>The Double Helix can be Reversibly Melted</vt:lpstr>
      <vt:lpstr>Hypochromism</vt:lpstr>
      <vt:lpstr>Section 4.4 DNA Is Replicated by Polymerases That Take Instructions from Templates</vt:lpstr>
      <vt:lpstr>Key Characteristics of DNA Synthesis</vt:lpstr>
      <vt:lpstr>PowerPoint Presentation</vt:lpstr>
      <vt:lpstr>PowerPoint Presentation</vt:lpstr>
      <vt:lpstr>PowerPoint Presentation</vt:lpstr>
      <vt:lpstr>PowerPoint Presentation</vt:lpstr>
      <vt:lpstr>PowerPoint Presentation</vt:lpstr>
      <vt:lpstr>PowerPoint Presentation</vt:lpstr>
      <vt:lpstr>Strand Elongation is Driven by Pyrophosphate Hydrolysis</vt:lpstr>
      <vt:lpstr>PowerPoint Presentation</vt:lpstr>
      <vt:lpstr>PowerPoint Presentation</vt:lpstr>
      <vt:lpstr>DNA Replication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absolutely MUST know the next slide in order to understand all subsequent slides.  The next slide would make a very easy and straightforward test/final exam question All nucleic acid biosynthesis is the same chemical reaction mechanism, just different enzymatic machinery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4.5 Gene Expression Is the Transformation of DNA Information into Functional Molecules</vt:lpstr>
      <vt:lpstr>All Cellular RNA is Synthesized by RNA Polymerases</vt:lpstr>
      <vt:lpstr>RNA Polymerase</vt:lpstr>
      <vt:lpstr>PowerPoint Presentation</vt:lpstr>
      <vt:lpstr>PowerPoint Presentation</vt:lpstr>
      <vt:lpstr>PowerPoint Presentation</vt:lpstr>
      <vt:lpstr>Transcription Begins Near Promoter Sites and Ends at Terminator Sites</vt:lpstr>
      <vt:lpstr>Promoter Sites for Transcription in Prokaryotes and Eukaryotes</vt:lpstr>
      <vt:lpstr>PowerPoint Presentation</vt:lpstr>
      <vt:lpstr>PowerPoint Presentation</vt:lpstr>
      <vt:lpstr>PowerPoint Presentation</vt:lpstr>
      <vt:lpstr>Transcription Mechanism of the Chain-Elongation Reaction Catalyzed by RNA Polymerase</vt:lpstr>
      <vt:lpstr>PowerPoint Presentation</vt:lpstr>
      <vt:lpstr>PowerPoint Presentation</vt:lpstr>
      <vt:lpstr>A Hairpin Structure at the 3’ End of an E. coli mRNA Transcript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the Genetic Code</vt:lpstr>
      <vt:lpstr>Transfer RNAs are the Adaptor Molecules in Protein Synthesis</vt:lpstr>
      <vt:lpstr>PowerPoint Presentation</vt:lpstr>
      <vt:lpstr>Attachment of an Amino Acid to a tRNA Molecule</vt:lpstr>
      <vt:lpstr>PowerPoint Presentation</vt:lpstr>
      <vt:lpstr>PowerPoint Presentation</vt:lpstr>
      <vt:lpstr>PowerPoint Presentation</vt:lpstr>
      <vt:lpstr>PowerPoint Presentation</vt:lpstr>
      <vt:lpstr>General Structure of an Aminoacyl-tRNA</vt:lpstr>
      <vt:lpstr>Where are we and Where have we been?</vt:lpstr>
      <vt:lpstr>Where are we and Where have we been?</vt:lpstr>
      <vt:lpstr>Where are we and Where have we been?</vt:lpstr>
      <vt:lpstr>Where are we and Where have we been?</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DNA, RNA, and the Flow of Genetic Information</dc:title>
  <dc:creator>Berg</dc:creator>
  <cp:lastModifiedBy>Hurlbert, Jason C.</cp:lastModifiedBy>
  <cp:revision>258</cp:revision>
  <dcterms:created xsi:type="dcterms:W3CDTF">2015-05-20T13:49:30Z</dcterms:created>
  <dcterms:modified xsi:type="dcterms:W3CDTF">2020-11-18T19:19:30Z</dcterms:modified>
</cp:coreProperties>
</file>