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3"/>
  </p:notesMasterIdLst>
  <p:sldIdLst>
    <p:sldId id="856" r:id="rId3"/>
    <p:sldId id="653" r:id="rId4"/>
    <p:sldId id="781" r:id="rId5"/>
    <p:sldId id="782" r:id="rId6"/>
    <p:sldId id="785" r:id="rId7"/>
    <p:sldId id="786" r:id="rId8"/>
    <p:sldId id="787" r:id="rId9"/>
    <p:sldId id="788" r:id="rId10"/>
    <p:sldId id="789" r:id="rId11"/>
    <p:sldId id="790" r:id="rId12"/>
    <p:sldId id="791" r:id="rId13"/>
    <p:sldId id="792" r:id="rId14"/>
    <p:sldId id="793" r:id="rId15"/>
    <p:sldId id="794" r:id="rId16"/>
    <p:sldId id="795" r:id="rId17"/>
    <p:sldId id="796" r:id="rId18"/>
    <p:sldId id="797" r:id="rId19"/>
    <p:sldId id="798" r:id="rId20"/>
    <p:sldId id="799" r:id="rId21"/>
    <p:sldId id="800" r:id="rId22"/>
    <p:sldId id="802" r:id="rId23"/>
    <p:sldId id="801" r:id="rId24"/>
    <p:sldId id="803" r:id="rId25"/>
    <p:sldId id="804" r:id="rId26"/>
    <p:sldId id="805" r:id="rId27"/>
    <p:sldId id="806" r:id="rId28"/>
    <p:sldId id="807" r:id="rId29"/>
    <p:sldId id="808" r:id="rId30"/>
    <p:sldId id="809" r:id="rId31"/>
    <p:sldId id="812" r:id="rId32"/>
    <p:sldId id="813" r:id="rId33"/>
    <p:sldId id="816" r:id="rId34"/>
    <p:sldId id="817" r:id="rId35"/>
    <p:sldId id="818" r:id="rId36"/>
    <p:sldId id="819" r:id="rId37"/>
    <p:sldId id="820" r:id="rId38"/>
    <p:sldId id="821" r:id="rId39"/>
    <p:sldId id="822" r:id="rId40"/>
    <p:sldId id="823" r:id="rId41"/>
    <p:sldId id="824" r:id="rId42"/>
    <p:sldId id="825" r:id="rId43"/>
    <p:sldId id="826" r:id="rId44"/>
    <p:sldId id="827" r:id="rId45"/>
    <p:sldId id="828" r:id="rId46"/>
    <p:sldId id="829" r:id="rId47"/>
    <p:sldId id="830" r:id="rId48"/>
    <p:sldId id="831" r:id="rId49"/>
    <p:sldId id="832" r:id="rId50"/>
    <p:sldId id="835" r:id="rId51"/>
    <p:sldId id="836" r:id="rId52"/>
    <p:sldId id="837" r:id="rId53"/>
    <p:sldId id="838" r:id="rId54"/>
    <p:sldId id="839" r:id="rId55"/>
    <p:sldId id="840" r:id="rId56"/>
    <p:sldId id="841" r:id="rId57"/>
    <p:sldId id="842" r:id="rId58"/>
    <p:sldId id="843" r:id="rId59"/>
    <p:sldId id="844" r:id="rId60"/>
    <p:sldId id="845" r:id="rId61"/>
    <p:sldId id="846"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0" autoAdjust="0"/>
    <p:restoredTop sz="85955" autoAdjust="0"/>
  </p:normalViewPr>
  <p:slideViewPr>
    <p:cSldViewPr snapToGrid="0" snapToObjects="1">
      <p:cViewPr varScale="1">
        <p:scale>
          <a:sx n="105" d="100"/>
          <a:sy n="105" d="100"/>
        </p:scale>
        <p:origin x="1656" y="200"/>
      </p:cViewPr>
      <p:guideLst>
        <p:guide orient="horz" pos="2160"/>
        <p:guide pos="2880"/>
      </p:guideLst>
    </p:cSldViewPr>
  </p:slideViewPr>
  <p:outlineViewPr>
    <p:cViewPr>
      <p:scale>
        <a:sx n="33" d="100"/>
        <a:sy n="33" d="100"/>
      </p:scale>
      <p:origin x="0" y="2213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10/29/20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3191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12.7 An </a:t>
            </a:r>
            <a:r>
              <a:rPr lang="en-US" sz="1200" b="1" kern="1200" dirty="0" err="1">
                <a:solidFill>
                  <a:schemeClr val="tx1"/>
                </a:solidFill>
                <a:effectLst/>
                <a:latin typeface="+mn-lt"/>
                <a:ea typeface="+mn-ea"/>
                <a:cs typeface="+mn-cs"/>
              </a:rPr>
              <a:t>archaeon</a:t>
            </a:r>
            <a:r>
              <a:rPr lang="en-US" sz="1200" b="1" kern="1200" dirty="0">
                <a:solidFill>
                  <a:schemeClr val="tx1"/>
                </a:solidFill>
                <a:effectLst/>
                <a:latin typeface="+mn-lt"/>
                <a:ea typeface="+mn-ea"/>
                <a:cs typeface="+mn-cs"/>
              </a:rPr>
              <a:t> and its environment. </a:t>
            </a:r>
            <a:r>
              <a:rPr lang="en-US" sz="1200" kern="1200" dirty="0" err="1">
                <a:solidFill>
                  <a:schemeClr val="tx1"/>
                </a:solidFill>
                <a:effectLst/>
                <a:latin typeface="+mn-lt"/>
                <a:ea typeface="+mn-ea"/>
                <a:cs typeface="+mn-cs"/>
              </a:rPr>
              <a:t>Archaea</a:t>
            </a:r>
            <a:r>
              <a:rPr lang="en-US" sz="1200" kern="1200" dirty="0">
                <a:solidFill>
                  <a:schemeClr val="tx1"/>
                </a:solidFill>
                <a:effectLst/>
                <a:latin typeface="+mn-lt"/>
                <a:ea typeface="+mn-ea"/>
                <a:cs typeface="+mn-cs"/>
              </a:rPr>
              <a:t> can thrive in habitats as harsh as a volcanic vent. Here, the </a:t>
            </a:r>
            <a:r>
              <a:rPr lang="en-US" sz="1200" kern="1200" dirty="0" err="1">
                <a:solidFill>
                  <a:schemeClr val="tx1"/>
                </a:solidFill>
                <a:effectLst/>
                <a:latin typeface="+mn-lt"/>
                <a:ea typeface="+mn-ea"/>
                <a:cs typeface="+mn-cs"/>
              </a:rPr>
              <a:t>archaea</a:t>
            </a:r>
            <a:r>
              <a:rPr lang="en-US" sz="1200" kern="1200" dirty="0">
                <a:solidFill>
                  <a:schemeClr val="tx1"/>
                </a:solidFill>
                <a:effectLst/>
                <a:latin typeface="+mn-lt"/>
                <a:ea typeface="+mn-ea"/>
                <a:cs typeface="+mn-cs"/>
              </a:rPr>
              <a:t> form an orange mat surrounded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yellow sulfurous deposits. [Images &amp; </a:t>
            </a:r>
            <a:r>
              <a:rPr lang="en-US" sz="1200" kern="1200" dirty="0" err="1">
                <a:solidFill>
                  <a:schemeClr val="tx1"/>
                </a:solidFill>
                <a:effectLst/>
                <a:latin typeface="+mn-lt"/>
                <a:ea typeface="+mn-ea"/>
                <a:cs typeface="+mn-cs"/>
              </a:rPr>
              <a:t>Volcans</a:t>
            </a:r>
            <a:r>
              <a:rPr lang="en-US" sz="1200" kern="1200" dirty="0">
                <a:solidFill>
                  <a:schemeClr val="tx1"/>
                </a:solidFill>
                <a:effectLst/>
                <a:latin typeface="+mn-lt"/>
                <a:ea typeface="+mn-ea"/>
                <a:cs typeface="+mn-cs"/>
              </a:rPr>
              <a:t>/Science Source]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12.8 Representations of membrane lipids.</a:t>
            </a:r>
            <a:r>
              <a:rPr lang="en-US" sz="1200" b="0" i="0" u="none" strike="noStrike" kern="1200" baseline="0" dirty="0">
                <a:solidFill>
                  <a:schemeClr val="tx1"/>
                </a:solidFill>
                <a:latin typeface="+mn-lt"/>
                <a:ea typeface="+mn-ea"/>
                <a:cs typeface="+mn-cs"/>
              </a:rPr>
              <a:t> (A) Space-filling models of a </a:t>
            </a:r>
            <a:r>
              <a:rPr lang="en-US" sz="1200" b="0" i="0" u="none" strike="noStrike" kern="1200" baseline="0" dirty="0" err="1">
                <a:solidFill>
                  <a:schemeClr val="tx1"/>
                </a:solidFill>
                <a:latin typeface="+mn-lt"/>
                <a:ea typeface="+mn-ea"/>
                <a:cs typeface="+mn-cs"/>
              </a:rPr>
              <a:t>phosphoglyceride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sphingomyelin</a:t>
            </a:r>
            <a:r>
              <a:rPr lang="en-US" sz="1200" b="0" i="0" u="none" strike="noStrike" kern="1200" baseline="0" dirty="0">
                <a:solidFill>
                  <a:schemeClr val="tx1"/>
                </a:solidFill>
                <a:latin typeface="+mn-lt"/>
                <a:ea typeface="+mn-ea"/>
                <a:cs typeface="+mn-cs"/>
              </a:rPr>
              <a:t>, and an </a:t>
            </a:r>
            <a:r>
              <a:rPr lang="en-US" sz="1200" b="0" i="0" u="none" strike="noStrike" kern="1200" baseline="0" dirty="0" err="1">
                <a:solidFill>
                  <a:schemeClr val="tx1"/>
                </a:solidFill>
                <a:latin typeface="+mn-lt"/>
                <a:ea typeface="+mn-ea"/>
                <a:cs typeface="+mn-cs"/>
              </a:rPr>
              <a:t>archaeal</a:t>
            </a:r>
            <a:r>
              <a:rPr lang="en-US" sz="1200" b="0" i="0" u="none" strike="noStrike" kern="1200" baseline="0" dirty="0">
                <a:solidFill>
                  <a:schemeClr val="tx1"/>
                </a:solidFill>
                <a:latin typeface="+mn-lt"/>
                <a:ea typeface="+mn-ea"/>
                <a:cs typeface="+mn-cs"/>
              </a:rPr>
              <a:t> lipid show their shapes and distribution of hydrophilic and hydrophobic moieties. (B) A shorthand depiction of a membrane lipid.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12.9 Diagram of a section of a micelle.</a:t>
            </a:r>
            <a:r>
              <a:rPr lang="en-US" sz="1200" b="0" i="0" u="none" strike="noStrike" kern="1200" baseline="0" dirty="0">
                <a:solidFill>
                  <a:schemeClr val="tx1"/>
                </a:solidFill>
                <a:latin typeface="+mn-lt"/>
                <a:ea typeface="+mn-ea"/>
                <a:cs typeface="+mn-cs"/>
              </a:rPr>
              <a:t> Ionized fatty acids readily form such structures, but most phospholipids do not.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12.10 Diagram of a section of a bilayer membrane.</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12.11 Liposome.</a:t>
            </a:r>
            <a:r>
              <a:rPr lang="en-US" sz="1200" b="0" i="0" u="none" strike="noStrike" kern="1200" baseline="0" dirty="0">
                <a:solidFill>
                  <a:schemeClr val="tx1"/>
                </a:solidFill>
                <a:latin typeface="+mn-lt"/>
                <a:ea typeface="+mn-ea"/>
                <a:cs typeface="+mn-cs"/>
              </a:rPr>
              <a:t> A liposome, or lipid vesicle, is a small aqueous compartment surrounded by a lipid bilayer.</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12.14 Permeability coefficients (</a:t>
            </a:r>
            <a:r>
              <a:rPr lang="en-US" sz="1200" b="1" i="1" u="none" strike="noStrike" kern="1200" baseline="0" dirty="0">
                <a:solidFill>
                  <a:schemeClr val="tx1"/>
                </a:solidFill>
                <a:latin typeface="+mn-lt"/>
                <a:ea typeface="+mn-ea"/>
                <a:cs typeface="+mn-cs"/>
              </a:rPr>
              <a:t>P</a:t>
            </a:r>
            <a:r>
              <a:rPr lang="en-US" sz="1200" b="1" i="0" u="none" strike="noStrike" kern="1200" baseline="0" dirty="0">
                <a:solidFill>
                  <a:schemeClr val="tx1"/>
                </a:solidFill>
                <a:latin typeface="+mn-lt"/>
                <a:ea typeface="+mn-ea"/>
                <a:cs typeface="+mn-cs"/>
              </a:rPr>
              <a:t>) of ions and molecules in a lipid bilayer. </a:t>
            </a:r>
            <a:r>
              <a:rPr lang="en-US" sz="1200" b="0" i="0" u="none" strike="noStrike" kern="1200" baseline="0" dirty="0">
                <a:solidFill>
                  <a:schemeClr val="tx1"/>
                </a:solidFill>
                <a:latin typeface="+mn-lt"/>
                <a:ea typeface="+mn-ea"/>
                <a:cs typeface="+mn-cs"/>
              </a:rPr>
              <a:t>The ability of molecules to cross a lipid bilayer spans a wide range of values.</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12.17 Integral and peripheral membrane proteins. </a:t>
            </a:r>
            <a:r>
              <a:rPr lang="en-US" sz="1200" kern="1200" dirty="0">
                <a:solidFill>
                  <a:schemeClr val="tx1"/>
                </a:solidFill>
                <a:effectLst/>
                <a:latin typeface="+mn-lt"/>
                <a:ea typeface="+mn-ea"/>
                <a:cs typeface="+mn-cs"/>
              </a:rPr>
              <a:t>Integral membrane proteins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interact extensively with the hydrocarbon region of the bilayer. Most known integral membrane proteins traverse the lipid bilayer. Peripheral membrane proteins interact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polar head groups of the lipids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or bind to the surfaces of integral proteins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Other proteins are tightly anchored to the membrane by a covalently attached lipid molecule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HIV particles (pink) exit an infected cell </a:t>
            </a:r>
            <a:r>
              <a:rPr lang="en-US" sz="1200" kern="1200" dirty="0">
                <a:solidFill>
                  <a:schemeClr val="tx1"/>
                </a:solidFill>
                <a:effectLst/>
                <a:latin typeface="+mn-lt"/>
                <a:ea typeface="+mn-ea"/>
                <a:cs typeface="+mn-cs"/>
              </a:rPr>
              <a:t>by membrane budding. Cellular membranes are highly dynamic structures that spontaneously self-assemble. Driven by hydrophobic interactions,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shown in the diagram at right, the fatty acid tails of membrane lipids pack together (yellow), while the polar heads (blue) remain exposed on the surfaces. [NIBSC/Science Source.] </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12.18 Structure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a:t>
            </a:r>
            <a:r>
              <a:rPr lang="en-US" sz="1200" b="1" kern="1200" dirty="0" err="1">
                <a:solidFill>
                  <a:schemeClr val="tx1"/>
                </a:solidFill>
                <a:effectLst/>
                <a:latin typeface="+mn-lt"/>
                <a:ea typeface="+mn-ea"/>
                <a:cs typeface="+mn-cs"/>
              </a:rPr>
              <a:t>bacteriorhodopsin</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a:t>
            </a:r>
            <a:r>
              <a:rPr lang="en-US" sz="1200" kern="1200" dirty="0" err="1">
                <a:solidFill>
                  <a:schemeClr val="tx1"/>
                </a:solidFill>
                <a:effectLst/>
                <a:latin typeface="+mn-lt"/>
                <a:ea typeface="+mn-ea"/>
                <a:cs typeface="+mn-cs"/>
              </a:rPr>
              <a:t>bacteriorhodopsin</a:t>
            </a:r>
            <a:r>
              <a:rPr lang="en-US" sz="1200" kern="1200" dirty="0">
                <a:solidFill>
                  <a:schemeClr val="tx1"/>
                </a:solidFill>
                <a:effectLst/>
                <a:latin typeface="+mn-lt"/>
                <a:ea typeface="+mn-ea"/>
                <a:cs typeface="+mn-cs"/>
              </a:rPr>
              <a:t> consists largely of membrane-spanning α helices (represented by yellow cylinders). (A) View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membrane bilayer. (B) View from the cytoplasmic side of the membrane. [Drawn from 1BRX.pdb.]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12.19 Amino acid sequence of </a:t>
            </a:r>
            <a:r>
              <a:rPr lang="en-US" sz="1200" b="1" kern="1200" dirty="0" err="1">
                <a:solidFill>
                  <a:schemeClr val="tx1"/>
                </a:solidFill>
                <a:effectLst/>
                <a:latin typeface="+mn-lt"/>
                <a:ea typeface="+mn-ea"/>
                <a:cs typeface="+mn-cs"/>
              </a:rPr>
              <a:t>bacteriorhodopsin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seven helical regions are highlighted in yellow and the charged residues in red.</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12.20 Structure of bacterial </a:t>
            </a:r>
            <a:r>
              <a:rPr lang="en-US" sz="1200" b="1" kern="1200" dirty="0" err="1">
                <a:solidFill>
                  <a:schemeClr val="tx1"/>
                </a:solidFill>
                <a:effectLst/>
                <a:latin typeface="+mn-lt"/>
                <a:ea typeface="+mn-ea"/>
                <a:cs typeface="+mn-cs"/>
              </a:rPr>
              <a:t>porin</a:t>
            </a:r>
            <a:r>
              <a:rPr lang="en-US" sz="1200" b="1" kern="1200" dirty="0">
                <a:solidFill>
                  <a:schemeClr val="tx1"/>
                </a:solidFill>
                <a:effectLst/>
                <a:latin typeface="+mn-lt"/>
                <a:ea typeface="+mn-ea"/>
                <a:cs typeface="+mn-cs"/>
              </a:rPr>
              <a:t> (from </a:t>
            </a:r>
            <a:r>
              <a:rPr lang="en-US" sz="1200" b="1" i="1" kern="1200" dirty="0" err="1">
                <a:solidFill>
                  <a:schemeClr val="tx1"/>
                </a:solidFill>
                <a:effectLst/>
                <a:latin typeface="+mn-lt"/>
                <a:ea typeface="+mn-ea"/>
                <a:cs typeface="+mn-cs"/>
              </a:rPr>
              <a:t>Rhodopseudomonas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blastica</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this membrane protein is built entirely of β strands. (A) Side view. (B) View from the </a:t>
            </a:r>
            <a:r>
              <a:rPr lang="en-US" sz="1200" kern="1200" dirty="0" err="1">
                <a:solidFill>
                  <a:schemeClr val="tx1"/>
                </a:solidFill>
                <a:effectLst/>
                <a:latin typeface="+mn-lt"/>
                <a:ea typeface="+mn-ea"/>
                <a:cs typeface="+mn-cs"/>
              </a:rPr>
              <a:t>periplasmic</a:t>
            </a:r>
            <a:r>
              <a:rPr lang="en-US" sz="1200" kern="1200" dirty="0">
                <a:solidFill>
                  <a:schemeClr val="tx1"/>
                </a:solidFill>
                <a:effectLst/>
                <a:latin typeface="+mn-lt"/>
                <a:ea typeface="+mn-ea"/>
                <a:cs typeface="+mn-cs"/>
              </a:rPr>
              <a:t> space. Only one monomer of the </a:t>
            </a:r>
            <a:r>
              <a:rPr lang="en-US" sz="1200" kern="1200" dirty="0" err="1">
                <a:solidFill>
                  <a:schemeClr val="tx1"/>
                </a:solidFill>
                <a:effectLst/>
                <a:latin typeface="+mn-lt"/>
                <a:ea typeface="+mn-ea"/>
                <a:cs typeface="+mn-cs"/>
              </a:rPr>
              <a:t>trimeric</a:t>
            </a:r>
            <a:r>
              <a:rPr lang="en-US" sz="1200" kern="1200" dirty="0">
                <a:solidFill>
                  <a:schemeClr val="tx1"/>
                </a:solidFill>
                <a:effectLst/>
                <a:latin typeface="+mn-lt"/>
                <a:ea typeface="+mn-ea"/>
                <a:cs typeface="+mn-cs"/>
              </a:rPr>
              <a:t> protein is shown. [Drawn from 1PRN.pdb.]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12.21 Amino acid sequence of a </a:t>
            </a:r>
            <a:r>
              <a:rPr lang="en-US" sz="1200" b="1" kern="1200" dirty="0" err="1">
                <a:solidFill>
                  <a:schemeClr val="tx1"/>
                </a:solidFill>
                <a:effectLst/>
                <a:latin typeface="+mn-lt"/>
                <a:ea typeface="+mn-ea"/>
                <a:cs typeface="+mn-cs"/>
              </a:rPr>
              <a:t>porin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membrane proteins, such as </a:t>
            </a:r>
            <a:r>
              <a:rPr lang="en-US" sz="1200" kern="1200" dirty="0" err="1">
                <a:solidFill>
                  <a:schemeClr val="tx1"/>
                </a:solidFill>
                <a:effectLst/>
                <a:latin typeface="+mn-lt"/>
                <a:ea typeface="+mn-ea"/>
                <a:cs typeface="+mn-cs"/>
              </a:rPr>
              <a:t>porins</a:t>
            </a:r>
            <a:r>
              <a:rPr lang="en-US" sz="1200" kern="1200" dirty="0">
                <a:solidFill>
                  <a:schemeClr val="tx1"/>
                </a:solidFill>
                <a:effectLst/>
                <a:latin typeface="+mn-lt"/>
                <a:ea typeface="+mn-ea"/>
                <a:cs typeface="+mn-cs"/>
              </a:rPr>
              <a:t>, are built from β strands that tend to have hydrophobic and hydrophilic amino acids in adjacent positions. The secondary structure of </a:t>
            </a:r>
            <a:r>
              <a:rPr lang="en-US" sz="1200" kern="1200" dirty="0" err="1">
                <a:solidFill>
                  <a:schemeClr val="tx1"/>
                </a:solidFill>
                <a:effectLst/>
                <a:latin typeface="+mn-lt"/>
                <a:ea typeface="+mn-ea"/>
                <a:cs typeface="+mn-cs"/>
              </a:rPr>
              <a:t>porin</a:t>
            </a:r>
            <a:r>
              <a:rPr lang="en-US" sz="1200" kern="1200" dirty="0">
                <a:solidFill>
                  <a:schemeClr val="tx1"/>
                </a:solidFill>
                <a:effectLst/>
                <a:latin typeface="+mn-lt"/>
                <a:ea typeface="+mn-ea"/>
                <a:cs typeface="+mn-cs"/>
              </a:rPr>
              <a:t> from </a:t>
            </a:r>
            <a:r>
              <a:rPr lang="en-US" sz="1200" i="1" kern="1200" dirty="0" err="1">
                <a:solidFill>
                  <a:schemeClr val="tx1"/>
                </a:solidFill>
                <a:effectLst/>
                <a:latin typeface="+mn-lt"/>
                <a:ea typeface="+mn-ea"/>
                <a:cs typeface="+mn-cs"/>
              </a:rPr>
              <a:t>Rhodopseudomonas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blastica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shown, with the diagonal lines indicating the direction of hydrogen bonding along the β sheet. Hydrophobic residues (F, I, L, M, V, W, and Y) are shown in yellow. These residues tend to lie on the outside of the structure, in contact with the hydrophobic core of the membrane.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12.22 Formation of prostaglandin 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synthase-1 catalyzes the formation of 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a:t>
            </a:r>
            <a:r>
              <a:rPr lang="en-US" sz="1200" b="0" i="0" u="none" strike="noStrike" kern="1200" baseline="0" dirty="0" err="1">
                <a:solidFill>
                  <a:schemeClr val="tx1"/>
                </a:solidFill>
                <a:latin typeface="+mn-lt"/>
                <a:ea typeface="+mn-ea"/>
                <a:cs typeface="+mn-cs"/>
              </a:rPr>
              <a:t>arachidonic</a:t>
            </a:r>
            <a:r>
              <a:rPr lang="en-US" sz="1200" b="0" i="0" u="none" strike="noStrike" kern="1200" baseline="0" dirty="0">
                <a:solidFill>
                  <a:schemeClr val="tx1"/>
                </a:solidFill>
                <a:latin typeface="+mn-lt"/>
                <a:ea typeface="+mn-ea"/>
                <a:cs typeface="+mn-cs"/>
              </a:rPr>
              <a:t> acid in two steps.</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12.23 Attachment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prostaglandin H2 synthase-1 to the membrane.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prostaglandin H2 synthase-1 is held in the membrane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set of α helices (orange) coated with hydrophobic side chains. One monomer of the </a:t>
            </a:r>
            <a:r>
              <a:rPr lang="en-US" sz="1200" kern="1200" dirty="0" err="1">
                <a:solidFill>
                  <a:schemeClr val="tx1"/>
                </a:solidFill>
                <a:effectLst/>
                <a:latin typeface="+mn-lt"/>
                <a:ea typeface="+mn-ea"/>
                <a:cs typeface="+mn-cs"/>
              </a:rPr>
              <a:t>dimeric</a:t>
            </a:r>
            <a:r>
              <a:rPr lang="en-US" sz="1200" kern="1200" dirty="0">
                <a:solidFill>
                  <a:schemeClr val="tx1"/>
                </a:solidFill>
                <a:effectLst/>
                <a:latin typeface="+mn-lt"/>
                <a:ea typeface="+mn-ea"/>
                <a:cs typeface="+mn-cs"/>
              </a:rPr>
              <a:t> enzyme is shown. [Drawn from 1PTH.pdb.]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12.24 Hydrophobic channel of prostaglandin H2 synthase-1.</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view of prostaglandin H2 synthase-1 from the membrane shows the hydrophobic channel that leads to the active site.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membrane-anchoring helices are shown in orange. [Drawn from 1PTH.pdb.]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12.25 Aspirin’s effects on prostaglandin 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synthase-1. </a:t>
            </a:r>
            <a:r>
              <a:rPr lang="en-US" sz="1200" b="0" i="0" u="none" strike="noStrike" kern="1200" baseline="0" dirty="0">
                <a:solidFill>
                  <a:schemeClr val="tx1"/>
                </a:solidFill>
                <a:latin typeface="+mn-lt"/>
                <a:ea typeface="+mn-ea"/>
                <a:cs typeface="+mn-cs"/>
              </a:rPr>
              <a:t>Aspirin acts by transferring an acetyl group to a serine residue in 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synthase-1.</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12.26 Membrane anchors. </a:t>
            </a:r>
            <a:r>
              <a:rPr lang="en-US" sz="1200" kern="1200" dirty="0">
                <a:solidFill>
                  <a:schemeClr val="tx1"/>
                </a:solidFill>
                <a:effectLst/>
                <a:latin typeface="+mn-lt"/>
                <a:ea typeface="+mn-ea"/>
                <a:cs typeface="+mn-cs"/>
              </a:rPr>
              <a:t>Membrane anchors are hydrophobic groups that are covalently attached to proteins (in blue) and tether the proteins to the membrane. The green circles and blue square correspond to mannose and β-d-</a:t>
            </a:r>
            <a:r>
              <a:rPr lang="en-US" sz="1200" kern="1200" dirty="0" err="1">
                <a:solidFill>
                  <a:schemeClr val="tx1"/>
                </a:solidFill>
                <a:effectLst/>
                <a:latin typeface="+mn-lt"/>
                <a:ea typeface="+mn-ea"/>
                <a:cs typeface="+mn-cs"/>
              </a:rPr>
              <a:t>acetylglucosamine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GlcNAc</a:t>
            </a:r>
            <a:r>
              <a:rPr lang="en-US" sz="1200" kern="1200" dirty="0">
                <a:solidFill>
                  <a:schemeClr val="tx1"/>
                </a:solidFill>
                <a:effectLst/>
                <a:latin typeface="+mn-lt"/>
                <a:ea typeface="+mn-ea"/>
                <a:cs typeface="+mn-cs"/>
              </a:rPr>
              <a:t>), respectively. R groups represent points of additional modification.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44</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12.27 Locating the membrane-spanning helix of </a:t>
            </a:r>
            <a:r>
              <a:rPr lang="en-US" sz="1200" b="1" i="0" u="none" strike="noStrike" kern="1200" baseline="0" dirty="0" err="1">
                <a:solidFill>
                  <a:schemeClr val="tx1"/>
                </a:solidFill>
                <a:latin typeface="+mn-lt"/>
                <a:ea typeface="+mn-ea"/>
                <a:cs typeface="+mn-cs"/>
              </a:rPr>
              <a:t>glycophorin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Amino acid sequence and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disposition of </a:t>
            </a:r>
            <a:r>
              <a:rPr lang="en-US" sz="1200" b="0" i="0" u="none" strike="noStrike" kern="1200" baseline="0" dirty="0" err="1">
                <a:solidFill>
                  <a:schemeClr val="tx1"/>
                </a:solidFill>
                <a:latin typeface="+mn-lt"/>
                <a:ea typeface="+mn-ea"/>
                <a:cs typeface="+mn-cs"/>
              </a:rPr>
              <a:t>glycophorin</a:t>
            </a:r>
            <a:r>
              <a:rPr lang="en-US" sz="1200" b="0" i="0" u="none" strike="noStrike" kern="1200" baseline="0" dirty="0">
                <a:solidFill>
                  <a:schemeClr val="tx1"/>
                </a:solidFill>
                <a:latin typeface="+mn-lt"/>
                <a:ea typeface="+mn-ea"/>
                <a:cs typeface="+mn-cs"/>
              </a:rPr>
              <a:t> A from the red-blood-cell membrane. Fifteen </a:t>
            </a:r>
            <a:r>
              <a:rPr lang="en-US" sz="1200" b="0" i="1" u="none" strike="noStrike" kern="1200" baseline="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-linked carbohydrate units are shown as diamond shapes, and an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unit is shown as a lozenge shape. The hydrophobic residues (yellow) buried in the bilayer form a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α helix. The carboxyl-terminal part of the molecule, located on the cytoplasmic side of the membrane, is rich in negatively charged (red) and positively charged (blue) residues. (B) </a:t>
            </a:r>
            <a:r>
              <a:rPr lang="en-US" sz="1200" b="0" i="0" u="none" strike="noStrike" kern="1200" baseline="0" dirty="0" err="1">
                <a:solidFill>
                  <a:schemeClr val="tx1"/>
                </a:solidFill>
                <a:latin typeface="+mn-lt"/>
                <a:ea typeface="+mn-ea"/>
                <a:cs typeface="+mn-cs"/>
              </a:rPr>
              <a:t>Hydropathy</a:t>
            </a:r>
            <a:r>
              <a:rPr lang="en-US" sz="1200" b="0" i="0" u="none" strike="noStrike" kern="1200" baseline="0" dirty="0">
                <a:solidFill>
                  <a:schemeClr val="tx1"/>
                </a:solidFill>
                <a:latin typeface="+mn-lt"/>
                <a:ea typeface="+mn-ea"/>
                <a:cs typeface="+mn-cs"/>
              </a:rPr>
              <a:t> plot for </a:t>
            </a:r>
            <a:r>
              <a:rPr lang="en-US" sz="1200" b="0" i="0" u="none" strike="noStrike" kern="1200" baseline="0" dirty="0" err="1">
                <a:solidFill>
                  <a:schemeClr val="tx1"/>
                </a:solidFill>
                <a:latin typeface="+mn-lt"/>
                <a:ea typeface="+mn-ea"/>
                <a:cs typeface="+mn-cs"/>
              </a:rPr>
              <a:t>glycophorin</a:t>
            </a:r>
            <a:r>
              <a:rPr lang="en-US" sz="1200" b="0" i="0" u="none" strike="noStrike" kern="1200" baseline="0" dirty="0">
                <a:solidFill>
                  <a:schemeClr val="tx1"/>
                </a:solidFill>
                <a:latin typeface="+mn-lt"/>
                <a:ea typeface="+mn-ea"/>
                <a:cs typeface="+mn-cs"/>
              </a:rPr>
              <a:t>. The free energy for transferring a helix of 20 residues from the membrane to water is plotted as a function of the position of the first residue of the helix in the sequence of the protein. Peaks of greater than +84 kJ mol</a:t>
            </a:r>
            <a:r>
              <a:rPr lang="en-US" sz="1200" b="0" i="0" u="none" strike="noStrike" kern="1200" baseline="30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(+20 kcal mol</a:t>
            </a:r>
            <a:r>
              <a:rPr lang="en-US" sz="1200" b="0" i="0" u="none" strike="noStrike" kern="1200" baseline="30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in </a:t>
            </a:r>
            <a:r>
              <a:rPr lang="en-US" sz="1200" b="0" i="0" u="none" strike="noStrike" kern="1200" baseline="0" dirty="0" err="1">
                <a:solidFill>
                  <a:schemeClr val="tx1"/>
                </a:solidFill>
                <a:latin typeface="+mn-lt"/>
                <a:ea typeface="+mn-ea"/>
                <a:cs typeface="+mn-cs"/>
              </a:rPr>
              <a:t>hydropathy</a:t>
            </a:r>
            <a:r>
              <a:rPr lang="en-US" sz="1200" b="0" i="0" u="none" strike="noStrike" kern="1200" baseline="0" dirty="0">
                <a:solidFill>
                  <a:schemeClr val="tx1"/>
                </a:solidFill>
                <a:latin typeface="+mn-lt"/>
                <a:ea typeface="+mn-ea"/>
                <a:cs typeface="+mn-cs"/>
              </a:rPr>
              <a:t> plots are indicative of potential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helices. [(A) Information from Dr. Vincent </a:t>
            </a:r>
            <a:r>
              <a:rPr lang="en-US" sz="1200" b="0" i="0" u="none" strike="noStrike" kern="1200" baseline="0" dirty="0" err="1">
                <a:solidFill>
                  <a:schemeClr val="tx1"/>
                </a:solidFill>
                <a:latin typeface="+mn-lt"/>
                <a:ea typeface="+mn-ea"/>
                <a:cs typeface="+mn-cs"/>
              </a:rPr>
              <a:t>Marchesi</a:t>
            </a:r>
            <a:r>
              <a:rPr lang="en-US" sz="1200" b="0" i="0" u="none" strike="noStrike" kern="1200" baseline="0" dirty="0">
                <a:solidFill>
                  <a:schemeClr val="tx1"/>
                </a:solidFill>
                <a:latin typeface="+mn-lt"/>
                <a:ea typeface="+mn-ea"/>
                <a:cs typeface="+mn-cs"/>
              </a:rPr>
              <a:t>; (B) data from D. M. </a:t>
            </a:r>
            <a:r>
              <a:rPr lang="en-US" sz="1200" b="0" i="0" u="none" strike="noStrike" kern="1200" baseline="0" dirty="0" err="1">
                <a:solidFill>
                  <a:schemeClr val="tx1"/>
                </a:solidFill>
                <a:latin typeface="+mn-lt"/>
                <a:ea typeface="+mn-ea"/>
                <a:cs typeface="+mn-cs"/>
              </a:rPr>
              <a:t>Engelman</a:t>
            </a:r>
            <a:r>
              <a:rPr lang="en-US" sz="1200" b="0" i="0" u="none" strike="noStrike" kern="1200" baseline="0" dirty="0">
                <a:solidFill>
                  <a:schemeClr val="tx1"/>
                </a:solidFill>
                <a:latin typeface="+mn-lt"/>
                <a:ea typeface="+mn-ea"/>
                <a:cs typeface="+mn-cs"/>
              </a:rPr>
              <a:t>, T. A. </a:t>
            </a:r>
            <a:r>
              <a:rPr lang="en-US" sz="1200" b="0" i="0" u="none" strike="noStrike" kern="1200" baseline="0" dirty="0" err="1">
                <a:solidFill>
                  <a:schemeClr val="tx1"/>
                </a:solidFill>
                <a:latin typeface="+mn-lt"/>
                <a:ea typeface="+mn-ea"/>
                <a:cs typeface="+mn-cs"/>
              </a:rPr>
              <a:t>Steitz</a:t>
            </a:r>
            <a:r>
              <a:rPr lang="en-US" sz="1200" b="0" i="0" u="none" strike="noStrike" kern="1200" baseline="0" dirty="0">
                <a:solidFill>
                  <a:schemeClr val="tx1"/>
                </a:solidFill>
                <a:latin typeface="+mn-lt"/>
                <a:ea typeface="+mn-ea"/>
                <a:cs typeface="+mn-cs"/>
              </a:rPr>
              <a:t>, and A. Goldman, </a:t>
            </a:r>
            <a:r>
              <a:rPr lang="en-US" sz="1200" b="0" i="1" u="none" strike="noStrike" kern="1200" baseline="0" dirty="0" err="1">
                <a:solidFill>
                  <a:schemeClr val="tx1"/>
                </a:solidFill>
                <a:latin typeface="+mn-lt"/>
                <a:ea typeface="+mn-ea"/>
                <a:cs typeface="+mn-cs"/>
              </a:rPr>
              <a:t>Annu</a:t>
            </a:r>
            <a:r>
              <a:rPr lang="en-US" sz="1200" b="0" i="1" u="none" strike="noStrike" kern="1200" baseline="0" dirty="0">
                <a:solidFill>
                  <a:schemeClr val="tx1"/>
                </a:solidFill>
                <a:latin typeface="+mn-lt"/>
                <a:ea typeface="+mn-ea"/>
                <a:cs typeface="+mn-cs"/>
              </a:rPr>
              <a:t>. Rev. </a:t>
            </a:r>
            <a:r>
              <a:rPr lang="en-US" sz="1200" b="0" i="1" u="none" strike="noStrike" kern="1200" baseline="0" dirty="0" err="1">
                <a:solidFill>
                  <a:schemeClr val="tx1"/>
                </a:solidFill>
                <a:latin typeface="+mn-lt"/>
                <a:ea typeface="+mn-ea"/>
                <a:cs typeface="+mn-cs"/>
              </a:rPr>
              <a:t>Biophys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Biophys</a:t>
            </a:r>
            <a:r>
              <a:rPr lang="en-US" sz="1200" b="0" i="1" u="none" strike="noStrike" kern="1200" baseline="0" dirty="0">
                <a:solidFill>
                  <a:schemeClr val="tx1"/>
                </a:solidFill>
                <a:latin typeface="+mn-lt"/>
                <a:ea typeface="+mn-ea"/>
                <a:cs typeface="+mn-cs"/>
              </a:rPr>
              <a:t>. Chem.</a:t>
            </a:r>
            <a:r>
              <a:rPr lang="en-US" sz="1200" b="0" i="0" u="none" strike="noStrike" kern="1200" baseline="0" dirty="0">
                <a:solidFill>
                  <a:schemeClr val="tx1"/>
                </a:solidFill>
                <a:latin typeface="+mn-lt"/>
                <a:ea typeface="+mn-ea"/>
                <a:cs typeface="+mn-cs"/>
              </a:rPr>
              <a:t> 15:321–353, 1986. Copyright © 1986 by Annual Reviews, Inc. All rights reserved.]</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12.28 </a:t>
            </a:r>
            <a:r>
              <a:rPr lang="en-US" sz="1200" b="1" i="0" u="none" strike="noStrike" kern="1200" baseline="0" dirty="0" err="1">
                <a:solidFill>
                  <a:schemeClr val="tx1"/>
                </a:solidFill>
                <a:latin typeface="+mn-lt"/>
                <a:ea typeface="+mn-ea"/>
                <a:cs typeface="+mn-cs"/>
              </a:rPr>
              <a:t>Hydropathy</a:t>
            </a:r>
            <a:r>
              <a:rPr lang="en-US" sz="1200" b="1" i="0" u="none" strike="noStrike" kern="1200" baseline="0" dirty="0">
                <a:solidFill>
                  <a:schemeClr val="tx1"/>
                </a:solidFill>
                <a:latin typeface="+mn-lt"/>
                <a:ea typeface="+mn-ea"/>
                <a:cs typeface="+mn-cs"/>
              </a:rPr>
              <a:t> plot for </a:t>
            </a:r>
            <a:r>
              <a:rPr lang="en-US" sz="1200" b="1" i="0" u="none" strike="noStrike" kern="1200" baseline="0" dirty="0" err="1">
                <a:solidFill>
                  <a:schemeClr val="tx1"/>
                </a:solidFill>
                <a:latin typeface="+mn-lt"/>
                <a:ea typeface="+mn-ea"/>
                <a:cs typeface="+mn-cs"/>
              </a:rPr>
              <a:t>porin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No strong peaks are observed for this intrinsic membrane protein, because it is constructed from membrane-spanning β strands rather than α helices.</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12.30 Lipid movement in membranes.</a:t>
            </a:r>
            <a:r>
              <a:rPr lang="en-US" sz="1200" b="0" i="0" u="none" strike="noStrike" kern="1200" baseline="0" dirty="0">
                <a:solidFill>
                  <a:schemeClr val="tx1"/>
                </a:solidFill>
                <a:latin typeface="+mn-lt"/>
                <a:ea typeface="+mn-ea"/>
                <a:cs typeface="+mn-cs"/>
              </a:rPr>
              <a:t> Lateral diffusion of lipids is much more rapid than transverse diffusion (flip-flop).</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12.31 The phase-transition, or melting, temperature (</a:t>
            </a:r>
            <a:r>
              <a:rPr lang="en-US" sz="1200" b="1" i="1" u="none" strike="noStrike" kern="1200" baseline="0" dirty="0">
                <a:solidFill>
                  <a:schemeClr val="tx1"/>
                </a:solidFill>
                <a:latin typeface="+mn-lt"/>
                <a:ea typeface="+mn-ea"/>
                <a:cs typeface="+mn-cs"/>
              </a:rPr>
              <a:t>T</a:t>
            </a:r>
            <a:r>
              <a:rPr lang="en-US" sz="1200" b="1" i="0" u="none" strike="noStrike" kern="1200" baseline="-25000" dirty="0">
                <a:solidFill>
                  <a:schemeClr val="tx1"/>
                </a:solidFill>
                <a:latin typeface="+mn-lt"/>
                <a:ea typeface="+mn-ea"/>
                <a:cs typeface="+mn-cs"/>
              </a:rPr>
              <a:t>m</a:t>
            </a:r>
            <a:r>
              <a:rPr lang="en-US" sz="1200" b="1" i="0" u="none" strike="noStrike" kern="1200" baseline="0" dirty="0">
                <a:solidFill>
                  <a:schemeClr val="tx1"/>
                </a:solidFill>
                <a:latin typeface="+mn-lt"/>
                <a:ea typeface="+mn-ea"/>
                <a:cs typeface="+mn-cs"/>
              </a:rPr>
              <a:t>) for a phospholipid membrane. </a:t>
            </a:r>
            <a:r>
              <a:rPr lang="en-US" sz="1200" b="0" i="0" u="none" strike="noStrike" kern="1200" baseline="0" dirty="0">
                <a:solidFill>
                  <a:schemeClr val="tx1"/>
                </a:solidFill>
                <a:latin typeface="+mn-lt"/>
                <a:ea typeface="+mn-ea"/>
                <a:cs typeface="+mn-cs"/>
              </a:rPr>
              <a:t>As the temperature is raised, the phospholipid membrane changes from a packed, ordered state to a more random one.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12.32 Packing of fatty acid chains in a membrane. </a:t>
            </a:r>
            <a:r>
              <a:rPr lang="en-US" sz="1200" b="0" i="0" u="none" strike="noStrike" kern="1200" baseline="0" dirty="0">
                <a:solidFill>
                  <a:schemeClr val="tx1"/>
                </a:solidFill>
                <a:latin typeface="+mn-lt"/>
                <a:ea typeface="+mn-ea"/>
                <a:cs typeface="+mn-cs"/>
              </a:rPr>
              <a:t>The highly ordered packing of fatty acid chains is disrupted by the presence of </a:t>
            </a:r>
            <a:r>
              <a:rPr lang="en-US" sz="1200" b="0" i="0" u="none" strike="noStrike" kern="1200" baseline="0" dirty="0" err="1">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 double bonds. The space-filling models show the packing of (A) three molecules of stearate (C18, saturated) and (B) a molecule of </a:t>
            </a:r>
            <a:r>
              <a:rPr lang="en-US" sz="1200" b="0" i="0" u="none" strike="noStrike" kern="1200" baseline="0" dirty="0" err="1">
                <a:solidFill>
                  <a:schemeClr val="tx1"/>
                </a:solidFill>
                <a:latin typeface="+mn-lt"/>
                <a:ea typeface="+mn-ea"/>
                <a:cs typeface="+mn-cs"/>
              </a:rPr>
              <a:t>oleate</a:t>
            </a:r>
            <a:r>
              <a:rPr lang="en-US" sz="1200" b="0" i="0" u="none" strike="noStrike" kern="1200" baseline="0" dirty="0">
                <a:solidFill>
                  <a:schemeClr val="tx1"/>
                </a:solidFill>
                <a:latin typeface="+mn-lt"/>
                <a:ea typeface="+mn-ea"/>
                <a:cs typeface="+mn-cs"/>
              </a:rPr>
              <a:t> (C18, unsaturated) between two molecules of stearate.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12.33 Cholesterol disrupts the tight packing of the fatty acid chains. </a:t>
            </a:r>
            <a:r>
              <a:rPr lang="en-US" sz="1200" b="0" i="0" u="none" strike="noStrike" kern="1200" baseline="0" dirty="0">
                <a:solidFill>
                  <a:schemeClr val="tx1"/>
                </a:solidFill>
                <a:latin typeface="+mn-lt"/>
                <a:ea typeface="+mn-ea"/>
                <a:cs typeface="+mn-cs"/>
              </a:rPr>
              <a:t>[Information from S. L. Wolfe, </a:t>
            </a:r>
            <a:r>
              <a:rPr lang="en-US" sz="1200" b="0" i="1" u="none" strike="noStrike" kern="1200" baseline="0" dirty="0">
                <a:solidFill>
                  <a:schemeClr val="tx1"/>
                </a:solidFill>
                <a:latin typeface="+mn-lt"/>
                <a:ea typeface="+mn-ea"/>
                <a:cs typeface="+mn-cs"/>
              </a:rPr>
              <a:t>Molecular and Cellular Biology </a:t>
            </a:r>
            <a:r>
              <a:rPr lang="en-US" sz="1200" b="0" i="0" u="none" strike="noStrike" kern="1200" baseline="0" dirty="0">
                <a:solidFill>
                  <a:schemeClr val="tx1"/>
                </a:solidFill>
                <a:latin typeface="+mn-lt"/>
                <a:ea typeface="+mn-ea"/>
                <a:cs typeface="+mn-cs"/>
              </a:rPr>
              <a:t>(Wadsworth, 1993).]</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12.34 Asymmetry of the Na</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–K</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 transport system in plasma membranes. </a:t>
            </a:r>
            <a:r>
              <a:rPr lang="en-US" sz="1200" b="0" i="0" u="none" strike="noStrike" kern="1200" baseline="0" dirty="0">
                <a:solidFill>
                  <a:schemeClr val="tx1"/>
                </a:solidFill>
                <a:latin typeface="+mn-lt"/>
                <a:ea typeface="+mn-ea"/>
                <a:cs typeface="+mn-cs"/>
              </a:rPr>
              <a:t>The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transport system pumps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out of the cell and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into the cell by hydrolyzing ATP on the intracellular side of the membrane.</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12.35 Cell membranes of prokaryotes. </a:t>
            </a:r>
            <a:r>
              <a:rPr lang="en-US" sz="1200" b="0" i="0" u="none" strike="noStrike" kern="1200" baseline="0" dirty="0">
                <a:solidFill>
                  <a:schemeClr val="tx1"/>
                </a:solidFill>
                <a:latin typeface="+mn-lt"/>
                <a:ea typeface="+mn-ea"/>
                <a:cs typeface="+mn-cs"/>
              </a:rPr>
              <a:t>A schematic view of the membrane of bacterial cells surrounded by (A) two membranes or (B) one membrane.</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12.36 Gram staining of bacteria. </a:t>
            </a:r>
            <a:r>
              <a:rPr lang="en-US" sz="1200" kern="1200" dirty="0">
                <a:solidFill>
                  <a:schemeClr val="tx1"/>
                </a:solidFill>
                <a:effectLst/>
                <a:latin typeface="+mn-lt"/>
                <a:ea typeface="+mn-ea"/>
                <a:cs typeface="+mn-cs"/>
              </a:rPr>
              <a:t>(A) Gram-positive bacteria retain the crystal violet stain in their thick cell walls. (B) Gram-negative bacteria have a thinner cell wall. During the wash step, they lose the crystal violet stain, and appear pink. [(A) Richard J Green/Getty Images (B) Richard J Green/Getty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12.2 Structures of two fatty acids.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Palmitate</a:t>
            </a:r>
            <a:r>
              <a:rPr lang="en-US" sz="1200" b="0" i="0" u="none" strike="noStrike" kern="1200" baseline="0" dirty="0">
                <a:solidFill>
                  <a:schemeClr val="tx1"/>
                </a:solidFill>
                <a:latin typeface="+mn-lt"/>
                <a:ea typeface="+mn-ea"/>
                <a:cs typeface="+mn-cs"/>
              </a:rPr>
              <a:t> is a 16-carbon, saturated fatty acid, and </a:t>
            </a:r>
            <a:r>
              <a:rPr lang="en-US" sz="1200" b="0" i="0" u="none" strike="noStrike" kern="1200" baseline="0" dirty="0" err="1">
                <a:solidFill>
                  <a:schemeClr val="tx1"/>
                </a:solidFill>
                <a:latin typeface="+mn-lt"/>
                <a:ea typeface="+mn-ea"/>
                <a:cs typeface="+mn-cs"/>
              </a:rPr>
              <a:t>oleate</a:t>
            </a:r>
            <a:r>
              <a:rPr lang="en-US" sz="1200" b="0" i="0" u="none" strike="noStrike" kern="1200" baseline="0" dirty="0">
                <a:solidFill>
                  <a:schemeClr val="tx1"/>
                </a:solidFill>
                <a:latin typeface="+mn-lt"/>
                <a:ea typeface="+mn-ea"/>
                <a:cs typeface="+mn-cs"/>
              </a:rPr>
              <a:t> is an 18-carbon fatty acid with a single </a:t>
            </a:r>
            <a:r>
              <a:rPr lang="en-US" sz="1200" b="0" i="0" u="none" strike="noStrike" kern="1200" baseline="0" dirty="0" err="1">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 double bond.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 Schematic structure of a phospholipid.</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12.4 Structure of </a:t>
            </a:r>
            <a:r>
              <a:rPr lang="en-US" sz="1200" b="1" i="0" u="none" strike="noStrike" kern="1200" baseline="0" dirty="0" err="1">
                <a:solidFill>
                  <a:schemeClr val="tx1"/>
                </a:solidFill>
                <a:latin typeface="+mn-lt"/>
                <a:ea typeface="+mn-ea"/>
                <a:cs typeface="+mn-cs"/>
              </a:rPr>
              <a:t>phosphatidate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diacylglycerol</a:t>
            </a:r>
            <a:r>
              <a:rPr lang="en-US" sz="1200" b="1" i="0" u="none" strike="noStrike" kern="1200" baseline="0" dirty="0">
                <a:solidFill>
                  <a:schemeClr val="tx1"/>
                </a:solidFill>
                <a:latin typeface="+mn-lt"/>
                <a:ea typeface="+mn-ea"/>
                <a:cs typeface="+mn-cs"/>
              </a:rPr>
              <a:t> 3-phosphate). </a:t>
            </a:r>
            <a:r>
              <a:rPr lang="en-US" sz="1200" b="0" i="0" u="none" strike="noStrike" kern="1200" baseline="0" dirty="0">
                <a:solidFill>
                  <a:schemeClr val="tx1"/>
                </a:solidFill>
                <a:latin typeface="+mn-lt"/>
                <a:ea typeface="+mn-ea"/>
                <a:cs typeface="+mn-cs"/>
              </a:rPr>
              <a:t>The absolute configuration of the center carbon (C-2) is shown.</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1" i="0" u="none" strike="noStrike" kern="1200" baseline="0" dirty="0">
                <a:solidFill>
                  <a:schemeClr val="tx1"/>
                </a:solidFill>
                <a:latin typeface="+mn-lt"/>
                <a:ea typeface="+mn-ea"/>
                <a:cs typeface="+mn-cs"/>
              </a:rPr>
              <a:t>FIGURE 12.5 Some common </a:t>
            </a:r>
            <a:r>
              <a:rPr lang="en-US" sz="1200" b="1" i="0" u="none" strike="noStrike" kern="1200" baseline="0" dirty="0" err="1">
                <a:solidFill>
                  <a:schemeClr val="tx1"/>
                </a:solidFill>
                <a:latin typeface="+mn-lt"/>
                <a:ea typeface="+mn-ea"/>
                <a:cs typeface="+mn-cs"/>
              </a:rPr>
              <a:t>phosphoglycerides</a:t>
            </a:r>
            <a:r>
              <a:rPr lang="en-US" sz="1200" b="1" i="0" u="none" strike="noStrike" kern="1200" baseline="0" dirty="0">
                <a:solidFill>
                  <a:schemeClr val="tx1"/>
                </a:solidFill>
                <a:latin typeface="+mn-lt"/>
                <a:ea typeface="+mn-ea"/>
                <a:cs typeface="+mn-cs"/>
              </a:rPr>
              <a:t> found in membranes.</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12.6 Structures of </a:t>
            </a:r>
            <a:r>
              <a:rPr lang="en-US" sz="1200" b="1" i="0" u="none" strike="noStrike" kern="1200" baseline="0" dirty="0" err="1">
                <a:solidFill>
                  <a:schemeClr val="tx1"/>
                </a:solidFill>
                <a:latin typeface="+mn-lt"/>
                <a:ea typeface="+mn-ea"/>
                <a:cs typeface="+mn-cs"/>
              </a:rPr>
              <a:t>sphingosine</a:t>
            </a:r>
            <a:r>
              <a:rPr lang="en-US" sz="1200" b="1" i="0" u="none" strike="noStrike" kern="1200" baseline="0" dirty="0">
                <a:solidFill>
                  <a:schemeClr val="tx1"/>
                </a:solidFill>
                <a:latin typeface="+mn-lt"/>
                <a:ea typeface="+mn-ea"/>
                <a:cs typeface="+mn-cs"/>
              </a:rPr>
              <a:t> and </a:t>
            </a:r>
            <a:r>
              <a:rPr lang="en-US" sz="1200" b="1" i="0" u="none" strike="noStrike" kern="1200" baseline="0" dirty="0" err="1">
                <a:solidFill>
                  <a:schemeClr val="tx1"/>
                </a:solidFill>
                <a:latin typeface="+mn-lt"/>
                <a:ea typeface="+mn-ea"/>
                <a:cs typeface="+mn-cs"/>
              </a:rPr>
              <a:t>sphingomyelin</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The </a:t>
            </a:r>
            <a:r>
              <a:rPr lang="en-US" sz="1200" b="0" i="0" u="none" strike="noStrike" kern="1200" baseline="0" dirty="0" err="1">
                <a:solidFill>
                  <a:schemeClr val="tx1"/>
                </a:solidFill>
                <a:latin typeface="+mn-lt"/>
                <a:ea typeface="+mn-ea"/>
                <a:cs typeface="+mn-cs"/>
              </a:rPr>
              <a:t>sphingosine</a:t>
            </a:r>
            <a:r>
              <a:rPr lang="en-US" sz="1200" b="0" i="0" u="none" strike="noStrike" kern="1200" baseline="0" dirty="0">
                <a:solidFill>
                  <a:schemeClr val="tx1"/>
                </a:solidFill>
                <a:latin typeface="+mn-lt"/>
                <a:ea typeface="+mn-ea"/>
                <a:cs typeface="+mn-cs"/>
              </a:rPr>
              <a:t> moiety of </a:t>
            </a:r>
            <a:r>
              <a:rPr lang="en-US" sz="1200" b="0" i="0" u="none" strike="noStrike" kern="1200" baseline="0" dirty="0" err="1">
                <a:solidFill>
                  <a:schemeClr val="tx1"/>
                </a:solidFill>
                <a:latin typeface="+mn-lt"/>
                <a:ea typeface="+mn-ea"/>
                <a:cs typeface="+mn-cs"/>
              </a:rPr>
              <a:t>sphingomyelin</a:t>
            </a:r>
            <a:r>
              <a:rPr lang="en-US" sz="1200" b="0" i="0" u="none" strike="noStrike" kern="1200" baseline="0" dirty="0">
                <a:solidFill>
                  <a:schemeClr val="tx1"/>
                </a:solidFill>
                <a:latin typeface="+mn-lt"/>
                <a:ea typeface="+mn-ea"/>
                <a:cs typeface="+mn-cs"/>
              </a:rPr>
              <a:t> is highlighted in blue.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52488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3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5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22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93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86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8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217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4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061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3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1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10/29/20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10/29/20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10/29/20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234739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12</a:t>
            </a:r>
          </a:p>
          <a:p>
            <a:pPr defTabSz="914400">
              <a:buFontTx/>
              <a:buNone/>
            </a:pPr>
            <a:r>
              <a:rPr lang="en-US" altLang="en-US" sz="2800" b="1" dirty="0">
                <a:solidFill>
                  <a:srgbClr val="843C0C"/>
                </a:solidFill>
              </a:rPr>
              <a:t>Lipids and Cell Membranes</a:t>
            </a: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523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Naturally Occurring Fatty Acids in Animals</a:t>
            </a:r>
          </a:p>
        </p:txBody>
      </p:sp>
      <p:pic>
        <p:nvPicPr>
          <p:cNvPr id="5" name="Picture Placeholder 4" descr="A table lists naturally occurring fatty acids in animals.&#10;The table has five columns and twelve rows. The column header reads, number of carbons, number of double bonds, common name, systematic name, and formula.&#10;Row 1: number of carbons: 12; number of double bonds: 0; common name: laurate; systematic name: n dash dodecanoate; formula: C H subscript 3 open parenthesis C H subscript 2close parenthesis subscript 10 C O O superscript minus.&#10;Row 2: number of carbons: 14; number of double bonds: 0; common name: myristate; systematic name; n dash tetradecanoate; formula: C H subscript 3 open parenthesis C H subscript 2 close parenthesis subscript 12 C O O superscript minus.&#10;Row 3: number of carbons: 16; number of double bonds: 0; common name: palmitate; systematic name: n dash hexadecanoate; formula: C H subscript 3 open parenthesis C H subscript 2 close parenthesis subscript 14 C O O superscript minus.&#10;Row 4: number of carbons: 18; number of double bonds: 0; common name: stearate; systematic name: n dash octadecanoate; formula: C H subscript 3 open parenthesis C H subscript 2 close parenthesis subscript 16 C O O superscript minus.&#10;Row 5: number of carbons: 20; number of double bonds: 0; common name: arachidate; systematic name: n dash eicosanoate; formula: C H subscript 3 open parenthesis C H subscript 2 close parenthesis subscript 18 C O O superscript minus.&#10;Row 6: number of carbons: 22; number of double bonds: 0; common name: behenate; systematic name: n dash docosanoate; formula: C H subscript 3 open parenthesis C H subscript 2 close parenthesis subscript 20 C O O superscript minus.&#10;Row 7: number of carbons: 24; number of double bonds: 0; common name: lignocerate; systematic name: n dash tetracosanoate; formula: C H subscript 3 open parenthesis C H subscript 2 close parenthesis subscript 22 C O O superscript minus.&#10;Row 8: number of carbons: 16; number of double bonds: 1; common name: palmitoleate; systematic name: cis delta to the power 9 hexadecenoate; formula: C H subscript 3 open parenthesis C H subscript 2 close parenthesis subscript 5 C H double bond C H open parenthesis C H subscript 2 close parenthesis subscript 7 C O O superscript minus.&#10;Row 9: number of carbons: 18; number of double bonds: 1; common name: oleate; systematic name: cis delta to the power 9 octadecenoate; formula: C H subscript 3 open parenthesis C H subscript 2 close parenthesis subscript 7 C H double bond C H open parenthesis C H subscript 2 close parenthesis subscript 7 C O O superscript minus.&#10;Row 10: number of carbons: 18; number of double bonds: 2; common name: linoleate; systematic name: cis, cis delta to the power 9, delta to the power 12 octadecadienoate; formula: C H subscript 3 open parenthesis C H subscript 2 close parenthesis subscript 4 open parenthesis C H double bond C H CH subscript 2 close parenthesis subscript 2 open parenthesis C H close parenthesis subscript 6 C O O superscript minus.&#10;Row 11: number of carbons: 18; number of double bonds: 3; common name: linolenate; systematic name: all dash cis dash delta to the power 9, delta to the power 12, delta to the power 15- octadecatrienoate; formula: C H subscript 3 open parenthesis C H subscript 2 close parenthesis open parenthesis C H double bond C H CH subscript 2 close parenthesis subscript 3 open parenthesis C H subscript 2 close parenthesis subscript 6 C O O superscript minus.&#10;Row 12: number of carbons: 20; number of double bonds: 4; common name: arachidonate; systematic name: all dash cis dash delta to the power 5, delta to the power 8, delta to the power 11, delta o the power 14- eicosatetraenoate; formula: C H subscript 3 open parenthesis C H subscript 2 close parenthesis subscript 4 open parenthesis C H double bond C H CH subscript 2 close parenthesis subscript 4 open parenthesis C H subscript 2 close parenthesis subscript 2 C O O superscript minus."/>
          <p:cNvPicPr>
            <a:picLocks noGrp="1" noChangeAspect="1"/>
          </p:cNvPicPr>
          <p:nvPr>
            <p:ph type="pic" sz="quarter" idx="13"/>
          </p:nvPr>
        </p:nvPicPr>
        <p:blipFill>
          <a:blip r:embed="rId3"/>
          <a:stretch>
            <a:fillRect/>
          </a:stretch>
        </p:blipFill>
        <p:spPr>
          <a:xfrm>
            <a:off x="304800" y="1900646"/>
            <a:ext cx="8534400" cy="3605784"/>
          </a:xfrm>
          <a:prstGeom prst="rect">
            <a:avLst/>
          </a:prstGeom>
        </p:spPr>
      </p:pic>
    </p:spTree>
    <p:extLst>
      <p:ext uri="{BB962C8B-B14F-4D97-AF65-F5344CB8AC3E}">
        <p14:creationId xmlns:p14="http://schemas.microsoft.com/office/powerpoint/2010/main" val="155950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12.2 There Are Three Common Types of Membrane Lipids</a:t>
            </a:r>
          </a:p>
        </p:txBody>
      </p:sp>
      <p:sp>
        <p:nvSpPr>
          <p:cNvPr id="3" name="Content Placeholder 2"/>
          <p:cNvSpPr>
            <a:spLocks noGrp="1"/>
          </p:cNvSpPr>
          <p:nvPr>
            <p:ph idx="1"/>
          </p:nvPr>
        </p:nvSpPr>
        <p:spPr/>
        <p:txBody>
          <a:bodyPr>
            <a:noAutofit/>
          </a:bodyPr>
          <a:lstStyle/>
          <a:p>
            <a:pPr>
              <a:spcAft>
                <a:spcPts val="1200"/>
              </a:spcAft>
              <a:defRPr/>
            </a:pPr>
            <a:r>
              <a:rPr lang="en-US" dirty="0">
                <a:ea typeface="ＭＳ Ｐゴシック" charset="0"/>
                <a:cs typeface="ＭＳ Ｐゴシック" charset="0"/>
              </a:rPr>
              <a:t>The common types of membrane lipids are as follows:</a:t>
            </a:r>
          </a:p>
          <a:p>
            <a:pPr lvl="1">
              <a:defRPr/>
            </a:pPr>
            <a:r>
              <a:rPr lang="en-US" dirty="0">
                <a:ea typeface="ＭＳ Ｐゴシック" charset="0"/>
                <a:cs typeface="ＭＳ Ｐゴシック" charset="0"/>
              </a:rPr>
              <a:t>phospholipids</a:t>
            </a:r>
          </a:p>
          <a:p>
            <a:pPr lvl="1">
              <a:defRPr/>
            </a:pPr>
            <a:r>
              <a:rPr lang="en-US" dirty="0">
                <a:ea typeface="ＭＳ Ｐゴシック" charset="0"/>
                <a:cs typeface="ＭＳ Ｐゴシック" charset="0"/>
              </a:rPr>
              <a:t>glycolipids</a:t>
            </a:r>
          </a:p>
          <a:p>
            <a:pPr lvl="1">
              <a:defRPr/>
            </a:pPr>
            <a:r>
              <a:rPr lang="en-US" dirty="0">
                <a:ea typeface="ＭＳ Ｐゴシック" charset="0"/>
                <a:cs typeface="ＭＳ Ｐゴシック" charset="0"/>
              </a:rPr>
              <a:t>cholesterol</a:t>
            </a:r>
          </a:p>
        </p:txBody>
      </p:sp>
    </p:spTree>
    <p:extLst>
      <p:ext uri="{BB962C8B-B14F-4D97-AF65-F5344CB8AC3E}">
        <p14:creationId xmlns:p14="http://schemas.microsoft.com/office/powerpoint/2010/main" val="358351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Are the Major Class of Membrane Lipids</a:t>
            </a:r>
          </a:p>
        </p:txBody>
      </p:sp>
      <p:sp>
        <p:nvSpPr>
          <p:cNvPr id="3" name="Content Placeholder 2"/>
          <p:cNvSpPr>
            <a:spLocks noGrp="1"/>
          </p:cNvSpPr>
          <p:nvPr>
            <p:ph idx="1"/>
          </p:nvPr>
        </p:nvSpPr>
        <p:spPr/>
        <p:txBody>
          <a:bodyPr>
            <a:noAutofit/>
          </a:bodyPr>
          <a:lstStyle/>
          <a:p>
            <a:pPr>
              <a:spcAft>
                <a:spcPts val="1200"/>
              </a:spcAft>
            </a:pPr>
            <a:r>
              <a:rPr lang="en-US" sz="2400" dirty="0"/>
              <a:t>Phospholipids are composed of four components: one or two fatty acid tails, a platform, a phosphate, and an alcohol.</a:t>
            </a:r>
          </a:p>
          <a:p>
            <a:pPr>
              <a:spcAft>
                <a:spcPts val="1200"/>
              </a:spcAft>
            </a:pPr>
            <a:r>
              <a:rPr lang="en-US" sz="2400" dirty="0"/>
              <a:t>Two common platforms are glycerol and </a:t>
            </a:r>
            <a:r>
              <a:rPr lang="en-US" sz="2400" dirty="0" err="1"/>
              <a:t>sphingosine</a:t>
            </a:r>
            <a:r>
              <a:rPr lang="en-US" sz="2400" dirty="0"/>
              <a:t>.</a:t>
            </a:r>
          </a:p>
          <a:p>
            <a:pPr>
              <a:spcAft>
                <a:spcPts val="1200"/>
              </a:spcAft>
            </a:pPr>
            <a:r>
              <a:rPr lang="en-US" sz="2400" dirty="0"/>
              <a:t>Phospholipids with a glycerol platform are called </a:t>
            </a:r>
            <a:r>
              <a:rPr lang="en-US" sz="2400" dirty="0" err="1"/>
              <a:t>phosphoglycerides</a:t>
            </a:r>
            <a:r>
              <a:rPr lang="en-US" sz="2400" dirty="0"/>
              <a:t> or </a:t>
            </a:r>
            <a:r>
              <a:rPr lang="en-US" sz="2400" dirty="0" err="1"/>
              <a:t>phosphoglycerols</a:t>
            </a:r>
            <a:r>
              <a:rPr lang="en-US" sz="2400" dirty="0"/>
              <a:t>. They are formed when an alcohol is added on to </a:t>
            </a:r>
            <a:r>
              <a:rPr lang="en-US" sz="2400" dirty="0" err="1"/>
              <a:t>phosphatidate</a:t>
            </a:r>
            <a:r>
              <a:rPr lang="en-US" sz="2400" dirty="0"/>
              <a:t> (</a:t>
            </a:r>
            <a:r>
              <a:rPr lang="en-US" sz="2400" dirty="0" err="1"/>
              <a:t>diacylglycerol</a:t>
            </a:r>
            <a:r>
              <a:rPr lang="en-US" sz="2400" dirty="0"/>
              <a:t> 3-phosphate).</a:t>
            </a:r>
          </a:p>
        </p:txBody>
      </p:sp>
    </p:spTree>
    <p:extLst>
      <p:ext uri="{BB962C8B-B14F-4D97-AF65-F5344CB8AC3E}">
        <p14:creationId xmlns:p14="http://schemas.microsoft.com/office/powerpoint/2010/main" val="176014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rPr>
              <a:t>Schematic Structure of a Phospholipid</a:t>
            </a:r>
          </a:p>
        </p:txBody>
      </p:sp>
      <p:pic>
        <p:nvPicPr>
          <p:cNvPr id="6" name="Picture 2" descr="The structure of linolenate shows two methylene groups in an open ring with two double bonds.&#10;C 1 is part of a carboxylate group. C 2, 3, 4, 5, 6, 7, and 8 are each bonded to two hydrogens. C 9 is double-bonded to C 10. C 10 is single bonded to a highlighted C H 2, C11, labeled as a methylene group. The highlighted C H 2 is bonded to C 12, which is double bonded to C 13. C 13 is bonded to a highlighted C H 2, C14. C 14 is bonded to C 15, which is double bonded to C 16, which is bonded to an 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279453"/>
            <a:ext cx="7872140" cy="320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2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 of </a:t>
            </a:r>
            <a:r>
              <a:rPr lang="en-US" dirty="0" err="1">
                <a:solidFill>
                  <a:srgbClr val="843C0C"/>
                </a:solidFill>
              </a:rPr>
              <a:t>Phosphatidate</a:t>
            </a:r>
            <a:endParaRPr lang="en-US" dirty="0">
              <a:solidFill>
                <a:srgbClr val="843C0C"/>
              </a:solidFill>
            </a:endParaRPr>
          </a:p>
        </p:txBody>
      </p:sp>
      <p:pic>
        <p:nvPicPr>
          <p:cNvPr id="5" name="Picture 2" descr="The structure of phosphatidate (diacylglycerol 3-phosphate) shows a central 3-carbon chain with two methylene groups and a methylidyne group with the following configuration:&#10;C 1, in blue, is single bonded to a blue oxygen atom that is further single bonded to a green carbon atom. This green carbon atom is double bonded to a green oxygen atom and single bonded to a green R 1. C 2, in blue, is wedge bonded to a blue oxygen atom that is further single bonded to a green carbon atom. This green carbon atom is double bonded to a green oxygen atom and single bonded to a green R 2. C 3, in blue, is single bonded to a blue oxygen atom that is further single bonded to a phosphate group. R 1 and R 2 are acyl groups with fatty acid hydrocarbon chains. C 1, C 2, and C 3 are linked by hashed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199553"/>
            <a:ext cx="7872140" cy="314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42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Common Alcohols Used in Making </a:t>
            </a:r>
            <a:r>
              <a:rPr lang="en-US" dirty="0" err="1">
                <a:solidFill>
                  <a:srgbClr val="843C0C"/>
                </a:solidFill>
              </a:rPr>
              <a:t>Phosphoglycerides</a:t>
            </a:r>
            <a:r>
              <a:rPr lang="en-US" dirty="0">
                <a:solidFill>
                  <a:srgbClr val="843C0C"/>
                </a:solidFill>
              </a:rPr>
              <a:t> </a:t>
            </a:r>
          </a:p>
        </p:txBody>
      </p:sp>
      <p:sp>
        <p:nvSpPr>
          <p:cNvPr id="3" name="Content Placeholder 2"/>
          <p:cNvSpPr>
            <a:spLocks noGrp="1"/>
          </p:cNvSpPr>
          <p:nvPr>
            <p:ph idx="1"/>
          </p:nvPr>
        </p:nvSpPr>
        <p:spPr>
          <a:xfrm>
            <a:off x="457200" y="1817915"/>
            <a:ext cx="8229600" cy="1207167"/>
          </a:xfrm>
        </p:spPr>
        <p:txBody>
          <a:bodyPr>
            <a:normAutofit/>
          </a:bodyPr>
          <a:lstStyle/>
          <a:p>
            <a:r>
              <a:rPr lang="en-US" sz="2400" dirty="0" err="1"/>
              <a:t>Phosphoglycerides</a:t>
            </a:r>
            <a:r>
              <a:rPr lang="en-US" sz="2400" dirty="0"/>
              <a:t> are derived from </a:t>
            </a:r>
            <a:r>
              <a:rPr lang="en-US" sz="2400" dirty="0" err="1"/>
              <a:t>phosphatidate</a:t>
            </a:r>
            <a:r>
              <a:rPr lang="en-US" sz="2400" dirty="0"/>
              <a:t> by the formation of an ester bond between the phosphate and an alcohol.</a:t>
            </a:r>
          </a:p>
        </p:txBody>
      </p:sp>
      <p:pic>
        <p:nvPicPr>
          <p:cNvPr id="6" name="Picture 2" descr="The structural formulas of serine, ethanolamine, choline, glycerol, and inositol are shown.&#10;Serine has a central carbon atom that is wedge bonded to a carboxylate group, hash bonded to a hydrogen atom, single bonded to N H 3 plus, and single-bonded to a carbon that is bonded to 2 H and a highlighted O H.Ethanolamine has a carbon bonded to 2 H, a highlighted O H, and another carbon that is bonded to 2 H and N H 3 plus.&#10;Choline has a similar structure to ethanolamine except that the N H 3 plus is replaced by a N plus that is bonded to 3 methyl groups. Glycerol has a 3 carbon chain in which the first carbon is bonded to 2 H and a highlighted O H, the second carbon is bonded to H and O H, and the third carbon is bonded to 2 H and a highlighted O H. Inositol has a 6-carbon ring in chair conformation. Each carbon has a single bonded hydrogen atom and a hydroxyl group. The equatorial hydroxyl group at the bottom left position of the chair is highligh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 y="3648302"/>
            <a:ext cx="9144000" cy="103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70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Common </a:t>
            </a:r>
            <a:r>
              <a:rPr lang="en-US" dirty="0" err="1">
                <a:solidFill>
                  <a:srgbClr val="843C0C"/>
                </a:solidFill>
              </a:rPr>
              <a:t>Phosphoglycerides</a:t>
            </a:r>
            <a:r>
              <a:rPr lang="en-US" dirty="0">
                <a:solidFill>
                  <a:srgbClr val="843C0C"/>
                </a:solidFill>
              </a:rPr>
              <a:t> Found in Membranes</a:t>
            </a:r>
          </a:p>
        </p:txBody>
      </p:sp>
      <p:pic>
        <p:nvPicPr>
          <p:cNvPr id="5" name="Picture 2" descr="The structural formulas of phosphatidylserine, phosphatidylcholine, phosphatidylethanolamine, phosphatidylinositol, and diphosphatidylglycerol are shown.&#10;Phosphatidylserine has a phosphatidate group with ketones and R groups in green, the 3 carbon chain in light blue, and P O 2 in black. A pink oxygen bound to phosphate is single bonded to a pink C H 2, which is bonded to a pink carbon that is bonded to a pink H, a pink N H 3 plus, and a pink carboxylic acid.&#10;Phosphatidylcholine has the same structure as phosphatidylserine except that the pink oxygen is bound to a pink C H 2 that is bond to a pink C H 2 that is further bond to a pink N plus that is bound to three pink methyl groups.&#10;Phosphatidylethanolamine has the same structure as phosphatidylcholine except that the pink N plus is bonded to 3 H.&#10;Phosphatidylinositol has a phosphatidate group colored using the same pattern as the other molecules in the figure. The pink O of the phosphate group is bonded to a pink inositol group.&#10;Diphosphatidylglycerol (cardiolipin) shows two phosphatidate groups colored in the same pattern as the other molecules in the figure. The pink oxygen of the phosphate group of one phosphatidate group is bonded to a pink C H 2, which is bonded to a pink carbon that is bonded to a pink H and a pink O, which is bonded to a pink C H 2, which is bonded to the pink oxygen of the phosphate of the second phosphatidate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4014" y="1678787"/>
            <a:ext cx="5775971" cy="480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9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May Also Be Built on a Sphingosine </a:t>
            </a:r>
            <a:r>
              <a:rPr lang="en-US" dirty="0" err="1">
                <a:solidFill>
                  <a:srgbClr val="843C0C"/>
                </a:solidFill>
              </a:rPr>
              <a:t>Blatform</a:t>
            </a:r>
            <a:endParaRPr lang="en-US" dirty="0">
              <a:solidFill>
                <a:srgbClr val="843C0C"/>
              </a:solidFill>
            </a:endParaRPr>
          </a:p>
        </p:txBody>
      </p:sp>
      <p:sp>
        <p:nvSpPr>
          <p:cNvPr id="3" name="Content Placeholder 2"/>
          <p:cNvSpPr>
            <a:spLocks noGrp="1"/>
          </p:cNvSpPr>
          <p:nvPr>
            <p:ph idx="1"/>
          </p:nvPr>
        </p:nvSpPr>
        <p:spPr>
          <a:xfrm>
            <a:off x="457200" y="1600201"/>
            <a:ext cx="8229600" cy="1207167"/>
          </a:xfrm>
        </p:spPr>
        <p:txBody>
          <a:bodyPr>
            <a:normAutofit/>
          </a:bodyPr>
          <a:lstStyle/>
          <a:p>
            <a:r>
              <a:rPr lang="en-US" sz="2400" dirty="0" err="1"/>
              <a:t>Sphingomyelin</a:t>
            </a:r>
            <a:r>
              <a:rPr lang="en-US" sz="2400" dirty="0"/>
              <a:t> is a common membrane lipid in which the primary hydroxyl group of </a:t>
            </a:r>
            <a:r>
              <a:rPr lang="en-US" sz="2400" dirty="0" err="1"/>
              <a:t>sphingosine</a:t>
            </a:r>
            <a:r>
              <a:rPr lang="en-US" sz="2400" dirty="0"/>
              <a:t> is esterified to </a:t>
            </a:r>
            <a:r>
              <a:rPr lang="en-US" sz="2400" dirty="0" err="1"/>
              <a:t>phosphorylcholine</a:t>
            </a:r>
            <a:r>
              <a:rPr lang="en-US" sz="2400" dirty="0"/>
              <a:t>.</a:t>
            </a:r>
          </a:p>
        </p:txBody>
      </p:sp>
      <p:pic>
        <p:nvPicPr>
          <p:cNvPr id="7" name="Picture 3" descr="The structures of sphingosine and sphingomyelin are shown.&#10;Sphingosine has an 18-carbon linear chain with the following configuration: C 1 is bonded to 2 H and O H, C 2 is hash bonded to H and wedge bonded to N H 3 plus, C 3 is hash bonded to H and wedge bonded to O H, C 4 is double bonded to C 5 The entire molecule is colored pale blue.&#10;Sphingomyelin has a linear carbon chain in pale blue that is single bonded to a phosphate group colored black. The O of the phosphate is bonded to C 1, which is 2H. C 1 is bonded to C 2, which is hash bonded to an H, wedge bonded to an N H that is further bonded to a green ketone with a green R 1, and single bonded to C 3. C 3 is hash bonded to H, wedge bonded to O H, and single bonded to C 4. C 4 is double bonded to C 5. C 6 is bonded to a C H 2 unit that repeats 12 times before bonding with a terminal methyl group. Another oxygen from the phosphate is purple and bonded to a C H 2, which is bonded to a C H 2, which is bonded to a N plus that is bonded to 3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3172213"/>
            <a:ext cx="6095496" cy="30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83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Lipids Can Include Carbohydrate Moieties</a:t>
            </a:r>
          </a:p>
        </p:txBody>
      </p:sp>
      <p:sp>
        <p:nvSpPr>
          <p:cNvPr id="3" name="Content Placeholder 2"/>
          <p:cNvSpPr>
            <a:spLocks noGrp="1"/>
          </p:cNvSpPr>
          <p:nvPr>
            <p:ph idx="1"/>
          </p:nvPr>
        </p:nvSpPr>
        <p:spPr/>
        <p:txBody>
          <a:bodyPr>
            <a:noAutofit/>
          </a:bodyPr>
          <a:lstStyle/>
          <a:p>
            <a:pPr>
              <a:spcAft>
                <a:spcPts val="1200"/>
              </a:spcAft>
            </a:pPr>
            <a:r>
              <a:rPr lang="en-US" sz="2400" dirty="0"/>
              <a:t>Glycolipids are carbohydrate-containing lipids derived from </a:t>
            </a:r>
            <a:r>
              <a:rPr lang="en-US" sz="2400" dirty="0" err="1"/>
              <a:t>sphingosine</a:t>
            </a:r>
            <a:r>
              <a:rPr lang="en-US" sz="2400" dirty="0"/>
              <a:t>. The carbohydrate is linked to the primary alcohol of </a:t>
            </a:r>
            <a:r>
              <a:rPr lang="en-US" sz="2400" dirty="0" err="1"/>
              <a:t>sphingosine</a:t>
            </a:r>
            <a:r>
              <a:rPr lang="en-US" sz="2400" dirty="0"/>
              <a:t>.</a:t>
            </a:r>
          </a:p>
          <a:p>
            <a:pPr>
              <a:spcAft>
                <a:spcPts val="1200"/>
              </a:spcAft>
            </a:pPr>
            <a:r>
              <a:rPr lang="en-US" sz="2400" dirty="0" err="1"/>
              <a:t>Cerebrosides</a:t>
            </a:r>
            <a:r>
              <a:rPr lang="en-US" sz="2400" dirty="0"/>
              <a:t> are the simplest glycolipids, containing only a single sugar (glucose or </a:t>
            </a:r>
            <a:r>
              <a:rPr lang="en-US" sz="2400" dirty="0" err="1"/>
              <a:t>galactose</a:t>
            </a:r>
            <a:r>
              <a:rPr lang="en-US" sz="2400" dirty="0"/>
              <a:t>).</a:t>
            </a:r>
          </a:p>
          <a:p>
            <a:pPr>
              <a:spcAft>
                <a:spcPts val="1200"/>
              </a:spcAft>
            </a:pPr>
            <a:r>
              <a:rPr lang="en-US" sz="2400" dirty="0" err="1"/>
              <a:t>Gangliosides</a:t>
            </a:r>
            <a:r>
              <a:rPr lang="en-US" sz="2400" dirty="0"/>
              <a:t> contain a branched chain of as many as seven sugar molecules.</a:t>
            </a:r>
          </a:p>
          <a:p>
            <a:pPr>
              <a:spcAft>
                <a:spcPts val="1200"/>
              </a:spcAft>
            </a:pPr>
            <a:r>
              <a:rPr lang="en-US" sz="2400" dirty="0"/>
              <a:t>The carbohydrate components of glycolipids are on the extracellular surface of the cell membrane, where they play a role in cell–cell recognition.</a:t>
            </a:r>
          </a:p>
        </p:txBody>
      </p:sp>
    </p:spTree>
    <p:extLst>
      <p:ext uri="{BB962C8B-B14F-4D97-AF65-F5344CB8AC3E}">
        <p14:creationId xmlns:p14="http://schemas.microsoft.com/office/powerpoint/2010/main" val="96915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Cerebrosides</a:t>
            </a:r>
            <a:r>
              <a:rPr lang="en-US" dirty="0">
                <a:solidFill>
                  <a:srgbClr val="843C0C"/>
                </a:solidFill>
              </a:rPr>
              <a:t> Are the Simplest Glycolipids</a:t>
            </a:r>
          </a:p>
        </p:txBody>
      </p:sp>
      <p:pic>
        <p:nvPicPr>
          <p:cNvPr id="6" name="Picture 2" descr="The structure of cerebroside is shown.&#10;The structure shows a linear carbon chain in light blue. An oxygen on the right side of the chain bonds to a box labeled sugar unit glucose or galactose and colored pink. The oxygen bonds to a C 1, which is bonded to 2 H. C 1 is bonded to C 2, which is hash bonded to H and wedge bonded to N H. The N H is bonded to a green ketone with an R 1 group. C 2 is single bonded to C 3, which is hash bonded to H, wedge bonded to OH, and single bonded to C 4. C 4 is double bonded to C 5. C 5 is bonded to a C H 2 unit that repeats 12 times. The chain ends with a terminal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692902"/>
            <a:ext cx="8113106" cy="236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7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CHAPTER 12</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Lipids and Cell Membranes</a:t>
            </a:r>
          </a:p>
        </p:txBody>
      </p:sp>
      <p:pic>
        <p:nvPicPr>
          <p:cNvPr id="5" name="Picture 2" descr="A micrograph shows numerous H I V particles moving out of a cell.&#10;A schematic shows a cross sectional view of a lipid vesicle and a lateral sectional view of the same.&#10;The cross sectional view shows a circular double walled compartment. The zoomed out lateral sectional view of a lipid vesicle has two lipid chains within. The polar heads are blue and face the outer surfaces whereas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8" y="2422890"/>
            <a:ext cx="8079304" cy="363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is a Lipid Based on a Steroid Nucleus</a:t>
            </a:r>
          </a:p>
        </p:txBody>
      </p:sp>
      <p:sp>
        <p:nvSpPr>
          <p:cNvPr id="3" name="Content Placeholder 2"/>
          <p:cNvSpPr>
            <a:spLocks noGrp="1"/>
          </p:cNvSpPr>
          <p:nvPr>
            <p:ph idx="1"/>
          </p:nvPr>
        </p:nvSpPr>
        <p:spPr>
          <a:xfrm>
            <a:off x="457200" y="1600201"/>
            <a:ext cx="8229600" cy="2265946"/>
          </a:xfrm>
        </p:spPr>
        <p:txBody>
          <a:bodyPr>
            <a:normAutofit/>
          </a:bodyPr>
          <a:lstStyle/>
          <a:p>
            <a:pPr>
              <a:spcAft>
                <a:spcPts val="1200"/>
              </a:spcAft>
            </a:pPr>
            <a:r>
              <a:rPr lang="en-US" sz="2400" dirty="0"/>
              <a:t>Cholesterol is a steroid that is modified on one end by the attachment of a fatty acid chain and at the other end by a hydroxyl group.</a:t>
            </a:r>
          </a:p>
          <a:p>
            <a:r>
              <a:rPr lang="en-US" sz="2400" dirty="0"/>
              <a:t>In membranes, the hydroxyl group interacts with phospholipid head groups.</a:t>
            </a:r>
          </a:p>
        </p:txBody>
      </p:sp>
      <p:pic>
        <p:nvPicPr>
          <p:cNvPr id="6" name="Picture 2" descr="The structure of cholesterol is shown.&#10;The structure shows three fused 6-carbon rings. The third 6-carbon ring is fused with a 5-carbon ring. A methyl group is wedge bonded at the fusion site of the first two rings and another methyl group is wedge bonded at the fusion site of the third and the fourth carbon rings. A hydroxyl group (highlighted) is wedge bonded at C 4 of first ring. A 5-carbon chain is wedge bonded to C 1 of the fourth carbon ring. C 1 of this chain is wedge bonded to a methyl group and C 5 is single bonded to two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4163856"/>
            <a:ext cx="7375551" cy="2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983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 Archaeon and Its Environment</a:t>
            </a:r>
          </a:p>
        </p:txBody>
      </p:sp>
      <p:pic>
        <p:nvPicPr>
          <p:cNvPr id="5" name="Picture 2" descr="A photo shows a brightly colored Archaea mat on sulfurous rock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83612" y="1542055"/>
            <a:ext cx="5376777" cy="506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93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Archaeal Membranes Are Built from Ether Lipids With Branched Chains</a:t>
            </a:r>
          </a:p>
        </p:txBody>
      </p:sp>
      <p:sp>
        <p:nvSpPr>
          <p:cNvPr id="3" name="Content Placeholder 2"/>
          <p:cNvSpPr>
            <a:spLocks noGrp="1"/>
          </p:cNvSpPr>
          <p:nvPr>
            <p:ph idx="1"/>
          </p:nvPr>
        </p:nvSpPr>
        <p:spPr>
          <a:xfrm>
            <a:off x="457200" y="1888957"/>
            <a:ext cx="8229600" cy="1255294"/>
          </a:xfrm>
        </p:spPr>
        <p:txBody>
          <a:bodyPr>
            <a:normAutofit/>
          </a:bodyPr>
          <a:lstStyle/>
          <a:p>
            <a:r>
              <a:rPr lang="en-US" sz="2400" dirty="0"/>
              <a:t>The ether linkages and branching structure of membrane lipids of extremophiles prevent hydrolysis and oxidation of membranes in harsh environments.</a:t>
            </a:r>
          </a:p>
        </p:txBody>
      </p:sp>
      <p:pic>
        <p:nvPicPr>
          <p:cNvPr id="7" name="Picture 2" descr="The structure of a membrane lipid from the archaeon Methanococcus jannaschii is shown.&#10;The structure shows two green fatty acid chains linked to a light blue 3-carbon chain which is bonded to a phosphate group. The phosphate group is also single bonded to a purple C H 2 that is bonded to another purple C H 2 that is further bonded to a purple N H 3 plus. The phosphate group is bound to C H 2 of the 3-carbon chain, which is bonded to a carbon that is wedge bonded to a H, wedge bonded to an O attached to the top green chain, and has bonded to another C. That C is bonded to another C H 2 that is also bonded to an O that is bonded to a green fatty acid chain. The fatty acid chains have three wedge bonded methyl groups, two single bonded methyl groups, and three hash bonded hydrogen atom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7577" y="3720889"/>
            <a:ext cx="7368846" cy="197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48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A Membrane Lipid is an Amphipathic Molecule Containing a Hydrophilic and a Hydrophobic Moiety</a:t>
            </a:r>
          </a:p>
        </p:txBody>
      </p:sp>
      <p:sp>
        <p:nvSpPr>
          <p:cNvPr id="3" name="Content Placeholder 2"/>
          <p:cNvSpPr>
            <a:spLocks noGrp="1"/>
          </p:cNvSpPr>
          <p:nvPr>
            <p:ph idx="1"/>
          </p:nvPr>
        </p:nvSpPr>
        <p:spPr/>
        <p:txBody>
          <a:bodyPr>
            <a:noAutofit/>
          </a:bodyPr>
          <a:lstStyle/>
          <a:p>
            <a:pPr>
              <a:spcAft>
                <a:spcPts val="1200"/>
              </a:spcAft>
            </a:pPr>
            <a:r>
              <a:rPr lang="en-US" sz="2400" dirty="0"/>
              <a:t>Membrane lipids are amphipathic molecules, containing hydrophobic and hydrophilic properties.</a:t>
            </a:r>
          </a:p>
          <a:p>
            <a:pPr>
              <a:spcAft>
                <a:spcPts val="1200"/>
              </a:spcAft>
            </a:pPr>
            <a:r>
              <a:rPr lang="en-US" sz="2400" dirty="0"/>
              <a:t>The fatty acid tail components provide the hydrophobic properties, whereas the alcohol and phosphate components, called the polar head group, provide the hydrophilic properties.</a:t>
            </a:r>
          </a:p>
        </p:txBody>
      </p:sp>
    </p:spTree>
    <p:extLst>
      <p:ext uri="{BB962C8B-B14F-4D97-AF65-F5344CB8AC3E}">
        <p14:creationId xmlns:p14="http://schemas.microsoft.com/office/powerpoint/2010/main" val="2934339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Representations of Membrane Lipids</a:t>
            </a:r>
          </a:p>
        </p:txBody>
      </p:sp>
      <p:pic>
        <p:nvPicPr>
          <p:cNvPr id="6" name="Picture 2" descr="Space filling models of phosphoglyceride, sphingomyelin, archaeal lipid, and a shorthand structure of a membrane lipid are shown.&#10;All of the space filling models show two parallel fatty acid chains but have different configurations. The shorthand structure shows a rounded polar head and two tails attached to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85952" y="1699845"/>
            <a:ext cx="6772096" cy="495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50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Section 12.3 Phospholipids and Glycolipids Readily Form Bimolecular Sheets in Aqueous Media</a:t>
            </a:r>
          </a:p>
        </p:txBody>
      </p:sp>
      <p:sp>
        <p:nvSpPr>
          <p:cNvPr id="3" name="Content Placeholder 2"/>
          <p:cNvSpPr>
            <a:spLocks noGrp="1"/>
          </p:cNvSpPr>
          <p:nvPr>
            <p:ph idx="1"/>
          </p:nvPr>
        </p:nvSpPr>
        <p:spPr/>
        <p:txBody>
          <a:bodyPr>
            <a:noAutofit/>
          </a:bodyPr>
          <a:lstStyle/>
          <a:p>
            <a:pPr>
              <a:spcAft>
                <a:spcPts val="1200"/>
              </a:spcAft>
            </a:pPr>
            <a:r>
              <a:rPr lang="en-US" sz="2200" dirty="0"/>
              <a:t>Membrane (bimolecular sheet) formation is a consequence of the amphipathic nature of the constituent lipid molecules.</a:t>
            </a:r>
          </a:p>
          <a:p>
            <a:pPr lvl="1">
              <a:spcAft>
                <a:spcPts val="1200"/>
              </a:spcAft>
            </a:pPr>
            <a:r>
              <a:rPr lang="en-US" sz="2000" dirty="0"/>
              <a:t>Phospholipids and glycolipids, because of the space taken up by their two tails, do not form small micelles the way single-tailed soap molecules do.</a:t>
            </a:r>
          </a:p>
          <a:p>
            <a:pPr lvl="1">
              <a:spcAft>
                <a:spcPts val="1200"/>
              </a:spcAft>
            </a:pPr>
            <a:r>
              <a:rPr lang="en-US" sz="2000" dirty="0"/>
              <a:t>Rather, phospholipids and glycolipids spontaneously form lipid bilayers in aqueous solutions.</a:t>
            </a:r>
          </a:p>
          <a:p>
            <a:pPr>
              <a:spcAft>
                <a:spcPts val="1200"/>
              </a:spcAft>
            </a:pPr>
            <a:r>
              <a:rPr lang="en-US" sz="2200" dirty="0"/>
              <a:t>The hydrophobic effect </a:t>
            </a:r>
            <a:r>
              <a:rPr lang="en-US" sz="2200" i="1" dirty="0"/>
              <a:t>drives</a:t>
            </a:r>
            <a:r>
              <a:rPr lang="en-US" sz="2200" dirty="0"/>
              <a:t> membrane formation, and van der Waals interactions between the hydrophobic tails also stabilize membranes. There are also electrostatic and H-bonding attractions between the polar head groups and water molecules.</a:t>
            </a:r>
          </a:p>
        </p:txBody>
      </p:sp>
    </p:spTree>
    <p:extLst>
      <p:ext uri="{BB962C8B-B14F-4D97-AF65-F5344CB8AC3E}">
        <p14:creationId xmlns:p14="http://schemas.microsoft.com/office/powerpoint/2010/main" val="4267845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Section of a Micelle</a:t>
            </a:r>
          </a:p>
        </p:txBody>
      </p:sp>
      <p:pic>
        <p:nvPicPr>
          <p:cNvPr id="5" name="Picture 2" descr="A schematic shows a sectional view of a micelle, with the polar heads aligned toward the circumference and the tails pointing toward the cen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960599"/>
            <a:ext cx="7156491" cy="400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74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Section of a Bilayer Membrane</a:t>
            </a:r>
          </a:p>
        </p:txBody>
      </p:sp>
      <p:pic>
        <p:nvPicPr>
          <p:cNvPr id="6" name="Picture 2" descr="A schematic shows the lateral sectional view of a bilayer membrane, with the polar heads bordering the side walls and their tails pointing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818258"/>
            <a:ext cx="7156491" cy="428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20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Vesicles Can Be Formed From Phospholipids</a:t>
            </a:r>
          </a:p>
        </p:txBody>
      </p:sp>
      <p:sp>
        <p:nvSpPr>
          <p:cNvPr id="3" name="Content Placeholder 2"/>
          <p:cNvSpPr>
            <a:spLocks noGrp="1"/>
          </p:cNvSpPr>
          <p:nvPr>
            <p:ph idx="1"/>
          </p:nvPr>
        </p:nvSpPr>
        <p:spPr/>
        <p:txBody>
          <a:bodyPr>
            <a:noAutofit/>
          </a:bodyPr>
          <a:lstStyle/>
          <a:p>
            <a:pPr>
              <a:spcAft>
                <a:spcPts val="1200"/>
              </a:spcAft>
            </a:pPr>
            <a:r>
              <a:rPr lang="en-US" sz="2400" dirty="0"/>
              <a:t>Liposomes, or lipid vesicles, are aqueous compartments enclosed by a lipid membrane.</a:t>
            </a:r>
          </a:p>
          <a:p>
            <a:pPr>
              <a:spcAft>
                <a:spcPts val="1200"/>
              </a:spcAft>
            </a:pPr>
            <a:r>
              <a:rPr lang="en-US" sz="2400" dirty="0"/>
              <a:t>Protein-liposome complexes can be used to investigate membrane protein functions.</a:t>
            </a:r>
          </a:p>
          <a:p>
            <a:pPr>
              <a:spcAft>
                <a:spcPts val="1200"/>
              </a:spcAft>
            </a:pPr>
            <a:r>
              <a:rPr lang="en-US" sz="2400" dirty="0"/>
              <a:t>Liposomes, formed by </a:t>
            </a:r>
            <a:r>
              <a:rPr lang="en-US" sz="2400" dirty="0" err="1"/>
              <a:t>sonicating</a:t>
            </a:r>
            <a:r>
              <a:rPr lang="en-US" sz="2400" dirty="0"/>
              <a:t> a mixture of phospholipids in aqueous solution, can be useful as drug delivery systems.</a:t>
            </a:r>
          </a:p>
          <a:p>
            <a:pPr>
              <a:spcAft>
                <a:spcPts val="1200"/>
              </a:spcAft>
            </a:pPr>
            <a:r>
              <a:rPr lang="en-US" sz="2400" dirty="0"/>
              <a:t>Planar bilayer membranes are also useful for examining membrane properties such as ion permeability in the presence of a voltage difference across the membrane.</a:t>
            </a:r>
          </a:p>
        </p:txBody>
      </p:sp>
    </p:spTree>
    <p:extLst>
      <p:ext uri="{BB962C8B-B14F-4D97-AF65-F5344CB8AC3E}">
        <p14:creationId xmlns:p14="http://schemas.microsoft.com/office/powerpoint/2010/main" val="2384594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Liposome</a:t>
            </a:r>
          </a:p>
        </p:txBody>
      </p:sp>
      <p:pic>
        <p:nvPicPr>
          <p:cNvPr id="5" name="Picture 2" descr="A schematic shows a cross sectional view of a lipid vesicle and a lateral sectional view of the same.&#10;The cross sectional view of a lipid vesicle has the bilayer membrane enclosed within an outer and an inner aqueous compartment. The zoomed out lateral sectional view of a lipid vesicle has two chains of lipids within. The polar heads face the side and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66097"/>
            <a:ext cx="8113106" cy="306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20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Learning Objectives</a:t>
            </a:r>
          </a:p>
        </p:txBody>
      </p:sp>
      <p:sp>
        <p:nvSpPr>
          <p:cNvPr id="4" name="Content Placeholder 3"/>
          <p:cNvSpPr>
            <a:spLocks noGrp="1"/>
          </p:cNvSpPr>
          <p:nvPr>
            <p:ph idx="1"/>
          </p:nvPr>
        </p:nvSpPr>
        <p:spPr>
          <a:xfrm>
            <a:off x="457200" y="1600200"/>
            <a:ext cx="8229600" cy="4736432"/>
          </a:xfrm>
        </p:spPr>
        <p:txBody>
          <a:bodyPr>
            <a:noAutofit/>
          </a:bodyPr>
          <a:lstStyle/>
          <a:p>
            <a:pPr marL="0" indent="0">
              <a:spcBef>
                <a:spcPts val="624"/>
              </a:spcBef>
              <a:spcAft>
                <a:spcPts val="1200"/>
              </a:spcAft>
              <a:buNone/>
            </a:pPr>
            <a:r>
              <a:rPr lang="en-US" sz="2000" i="1" dirty="0"/>
              <a:t>By the end of this chapter, you should be able to:</a:t>
            </a:r>
            <a:endParaRPr lang="en-US" sz="2000" dirty="0"/>
          </a:p>
          <a:p>
            <a:pPr marL="457200" indent="-457200">
              <a:spcBef>
                <a:spcPts val="624"/>
              </a:spcBef>
              <a:buFont typeface="+mj-lt"/>
              <a:buAutoNum type="arabicPeriod"/>
            </a:pPr>
            <a:r>
              <a:rPr lang="en-US" sz="2000" b="1" dirty="0"/>
              <a:t>Describe the structure of a fatty acid and explain how it is named.</a:t>
            </a:r>
          </a:p>
          <a:p>
            <a:pPr marL="457200" indent="-457200">
              <a:spcBef>
                <a:spcPts val="624"/>
              </a:spcBef>
              <a:buFont typeface="+mj-lt"/>
              <a:buAutoNum type="arabicPeriod"/>
            </a:pPr>
            <a:r>
              <a:rPr lang="en-US" sz="2000" b="1" dirty="0"/>
              <a:t>Define the three most common types of membrane lipids.</a:t>
            </a:r>
          </a:p>
          <a:p>
            <a:pPr marL="457200" indent="-457200">
              <a:spcBef>
                <a:spcPts val="624"/>
              </a:spcBef>
              <a:buFont typeface="+mj-lt"/>
              <a:buAutoNum type="arabicPeriod"/>
            </a:pPr>
            <a:r>
              <a:rPr lang="en-US" sz="2000" b="1" dirty="0"/>
              <a:t>Explain how membrane lipids self-assemble into bimolecular sheets.</a:t>
            </a:r>
          </a:p>
          <a:p>
            <a:pPr marL="457200" indent="-457200">
              <a:spcBef>
                <a:spcPts val="624"/>
              </a:spcBef>
              <a:buFont typeface="+mj-lt"/>
              <a:buAutoNum type="arabicPeriod"/>
            </a:pPr>
            <a:r>
              <a:rPr lang="en-US" sz="2000" b="1" dirty="0"/>
              <a:t>Distinguish between integral and peripheral membrane proteins.</a:t>
            </a:r>
          </a:p>
          <a:p>
            <a:pPr marL="457200" indent="-457200">
              <a:spcBef>
                <a:spcPts val="624"/>
              </a:spcBef>
              <a:buFont typeface="+mj-lt"/>
              <a:buAutoNum type="arabicPeriod"/>
            </a:pPr>
            <a:r>
              <a:rPr lang="en-US" sz="2000" b="1" dirty="0"/>
              <a:t>Describe how proteins interact with membranes and how membrane-spanning motifs within proteins may be identified.</a:t>
            </a:r>
          </a:p>
          <a:p>
            <a:pPr marL="457200" indent="-457200">
              <a:spcBef>
                <a:spcPts val="624"/>
              </a:spcBef>
              <a:buFont typeface="+mj-lt"/>
              <a:buAutoNum type="arabicPeriod"/>
            </a:pPr>
            <a:r>
              <a:rPr lang="en-US" sz="2000" b="1" dirty="0"/>
              <a:t>Explain the properties of membrane fluidity and its dependence upon lipid composition.</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Lipid Bilayers Are Highly Impermeable to Ions and Most Polar Molecules</a:t>
            </a:r>
          </a:p>
        </p:txBody>
      </p:sp>
      <p:sp>
        <p:nvSpPr>
          <p:cNvPr id="3" name="Content Placeholder 2"/>
          <p:cNvSpPr>
            <a:spLocks noGrp="1"/>
          </p:cNvSpPr>
          <p:nvPr>
            <p:ph idx="1"/>
          </p:nvPr>
        </p:nvSpPr>
        <p:spPr>
          <a:xfrm>
            <a:off x="457200" y="1600201"/>
            <a:ext cx="8229600" cy="2137610"/>
          </a:xfrm>
        </p:spPr>
        <p:txBody>
          <a:bodyPr>
            <a:normAutofit/>
          </a:bodyPr>
          <a:lstStyle/>
          <a:p>
            <a:pPr>
              <a:spcAft>
                <a:spcPts val="1200"/>
              </a:spcAft>
            </a:pPr>
            <a:r>
              <a:rPr lang="en-US" sz="2400" dirty="0"/>
              <a:t>The ability of small molecules to cross a lipid bilayer is a function of their hydrophobicity (lack of polarity).</a:t>
            </a:r>
          </a:p>
          <a:p>
            <a:r>
              <a:rPr lang="en-US" sz="2400" dirty="0"/>
              <a:t>Lipid bilayers have an extremely low permeability for ions and a low permeability for polar molecules</a:t>
            </a:r>
          </a:p>
        </p:txBody>
      </p:sp>
      <p:pic>
        <p:nvPicPr>
          <p:cNvPr id="10" name="Picture 2" descr="A scale shows the permeability coefficients of different components in the lipid bilayer.  The readings on the scale range from 10 to the negative fourteenth power to 10 to the negative second power, from left to right.&#10;The components are arranged in the following order from left to right: sodium ion, potassium ion, chloride ion, glucose, tryptophan, urea glycerol, indole, and wa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8577" y="3737812"/>
            <a:ext cx="7316115" cy="249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75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12.4 Proteins Carry Out Most Membrane Processes</a:t>
            </a:r>
          </a:p>
        </p:txBody>
      </p:sp>
      <p:sp>
        <p:nvSpPr>
          <p:cNvPr id="3" name="Content Placeholder 2"/>
          <p:cNvSpPr>
            <a:spLocks noGrp="1"/>
          </p:cNvSpPr>
          <p:nvPr>
            <p:ph idx="1"/>
          </p:nvPr>
        </p:nvSpPr>
        <p:spPr/>
        <p:txBody>
          <a:bodyPr>
            <a:noAutofit/>
          </a:bodyPr>
          <a:lstStyle/>
          <a:p>
            <a:pPr>
              <a:spcAft>
                <a:spcPts val="1200"/>
              </a:spcAft>
            </a:pPr>
            <a:r>
              <a:rPr lang="en-US" sz="2400" dirty="0"/>
              <a:t>While membrane lipids establish a permeability barrier to polar molecules and ions, membrane proteins allow transport of molecules and information across the membrane.</a:t>
            </a:r>
          </a:p>
          <a:p>
            <a:pPr>
              <a:spcAft>
                <a:spcPts val="1200"/>
              </a:spcAft>
            </a:pPr>
            <a:r>
              <a:rPr lang="en-US" sz="2400" dirty="0"/>
              <a:t>Membranes vary in protein content, from less than 20% to as much as 75%.</a:t>
            </a:r>
          </a:p>
          <a:p>
            <a:pPr>
              <a:spcAft>
                <a:spcPts val="1200"/>
              </a:spcAft>
            </a:pPr>
            <a:r>
              <a:rPr lang="en-US" sz="2400" dirty="0"/>
              <a:t>Membrane proteins can be visualized by SDS-polyacrylamide gel electrophoresis.</a:t>
            </a:r>
          </a:p>
          <a:p>
            <a:pPr>
              <a:spcAft>
                <a:spcPts val="1200"/>
              </a:spcAft>
            </a:pPr>
            <a:r>
              <a:rPr lang="en-US" sz="2400" dirty="0"/>
              <a:t>The types of membrane proteins in a cell are a reflection of the biochemistry occurring inside the cell.</a:t>
            </a:r>
          </a:p>
        </p:txBody>
      </p:sp>
    </p:spTree>
    <p:extLst>
      <p:ext uri="{BB962C8B-B14F-4D97-AF65-F5344CB8AC3E}">
        <p14:creationId xmlns:p14="http://schemas.microsoft.com/office/powerpoint/2010/main" val="3682000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Associate With the Lipid Bilayer in a Variety of Ways</a:t>
            </a: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are embedded in the hydrocarbon core of the membrane.</a:t>
            </a:r>
          </a:p>
          <a:p>
            <a:pPr>
              <a:spcAft>
                <a:spcPts val="1200"/>
              </a:spcAft>
            </a:pPr>
            <a:r>
              <a:rPr lang="en-US" sz="2400" dirty="0"/>
              <a:t>Peripheral membrane proteins are bound to the polar head groups of membrane lipids or to the exposed surfaces of integral membrane proteins.</a:t>
            </a:r>
          </a:p>
          <a:p>
            <a:pPr>
              <a:spcAft>
                <a:spcPts val="1200"/>
              </a:spcAft>
            </a:pPr>
            <a:r>
              <a:rPr lang="en-US" sz="2400" dirty="0"/>
              <a:t>Some proteins are associated with membranes by attachment to a hydrophobic moiety that is inserted into the membrane.</a:t>
            </a:r>
          </a:p>
        </p:txBody>
      </p:sp>
    </p:spTree>
    <p:extLst>
      <p:ext uri="{BB962C8B-B14F-4D97-AF65-F5344CB8AC3E}">
        <p14:creationId xmlns:p14="http://schemas.microsoft.com/office/powerpoint/2010/main" val="1917715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Peripheral Membrane Proteins (1/2)</a:t>
            </a:r>
          </a:p>
        </p:txBody>
      </p:sp>
      <p:pic>
        <p:nvPicPr>
          <p:cNvPr id="6" name="Picture 2" descr="A schematic shows integral and peripheral proteins labeled as a, b, c, d, an e arranged on a lipid bilayer.&#10;Proteins a, and b are spread across the polar heads and tails. Protein b binds with protein d, which is attached to the bilayer surface. Protein c binds to the polar heads at the bottom and protein e is above the membrane but anchored deep into the bilayer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32603"/>
            <a:ext cx="8113106" cy="358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73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Interact With Membranes in a Variety of Ways (1/2)</a:t>
            </a:r>
          </a:p>
        </p:txBody>
      </p:sp>
      <p:sp>
        <p:nvSpPr>
          <p:cNvPr id="3" name="Content Placeholder 2"/>
          <p:cNvSpPr>
            <a:spLocks noGrp="1"/>
          </p:cNvSpPr>
          <p:nvPr>
            <p:ph idx="1"/>
          </p:nvPr>
        </p:nvSpPr>
        <p:spPr>
          <a:xfrm>
            <a:off x="457200" y="1600201"/>
            <a:ext cx="8229600" cy="2330116"/>
          </a:xfrm>
        </p:spPr>
        <p:txBody>
          <a:bodyPr>
            <a:normAutofit/>
          </a:bodyPr>
          <a:lstStyle/>
          <a:p>
            <a:pPr>
              <a:spcAft>
                <a:spcPts val="1200"/>
              </a:spcAft>
            </a:pPr>
            <a:r>
              <a:rPr lang="en-US" dirty="0"/>
              <a:t>Membrane-spanning α helices are a common structural feature of integral membrane proteins.</a:t>
            </a:r>
          </a:p>
          <a:p>
            <a:pPr lvl="1">
              <a:spcAft>
                <a:spcPts val="1200"/>
              </a:spcAft>
            </a:pPr>
            <a:r>
              <a:rPr lang="en-US" dirty="0"/>
              <a:t>Example: </a:t>
            </a:r>
            <a:r>
              <a:rPr lang="en-US" dirty="0" err="1"/>
              <a:t>bacteriorhodopsin</a:t>
            </a:r>
            <a:r>
              <a:rPr lang="en-US" dirty="0"/>
              <a:t>, a light-powered proton pump, is an integral membrane protein composed of seven membrane-spanning helices.</a:t>
            </a:r>
          </a:p>
        </p:txBody>
      </p:sp>
      <p:pic>
        <p:nvPicPr>
          <p:cNvPr id="7" name="Picture 2" descr="Two structural representations of a bacteriorhodopsin are shown.&#10;Section a shows many cylindrical alpha helices arranged perpendicularly across the bilayer membranes. Section b shows interconnected alpha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182" y="4071443"/>
            <a:ext cx="4579636" cy="27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924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Acid Sequence of Bacteriorhodopsin</a:t>
            </a:r>
          </a:p>
        </p:txBody>
      </p:sp>
      <p:sp>
        <p:nvSpPr>
          <p:cNvPr id="3" name="Content Placeholder 2"/>
          <p:cNvSpPr>
            <a:spLocks noGrp="1"/>
          </p:cNvSpPr>
          <p:nvPr>
            <p:ph idx="1"/>
          </p:nvPr>
        </p:nvSpPr>
        <p:spPr>
          <a:xfrm>
            <a:off x="457200" y="1521600"/>
            <a:ext cx="8229600" cy="2851173"/>
          </a:xfrm>
        </p:spPr>
        <p:txBody>
          <a:bodyPr>
            <a:normAutofit/>
          </a:bodyPr>
          <a:lstStyle/>
          <a:p>
            <a:pPr>
              <a:spcAft>
                <a:spcPts val="1200"/>
              </a:spcAft>
            </a:pPr>
            <a:r>
              <a:rPr lang="en-US" sz="2400" dirty="0"/>
              <a:t>Membrane-spanning a helices are the most common structural motif in membrane proteins.</a:t>
            </a:r>
          </a:p>
          <a:p>
            <a:r>
              <a:rPr lang="en-US" sz="2400" dirty="0"/>
              <a:t>As expected, the </a:t>
            </a:r>
            <a:r>
              <a:rPr lang="en-US" sz="2400" dirty="0" err="1"/>
              <a:t>bacteriorhodopsin</a:t>
            </a:r>
            <a:r>
              <a:rPr lang="en-US" sz="2400" dirty="0"/>
              <a:t> a helices contain predominantly hydrophobic residues, while polar and charged residues tend to be found in the cytoplasmic and extracellular regions.</a:t>
            </a:r>
          </a:p>
        </p:txBody>
      </p:sp>
      <p:pic>
        <p:nvPicPr>
          <p:cNvPr id="6" name="Picture 2" descr="An illustration shows a motif-like structure representing the amino acid sequence of bacteriorhodopsin. It shows a motif-like structure comprising five rows, each with random color-coded uppercase English uppercase alphabets highlighted in yellow, pink, and white. The seven helical regions are highlighted in yellow amidst the motif and the charged residues are highlighted in pink."/>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4729580"/>
            <a:ext cx="6705046" cy="113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51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Interact With Membranes in a Variety of Ways (2/2)</a:t>
            </a: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may also be composed of β strands that form a pore in the membrane.</a:t>
            </a:r>
          </a:p>
          <a:p>
            <a:pPr>
              <a:spcAft>
                <a:spcPts val="1200"/>
              </a:spcAft>
            </a:pPr>
            <a:r>
              <a:rPr lang="en-US" sz="2400" dirty="0"/>
              <a:t>The bacterial protein </a:t>
            </a:r>
            <a:r>
              <a:rPr lang="en-US" sz="2400" dirty="0" err="1"/>
              <a:t>porin</a:t>
            </a:r>
            <a:r>
              <a:rPr lang="en-US" sz="2400" dirty="0"/>
              <a:t> is an example of a β strand-rich integral membrane protein.</a:t>
            </a:r>
          </a:p>
          <a:p>
            <a:pPr>
              <a:spcAft>
                <a:spcPts val="1200"/>
              </a:spcAft>
            </a:pPr>
            <a:r>
              <a:rPr lang="en-US" sz="2400" dirty="0"/>
              <a:t>The outside surface of </a:t>
            </a:r>
            <a:r>
              <a:rPr lang="en-US" sz="2400" dirty="0" err="1"/>
              <a:t>porin</a:t>
            </a:r>
            <a:r>
              <a:rPr lang="en-US" sz="2400" dirty="0"/>
              <a:t>, which interacts with the hydrophobic interior of the membrane, is composed of hydrophobic amino acids. The inside is polar and filled with water.</a:t>
            </a:r>
          </a:p>
        </p:txBody>
      </p:sp>
    </p:spTree>
    <p:extLst>
      <p:ext uri="{BB962C8B-B14F-4D97-AF65-F5344CB8AC3E}">
        <p14:creationId xmlns:p14="http://schemas.microsoft.com/office/powerpoint/2010/main" val="632066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Peripheral Membrane Proteins (2/2)</a:t>
            </a:r>
          </a:p>
        </p:txBody>
      </p:sp>
      <p:pic>
        <p:nvPicPr>
          <p:cNvPr id="5" name="Picture 2" descr="Two structural representations of a bacterial porin are shown.&#10;Section a shows numerous beta strands arranged in a helical pattern interacting with the lipid bilayer. Section b shows a circular top view of these beta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00176"/>
            <a:ext cx="8113106" cy="403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576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Acid Sequence of a </a:t>
            </a:r>
            <a:r>
              <a:rPr lang="en-US" dirty="0" err="1">
                <a:solidFill>
                  <a:srgbClr val="843C0C"/>
                </a:solidFill>
              </a:rPr>
              <a:t>Porin</a:t>
            </a:r>
            <a:endParaRPr lang="en-US" dirty="0">
              <a:solidFill>
                <a:srgbClr val="843C0C"/>
              </a:solidFill>
            </a:endParaRPr>
          </a:p>
        </p:txBody>
      </p:sp>
      <p:pic>
        <p:nvPicPr>
          <p:cNvPr id="6" name="Picture 2" descr="An illustration shows the amino acid sequence of a porin. The beta strands are represented by 16 parallel columns containing the residues.&#10;The residues in each strand are linked diagonally to the residues in the adjacent strand. The strands are also linked end to end. The residues F, I, L, M, V, W, and Y are highlighted in each strand. The strand at the left extreme is labeled as N term and the strand at the right extreme is labeled as C ter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98003"/>
            <a:ext cx="8113106" cy="424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67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Embedding Part of a Protein in a Membrane Can Link the Protein to the Membrane Surface </a:t>
            </a:r>
          </a:p>
        </p:txBody>
      </p:sp>
      <p:sp>
        <p:nvSpPr>
          <p:cNvPr id="3" name="Content Placeholder 2"/>
          <p:cNvSpPr>
            <a:spLocks noGrp="1"/>
          </p:cNvSpPr>
          <p:nvPr>
            <p:ph idx="1"/>
          </p:nvPr>
        </p:nvSpPr>
        <p:spPr>
          <a:xfrm>
            <a:off x="457200" y="1787703"/>
            <a:ext cx="8229600" cy="4338460"/>
          </a:xfrm>
        </p:spPr>
        <p:txBody>
          <a:bodyPr>
            <a:noAutofit/>
          </a:bodyPr>
          <a:lstStyle/>
          <a:p>
            <a:pPr>
              <a:spcAft>
                <a:spcPts val="1200"/>
              </a:spcAft>
            </a:pPr>
            <a:r>
              <a:rPr lang="en-US" sz="2400" dirty="0"/>
              <a:t>Only a portion of the enzyme prostaglandin H</a:t>
            </a:r>
            <a:r>
              <a:rPr lang="en-US" sz="2400" baseline="-25000" dirty="0"/>
              <a:t>2</a:t>
            </a:r>
            <a:r>
              <a:rPr lang="en-US" sz="2400" dirty="0"/>
              <a:t> synthase-1 is embedded in the membrane.</a:t>
            </a:r>
          </a:p>
          <a:p>
            <a:pPr>
              <a:spcAft>
                <a:spcPts val="1200"/>
              </a:spcAft>
            </a:pPr>
            <a:r>
              <a:rPr lang="en-US" sz="2400" dirty="0"/>
              <a:t>The cyclooxygenase (COX) activity of prostaglandin H</a:t>
            </a:r>
            <a:r>
              <a:rPr lang="en-US" sz="2400" baseline="-25000" dirty="0"/>
              <a:t>2</a:t>
            </a:r>
            <a:r>
              <a:rPr lang="en-US" sz="2400" dirty="0"/>
              <a:t> synthase-1 is dependent on a channel connecting the active site to the membrane interior.</a:t>
            </a:r>
          </a:p>
          <a:p>
            <a:pPr>
              <a:spcAft>
                <a:spcPts val="1200"/>
              </a:spcAft>
            </a:pPr>
            <a:r>
              <a:rPr lang="en-US" sz="2400" dirty="0"/>
              <a:t>Aspirin inhibits cyclooxygenase activity by obstructing the channel.</a:t>
            </a:r>
          </a:p>
        </p:txBody>
      </p:sp>
    </p:spTree>
    <p:extLst>
      <p:ext uri="{BB962C8B-B14F-4D97-AF65-F5344CB8AC3E}">
        <p14:creationId xmlns:p14="http://schemas.microsoft.com/office/powerpoint/2010/main" val="132684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Ch.12 Outline</a:t>
            </a:r>
          </a:p>
        </p:txBody>
      </p:sp>
      <p:sp>
        <p:nvSpPr>
          <p:cNvPr id="3" name="Content Placeholder 2"/>
          <p:cNvSpPr>
            <a:spLocks noGrp="1"/>
          </p:cNvSpPr>
          <p:nvPr>
            <p:ph idx="1"/>
          </p:nvPr>
        </p:nvSpPr>
        <p:spPr/>
        <p:txBody>
          <a:bodyPr>
            <a:normAutofit/>
          </a:bodyPr>
          <a:lstStyle/>
          <a:p>
            <a:pPr>
              <a:spcAft>
                <a:spcPts val="1200"/>
              </a:spcAft>
            </a:pPr>
            <a:r>
              <a:rPr lang="en-US" sz="2200" b="1" dirty="0"/>
              <a:t>12.1 Fatty Acids Are Key Constituents of Lipids</a:t>
            </a:r>
          </a:p>
          <a:p>
            <a:pPr>
              <a:spcAft>
                <a:spcPts val="1200"/>
              </a:spcAft>
            </a:pPr>
            <a:r>
              <a:rPr lang="en-US" sz="2200" b="1" dirty="0"/>
              <a:t>12.2 There Are Three Common Types of Membrane Lipids</a:t>
            </a:r>
          </a:p>
          <a:p>
            <a:pPr>
              <a:spcAft>
                <a:spcPts val="1200"/>
              </a:spcAft>
            </a:pPr>
            <a:r>
              <a:rPr lang="en-US" sz="2200" b="1" dirty="0"/>
              <a:t>12.3 Phospholipids and Glycolipids Readily Form Bimolecular Sheets in Aqueous Media</a:t>
            </a:r>
          </a:p>
          <a:p>
            <a:pPr>
              <a:spcAft>
                <a:spcPts val="1200"/>
              </a:spcAft>
            </a:pPr>
            <a:r>
              <a:rPr lang="en-US" sz="2200" b="1" dirty="0"/>
              <a:t>12.4 Proteins Carry Out Most Membrane Processes</a:t>
            </a:r>
          </a:p>
          <a:p>
            <a:pPr>
              <a:spcAft>
                <a:spcPts val="1200"/>
              </a:spcAft>
            </a:pPr>
            <a:r>
              <a:rPr lang="en-US" sz="2200" b="1" dirty="0"/>
              <a:t>12.5 Lipids and Many Membrane Proteins Diffuse Rapidly in the Plane of the Membrane</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Formation of Prostaglandin H</a:t>
            </a:r>
            <a:r>
              <a:rPr lang="en-US" baseline="-25000" dirty="0">
                <a:solidFill>
                  <a:srgbClr val="843C0C"/>
                </a:solidFill>
              </a:rPr>
              <a:t>2</a:t>
            </a:r>
            <a:endParaRPr lang="en-US" dirty="0">
              <a:solidFill>
                <a:srgbClr val="843C0C"/>
              </a:solidFill>
            </a:endParaRPr>
          </a:p>
        </p:txBody>
      </p:sp>
      <p:pic>
        <p:nvPicPr>
          <p:cNvPr id="5" name="Picture 2" descr="A two-phase chemical reaction with the structural formulas of the reactants and products shows the formation of prostaglandin H 2 from arachidonate.&#10;Arachidonate undergoes a reaction with 2 oxygen molecules catalyzed by cyclooxygenase  to form prostaglandin G 2 in step 1. Prostaglandin G 2 undergoes a reaction with a water molecule catalyzed by peroxidase to yield prostaglandin H 2 in step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1638517"/>
            <a:ext cx="6095496" cy="505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6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Attachment of Prostaglandin H2 Synthase-1 to the Membrane</a:t>
            </a:r>
          </a:p>
        </p:txBody>
      </p:sp>
      <p:pic>
        <p:nvPicPr>
          <p:cNvPr id="6" name="Picture 2" descr="A schematic shows alpha helices of prostaglandin H 2 synthase-1 interacting with the outer surface of the lipid membrane with helices holding it in place. A close up shows the helical alpha strands with the hydrophobic amino acid side chains label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135" y="1774919"/>
            <a:ext cx="8105731" cy="467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38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Hydrophobic Channel of Prostaglandin H2 Synthase-1</a:t>
            </a:r>
          </a:p>
        </p:txBody>
      </p:sp>
      <p:pic>
        <p:nvPicPr>
          <p:cNvPr id="5" name="Picture 2" descr="A ribbon model of prostaglandin H2 synthase-1 with the hydrophobic channel at the center of two differently colored helical strands is shown.&#10;The hydrophobic channel has the ball and sticks models of few proteins along with Ser 530 and is surrounded by membrane-anchoring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88336" y="1821355"/>
            <a:ext cx="4967329" cy="456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60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Aspirin’s Effects on Prostaglandin H</a:t>
            </a:r>
            <a:r>
              <a:rPr lang="en-US" baseline="-25000" dirty="0">
                <a:solidFill>
                  <a:srgbClr val="843C0C"/>
                </a:solidFill>
              </a:rPr>
              <a:t>2</a:t>
            </a:r>
            <a:r>
              <a:rPr lang="en-US" dirty="0">
                <a:solidFill>
                  <a:srgbClr val="843C0C"/>
                </a:solidFill>
              </a:rPr>
              <a:t> Synthase-1</a:t>
            </a:r>
          </a:p>
        </p:txBody>
      </p:sp>
      <p:sp>
        <p:nvSpPr>
          <p:cNvPr id="3" name="Content Placeholder 2"/>
          <p:cNvSpPr>
            <a:spLocks noGrp="1"/>
          </p:cNvSpPr>
          <p:nvPr>
            <p:ph idx="1"/>
          </p:nvPr>
        </p:nvSpPr>
        <p:spPr>
          <a:xfrm>
            <a:off x="457200" y="1521601"/>
            <a:ext cx="8229600" cy="1109304"/>
          </a:xfrm>
        </p:spPr>
        <p:txBody>
          <a:bodyPr>
            <a:normAutofit/>
          </a:bodyPr>
          <a:lstStyle/>
          <a:p>
            <a:r>
              <a:rPr lang="en-US" sz="2400" dirty="0"/>
              <a:t>Aspirin acts by transferring an acetyl group to a serine residue in prostaglandin H</a:t>
            </a:r>
            <a:r>
              <a:rPr lang="en-US" sz="2400" baseline="-25000" dirty="0"/>
              <a:t>2</a:t>
            </a:r>
            <a:r>
              <a:rPr lang="en-US" sz="2400" dirty="0"/>
              <a:t> synthase-1.</a:t>
            </a:r>
          </a:p>
        </p:txBody>
      </p:sp>
      <p:pic>
        <p:nvPicPr>
          <p:cNvPr id="7" name="Picture Placeholder 6" descr="Two structural formulas are shown.&#10;Aspirin has a 6-membered ring with alternating double bonds. C 1 is bonded to a carbon atom that is double bonded to an oxygen atom and single bonded to a hydroxyl group. C 2 is bonded to an oxygen that is bonded to another carbon. That carbon, colored pink, is double bonded to a pink oxygen and single bonded to a pink methyl group.&#10;A second structure shows a pink carbon double bonded to a pink oxygen, single bonded to a pink methyl group, and bonded to an oxygen. The oxygen is further bonded to Ser 530."/>
          <p:cNvPicPr>
            <a:picLocks noGrp="1" noChangeAspect="1"/>
          </p:cNvPicPr>
          <p:nvPr>
            <p:ph type="pic" sz="quarter" idx="13"/>
          </p:nvPr>
        </p:nvPicPr>
        <p:blipFill>
          <a:blip r:embed="rId3"/>
          <a:stretch>
            <a:fillRect/>
          </a:stretch>
        </p:blipFill>
        <p:spPr>
          <a:xfrm>
            <a:off x="3349401" y="2604054"/>
            <a:ext cx="2445198" cy="4019815"/>
          </a:xfrm>
          <a:prstGeom prst="rect">
            <a:avLst/>
          </a:prstGeom>
        </p:spPr>
      </p:pic>
    </p:spTree>
    <p:extLst>
      <p:ext uri="{BB962C8B-B14F-4D97-AF65-F5344CB8AC3E}">
        <p14:creationId xmlns:p14="http://schemas.microsoft.com/office/powerpoint/2010/main" val="2873938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Some Proteins Associate with Membranes Through Covalently Attached Hydrophobic Groups</a:t>
            </a:r>
          </a:p>
        </p:txBody>
      </p:sp>
      <p:sp>
        <p:nvSpPr>
          <p:cNvPr id="3" name="Content Placeholder 2"/>
          <p:cNvSpPr>
            <a:spLocks noGrp="1"/>
          </p:cNvSpPr>
          <p:nvPr>
            <p:ph idx="1"/>
          </p:nvPr>
        </p:nvSpPr>
        <p:spPr>
          <a:xfrm>
            <a:off x="457200" y="1600201"/>
            <a:ext cx="8229600" cy="1447799"/>
          </a:xfrm>
        </p:spPr>
        <p:txBody>
          <a:bodyPr>
            <a:normAutofit/>
          </a:bodyPr>
          <a:lstStyle/>
          <a:p>
            <a:r>
              <a:rPr lang="en-US" sz="2400" dirty="0"/>
              <a:t>Hydrophilic proteins can be made to associate with the membrane by attaching one of a variety of possible hydrophobic groups.</a:t>
            </a:r>
          </a:p>
        </p:txBody>
      </p:sp>
      <p:pic>
        <p:nvPicPr>
          <p:cNvPr id="6" name="Picture 2" descr="Four structural formulas of membrane anchors are shown.&#10;S-Palmitoylcysteine has a green 16 carbon chain with a carbon double bonded to oxygen and bonded to cysteine. Cysteine is an amino acid with a C H 2 and S forming the R group. The S binds to the carbon that is double bonded to oxygen to link cysteine with the chain.&#10;C-terminal S-farnesylcysteine methyl ester has a branched green carbon chain single bonded to a cysteine that has a C H 3 bonded to its carboxyl group.&#10;The structure has a carboxyl terminus on the left extreme, which is linked to a phosphate group by a carbon chain. The phosphate group is bonded to mannose which is further bonded to beta-D- acetylglucosamine.&#10;Glycosylphosphatidylinositol (GPI) anchor has two parallel green fatty acid chains, one with double bonds and one with only single bonds, that each bond to a carbon that bonds to a phosphate group. The phosphate group is in black and is bonded to a 5 member ring with 3 O H substituents, one O R substituent, and an oxygen that is bonded to a G l c N A c, which is bonded to mannose, which is bonded to another mannose, which is bonded to a third mannose, which is bonded to a C H 2 that is bonded to a phosphate group. The phosphate group is bonded to a N H, which is bonded to a C that is double bonded to O and single bonded to another C, which is bonded to a C H 2, which is bonded to an N H that is bonded to something else. The mannoses have R groups attached to the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706" y="3149213"/>
            <a:ext cx="6704588" cy="327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086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solidFill>
                  <a:srgbClr val="843C0C"/>
                </a:solidFill>
              </a:rPr>
              <a:t>Transmembrane Helices Can be Accurately Predicted from Amino Acid Sequences</a:t>
            </a:r>
          </a:p>
        </p:txBody>
      </p:sp>
      <p:sp>
        <p:nvSpPr>
          <p:cNvPr id="3" name="Content Placeholder 2"/>
          <p:cNvSpPr>
            <a:spLocks noGrp="1"/>
          </p:cNvSpPr>
          <p:nvPr>
            <p:ph idx="1"/>
          </p:nvPr>
        </p:nvSpPr>
        <p:spPr/>
        <p:txBody>
          <a:bodyPr>
            <a:noAutofit/>
          </a:bodyPr>
          <a:lstStyle/>
          <a:p>
            <a:pPr>
              <a:spcAft>
                <a:spcPts val="1200"/>
              </a:spcAft>
            </a:pPr>
            <a:r>
              <a:rPr lang="en-US" sz="2000" dirty="0"/>
              <a:t>An α helix consisting of 20 residues can traverse a lipid bilayer.</a:t>
            </a:r>
          </a:p>
          <a:p>
            <a:pPr>
              <a:spcAft>
                <a:spcPts val="1200"/>
              </a:spcAft>
            </a:pPr>
            <a:r>
              <a:rPr lang="en-US" sz="2000" dirty="0"/>
              <a:t>Hydrophobicity of each amino acid can be quantified by determining the free energy required to transfer the amino acid from a hydrophobic to a hydrophilic environment.</a:t>
            </a:r>
          </a:p>
          <a:p>
            <a:pPr>
              <a:spcAft>
                <a:spcPts val="1200"/>
              </a:spcAft>
            </a:pPr>
            <a:r>
              <a:rPr lang="en-US" sz="2000" dirty="0"/>
              <a:t>A protein sequence can be examined by measuring the free energy of transferring each stretch of 20 amino acids, called a window, from a hydrophobic to a hydrophilic environment.</a:t>
            </a:r>
          </a:p>
          <a:p>
            <a:pPr>
              <a:spcAft>
                <a:spcPts val="1200"/>
              </a:spcAft>
            </a:pPr>
            <a:r>
              <a:rPr lang="en-US" sz="2000" dirty="0"/>
              <a:t>The free energy is plotted against the first amino acid of the window. Such a plot is called a </a:t>
            </a:r>
            <a:r>
              <a:rPr lang="en-US" sz="2000" dirty="0" err="1"/>
              <a:t>hydropathy</a:t>
            </a:r>
            <a:r>
              <a:rPr lang="en-US" sz="2000" dirty="0"/>
              <a:t> plot.</a:t>
            </a:r>
          </a:p>
          <a:p>
            <a:pPr>
              <a:spcAft>
                <a:spcPts val="1200"/>
              </a:spcAft>
            </a:pPr>
            <a:r>
              <a:rPr lang="en-US" sz="2000" dirty="0" err="1"/>
              <a:t>Hydropathy</a:t>
            </a:r>
            <a:r>
              <a:rPr lang="en-US" sz="2000" dirty="0"/>
              <a:t> plots can identify potential membrane-spanning helices when sequence but little additional information is known for a protein.</a:t>
            </a:r>
          </a:p>
        </p:txBody>
      </p:sp>
    </p:spTree>
    <p:extLst>
      <p:ext uri="{BB962C8B-B14F-4D97-AF65-F5344CB8AC3E}">
        <p14:creationId xmlns:p14="http://schemas.microsoft.com/office/powerpoint/2010/main" val="3557151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Polarity Scale for Identifying Transmembrane Helices</a:t>
            </a:r>
          </a:p>
        </p:txBody>
      </p:sp>
      <p:pic>
        <p:nvPicPr>
          <p:cNvPr id="6" name="Picture Placeholder 5" descr="A table lists transfer free energy for various amino acid residues.&#10;The table has two columns and twenty rows. The column headers are amino acid residue and transfer free energy in kilojoules (lowercase K uppercase J) per mole followed by kilocalories (lowercase K C A L per mole) in parentheses.&#10;A note below the table reads: The free energies are for the transfer of an amino acid residue in an alpha helix from the membrane interior, assumed to have a dielectric constant of 2, to water.&#10;Row 1: P H E has transfer free energy of 15 point 5 kilojoules per mole or 3 point seven kilocalories per mole.&#10;Row 2: M ET has transfer free energy of 14 point 3 kilojoules per mole or 3 point four kilocalories per mole.&#10;Row 3: I L E has transfer free energy of 13 point 0 kilojoules per mole or 3 point one kilocalories per mole.&#10;Row 4: L E U has transfer free energy of 11 point 8 kilojoules per mole or 2 point eight kilocalories per mole.&#10;Row 5: V A L has transfer free energy of 10 point 9 kilojoules per mole or 2 point six kilocalories per mole.&#10;Row 6: C Y S has transfer free energy of 8 point 4 kilojoules per mole or 2 point zero kilocalories per mole.&#10;Row 7: T R P has transfer free energy of 8 point 0 kilojoules per mole or 1 point nine kilocalories per mole.&#10;Row 8: A L A has transfer free energy of 6 point 7 kilojoules per mole or 1 point six kilocalories per mole.&#10;Row 9: T H R has transfer free energy of 5 point 0 kilojoules per mole or 1 point two kilocalories per mole.&#10;Row 10: G L Y has transfer free energy of 4 point 2 kilojoules per mole or 1 point zero kilocalories per mole.&#10;Row 11: S E R has transfer free energy of 2 point 5 kilojoules per mole or 0 point six kilocalories per mole.&#10;Row 12: P R O has transfer free energy of negative 0 point 8 kilojoules per mole or negative 0 point two kilocalories per mole.&#10;Row 13: T Y R has transfer free energy of negative 2 point 9 kilojoules per mole or negative 0 point seven kilocalories per mole.&#10;Row 14: H I S has transfer free energy of negative 12 point 6 kilojoules per mole or negative 3 point zero kilocalories per mole.&#10;Row 15: G L N has transfer free energy of negative 17 point 2 kilojoules per mole or negative 4 point one kilocalories per mole.&#10;Row 16: A S N has transfer free energy of negative 20 point 2 kilojoules per mole or negative 4 point eight kilocalories per mole.&#10;Row 17: G L U has transfer free energy of negative 34 point 4 kilojoules per mole or negative 8 point two kilocalories per mole.&#10;Row 18: L Y S has transfer free energy of negative 37 point 0 kilojoules per mole or negative 8 point eight kilocalories per mole.&#10;Row 19: A S P has transfer free energy of negative 38 point 6 kilojoules per mole or negative 9 point two kilocalories per mole.&#10;Row 20: A R G has transfer free energy of negative 51 point 7 kilojoules per mole or negative 12 point three kilocalories per mole."/>
          <p:cNvPicPr>
            <a:picLocks noGrp="1" noChangeAspect="1"/>
          </p:cNvPicPr>
          <p:nvPr>
            <p:ph type="pic" sz="quarter" idx="13"/>
          </p:nvPr>
        </p:nvPicPr>
        <p:blipFill>
          <a:blip r:embed="rId3"/>
          <a:stretch>
            <a:fillRect/>
          </a:stretch>
        </p:blipFill>
        <p:spPr>
          <a:xfrm>
            <a:off x="3406387" y="1779214"/>
            <a:ext cx="2331227" cy="4813595"/>
          </a:xfrm>
          <a:prstGeom prst="rect">
            <a:avLst/>
          </a:prstGeom>
        </p:spPr>
      </p:pic>
    </p:spTree>
    <p:extLst>
      <p:ext uri="{BB962C8B-B14F-4D97-AF65-F5344CB8AC3E}">
        <p14:creationId xmlns:p14="http://schemas.microsoft.com/office/powerpoint/2010/main" val="3008254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Locating the Membrane-spanning Helix of </a:t>
            </a:r>
            <a:r>
              <a:rPr lang="en-US" dirty="0" err="1">
                <a:solidFill>
                  <a:srgbClr val="843C0C"/>
                </a:solidFill>
              </a:rPr>
              <a:t>Glycophorin</a:t>
            </a:r>
            <a:endParaRPr lang="en-US" dirty="0">
              <a:solidFill>
                <a:srgbClr val="843C0C"/>
              </a:solidFill>
            </a:endParaRPr>
          </a:p>
        </p:txBody>
      </p:sp>
      <p:pic>
        <p:nvPicPr>
          <p:cNvPr id="5" name="Picture 2" descr="A two-part schematic shows the amino acid sequence of a glycophorin and its modulations outside the bilayer, within the bilayer, and inside the cytoplasm as well as a graph of hydropathy index.&#10;The portion of the amino acid sequence outside the bilayer has 15 O-linked carbohydrate units and one N-linked unit attached to the residues. The hydrophobic residues in the portion of the sequence which lies within the bilayer that form the alpha helix are highlighted. The amino acid sequence in the cytoplasmic side has 5 positively charged residues and 7 negatively charged residues. The outer end of the amino acid sequence is attached to an ammonia ion and the cytoplasmic side end has a carboxylate ion attached to it.&#10;The graph shows the Hydropathy index of glycophorin. The x-axis is labeled first amino acid window in residue and the scale runs from 0 to 100 in intervals of 20. The y-axis is labeled hydropathy index (free energy of transfer to water in kJ per mole) and the scale runs from below -168 to +168. The curve in the graph has intermittent peaks and falls. The criterion level corresponds to a hydropathy index of 84. The single alpha helix in glycophorin corresponds to a hydropathy index of 168."/>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1844604"/>
            <a:ext cx="5037600" cy="492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3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Hydropathy</a:t>
            </a:r>
            <a:r>
              <a:rPr lang="en-US" dirty="0">
                <a:solidFill>
                  <a:srgbClr val="843C0C"/>
                </a:solidFill>
              </a:rPr>
              <a:t> Plot for </a:t>
            </a:r>
            <a:r>
              <a:rPr lang="en-US" dirty="0" err="1">
                <a:solidFill>
                  <a:srgbClr val="843C0C"/>
                </a:solidFill>
              </a:rPr>
              <a:t>Porin</a:t>
            </a:r>
            <a:endParaRPr lang="en-US" dirty="0">
              <a:solidFill>
                <a:srgbClr val="843C0C"/>
              </a:solidFill>
            </a:endParaRPr>
          </a:p>
        </p:txBody>
      </p:sp>
      <p:pic>
        <p:nvPicPr>
          <p:cNvPr id="6" name="Picture 2" descr="A graph shows the Hydropathy index of porin.&#10;The x axis is labeled first amino acid in window and the scale is from 0 to 400 with labels showing 20, 100, 200, 300, and 400. The y-axis is labeled hydropathy index in kJ per mole and the scale runs from below -168 to +168. The curve in the graph has intermittent peaks and falls corresponding to positive and negative values of hydropathy index.  The criterion level corresponds to a hydropathy index of 8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823" y="2192800"/>
            <a:ext cx="8098355" cy="3518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6677DD-2065-0742-BD20-B93B57C04083}"/>
              </a:ext>
            </a:extLst>
          </p:cNvPr>
          <p:cNvSpPr txBox="1"/>
          <p:nvPr/>
        </p:nvSpPr>
        <p:spPr>
          <a:xfrm>
            <a:off x="2316480" y="1280160"/>
            <a:ext cx="4864608" cy="646331"/>
          </a:xfrm>
          <a:prstGeom prst="rect">
            <a:avLst/>
          </a:prstGeom>
          <a:noFill/>
        </p:spPr>
        <p:txBody>
          <a:bodyPr wrap="square" rtlCol="0">
            <a:spAutoFit/>
          </a:bodyPr>
          <a:lstStyle/>
          <a:p>
            <a:r>
              <a:rPr lang="en-US" dirty="0"/>
              <a:t>Algorithm doesn’t work on all beta-strand containing proteins</a:t>
            </a:r>
          </a:p>
        </p:txBody>
      </p:sp>
    </p:spTree>
    <p:extLst>
      <p:ext uri="{BB962C8B-B14F-4D97-AF65-F5344CB8AC3E}">
        <p14:creationId xmlns:p14="http://schemas.microsoft.com/office/powerpoint/2010/main" val="979041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Fluid Mosaic Model Allows Lateral Movement but Not Rotation Through the Membrane</a:t>
            </a:r>
          </a:p>
        </p:txBody>
      </p:sp>
      <p:sp>
        <p:nvSpPr>
          <p:cNvPr id="3" name="Content Placeholder 2"/>
          <p:cNvSpPr>
            <a:spLocks noGrp="1"/>
          </p:cNvSpPr>
          <p:nvPr>
            <p:ph idx="1"/>
          </p:nvPr>
        </p:nvSpPr>
        <p:spPr>
          <a:xfrm>
            <a:off x="457200" y="1869897"/>
            <a:ext cx="8229600" cy="4256266"/>
          </a:xfrm>
        </p:spPr>
        <p:txBody>
          <a:bodyPr>
            <a:noAutofit/>
          </a:bodyPr>
          <a:lstStyle/>
          <a:p>
            <a:pPr>
              <a:spcAft>
                <a:spcPts val="1200"/>
              </a:spcAft>
            </a:pPr>
            <a:r>
              <a:rPr lang="en-US" sz="2400" dirty="0"/>
              <a:t>The fluid mosaic model describes membranes as two-dimensional solutions of oriented lipids and globular proteins.</a:t>
            </a:r>
          </a:p>
          <a:p>
            <a:pPr>
              <a:spcAft>
                <a:spcPts val="1200"/>
              </a:spcAft>
            </a:pPr>
            <a:r>
              <a:rPr lang="en-US" sz="2400" dirty="0"/>
              <a:t>The lipids serve as a solvent and a permeability barrier.</a:t>
            </a:r>
          </a:p>
          <a:p>
            <a:pPr>
              <a:spcAft>
                <a:spcPts val="1200"/>
              </a:spcAft>
            </a:pPr>
            <a:r>
              <a:rPr lang="en-US" sz="2400" dirty="0"/>
              <a:t>Lipids rapidly diffuse laterally in membranes, although transverse diffusion (or flip-flopping) is very rare without the assistance of enzymes.</a:t>
            </a:r>
          </a:p>
          <a:p>
            <a:pPr>
              <a:spcAft>
                <a:spcPts val="1200"/>
              </a:spcAft>
            </a:pPr>
            <a:r>
              <a:rPr lang="en-US" sz="2400" dirty="0"/>
              <a:t>The prohibition of transverse diffusion accounts for the stability of membrane asymmetry.</a:t>
            </a:r>
          </a:p>
        </p:txBody>
      </p:sp>
    </p:spTree>
    <p:extLst>
      <p:ext uri="{BB962C8B-B14F-4D97-AF65-F5344CB8AC3E}">
        <p14:creationId xmlns:p14="http://schemas.microsoft.com/office/powerpoint/2010/main" val="3118396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01" y="274638"/>
            <a:ext cx="8537825" cy="1143000"/>
          </a:xfrm>
        </p:spPr>
        <p:txBody>
          <a:bodyPr>
            <a:noAutofit/>
          </a:bodyPr>
          <a:lstStyle/>
          <a:p>
            <a:r>
              <a:rPr lang="en-US" dirty="0">
                <a:solidFill>
                  <a:srgbClr val="843C0C"/>
                </a:solidFill>
              </a:rPr>
              <a:t>Many Common Features Underlie the Diversity of Biological Membranes</a:t>
            </a:r>
          </a:p>
        </p:txBody>
      </p:sp>
      <p:sp>
        <p:nvSpPr>
          <p:cNvPr id="3" name="Content Placeholder 2"/>
          <p:cNvSpPr>
            <a:spLocks noGrp="1"/>
          </p:cNvSpPr>
          <p:nvPr>
            <p:ph idx="1"/>
          </p:nvPr>
        </p:nvSpPr>
        <p:spPr/>
        <p:txBody>
          <a:bodyPr>
            <a:noAutofit/>
          </a:bodyPr>
          <a:lstStyle/>
          <a:p>
            <a:pPr>
              <a:spcBef>
                <a:spcPts val="624"/>
              </a:spcBef>
              <a:buFontTx/>
              <a:buAutoNum type="arabicPeriod"/>
            </a:pPr>
            <a:r>
              <a:rPr lang="en-US" sz="1800" dirty="0"/>
              <a:t>Membranes are </a:t>
            </a:r>
            <a:r>
              <a:rPr lang="en-US" sz="1800" dirty="0" err="1"/>
              <a:t>sheetlike</a:t>
            </a:r>
            <a:r>
              <a:rPr lang="en-US" sz="1800" dirty="0"/>
              <a:t> structures, two molecules thick, that form closed boundaries.</a:t>
            </a:r>
          </a:p>
          <a:p>
            <a:pPr>
              <a:spcBef>
                <a:spcPts val="624"/>
              </a:spcBef>
              <a:buFontTx/>
              <a:buAutoNum type="arabicPeriod"/>
            </a:pPr>
            <a:r>
              <a:rPr lang="en-US" sz="1800" dirty="0"/>
              <a:t>Membranes are composed of lipids and proteins, either of which can be decorated with carbohydrates.</a:t>
            </a:r>
          </a:p>
          <a:p>
            <a:pPr>
              <a:spcBef>
                <a:spcPts val="624"/>
              </a:spcBef>
              <a:buFontTx/>
              <a:buAutoNum type="arabicPeriod"/>
            </a:pPr>
            <a:r>
              <a:rPr lang="en-US" sz="1800" dirty="0"/>
              <a:t>Membrane lipids are small amphipathic molecules that form closed bimolecular sheets that prevent the movement of polar or charged molecules.</a:t>
            </a:r>
          </a:p>
          <a:p>
            <a:pPr>
              <a:spcBef>
                <a:spcPts val="624"/>
              </a:spcBef>
              <a:buFontTx/>
              <a:buAutoNum type="arabicPeriod"/>
            </a:pPr>
            <a:r>
              <a:rPr lang="en-US" sz="1800" dirty="0"/>
              <a:t>Proteins serve to mitigate the impermeability of membranes and allow movement of molecules and information across the cell membrane.</a:t>
            </a:r>
          </a:p>
          <a:p>
            <a:pPr>
              <a:spcBef>
                <a:spcPts val="624"/>
              </a:spcBef>
              <a:buFontTx/>
              <a:buAutoNum type="arabicPeriod"/>
            </a:pPr>
            <a:r>
              <a:rPr lang="en-US" sz="1800" dirty="0"/>
              <a:t>Membranes are </a:t>
            </a:r>
            <a:r>
              <a:rPr lang="en-US" sz="1800" dirty="0" err="1"/>
              <a:t>noncovalent</a:t>
            </a:r>
            <a:r>
              <a:rPr lang="en-US" sz="1800" dirty="0"/>
              <a:t> assemblies.</a:t>
            </a:r>
          </a:p>
          <a:p>
            <a:pPr>
              <a:spcBef>
                <a:spcPts val="624"/>
              </a:spcBef>
              <a:buFontTx/>
              <a:buAutoNum type="arabicPeriod"/>
            </a:pPr>
            <a:r>
              <a:rPr lang="en-US" sz="1800" dirty="0"/>
              <a:t>Membranes are asymmetric in that the outer surface is always different from the inner surface.</a:t>
            </a:r>
          </a:p>
          <a:p>
            <a:pPr>
              <a:spcBef>
                <a:spcPts val="624"/>
              </a:spcBef>
              <a:buFontTx/>
              <a:buAutoNum type="arabicPeriod"/>
            </a:pPr>
            <a:r>
              <a:rPr lang="en-US" sz="1800" dirty="0"/>
              <a:t>Membranes are fluid structures.</a:t>
            </a:r>
          </a:p>
          <a:p>
            <a:pPr>
              <a:spcBef>
                <a:spcPts val="624"/>
              </a:spcBef>
              <a:buFontTx/>
              <a:buAutoNum type="arabicPeriod"/>
            </a:pPr>
            <a:r>
              <a:rPr lang="en-US" sz="1800" dirty="0"/>
              <a:t>Most cell membranes are electrically polarized.</a:t>
            </a:r>
          </a:p>
        </p:txBody>
      </p:sp>
    </p:spTree>
    <p:extLst>
      <p:ext uri="{BB962C8B-B14F-4D97-AF65-F5344CB8AC3E}">
        <p14:creationId xmlns:p14="http://schemas.microsoft.com/office/powerpoint/2010/main" val="187164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Movement in Membranes</a:t>
            </a:r>
          </a:p>
        </p:txBody>
      </p:sp>
      <p:pic>
        <p:nvPicPr>
          <p:cNvPr id="6" name="Picture 2" descr="A two part illustration depicts lateral and transverse diffusion.&#10;The top illustration shows lateral diffusion. A small piece of phospholipid membrane is shown with the second phosphate head colored darker blue than the others. An arrow labeled rapid points to another small piece of phospholipid membrane that is identical except that the highlighted phosphate has moved to the third position. The bottom illustration, labeled transverse diffusion (flip-flop), shows an identical small piece of phospholipid with the second phosphate head colored darker blue than the others. An arrow labeled very slow points to another small piece of phospholipid in which the highlighted phosphate group is now on the second position on the bottom instead of the second position on the top, showing that it traveled across the lipid region from top to bot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584834"/>
            <a:ext cx="5914455" cy="49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65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Fluidity is Controlled by Fatty Acid Composition and Cholesterol Content</a:t>
            </a: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Membrane processes depend on the fluidity of the membrane.</a:t>
            </a:r>
          </a:p>
          <a:p>
            <a:pPr>
              <a:spcAft>
                <a:spcPts val="1200"/>
              </a:spcAft>
            </a:pPr>
            <a:r>
              <a:rPr lang="en-US" sz="2400" dirty="0"/>
              <a:t>The temperature at which a membrane transitions from being highly ordered to very fluid is called the melting temperature (</a:t>
            </a:r>
            <a:r>
              <a:rPr lang="en-US" sz="2400" i="1" dirty="0"/>
              <a:t>T</a:t>
            </a:r>
            <a:r>
              <a:rPr lang="en-US" sz="2400" baseline="-25000" dirty="0"/>
              <a:t>m</a:t>
            </a:r>
            <a:r>
              <a:rPr lang="en-US" sz="2400" dirty="0"/>
              <a:t>).</a:t>
            </a:r>
          </a:p>
          <a:p>
            <a:pPr>
              <a:spcAft>
                <a:spcPts val="1200"/>
              </a:spcAft>
            </a:pPr>
            <a:r>
              <a:rPr lang="en-US" sz="2400" dirty="0"/>
              <a:t>The melting temperature is dependent on the length of the fatty acids in the membrane lipid and the degree of </a:t>
            </a:r>
            <a:r>
              <a:rPr lang="en-US" sz="2400" dirty="0" err="1"/>
              <a:t>cis</a:t>
            </a:r>
            <a:r>
              <a:rPr lang="en-US" sz="2400" dirty="0"/>
              <a:t> unsaturation.</a:t>
            </a:r>
          </a:p>
          <a:p>
            <a:pPr>
              <a:spcAft>
                <a:spcPts val="1200"/>
              </a:spcAft>
            </a:pPr>
            <a:r>
              <a:rPr lang="en-US" sz="2400" dirty="0"/>
              <a:t>Cholesterol helps to maintain proper membrane fluidity in membranes in animals.</a:t>
            </a:r>
          </a:p>
        </p:txBody>
      </p:sp>
    </p:spTree>
    <p:extLst>
      <p:ext uri="{BB962C8B-B14F-4D97-AF65-F5344CB8AC3E}">
        <p14:creationId xmlns:p14="http://schemas.microsoft.com/office/powerpoint/2010/main" val="3153836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The Phase-transition, or Melting, Temperature (</a:t>
            </a:r>
            <a:r>
              <a:rPr lang="en-US" sz="3200" i="1" dirty="0">
                <a:solidFill>
                  <a:srgbClr val="843C0C"/>
                </a:solidFill>
              </a:rPr>
              <a:t>T</a:t>
            </a:r>
            <a:r>
              <a:rPr lang="en-US" sz="3200" baseline="-25000" dirty="0">
                <a:solidFill>
                  <a:srgbClr val="843C0C"/>
                </a:solidFill>
              </a:rPr>
              <a:t>m</a:t>
            </a:r>
            <a:r>
              <a:rPr lang="en-US" sz="3200" dirty="0">
                <a:solidFill>
                  <a:srgbClr val="843C0C"/>
                </a:solidFill>
              </a:rPr>
              <a:t>) for a Phospholipid Membrane</a:t>
            </a:r>
          </a:p>
        </p:txBody>
      </p:sp>
      <p:pic>
        <p:nvPicPr>
          <p:cNvPr id="5" name="Picture 2" descr="A graph shows the phase change of a phospholipid membrane with an increase in temperature.&#10;The x-axis is labeled temperature and has an increasing scale. The y-axis is labeled solid-like at the bottom and fluid like at the top. The curve begins about one quarter of the way up the y-axis, slowly increases, then rapidly increases, then levels off. The curve is blue at the bottom, transitions to pink during the rapid increase, and then remains pink. A dotted vertical line from a point labeled T subscript m halfway along the x-axis extends up to the middle of the part of the curve where the increase is rapi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1777514"/>
            <a:ext cx="6505901" cy="459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88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The Melting Temperature of Phosphatidylcholine Containing Different Pairs of Identical Fatty Acid Chains</a:t>
            </a:r>
          </a:p>
        </p:txBody>
      </p:sp>
      <p:pic>
        <p:nvPicPr>
          <p:cNvPr id="6" name="Picture Placeholder 5" descr="A table lists melting temperature of phosphatidylcholine.&#10;The table has three columns and five rows. The column headers are number of carbons, number of double bonds, and fatty acids. Fatty acid column is subdivided in to three columns which are common name, systematic name, and melting temperature (T subscript lowercase M) in degrees Celsius.&#10;Row 1: number of carbons: 22; number of double bonds: 0; fatty acid common name: behenate; systematic name: n dash docosanoate; melting temperature: 75.&#10;Row 2: number of carbons: 18; number of double bonds: 0; fatty acid common name: stearate; systematic name: n dash octadecanoate; melting temperature: 58.&#10;Row 3: number of carbons: 16; number of double bonds: 0; fatty acid common name: palmitate; systematic name: n dash hexadecanoate; melting temperature: 41.&#10;Row 4: number of carbons: 14; number of double bonds: 0; fatty acid common name: myristate; systematic name: n dash tetradecanoate; melting temperature: 24.&#10;Row 5: number of carbons: 18; number of double bonds: 1; fatty acid common name: oleate; systematic name: cis dash delta to the power 9 dash octadecenoate; melting temperature: minus 22."/>
          <p:cNvPicPr>
            <a:picLocks noGrp="1" noChangeAspect="1"/>
          </p:cNvPicPr>
          <p:nvPr>
            <p:ph type="pic" sz="quarter" idx="13"/>
          </p:nvPr>
        </p:nvPicPr>
        <p:blipFill>
          <a:blip r:embed="rId3"/>
          <a:stretch>
            <a:fillRect/>
          </a:stretch>
        </p:blipFill>
        <p:spPr>
          <a:xfrm>
            <a:off x="692728" y="2456790"/>
            <a:ext cx="7758545" cy="3552305"/>
          </a:xfrm>
          <a:prstGeom prst="rect">
            <a:avLst/>
          </a:prstGeom>
        </p:spPr>
      </p:pic>
    </p:spTree>
    <p:extLst>
      <p:ext uri="{BB962C8B-B14F-4D97-AF65-F5344CB8AC3E}">
        <p14:creationId xmlns:p14="http://schemas.microsoft.com/office/powerpoint/2010/main" val="3362445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Packing of Fatty Acid Chains in a Membrane</a:t>
            </a:r>
          </a:p>
        </p:txBody>
      </p:sp>
      <p:pic>
        <p:nvPicPr>
          <p:cNvPr id="5" name="Picture 2" descr="Space filling models two compounds are shown.&#10;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332800"/>
            <a:ext cx="8113106" cy="311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75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Disrupts the Tight Packing of the Fatty Acid Chains</a:t>
            </a:r>
          </a:p>
        </p:txBody>
      </p:sp>
      <p:pic>
        <p:nvPicPr>
          <p:cNvPr id="6" name="Picture 2" descr="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2134486"/>
            <a:ext cx="6505901" cy="388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Lipid Rafts Are Highly Dynamic Complexes Formed Between Cholesterol and Specific Lipids</a:t>
            </a: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Cholesterol can form complexes with </a:t>
            </a:r>
            <a:r>
              <a:rPr lang="en-US" sz="2400" dirty="0" err="1"/>
              <a:t>sphingolipids</a:t>
            </a:r>
            <a:r>
              <a:rPr lang="en-US" sz="2400" dirty="0"/>
              <a:t>, glycolipids, and some GPI-anchored proteins.</a:t>
            </a:r>
          </a:p>
          <a:p>
            <a:pPr>
              <a:spcAft>
                <a:spcPts val="1200"/>
              </a:spcAft>
            </a:pPr>
            <a:r>
              <a:rPr lang="en-US" sz="2400" dirty="0"/>
              <a:t>Such complexes, which concentrate in small, defined regions of the membrane, are called lipid rafts.</a:t>
            </a:r>
          </a:p>
          <a:p>
            <a:pPr>
              <a:spcAft>
                <a:spcPts val="1200"/>
              </a:spcAft>
            </a:pPr>
            <a:r>
              <a:rPr lang="en-US" sz="2400" dirty="0"/>
              <a:t>Lipid rafts help to moderate membrane fluidity and appear to function in signal transduction.</a:t>
            </a:r>
          </a:p>
        </p:txBody>
      </p:sp>
    </p:spTree>
    <p:extLst>
      <p:ext uri="{BB962C8B-B14F-4D97-AF65-F5344CB8AC3E}">
        <p14:creationId xmlns:p14="http://schemas.microsoft.com/office/powerpoint/2010/main" val="1695067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All Biological Membranes are Asymmetric</a:t>
            </a:r>
          </a:p>
        </p:txBody>
      </p:sp>
      <p:sp>
        <p:nvSpPr>
          <p:cNvPr id="3" name="Content Placeholder 2"/>
          <p:cNvSpPr>
            <a:spLocks noGrp="1"/>
          </p:cNvSpPr>
          <p:nvPr>
            <p:ph idx="1"/>
          </p:nvPr>
        </p:nvSpPr>
        <p:spPr>
          <a:xfrm>
            <a:off x="457200" y="1600200"/>
            <a:ext cx="8229600" cy="2089483"/>
          </a:xfrm>
        </p:spPr>
        <p:txBody>
          <a:bodyPr>
            <a:normAutofit/>
          </a:bodyPr>
          <a:lstStyle/>
          <a:p>
            <a:pPr>
              <a:spcAft>
                <a:spcPts val="1200"/>
              </a:spcAft>
            </a:pPr>
            <a:r>
              <a:rPr lang="en-US" sz="2200" dirty="0"/>
              <a:t>The outer and inner leaflets (faces) of all biological membranes have different components and different enzymatic activities from each other.</a:t>
            </a:r>
          </a:p>
          <a:p>
            <a:r>
              <a:rPr lang="en-US" sz="2200" dirty="0"/>
              <a:t>Example: asymmetry of the Na</a:t>
            </a:r>
            <a:r>
              <a:rPr lang="en-US" sz="2200" baseline="30000" dirty="0"/>
              <a:t>+</a:t>
            </a:r>
            <a:r>
              <a:rPr lang="en-US" sz="2200" dirty="0"/>
              <a:t>–K</a:t>
            </a:r>
            <a:r>
              <a:rPr lang="en-US" sz="2200" baseline="30000" dirty="0"/>
              <a:t>+</a:t>
            </a:r>
            <a:r>
              <a:rPr lang="en-US" sz="2200" dirty="0"/>
              <a:t> pump in the plasma membrane</a:t>
            </a:r>
          </a:p>
        </p:txBody>
      </p:sp>
      <p:pic>
        <p:nvPicPr>
          <p:cNvPr id="7" name="Picture 2" descr="An illustration depicts the movement of sodium and potassium ions in and out of the bilayer membrane.&#10;A membrane is shown with the intracellular and extracellular sides labeled. On the intracellular side, a curved arrow shows that A T P reacts with a water molecule to form A D P plus P subscript i, thus transporting sodium ions across the membrane to the extracellular side. At the same time, potassium ions are transported from the extracellular side to the intracellular side. An arrow shows 3 Na plus traveling from the intracellular side to the extracellular side. Another arrow shows 2 K plus moving from the extracellular side to the intracellular side. The movement of ions takes place through sodium potassium A T Pase, which is shown attached to the bilayer. The extracellular region has more sodium ions and the intracellular region has more potassium 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3922248"/>
            <a:ext cx="5037600" cy="272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86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a:solidFill>
                  <a:srgbClr val="843C0C"/>
                </a:solidFill>
              </a:rPr>
              <a:t>Section 12.6 Eukaryotic Cells Contain Compartments Bounded by Internal Membranes</a:t>
            </a:r>
          </a:p>
        </p:txBody>
      </p:sp>
      <p:sp>
        <p:nvSpPr>
          <p:cNvPr id="3" name="Content Placeholder 2"/>
          <p:cNvSpPr>
            <a:spLocks noGrp="1"/>
          </p:cNvSpPr>
          <p:nvPr>
            <p:ph idx="1"/>
          </p:nvPr>
        </p:nvSpPr>
        <p:spPr/>
        <p:txBody>
          <a:bodyPr>
            <a:noAutofit/>
          </a:bodyPr>
          <a:lstStyle/>
          <a:p>
            <a:pPr>
              <a:spcAft>
                <a:spcPts val="1200"/>
              </a:spcAft>
            </a:pPr>
            <a:r>
              <a:rPr lang="en-US" sz="2400" dirty="0"/>
              <a:t>Previous descriptions focused on plasma membranes.</a:t>
            </a:r>
          </a:p>
          <a:p>
            <a:pPr>
              <a:spcAft>
                <a:spcPts val="1200"/>
              </a:spcAft>
            </a:pPr>
            <a:r>
              <a:rPr lang="en-US" sz="2400" dirty="0"/>
              <a:t>Bacterial membranes are found in two main types, which can be distinguished by Gram staining:</a:t>
            </a:r>
          </a:p>
          <a:p>
            <a:pPr lvl="1">
              <a:spcAft>
                <a:spcPts val="1200"/>
              </a:spcAft>
            </a:pPr>
            <a:r>
              <a:rPr lang="en-US" sz="2200" dirty="0"/>
              <a:t>Some bacteria and </a:t>
            </a:r>
            <a:r>
              <a:rPr lang="en-US" sz="2200" dirty="0" err="1"/>
              <a:t>archaea</a:t>
            </a:r>
            <a:r>
              <a:rPr lang="en-US" sz="2200" dirty="0"/>
              <a:t> are enclosed by a single membrane surrounded by a thick cell wall. These cells are sometimes referred to as Gram positive.</a:t>
            </a:r>
          </a:p>
          <a:p>
            <a:pPr lvl="1">
              <a:spcAft>
                <a:spcPts val="1200"/>
              </a:spcAft>
            </a:pPr>
            <a:r>
              <a:rPr lang="en-US" sz="2200" dirty="0"/>
              <a:t>Other bacteria are surrounded by two membranes, with a cell wall (made of proteins, peptides, and carbohydrates) lying between them. The space between the two membranes is called the </a:t>
            </a:r>
            <a:r>
              <a:rPr lang="en-US" sz="2200" dirty="0" err="1"/>
              <a:t>periplasm</a:t>
            </a:r>
            <a:r>
              <a:rPr lang="en-US" sz="2200" dirty="0"/>
              <a:t>. These cells are Gram negative.</a:t>
            </a:r>
          </a:p>
        </p:txBody>
      </p:sp>
    </p:spTree>
    <p:extLst>
      <p:ext uri="{BB962C8B-B14F-4D97-AF65-F5344CB8AC3E}">
        <p14:creationId xmlns:p14="http://schemas.microsoft.com/office/powerpoint/2010/main" val="420029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Cell Membranes of Prokaryotes</a:t>
            </a:r>
          </a:p>
        </p:txBody>
      </p:sp>
      <p:pic>
        <p:nvPicPr>
          <p:cNvPr id="5" name="Picture 2" descr="Two schematic representations of prokaryotic cell membranes are shown.&#10;The first schematic shows cytoplasm beneath an inner cell membrane beneath a cell wall, beneath an outer membrane. Bacterial porin protrudes through the cell wall into the outer membrane. The bacterial cell wall is located between the cell membrane below and the outer membrane above. Lipoproteins are present between the cell wall and the outer membrane. The region between the two membranes is labeled as the periplasm. The second schematic shows the bacterial cell wall on top of a single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242695"/>
            <a:ext cx="8112552" cy="355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67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12.1 Fatty Acids Are Key Constituents of Lipids</a:t>
            </a:r>
          </a:p>
        </p:txBody>
      </p:sp>
      <p:sp>
        <p:nvSpPr>
          <p:cNvPr id="3" name="Content Placeholder 2"/>
          <p:cNvSpPr>
            <a:spLocks noGrp="1"/>
          </p:cNvSpPr>
          <p:nvPr>
            <p:ph idx="1"/>
          </p:nvPr>
        </p:nvSpPr>
        <p:spPr/>
        <p:txBody>
          <a:bodyPr>
            <a:noAutofit/>
          </a:bodyPr>
          <a:lstStyle/>
          <a:p>
            <a:pPr>
              <a:spcAft>
                <a:spcPts val="1200"/>
              </a:spcAft>
            </a:pPr>
            <a:r>
              <a:rPr lang="en-US" sz="2400" dirty="0"/>
              <a:t>Fatty acids are chains of hydrogen-bearing carbon atoms that have a carboxylic acid at one end and a methyl group at the other end.</a:t>
            </a:r>
          </a:p>
          <a:p>
            <a:pPr>
              <a:spcAft>
                <a:spcPts val="1200"/>
              </a:spcAft>
            </a:pPr>
            <a:r>
              <a:rPr lang="en-US" sz="2400" dirty="0"/>
              <a:t>Fatty acids may be saturated or unsaturated.</a:t>
            </a:r>
          </a:p>
          <a:p>
            <a:pPr>
              <a:spcAft>
                <a:spcPts val="1200"/>
              </a:spcAft>
            </a:pPr>
            <a:r>
              <a:rPr lang="en-US" sz="2400" dirty="0"/>
              <a:t>Fatty acid carbon atoms are usually numbered beginning with the carboxyl terminal carbon atom. Carbon atoms 2 and 3 are also referred to as α and β, respectively.</a:t>
            </a:r>
          </a:p>
          <a:p>
            <a:pPr>
              <a:spcAft>
                <a:spcPts val="1200"/>
              </a:spcAft>
            </a:pPr>
            <a:r>
              <a:rPr lang="en-US" sz="2400" dirty="0"/>
              <a:t>Fatty acids can instead be numbered from the methyl carbon atom, which is called the omega (ω) carbon.</a:t>
            </a:r>
          </a:p>
        </p:txBody>
      </p:sp>
    </p:spTree>
    <p:extLst>
      <p:ext uri="{BB962C8B-B14F-4D97-AF65-F5344CB8AC3E}">
        <p14:creationId xmlns:p14="http://schemas.microsoft.com/office/powerpoint/2010/main" val="270337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Gram Staining of Bacteria</a:t>
            </a:r>
          </a:p>
        </p:txBody>
      </p:sp>
      <p:sp>
        <p:nvSpPr>
          <p:cNvPr id="3" name="Content Placeholder 2"/>
          <p:cNvSpPr>
            <a:spLocks noGrp="1"/>
          </p:cNvSpPr>
          <p:nvPr>
            <p:ph idx="1"/>
          </p:nvPr>
        </p:nvSpPr>
        <p:spPr>
          <a:xfrm>
            <a:off x="457200" y="1600201"/>
            <a:ext cx="8229600" cy="1768642"/>
          </a:xfrm>
        </p:spPr>
        <p:txBody>
          <a:bodyPr>
            <a:normAutofit/>
          </a:bodyPr>
          <a:lstStyle/>
          <a:p>
            <a:r>
              <a:rPr lang="en-US" sz="2400" dirty="0"/>
              <a:t>Gram-positive bacteria retain the crystal violet stain in their </a:t>
            </a:r>
            <a:r>
              <a:rPr lang="en-US" sz="2400" i="1" dirty="0"/>
              <a:t>thick</a:t>
            </a:r>
            <a:r>
              <a:rPr lang="en-US" sz="2400" dirty="0"/>
              <a:t> cell walls, while Gram-negative bacteria have a </a:t>
            </a:r>
            <a:r>
              <a:rPr lang="en-US" sz="2400" i="1" dirty="0"/>
              <a:t>thinner</a:t>
            </a:r>
            <a:r>
              <a:rPr lang="en-US" sz="2400" dirty="0"/>
              <a:t> cell wall that does not retain the stain well.</a:t>
            </a:r>
          </a:p>
        </p:txBody>
      </p:sp>
      <p:pic>
        <p:nvPicPr>
          <p:cNvPr id="6" name="Picture 2" descr="Two microscopic imageries show gram staining of bacteria. The first image shows violet bacteria and the second image shows pink bacteri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477" y="3639941"/>
            <a:ext cx="7375047" cy="281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Acid Names Are Based on Their Parent Hydrocarbons</a:t>
            </a:r>
          </a:p>
        </p:txBody>
      </p:sp>
      <p:pic>
        <p:nvPicPr>
          <p:cNvPr id="5" name="Picture 2" descr="A structure of omega 3 fatty acid is shown.&#10;The structure shows an omega 3 fatty acid. It is 7-carbon linear chain that has a methyl group at its distal end, C 7 that is labeled as omega carbon atom. C 1 is part of a carboxylate group and is attached to a C H 2 unit that repeats n times. The next carbon after the repeating C H 2 unit is another C H 2, which is bonded to a carbon that is bonded to hydrogen and double bonded to another carbon. The double bond is labeled omega-3 double bond. The carbon at the opposite side of the double bond is bonded to H and to a C H 2 that is bonded to the omega carbon a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807944"/>
            <a:ext cx="5914455" cy="4535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EF3B87-A660-8E47-B256-CD0116BE9187}"/>
              </a:ext>
            </a:extLst>
          </p:cNvPr>
          <p:cNvSpPr txBox="1"/>
          <p:nvPr/>
        </p:nvSpPr>
        <p:spPr>
          <a:xfrm>
            <a:off x="6608064" y="2596896"/>
            <a:ext cx="1536192" cy="2031325"/>
          </a:xfrm>
          <a:prstGeom prst="rect">
            <a:avLst/>
          </a:prstGeom>
          <a:noFill/>
        </p:spPr>
        <p:txBody>
          <a:bodyPr wrap="square" rtlCol="0">
            <a:spAutoFit/>
          </a:bodyPr>
          <a:lstStyle/>
          <a:p>
            <a:r>
              <a:rPr lang="en-US" dirty="0"/>
              <a:t>Omega is last in the Greek alphabet, so the last carbon atom is the omega carbon</a:t>
            </a:r>
          </a:p>
        </p:txBody>
      </p:sp>
      <p:sp>
        <p:nvSpPr>
          <p:cNvPr id="6" name="TextBox 5">
            <a:extLst>
              <a:ext uri="{FF2B5EF4-FFF2-40B4-BE49-F238E27FC236}">
                <a16:creationId xmlns:a16="http://schemas.microsoft.com/office/drawing/2014/main" id="{049F7CB3-D071-C445-976E-13A281F19892}"/>
              </a:ext>
            </a:extLst>
          </p:cNvPr>
          <p:cNvSpPr txBox="1"/>
          <p:nvPr/>
        </p:nvSpPr>
        <p:spPr>
          <a:xfrm>
            <a:off x="999744" y="3273552"/>
            <a:ext cx="1804416" cy="2308324"/>
          </a:xfrm>
          <a:prstGeom prst="rect">
            <a:avLst/>
          </a:prstGeom>
          <a:noFill/>
        </p:spPr>
        <p:txBody>
          <a:bodyPr wrap="square" rtlCol="0">
            <a:spAutoFit/>
          </a:bodyPr>
          <a:lstStyle/>
          <a:p>
            <a:r>
              <a:rPr lang="en-US" dirty="0"/>
              <a:t>The double bond starts on the third carbon away from the omega carbon, so we have an omega-3 double bond</a:t>
            </a:r>
          </a:p>
        </p:txBody>
      </p:sp>
    </p:spTree>
    <p:extLst>
      <p:ext uri="{BB962C8B-B14F-4D97-AF65-F5344CB8AC3E}">
        <p14:creationId xmlns:p14="http://schemas.microsoft.com/office/powerpoint/2010/main" val="94692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Structures of Two Fatty Acids</a:t>
            </a:r>
          </a:p>
        </p:txBody>
      </p:sp>
      <p:pic>
        <p:nvPicPr>
          <p:cNvPr id="6" name="Picture 2" descr="The structures of palmitate and oleate are shown.&#10;The top structure shows palmitate (16:0) (ionized form of palmitic acid.  There is a 16-carbon linear chain. The terminal carbon is linked to two oxygen atoms via two delocalized double bonds.&#10;The bottom structure shows oleate (18:1) (ionized form of oleic acid). There is a 18-carbon linear chain with a cis-double bond between C 9 and C 10. The terminal carbon is linked to two oxygen atoms via two delocalized double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737222"/>
            <a:ext cx="8113106" cy="398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Acids Vary in Chain Length and Degree of Unsaturation</a:t>
            </a:r>
          </a:p>
        </p:txBody>
      </p:sp>
      <p:sp>
        <p:nvSpPr>
          <p:cNvPr id="3" name="Content Placeholder 2"/>
          <p:cNvSpPr>
            <a:spLocks noGrp="1"/>
          </p:cNvSpPr>
          <p:nvPr>
            <p:ph idx="1"/>
          </p:nvPr>
        </p:nvSpPr>
        <p:spPr>
          <a:xfrm>
            <a:off x="457200" y="1600201"/>
            <a:ext cx="8229600" cy="3372852"/>
          </a:xfrm>
        </p:spPr>
        <p:txBody>
          <a:bodyPr>
            <a:normAutofit/>
          </a:bodyPr>
          <a:lstStyle/>
          <a:p>
            <a:pPr>
              <a:spcAft>
                <a:spcPts val="1200"/>
              </a:spcAft>
            </a:pPr>
            <a:r>
              <a:rPr lang="en-US" sz="1800" dirty="0"/>
              <a:t>Fatty acids in biological systems usually contain an even number of carbon atoms, with the 16- and 18-carbon atom chains being the most common.</a:t>
            </a:r>
          </a:p>
          <a:p>
            <a:pPr>
              <a:spcAft>
                <a:spcPts val="1200"/>
              </a:spcAft>
            </a:pPr>
            <a:r>
              <a:rPr lang="en-US" sz="1800" dirty="0"/>
              <a:t>When double bonds are present, they are commonly in the </a:t>
            </a:r>
            <a:r>
              <a:rPr lang="en-US" sz="1800" dirty="0" err="1"/>
              <a:t>cis</a:t>
            </a:r>
            <a:r>
              <a:rPr lang="en-US" sz="1800" dirty="0"/>
              <a:t> configuration. In polyunsaturated fatty acids, the double bonds are separated by at least one methylene group.</a:t>
            </a:r>
          </a:p>
          <a:p>
            <a:pPr>
              <a:spcAft>
                <a:spcPts val="1200"/>
              </a:spcAft>
            </a:pPr>
            <a:r>
              <a:rPr lang="en-US" sz="1800" dirty="0"/>
              <a:t>The properties of fatty acids are dependent on chain length and degree of unsaturation.</a:t>
            </a:r>
          </a:p>
          <a:p>
            <a:pPr>
              <a:spcAft>
                <a:spcPts val="1200"/>
              </a:spcAft>
            </a:pPr>
            <a:r>
              <a:rPr lang="en-US" sz="1800" dirty="0"/>
              <a:t>Short chain length and the presence of </a:t>
            </a:r>
            <a:r>
              <a:rPr lang="en-US" sz="1800" dirty="0" err="1"/>
              <a:t>cis</a:t>
            </a:r>
            <a:r>
              <a:rPr lang="en-US" sz="1800" dirty="0"/>
              <a:t> double bonds enhance the fluidity of fatty acids.</a:t>
            </a:r>
          </a:p>
        </p:txBody>
      </p:sp>
      <p:pic>
        <p:nvPicPr>
          <p:cNvPr id="8" name="Picture Placeholder 7" descr="A schematic representation of a phospholipid is shown. The structure shows glycerol single bonded to two fatty acids on the left and a phosphate group on the right. The phosphate group is further bonded to an alcohol."/>
          <p:cNvPicPr>
            <a:picLocks noGrp="1" noChangeAspect="1"/>
          </p:cNvPicPr>
          <p:nvPr>
            <p:ph type="pic" sz="quarter" idx="13"/>
          </p:nvPr>
        </p:nvPicPr>
        <p:blipFill>
          <a:blip r:embed="rId2"/>
          <a:stretch>
            <a:fillRect/>
          </a:stretch>
        </p:blipFill>
        <p:spPr>
          <a:xfrm>
            <a:off x="2832906" y="4857640"/>
            <a:ext cx="3478189" cy="1960209"/>
          </a:xfrm>
          <a:prstGeom prst="rect">
            <a:avLst/>
          </a:prstGeom>
        </p:spPr>
      </p:pic>
    </p:spTree>
    <p:extLst>
      <p:ext uri="{BB962C8B-B14F-4D97-AF65-F5344CB8AC3E}">
        <p14:creationId xmlns:p14="http://schemas.microsoft.com/office/powerpoint/2010/main" val="136134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6175</TotalTime>
  <Words>3678</Words>
  <Application>Microsoft Macintosh PowerPoint</Application>
  <PresentationFormat>On-screen Show (4:3)</PresentationFormat>
  <Paragraphs>234</Paragraphs>
  <Slides>60</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Calibri Light</vt:lpstr>
      <vt:lpstr>Georgia</vt:lpstr>
      <vt:lpstr>Office Theme</vt:lpstr>
      <vt:lpstr>1_Office Theme</vt:lpstr>
      <vt:lpstr>PowerPoint Presentation</vt:lpstr>
      <vt:lpstr>CHAPTER 12 Lipids and Cell Membranes</vt:lpstr>
      <vt:lpstr>Ch.11 Learning Objectives</vt:lpstr>
      <vt:lpstr>Ch.12 Outline</vt:lpstr>
      <vt:lpstr>Many Common Features Underlie the Diversity of Biological Membranes</vt:lpstr>
      <vt:lpstr>Section 12.1 Fatty Acids Are Key Constituents of Lipids</vt:lpstr>
      <vt:lpstr>Fatty Acid Names Are Based on Their Parent Hydrocarbons</vt:lpstr>
      <vt:lpstr>Structures of Two Fatty Acids</vt:lpstr>
      <vt:lpstr>Fatty Acids Vary in Chain Length and Degree of Unsaturation</vt:lpstr>
      <vt:lpstr>Some Naturally Occurring Fatty Acids in Animals</vt:lpstr>
      <vt:lpstr>Section 12.2 There Are Three Common Types of Membrane Lipids</vt:lpstr>
      <vt:lpstr>Phospholipids Are the Major Class of Membrane Lipids</vt:lpstr>
      <vt:lpstr>Schematic Structure of a Phospholipid</vt:lpstr>
      <vt:lpstr>Structure of Phosphatidate</vt:lpstr>
      <vt:lpstr>Common Alcohols Used in Making Phosphoglycerides </vt:lpstr>
      <vt:lpstr>Some Common Phosphoglycerides Found in Membranes</vt:lpstr>
      <vt:lpstr>Phospholipids May Also Be Built on a Sphingosine Blatform</vt:lpstr>
      <vt:lpstr>Membrane Lipids Can Include Carbohydrate Moieties</vt:lpstr>
      <vt:lpstr>Cerebrosides Are the Simplest Glycolipids</vt:lpstr>
      <vt:lpstr>Cholesterol is a Lipid Based on a Steroid Nucleus</vt:lpstr>
      <vt:lpstr>An Archaeon and Its Environment</vt:lpstr>
      <vt:lpstr>Archaeal Membranes Are Built from Ether Lipids With Branched Chains</vt:lpstr>
      <vt:lpstr>A Membrane Lipid is an Amphipathic Molecule Containing a Hydrophilic and a Hydrophobic Moiety</vt:lpstr>
      <vt:lpstr>Representations of Membrane Lipids</vt:lpstr>
      <vt:lpstr>Section 12.3 Phospholipids and Glycolipids Readily Form Bimolecular Sheets in Aqueous Media</vt:lpstr>
      <vt:lpstr>Diagram of a Section of a Micelle</vt:lpstr>
      <vt:lpstr>Diagram of a Section of a Bilayer Membrane</vt:lpstr>
      <vt:lpstr>Lipid Vesicles Can Be Formed From Phospholipids</vt:lpstr>
      <vt:lpstr>Liposome</vt:lpstr>
      <vt:lpstr>Lipid Bilayers Are Highly Impermeable to Ions and Most Polar Molecules</vt:lpstr>
      <vt:lpstr>Section 12.4 Proteins Carry Out Most Membrane Processes</vt:lpstr>
      <vt:lpstr>Proteins Associate With the Lipid Bilayer in a Variety of Ways</vt:lpstr>
      <vt:lpstr>Integral and Peripheral Membrane Proteins (1/2)</vt:lpstr>
      <vt:lpstr>Proteins Interact With Membranes in a Variety of Ways (1/2)</vt:lpstr>
      <vt:lpstr>Amino Acid Sequence of Bacteriorhodopsin</vt:lpstr>
      <vt:lpstr>Proteins Interact With Membranes in a Variety of Ways (2/2)</vt:lpstr>
      <vt:lpstr>Integral and Peripheral Membrane Proteins (2/2)</vt:lpstr>
      <vt:lpstr>Amino Acid Sequence of a Porin</vt:lpstr>
      <vt:lpstr>Embedding Part of a Protein in a Membrane Can Link the Protein to the Membrane Surface </vt:lpstr>
      <vt:lpstr>Formation of Prostaglandin H2</vt:lpstr>
      <vt:lpstr>Attachment of Prostaglandin H2 Synthase-1 to the Membrane</vt:lpstr>
      <vt:lpstr>Hydrophobic Channel of Prostaglandin H2 Synthase-1</vt:lpstr>
      <vt:lpstr>Aspirin’s Effects on Prostaglandin H2 Synthase-1</vt:lpstr>
      <vt:lpstr>Some Proteins Associate with Membranes Through Covalently Attached Hydrophobic Groups</vt:lpstr>
      <vt:lpstr>Transmembrane Helices Can be Accurately Predicted from Amino Acid Sequences</vt:lpstr>
      <vt:lpstr>Polarity Scale for Identifying Transmembrane Helices</vt:lpstr>
      <vt:lpstr>Locating the Membrane-spanning Helix of Glycophorin</vt:lpstr>
      <vt:lpstr>Hydropathy Plot for Porin</vt:lpstr>
      <vt:lpstr>The Fluid Mosaic Model Allows Lateral Movement but Not Rotation Through the Membrane</vt:lpstr>
      <vt:lpstr>Lipid Movement in Membranes</vt:lpstr>
      <vt:lpstr>Membrane Fluidity is Controlled by Fatty Acid Composition and Cholesterol Content</vt:lpstr>
      <vt:lpstr>The Phase-transition, or Melting, Temperature (Tm) for a Phospholipid Membrane</vt:lpstr>
      <vt:lpstr>The Melting Temperature of Phosphatidylcholine Containing Different Pairs of Identical Fatty Acid Chains</vt:lpstr>
      <vt:lpstr>Packing of Fatty Acid Chains in a Membrane</vt:lpstr>
      <vt:lpstr>Cholesterol Disrupts the Tight Packing of the Fatty Acid Chains</vt:lpstr>
      <vt:lpstr>Lipid Rafts Are Highly Dynamic Complexes Formed Between Cholesterol and Specific Lipids</vt:lpstr>
      <vt:lpstr>All Biological Membranes are Asymmetric</vt:lpstr>
      <vt:lpstr>Section 12.6 Eukaryotic Cells Contain Compartments Bounded by Internal Membranes</vt:lpstr>
      <vt:lpstr>Cell Membranes of Prokaryotes</vt:lpstr>
      <vt:lpstr>Gram Staining of Bacteria</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Lipids and Cell Membranes</dc:title>
  <dc:creator>Berg</dc:creator>
  <cp:lastModifiedBy>Hurlbert, Jason C.</cp:lastModifiedBy>
  <cp:revision>813</cp:revision>
  <dcterms:created xsi:type="dcterms:W3CDTF">2015-05-20T13:49:30Z</dcterms:created>
  <dcterms:modified xsi:type="dcterms:W3CDTF">2020-10-29T16:18:50Z</dcterms:modified>
</cp:coreProperties>
</file>