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90"/>
  </p:notesMasterIdLst>
  <p:sldIdLst>
    <p:sldId id="866"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36" r:id="rId60"/>
    <p:sldId id="837" r:id="rId61"/>
    <p:sldId id="838" r:id="rId62"/>
    <p:sldId id="839" r:id="rId63"/>
    <p:sldId id="840" r:id="rId64"/>
    <p:sldId id="841" r:id="rId65"/>
    <p:sldId id="842" r:id="rId66"/>
    <p:sldId id="843" r:id="rId67"/>
    <p:sldId id="844" r:id="rId68"/>
    <p:sldId id="845" r:id="rId69"/>
    <p:sldId id="846" r:id="rId70"/>
    <p:sldId id="847" r:id="rId71"/>
    <p:sldId id="848" r:id="rId72"/>
    <p:sldId id="849" r:id="rId73"/>
    <p:sldId id="850" r:id="rId74"/>
    <p:sldId id="851" r:id="rId75"/>
    <p:sldId id="852" r:id="rId76"/>
    <p:sldId id="853" r:id="rId77"/>
    <p:sldId id="854" r:id="rId78"/>
    <p:sldId id="855" r:id="rId79"/>
    <p:sldId id="856" r:id="rId80"/>
    <p:sldId id="857" r:id="rId81"/>
    <p:sldId id="858" r:id="rId82"/>
    <p:sldId id="859" r:id="rId83"/>
    <p:sldId id="860" r:id="rId84"/>
    <p:sldId id="861" r:id="rId85"/>
    <p:sldId id="862" r:id="rId86"/>
    <p:sldId id="863" r:id="rId87"/>
    <p:sldId id="864" r:id="rId88"/>
    <p:sldId id="865"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6067" autoAdjust="0"/>
  </p:normalViewPr>
  <p:slideViewPr>
    <p:cSldViewPr snapToGrid="0" snapToObjects="1">
      <p:cViewPr varScale="1">
        <p:scale>
          <a:sx n="62" d="100"/>
          <a:sy n="62" d="100"/>
        </p:scale>
        <p:origin x="1404" y="40"/>
      </p:cViewPr>
      <p:guideLst>
        <p:guide orient="horz" pos="2160"/>
        <p:guide pos="2880"/>
      </p:guideLst>
    </p:cSldViewPr>
  </p:slideViewPr>
  <p:outlineViewPr>
    <p:cViewPr>
      <p:scale>
        <a:sx n="33" d="100"/>
        <a:sy n="33" d="100"/>
      </p:scale>
      <p:origin x="0" y="-4486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7103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31.5 Helix stacking in </a:t>
            </a:r>
            <a:r>
              <a:rPr lang="en-US" sz="1200" b="1" i="0" u="none" strike="noStrike" kern="1200" baseline="0" dirty="0" err="1" smtClean="0">
                <a:solidFill>
                  <a:schemeClr val="tx1"/>
                </a:solidFill>
                <a:latin typeface="+mn-lt"/>
                <a:ea typeface="+mn-ea"/>
                <a:cs typeface="+mn-cs"/>
              </a:rPr>
              <a:t>tRNA</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The four double-stranded regions of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(Figure 31.3) stack to form an L-shaped structure. [Drawn from 1EHZ.pdb.]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8179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31.6 </a:t>
            </a:r>
            <a:r>
              <a:rPr lang="en-US" sz="1200" b="1" i="0" u="none" strike="noStrike" kern="1200" baseline="0" dirty="0" err="1" smtClean="0">
                <a:solidFill>
                  <a:schemeClr val="tx1"/>
                </a:solidFill>
                <a:latin typeface="+mn-lt"/>
                <a:ea typeface="+mn-ea"/>
                <a:cs typeface="+mn-cs"/>
              </a:rPr>
              <a:t>Aminoacyl-tRNA</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Amino acids are coupled to </a:t>
            </a:r>
            <a:r>
              <a:rPr lang="en-US" sz="1200" b="0" i="0" u="none" strike="noStrike" kern="1200" baseline="0" dirty="0" err="1" smtClean="0">
                <a:solidFill>
                  <a:schemeClr val="tx1"/>
                </a:solidFill>
                <a:latin typeface="+mn-lt"/>
                <a:ea typeface="+mn-ea"/>
                <a:cs typeface="+mn-cs"/>
              </a:rPr>
              <a:t>tRNAs</a:t>
            </a:r>
            <a:r>
              <a:rPr lang="en-US" sz="1200" b="0" i="0" u="none" strike="noStrike" kern="1200" baseline="0" dirty="0" smtClean="0">
                <a:solidFill>
                  <a:schemeClr val="tx1"/>
                </a:solidFill>
                <a:latin typeface="+mn-lt"/>
                <a:ea typeface="+mn-ea"/>
                <a:cs typeface="+mn-cs"/>
              </a:rPr>
              <a:t> through ester linkages to either the 2</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 or the </a:t>
            </a:r>
            <a:r>
              <a:rPr lang="en-US" dirty="0" smtClean="0">
                <a:effectLst/>
              </a:rPr>
              <a:t> </a:t>
            </a:r>
            <a:r>
              <a:rPr lang="en-US" sz="1200" b="0" i="0" u="none" strike="noStrike" kern="1200" baseline="0" dirty="0" smtClean="0">
                <a:solidFill>
                  <a:schemeClr val="tx1"/>
                </a:solidFill>
                <a:latin typeface="+mn-lt"/>
                <a:ea typeface="+mn-ea"/>
                <a:cs typeface="+mn-cs"/>
              </a:rPr>
              <a:t>3</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-hydroxyl group of the 3</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-adenosine residue. A linkage to the 3</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-hydroxyl group is shown.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423354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174788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147509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31.7 16S </a:t>
            </a:r>
            <a:r>
              <a:rPr lang="en-US" sz="1200" b="1" i="0" u="none" strike="noStrike" kern="1200" baseline="0" dirty="0" err="1" smtClean="0">
                <a:solidFill>
                  <a:schemeClr val="tx1"/>
                </a:solidFill>
                <a:latin typeface="+mn-lt"/>
                <a:ea typeface="+mn-ea"/>
                <a:cs typeface="+mn-cs"/>
              </a:rPr>
              <a:t>rRNA</a:t>
            </a:r>
            <a:r>
              <a:rPr lang="en-US" sz="1200" b="1" i="0" u="none" strike="noStrike" kern="1200" baseline="0" dirty="0" smtClean="0">
                <a:solidFill>
                  <a:schemeClr val="tx1"/>
                </a:solidFill>
                <a:latin typeface="+mn-lt"/>
                <a:ea typeface="+mn-ea"/>
                <a:cs typeface="+mn-cs"/>
              </a:rPr>
              <a:t> monitors base-pairing between the codon and the anticodon. </a:t>
            </a:r>
            <a:r>
              <a:rPr lang="en-US" sz="1200" b="0" i="0" u="none" strike="noStrike" kern="1200" baseline="0" dirty="0" smtClean="0">
                <a:solidFill>
                  <a:schemeClr val="tx1"/>
                </a:solidFill>
                <a:latin typeface="+mn-lt"/>
                <a:ea typeface="+mn-ea"/>
                <a:cs typeface="+mn-cs"/>
              </a:rPr>
              <a:t>Adenine 1493, one of three universally conserved bases in 16S </a:t>
            </a:r>
            <a:r>
              <a:rPr lang="en-US" sz="1200" b="0" i="0" u="none" strike="noStrike" kern="1200" baseline="0" dirty="0" err="1" smtClean="0">
                <a:solidFill>
                  <a:schemeClr val="tx1"/>
                </a:solidFill>
                <a:latin typeface="+mn-lt"/>
                <a:ea typeface="+mn-ea"/>
                <a:cs typeface="+mn-cs"/>
              </a:rPr>
              <a:t>rRNA</a:t>
            </a:r>
            <a:r>
              <a:rPr lang="en-US" sz="1200" b="0" i="0" u="none" strike="noStrike" kern="1200" baseline="0" dirty="0" smtClean="0">
                <a:solidFill>
                  <a:schemeClr val="tx1"/>
                </a:solidFill>
                <a:latin typeface="+mn-lt"/>
                <a:ea typeface="+mn-ea"/>
                <a:cs typeface="+mn-cs"/>
              </a:rPr>
              <a:t>, forms hydrogen bonds with the bases in both the codon and the anticodon only if the codon and anticodon are correctly paired. [Information from J. M. Ogle and V. </a:t>
            </a:r>
            <a:r>
              <a:rPr lang="en-US" sz="1200" b="0" i="0" u="none" strike="noStrike" kern="1200" baseline="0" dirty="0" err="1" smtClean="0">
                <a:solidFill>
                  <a:schemeClr val="tx1"/>
                </a:solidFill>
                <a:latin typeface="+mn-lt"/>
                <a:ea typeface="+mn-ea"/>
                <a:cs typeface="+mn-cs"/>
              </a:rPr>
              <a:t>Ramakrishnan</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Annu</a:t>
            </a:r>
            <a:r>
              <a:rPr lang="en-US" sz="1200" b="0" i="1" u="none" strike="noStrike" kern="1200" baseline="0" dirty="0" smtClean="0">
                <a:solidFill>
                  <a:schemeClr val="tx1"/>
                </a:solidFill>
                <a:latin typeface="+mn-lt"/>
                <a:ea typeface="+mn-ea"/>
                <a:cs typeface="+mn-cs"/>
              </a:rPr>
              <a:t>. Rev. </a:t>
            </a:r>
            <a:r>
              <a:rPr lang="en-US" sz="1200" b="0" i="1" u="none" strike="noStrike" kern="1200" baseline="0" dirty="0" err="1" smtClean="0">
                <a:solidFill>
                  <a:schemeClr val="tx1"/>
                </a:solidFill>
                <a:latin typeface="+mn-lt"/>
                <a:ea typeface="+mn-ea"/>
                <a:cs typeface="+mn-cs"/>
              </a:rPr>
              <a:t>Biochem</a:t>
            </a:r>
            <a:r>
              <a:rPr lang="en-US" sz="1200" b="0" i="0" u="none" strike="noStrike" kern="1200" baseline="0" dirty="0" smtClean="0">
                <a:solidFill>
                  <a:schemeClr val="tx1"/>
                </a:solidFill>
                <a:latin typeface="+mn-lt"/>
                <a:ea typeface="+mn-ea"/>
                <a:cs typeface="+mn-cs"/>
              </a:rPr>
              <a:t>. 74:129–177, 2005, Fig. 2a.]</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280412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318322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86625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344935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31.8 Active site of </a:t>
            </a:r>
            <a:r>
              <a:rPr lang="en-US" sz="1200" b="1" i="0" u="none" strike="noStrike" kern="1200" baseline="0" dirty="0" err="1" smtClean="0">
                <a:solidFill>
                  <a:schemeClr val="tx1"/>
                </a:solidFill>
                <a:latin typeface="+mn-lt"/>
                <a:ea typeface="+mn-ea"/>
                <a:cs typeface="+mn-cs"/>
              </a:rPr>
              <a:t>threonyl-tRNA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synthetase</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amino acid-binding site includes a zinc ion (green ball) that binds threonine through its amino and hydroxyl groups.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87066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253641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ribosome, shown at the right, is a factory for the manufacture of polypeptides. Amino acids are carried into the ribosome, one at a time, connected to transfer RNA molecules. Each amino acid is joined to the growing polypeptide chain, which detaches from the ribosome only after the polypeptide has been completed. This assembly-line approach allows even very long polypeptide chains to be assembled rapidly and with impressive accuracy. [(Left) Mary Evans Picture Library/The Image Works.]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31.9 Editing site. </a:t>
            </a:r>
            <a:r>
              <a:rPr lang="en-US" sz="1200" b="0" i="0" u="none" strike="noStrike" kern="1200" baseline="0" dirty="0" smtClean="0">
                <a:solidFill>
                  <a:schemeClr val="tx1"/>
                </a:solidFill>
                <a:latin typeface="+mn-lt"/>
                <a:ea typeface="+mn-ea"/>
                <a:cs typeface="+mn-cs"/>
              </a:rPr>
              <a:t>Mutagenesis studies revealed the position of the editing site (shown in green) in </a:t>
            </a:r>
            <a:r>
              <a:rPr lang="en-US" sz="1200" b="0" i="0" u="none" strike="noStrike" kern="1200" baseline="0" dirty="0" err="1" smtClean="0">
                <a:solidFill>
                  <a:schemeClr val="tx1"/>
                </a:solidFill>
                <a:latin typeface="+mn-lt"/>
                <a:ea typeface="+mn-ea"/>
                <a:cs typeface="+mn-cs"/>
              </a:rPr>
              <a:t>threonyl-tRNA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synthetase</a:t>
            </a:r>
            <a:r>
              <a:rPr lang="en-US" sz="1200" b="0" i="0" u="none" strike="noStrike" kern="1200" baseline="0" dirty="0" smtClean="0">
                <a:solidFill>
                  <a:schemeClr val="tx1"/>
                </a:solidFill>
                <a:latin typeface="+mn-lt"/>
                <a:ea typeface="+mn-ea"/>
                <a:cs typeface="+mn-cs"/>
              </a:rPr>
              <a:t>. The activation site is shown in yellow. Only one subunit of the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enzyme is shown here and in subsequent illustrations. [Drawn from 1QF6.pdb.]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367667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31.10 Editing of </a:t>
            </a:r>
            <a:r>
              <a:rPr lang="en-US" sz="1200" b="1" i="0" u="none" strike="noStrike" kern="1200" baseline="0" dirty="0" err="1" smtClean="0">
                <a:solidFill>
                  <a:schemeClr val="tx1"/>
                </a:solidFill>
                <a:latin typeface="+mn-lt"/>
                <a:ea typeface="+mn-ea"/>
                <a:cs typeface="+mn-cs"/>
              </a:rPr>
              <a:t>aminoacyl-tRNA</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flexible CCA arm of an </a:t>
            </a:r>
            <a:r>
              <a:rPr lang="en-US" sz="1200" b="0" i="0" u="none" strike="noStrike" kern="1200" baseline="0" dirty="0" err="1" smtClean="0">
                <a:solidFill>
                  <a:schemeClr val="tx1"/>
                </a:solidFill>
                <a:latin typeface="+mn-lt"/>
                <a:ea typeface="+mn-ea"/>
                <a:cs typeface="+mn-cs"/>
              </a:rPr>
              <a:t>aminoacyl-tRNA</a:t>
            </a:r>
            <a:r>
              <a:rPr lang="en-US" sz="1200" b="0" i="0" u="none" strike="noStrike" kern="1200" baseline="0" dirty="0" smtClean="0">
                <a:solidFill>
                  <a:schemeClr val="tx1"/>
                </a:solidFill>
                <a:latin typeface="+mn-lt"/>
                <a:ea typeface="+mn-ea"/>
                <a:cs typeface="+mn-cs"/>
              </a:rPr>
              <a:t> can move the amino acid between the activation site and the editing site. If the amino acid fits well into the editing site, the amino acid is removed by hydrolysis.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61191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18576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31.11 </a:t>
            </a:r>
            <a:r>
              <a:rPr lang="en-US" sz="1200" b="1" i="0" u="none" strike="noStrike" kern="1200" baseline="0" dirty="0" err="1" smtClean="0">
                <a:solidFill>
                  <a:schemeClr val="tx1"/>
                </a:solidFill>
                <a:latin typeface="+mn-lt"/>
                <a:ea typeface="+mn-ea"/>
                <a:cs typeface="+mn-cs"/>
              </a:rPr>
              <a:t>Threonyl-tRNA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synthetase</a:t>
            </a:r>
            <a:r>
              <a:rPr lang="en-US" sz="1200" b="1" i="0" u="none" strike="noStrike" kern="1200" baseline="0" dirty="0" smtClean="0">
                <a:solidFill>
                  <a:schemeClr val="tx1"/>
                </a:solidFill>
                <a:latin typeface="+mn-lt"/>
                <a:ea typeface="+mn-ea"/>
                <a:cs typeface="+mn-cs"/>
              </a:rPr>
              <a:t> complex.</a:t>
            </a:r>
            <a:r>
              <a:rPr lang="en-US" sz="1200" b="0" i="0" u="none" strike="noStrike" kern="1200" baseline="0" dirty="0" smtClean="0">
                <a:solidFill>
                  <a:schemeClr val="tx1"/>
                </a:solidFill>
                <a:latin typeface="+mn-lt"/>
                <a:ea typeface="+mn-ea"/>
                <a:cs typeface="+mn-cs"/>
              </a:rPr>
              <a:t> The structure shows the complex between </a:t>
            </a:r>
            <a:r>
              <a:rPr lang="en-US" sz="1200" b="0" i="0" u="none" strike="noStrike" kern="1200" baseline="0" dirty="0" err="1" smtClean="0">
                <a:solidFill>
                  <a:schemeClr val="tx1"/>
                </a:solidFill>
                <a:latin typeface="+mn-lt"/>
                <a:ea typeface="+mn-ea"/>
                <a:cs typeface="+mn-cs"/>
              </a:rPr>
              <a:t>threonyl-tRNA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synthetase</a:t>
            </a:r>
            <a:r>
              <a:rPr lang="en-US" sz="1200" b="0" i="0" u="none" strike="noStrike" kern="1200" baseline="0" dirty="0" smtClean="0">
                <a:solidFill>
                  <a:schemeClr val="tx1"/>
                </a:solidFill>
                <a:latin typeface="+mn-lt"/>
                <a:ea typeface="+mn-ea"/>
                <a:cs typeface="+mn-cs"/>
              </a:rPr>
              <a:t> (blue) and </a:t>
            </a:r>
            <a:r>
              <a:rPr lang="en-US" sz="1200" b="0" i="0" u="none" strike="noStrike" kern="1200" baseline="0" dirty="0" err="1" smtClean="0">
                <a:solidFill>
                  <a:schemeClr val="tx1"/>
                </a:solidFill>
                <a:latin typeface="+mn-lt"/>
                <a:ea typeface="+mn-ea"/>
                <a:cs typeface="+mn-cs"/>
              </a:rPr>
              <a:t>tRNA</a:t>
            </a:r>
            <a:r>
              <a:rPr lang="en-US" sz="1200" b="0" i="0" u="none" strike="noStrike" kern="1200" baseline="30000" dirty="0" err="1" smtClean="0">
                <a:solidFill>
                  <a:schemeClr val="tx1"/>
                </a:solidFill>
                <a:latin typeface="+mn-lt"/>
                <a:ea typeface="+mn-ea"/>
                <a:cs typeface="+mn-cs"/>
              </a:rPr>
              <a:t>Thr</a:t>
            </a:r>
            <a:r>
              <a:rPr lang="en-US" sz="1200" b="0" i="0" u="none" strike="noStrike" kern="1200" baseline="0" dirty="0" smtClean="0">
                <a:solidFill>
                  <a:schemeClr val="tx1"/>
                </a:solidFill>
                <a:latin typeface="+mn-lt"/>
                <a:ea typeface="+mn-ea"/>
                <a:cs typeface="+mn-cs"/>
              </a:rPr>
              <a:t> (red).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a:t>
            </a:r>
            <a:r>
              <a:rPr lang="en-US" sz="1200" b="0" i="0" u="none" strike="noStrike" kern="1200" baseline="0" dirty="0" err="1" smtClean="0">
                <a:solidFill>
                  <a:schemeClr val="tx1"/>
                </a:solidFill>
                <a:latin typeface="+mn-lt"/>
                <a:ea typeface="+mn-ea"/>
                <a:cs typeface="+mn-cs"/>
              </a:rPr>
              <a:t>synthetase</a:t>
            </a:r>
            <a:r>
              <a:rPr lang="en-US" sz="1200" b="0" i="0" u="none" strike="noStrike" kern="1200" baseline="0" dirty="0" smtClean="0">
                <a:solidFill>
                  <a:schemeClr val="tx1"/>
                </a:solidFill>
                <a:latin typeface="+mn-lt"/>
                <a:ea typeface="+mn-ea"/>
                <a:cs typeface="+mn-cs"/>
              </a:rPr>
              <a:t> binds to both the acceptor stem and the anticodon loop. [Drawn from 1QF6.pdb.]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173734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31.12 Recognition sites on </a:t>
            </a:r>
            <a:r>
              <a:rPr lang="en-US" sz="1200" b="1" i="0" u="none" strike="noStrike" kern="1200" baseline="0" dirty="0" err="1" smtClean="0">
                <a:solidFill>
                  <a:schemeClr val="tx1"/>
                </a:solidFill>
                <a:latin typeface="+mn-lt"/>
                <a:ea typeface="+mn-ea"/>
                <a:cs typeface="+mn-cs"/>
              </a:rPr>
              <a:t>tRNA</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Circles represent nucleotides, and the sizes of the circles are proportional to the frequency with which they are used as recognition sites by </a:t>
            </a:r>
            <a:r>
              <a:rPr lang="en-US" sz="1200" b="0" i="0" u="none" strike="noStrike" kern="1200" baseline="0" dirty="0" err="1" smtClean="0">
                <a:solidFill>
                  <a:schemeClr val="tx1"/>
                </a:solidFill>
                <a:latin typeface="+mn-lt"/>
                <a:ea typeface="+mn-ea"/>
                <a:cs typeface="+mn-cs"/>
              </a:rPr>
              <a:t>aminoacyl-tRNA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synthetases</a:t>
            </a:r>
            <a:r>
              <a:rPr lang="en-US" sz="1200" b="0" i="0" u="none" strike="noStrike" kern="1200" baseline="0" dirty="0" smtClean="0">
                <a:solidFill>
                  <a:schemeClr val="tx1"/>
                </a:solidFill>
                <a:latin typeface="+mn-lt"/>
                <a:ea typeface="+mn-ea"/>
                <a:cs typeface="+mn-cs"/>
              </a:rPr>
              <a:t>. The numbers indicate the positions of the nucleotides in the base sequence, beginning from the 5′</a:t>
            </a:r>
            <a:r>
              <a:rPr lang="en-US" dirty="0" smtClean="0">
                <a:effectLst/>
              </a:rPr>
              <a:t> </a:t>
            </a:r>
            <a:r>
              <a:rPr lang="en-US" sz="1200" b="0" i="0" u="none" strike="noStrike" kern="1200" baseline="0" dirty="0" smtClean="0">
                <a:solidFill>
                  <a:schemeClr val="tx1"/>
                </a:solidFill>
                <a:latin typeface="+mn-lt"/>
                <a:ea typeface="+mn-ea"/>
                <a:cs typeface="+mn-cs"/>
              </a:rPr>
              <a:t>end of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molecule. [Information from M. </a:t>
            </a:r>
            <a:r>
              <a:rPr lang="en-US" sz="1200" b="0" i="0" u="none" strike="noStrike" kern="1200" baseline="0" dirty="0" err="1" smtClean="0">
                <a:solidFill>
                  <a:schemeClr val="tx1"/>
                </a:solidFill>
                <a:latin typeface="+mn-lt"/>
                <a:ea typeface="+mn-ea"/>
                <a:cs typeface="+mn-cs"/>
              </a:rPr>
              <a:t>Ibba</a:t>
            </a:r>
            <a:r>
              <a:rPr lang="en-US" sz="1200" b="0" i="0" u="none" strike="noStrike" kern="1200" baseline="0" dirty="0" smtClean="0">
                <a:solidFill>
                  <a:schemeClr val="tx1"/>
                </a:solidFill>
                <a:latin typeface="+mn-lt"/>
                <a:ea typeface="+mn-ea"/>
                <a:cs typeface="+mn-cs"/>
              </a:rPr>
              <a:t> and D. </a:t>
            </a:r>
            <a:r>
              <a:rPr lang="en-US" sz="1200" b="0" i="0" u="none" strike="noStrike" kern="1200" baseline="0" dirty="0" err="1" smtClean="0">
                <a:solidFill>
                  <a:schemeClr val="tx1"/>
                </a:solidFill>
                <a:latin typeface="+mn-lt"/>
                <a:ea typeface="+mn-ea"/>
                <a:cs typeface="+mn-cs"/>
              </a:rPr>
              <a:t>Söll</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Annu</a:t>
            </a:r>
            <a:r>
              <a:rPr lang="en-US" sz="1200" b="0" i="1" u="none" strike="noStrike" kern="1200" baseline="0" dirty="0" smtClean="0">
                <a:solidFill>
                  <a:schemeClr val="tx1"/>
                </a:solidFill>
                <a:latin typeface="+mn-lt"/>
                <a:ea typeface="+mn-ea"/>
                <a:cs typeface="+mn-cs"/>
              </a:rPr>
              <a:t>. Rev. </a:t>
            </a:r>
            <a:r>
              <a:rPr lang="de-DE" sz="1200" b="0" i="1" u="none" strike="noStrike" kern="1200" baseline="0" dirty="0" smtClean="0">
                <a:solidFill>
                  <a:schemeClr val="tx1"/>
                </a:solidFill>
                <a:latin typeface="+mn-lt"/>
                <a:ea typeface="+mn-ea"/>
                <a:cs typeface="+mn-cs"/>
              </a:rPr>
              <a:t>Biochem</a:t>
            </a:r>
            <a:r>
              <a:rPr lang="de-DE" sz="1200" b="0" i="0" u="none" strike="noStrike" kern="1200" baseline="0" dirty="0" smtClean="0">
                <a:solidFill>
                  <a:schemeClr val="tx1"/>
                </a:solidFill>
                <a:latin typeface="+mn-lt"/>
                <a:ea typeface="+mn-ea"/>
                <a:cs typeface="+mn-cs"/>
              </a:rPr>
              <a:t>. 69:617–650, 1981, p. 636.]</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322770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387970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399903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31.13 Classes of </a:t>
            </a:r>
            <a:r>
              <a:rPr lang="en-US" sz="1200" b="1" i="0" u="none" strike="noStrike" kern="1200" baseline="0" dirty="0" err="1" smtClean="0">
                <a:solidFill>
                  <a:schemeClr val="tx1"/>
                </a:solidFill>
                <a:latin typeface="+mn-lt"/>
                <a:ea typeface="+mn-ea"/>
                <a:cs typeface="+mn-cs"/>
              </a:rPr>
              <a:t>aminoacyl-tRNA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synthetases</a:t>
            </a:r>
            <a:r>
              <a:rPr lang="en-US" sz="1200" b="1"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class I and class II </a:t>
            </a:r>
            <a:r>
              <a:rPr lang="en-US" sz="1200" b="0" i="0" u="none" strike="noStrike" kern="1200" baseline="0" dirty="0" err="1" smtClean="0">
                <a:solidFill>
                  <a:schemeClr val="tx1"/>
                </a:solidFill>
                <a:latin typeface="+mn-lt"/>
                <a:ea typeface="+mn-ea"/>
                <a:cs typeface="+mn-cs"/>
              </a:rPr>
              <a:t>synthetases</a:t>
            </a:r>
            <a:r>
              <a:rPr lang="en-US" sz="1200" b="0" i="0" u="none" strike="noStrike" kern="1200" baseline="0" dirty="0" smtClean="0">
                <a:solidFill>
                  <a:schemeClr val="tx1"/>
                </a:solidFill>
                <a:latin typeface="+mn-lt"/>
                <a:ea typeface="+mn-ea"/>
                <a:cs typeface="+mn-cs"/>
              </a:rPr>
              <a:t> recognize different faces of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molecule. The CCA arm of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adopts different conformations in complexes with the two classes of </a:t>
            </a:r>
            <a:r>
              <a:rPr lang="en-US" sz="1200" b="0" i="0" u="none" strike="noStrike" kern="1200" baseline="0" dirty="0" err="1" smtClean="0">
                <a:solidFill>
                  <a:schemeClr val="tx1"/>
                </a:solidFill>
                <a:latin typeface="+mn-lt"/>
                <a:ea typeface="+mn-ea"/>
                <a:cs typeface="+mn-cs"/>
              </a:rPr>
              <a:t>synthetase</a:t>
            </a:r>
            <a:r>
              <a:rPr lang="en-US" sz="1200" b="0" i="0" u="none" strike="noStrike" kern="1200" baseline="0" dirty="0" smtClean="0">
                <a:solidFill>
                  <a:schemeClr val="tx1"/>
                </a:solidFill>
                <a:latin typeface="+mn-lt"/>
                <a:ea typeface="+mn-ea"/>
                <a:cs typeface="+mn-cs"/>
              </a:rPr>
              <a:t>. Note that the CCA arm of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is turned toward the viewer (Figures 31.4 and 31.5). [Drawn from 1EUY.pdb and 1QF6.pdb.]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1548110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31.14 The ribosome at high resolution. </a:t>
            </a:r>
            <a:r>
              <a:rPr lang="en-US" sz="1200" b="0" i="0" u="none" strike="noStrike" kern="1200" baseline="0" dirty="0" smtClean="0">
                <a:solidFill>
                  <a:schemeClr val="tx1"/>
                </a:solidFill>
                <a:latin typeface="+mn-lt"/>
                <a:ea typeface="+mn-ea"/>
                <a:cs typeface="+mn-cs"/>
              </a:rPr>
              <a:t>Detailed models of the ribosome based on the results of x-ray crystallographic studies of the 70S ribosome and the 30S and 50S subunits: (left) view of the part of the 50S subunit that interacts with the 30S subunit; (center) side view of the 70S ribosome; (right) view of the part of the 30S subunit that interacts with the 50S subunit. 23S RNA is shown in yellow, 5S RNA in orange, 16S RNA in green, proteins of the 50S subunit in red, and proteins of the 30S subunit in blue.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interface between the 50S and the 30S subunits consists entirely of RNA. [Drawn from 1GIX.pdb and 1GIY.pdb.]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915049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31.15 Ribosomal RNA folding pattern.</a:t>
            </a:r>
            <a:r>
              <a:rPr lang="en-US" sz="1200" b="0" i="0" u="none" strike="noStrike" kern="1200" baseline="0" dirty="0" smtClean="0">
                <a:solidFill>
                  <a:schemeClr val="tx1"/>
                </a:solidFill>
                <a:latin typeface="+mn-lt"/>
                <a:ea typeface="+mn-ea"/>
                <a:cs typeface="+mn-cs"/>
              </a:rPr>
              <a:t> (A) The secondary structure of 16S ribosomal RNA deduced from sequence comparison and the results of chemical studies. (B) The tertiary structure of 16S RNA determined by x-ray crystallography. [(A) Courtesy of Dr. Bryn Weiser and Dr. Harry </a:t>
            </a:r>
            <a:r>
              <a:rPr lang="en-US" sz="1200" b="0" i="0" u="none" strike="noStrike" kern="1200" baseline="0" dirty="0" err="1" smtClean="0">
                <a:solidFill>
                  <a:schemeClr val="tx1"/>
                </a:solidFill>
                <a:latin typeface="+mn-lt"/>
                <a:ea typeface="+mn-ea"/>
                <a:cs typeface="+mn-cs"/>
              </a:rPr>
              <a:t>Noller</a:t>
            </a:r>
            <a:r>
              <a:rPr lang="en-US" sz="1200" b="0" i="0" u="none" strike="noStrike" kern="1200" baseline="0" dirty="0" smtClean="0">
                <a:solidFill>
                  <a:schemeClr val="tx1"/>
                </a:solidFill>
                <a:latin typeface="+mn-lt"/>
                <a:ea typeface="+mn-ea"/>
                <a:cs typeface="+mn-cs"/>
              </a:rPr>
              <a:t>; (B) drawn from 1FJG.pdb.]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186822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31.16 Transfer RNA-binding sites. </a:t>
            </a:r>
            <a:r>
              <a:rPr lang="en-US" sz="1200" b="0" i="0" u="none" strike="noStrike" kern="1200" baseline="0" dirty="0" smtClean="0">
                <a:solidFill>
                  <a:schemeClr val="tx1"/>
                </a:solidFill>
                <a:latin typeface="+mn-lt"/>
                <a:ea typeface="+mn-ea"/>
                <a:cs typeface="+mn-cs"/>
              </a:rPr>
              <a:t>(A) Three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-binding sites are present on the 70S ribosome. They are called the A (for </a:t>
            </a:r>
            <a:r>
              <a:rPr lang="en-US" sz="1200" b="0" i="0" u="none" strike="noStrike" kern="1200" baseline="0" dirty="0" err="1" smtClean="0">
                <a:solidFill>
                  <a:schemeClr val="tx1"/>
                </a:solidFill>
                <a:latin typeface="+mn-lt"/>
                <a:ea typeface="+mn-ea"/>
                <a:cs typeface="+mn-cs"/>
              </a:rPr>
              <a:t>aminoacyl</a:t>
            </a:r>
            <a:r>
              <a:rPr lang="en-US" sz="1200" b="0" i="0" u="none" strike="noStrike" kern="1200" baseline="0" dirty="0" smtClean="0">
                <a:solidFill>
                  <a:schemeClr val="tx1"/>
                </a:solidFill>
                <a:latin typeface="+mn-lt"/>
                <a:ea typeface="+mn-ea"/>
                <a:cs typeface="+mn-cs"/>
              </a:rPr>
              <a:t>), P (for </a:t>
            </a:r>
            <a:r>
              <a:rPr lang="en-US" sz="1200" b="0" i="0" u="none" strike="noStrike" kern="1200" baseline="0" dirty="0" err="1" smtClean="0">
                <a:solidFill>
                  <a:schemeClr val="tx1"/>
                </a:solidFill>
                <a:latin typeface="+mn-lt"/>
                <a:ea typeface="+mn-ea"/>
                <a:cs typeface="+mn-cs"/>
              </a:rPr>
              <a:t>peptidyl</a:t>
            </a:r>
            <a:r>
              <a:rPr lang="en-US" sz="1200" b="0" i="0" u="none" strike="noStrike" kern="1200" baseline="0" dirty="0" smtClean="0">
                <a:solidFill>
                  <a:schemeClr val="tx1"/>
                </a:solidFill>
                <a:latin typeface="+mn-lt"/>
                <a:ea typeface="+mn-ea"/>
                <a:cs typeface="+mn-cs"/>
              </a:rPr>
              <a:t>), and E (for exit) sites. Each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molecule contacts both the 30S and the 50S subunit. (B)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molecules in sites A and P are base-paired with mRNA. [(B) Drawn from 1JGP. </a:t>
            </a:r>
            <a:r>
              <a:rPr lang="en-US" sz="1200" b="0" i="0" u="none" strike="noStrike" kern="1200" baseline="0" dirty="0" err="1" smtClean="0">
                <a:solidFill>
                  <a:schemeClr val="tx1"/>
                </a:solidFill>
                <a:latin typeface="+mn-lt"/>
                <a:ea typeface="+mn-ea"/>
                <a:cs typeface="+mn-cs"/>
              </a:rPr>
              <a:t>pdb</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2818622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31.17 An active ribosome. </a:t>
            </a:r>
            <a:r>
              <a:rPr lang="en-US" sz="1200" b="0" i="0" u="none" strike="noStrike" kern="1200" baseline="0" dirty="0" smtClean="0">
                <a:solidFill>
                  <a:schemeClr val="tx1"/>
                </a:solidFill>
                <a:latin typeface="+mn-lt"/>
                <a:ea typeface="+mn-ea"/>
                <a:cs typeface="+mn-cs"/>
              </a:rPr>
              <a:t>This schematic representation shows the relations among the key components of the translation machinery.</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291859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31.18 Initiation sites. </a:t>
            </a:r>
            <a:r>
              <a:rPr lang="en-US" sz="1200" b="0" i="0" u="none" strike="noStrike" kern="1200" baseline="0" dirty="0" smtClean="0">
                <a:solidFill>
                  <a:schemeClr val="tx1"/>
                </a:solidFill>
                <a:latin typeface="+mn-lt"/>
                <a:ea typeface="+mn-ea"/>
                <a:cs typeface="+mn-cs"/>
              </a:rPr>
              <a:t>Sequences of mRNA initiation sites for protein synthesis in some bacterial and viral mRNA molecules. Comparison of these sequences reveals some recurring features.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76515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31.19 </a:t>
            </a:r>
            <a:r>
              <a:rPr lang="en-US" sz="1200" b="1" i="0" u="none" strike="noStrike" kern="1200" baseline="0" dirty="0" err="1" smtClean="0">
                <a:solidFill>
                  <a:schemeClr val="tx1"/>
                </a:solidFill>
                <a:latin typeface="+mn-lt"/>
                <a:ea typeface="+mn-ea"/>
                <a:cs typeface="+mn-cs"/>
              </a:rPr>
              <a:t>Formylation</a:t>
            </a:r>
            <a:r>
              <a:rPr lang="en-US" sz="1200" b="1" i="0" u="none" strike="noStrike" kern="1200" baseline="0" dirty="0" smtClean="0">
                <a:solidFill>
                  <a:schemeClr val="tx1"/>
                </a:solidFill>
                <a:latin typeface="+mn-lt"/>
                <a:ea typeface="+mn-ea"/>
                <a:cs typeface="+mn-cs"/>
              </a:rPr>
              <a:t> of </a:t>
            </a:r>
            <a:r>
              <a:rPr lang="en-US" sz="1200" b="1" i="0" u="none" strike="noStrike" kern="1200" baseline="0" dirty="0" err="1" smtClean="0">
                <a:solidFill>
                  <a:schemeClr val="tx1"/>
                </a:solidFill>
                <a:latin typeface="+mn-lt"/>
                <a:ea typeface="+mn-ea"/>
                <a:cs typeface="+mn-cs"/>
              </a:rPr>
              <a:t>methionyl-tRNA</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Initiator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tRNA</a:t>
            </a:r>
            <a:r>
              <a:rPr lang="en-US" sz="1200" b="0" i="0" u="none" strike="noStrike" kern="1200" baseline="-25000" dirty="0" err="1" smtClean="0">
                <a:solidFill>
                  <a:schemeClr val="tx1"/>
                </a:solidFill>
                <a:latin typeface="+mn-lt"/>
                <a:ea typeface="+mn-ea"/>
                <a:cs typeface="+mn-cs"/>
              </a:rPr>
              <a:t>f</a:t>
            </a:r>
            <a:r>
              <a:rPr lang="en-US" sz="1200" b="0" i="0" u="none" strike="noStrike" kern="1200" baseline="0" dirty="0" smtClean="0">
                <a:solidFill>
                  <a:schemeClr val="tx1"/>
                </a:solidFill>
                <a:latin typeface="+mn-lt"/>
                <a:ea typeface="+mn-ea"/>
                <a:cs typeface="+mn-cs"/>
              </a:rPr>
              <a:t>) is first charged with methionine, and then a </a:t>
            </a:r>
            <a:r>
              <a:rPr lang="en-US" sz="1200" b="0" i="0" u="none" strike="noStrike" kern="1200" baseline="0" dirty="0" err="1" smtClean="0">
                <a:solidFill>
                  <a:schemeClr val="tx1"/>
                </a:solidFill>
                <a:latin typeface="+mn-lt"/>
                <a:ea typeface="+mn-ea"/>
                <a:cs typeface="+mn-cs"/>
              </a:rPr>
              <a:t>formyl</a:t>
            </a:r>
            <a:r>
              <a:rPr lang="en-US" sz="1200" b="0" i="0" u="none" strike="noStrike" kern="1200" baseline="0" dirty="0" smtClean="0">
                <a:solidFill>
                  <a:schemeClr val="tx1"/>
                </a:solidFill>
                <a:latin typeface="+mn-lt"/>
                <a:ea typeface="+mn-ea"/>
                <a:cs typeface="+mn-cs"/>
              </a:rPr>
              <a:t> group is transferred to the </a:t>
            </a:r>
            <a:r>
              <a:rPr lang="en-US" sz="1200" b="0" i="0" u="none" strike="noStrike" kern="1200" baseline="0" dirty="0" err="1" smtClean="0">
                <a:solidFill>
                  <a:schemeClr val="tx1"/>
                </a:solidFill>
                <a:latin typeface="+mn-lt"/>
                <a:ea typeface="+mn-ea"/>
                <a:cs typeface="+mn-cs"/>
              </a:rPr>
              <a:t>methionyl-tRNA</a:t>
            </a:r>
            <a:r>
              <a:rPr lang="en-US" sz="1200" b="0" i="0" u="none" strike="noStrike" kern="1200" baseline="-25000" dirty="0" err="1" smtClean="0">
                <a:solidFill>
                  <a:schemeClr val="tx1"/>
                </a:solidFill>
                <a:latin typeface="+mn-lt"/>
                <a:ea typeface="+mn-ea"/>
                <a:cs typeface="+mn-cs"/>
              </a:rPr>
              <a:t>f</a:t>
            </a:r>
            <a:r>
              <a:rPr lang="en-US" sz="1200" b="0" i="0" u="none" strike="noStrike" kern="1200" baseline="0" dirty="0" smtClean="0">
                <a:solidFill>
                  <a:schemeClr val="tx1"/>
                </a:solidFill>
                <a:latin typeface="+mn-lt"/>
                <a:ea typeface="+mn-ea"/>
                <a:cs typeface="+mn-cs"/>
              </a:rPr>
              <a:t> from </a:t>
            </a:r>
            <a:r>
              <a:rPr lang="en-US" sz="1200" b="0" i="1" u="none" strike="noStrike" kern="1200" baseline="0" dirty="0" smtClean="0">
                <a:solidFill>
                  <a:schemeClr val="tx1"/>
                </a:solidFill>
                <a:latin typeface="+mn-lt"/>
                <a:ea typeface="+mn-ea"/>
                <a:cs typeface="+mn-cs"/>
              </a:rPr>
              <a:t>N</a:t>
            </a:r>
            <a:r>
              <a:rPr lang="en-US" sz="1200" b="0" i="0" u="none" strike="noStrike" kern="1200" baseline="30000" dirty="0" smtClean="0">
                <a:solidFill>
                  <a:schemeClr val="tx1"/>
                </a:solidFill>
                <a:latin typeface="+mn-lt"/>
                <a:ea typeface="+mn-ea"/>
                <a:cs typeface="+mn-cs"/>
              </a:rPr>
              <a:t>10</a:t>
            </a:r>
            <a:r>
              <a:rPr lang="en-US" sz="1200" b="0" i="0" u="none" strike="noStrike" kern="1200" baseline="0" dirty="0" smtClean="0">
                <a:solidFill>
                  <a:schemeClr val="tx1"/>
                </a:solidFill>
                <a:latin typeface="+mn-lt"/>
                <a:ea typeface="+mn-ea"/>
                <a:cs typeface="+mn-cs"/>
              </a:rPr>
              <a:t>-formyltetrahydrofolate.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2317870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31.20 Translation initiation in bacteria. </a:t>
            </a:r>
            <a:r>
              <a:rPr lang="en-US" sz="1200" b="0" i="0" u="none" strike="noStrike" kern="1200" baseline="0" dirty="0" smtClean="0">
                <a:solidFill>
                  <a:schemeClr val="tx1"/>
                </a:solidFill>
                <a:latin typeface="+mn-lt"/>
                <a:ea typeface="+mn-ea"/>
                <a:cs typeface="+mn-cs"/>
              </a:rPr>
              <a:t>Initiation factors aid the assembly first of the 30S initiation complex and then of the 70S initiation complex.</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2785131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31.21 Structure of elongation factor Tu.</a:t>
            </a:r>
            <a:r>
              <a:rPr lang="en-US" sz="1200" b="0" i="0" u="none" strike="noStrike" kern="1200" baseline="0" dirty="0" smtClean="0">
                <a:solidFill>
                  <a:schemeClr val="tx1"/>
                </a:solidFill>
                <a:latin typeface="+mn-lt"/>
                <a:ea typeface="+mn-ea"/>
                <a:cs typeface="+mn-cs"/>
              </a:rPr>
              <a:t> The structure of a complex between elongation factor </a:t>
            </a:r>
            <a:r>
              <a:rPr lang="en-US" sz="1200" b="0" i="0" u="none" strike="noStrike" kern="1200" baseline="0" dirty="0" err="1" smtClean="0">
                <a:solidFill>
                  <a:schemeClr val="tx1"/>
                </a:solidFill>
                <a:latin typeface="+mn-lt"/>
                <a:ea typeface="+mn-ea"/>
                <a:cs typeface="+mn-cs"/>
              </a:rPr>
              <a:t>Tu</a:t>
            </a:r>
            <a:r>
              <a:rPr lang="en-US" sz="1200" b="0" i="0" u="none" strike="noStrike" kern="1200" baseline="0" dirty="0" smtClean="0">
                <a:solidFill>
                  <a:schemeClr val="tx1"/>
                </a:solidFill>
                <a:latin typeface="+mn-lt"/>
                <a:ea typeface="+mn-ea"/>
                <a:cs typeface="+mn-cs"/>
              </a:rPr>
              <a:t> (EF-</a:t>
            </a:r>
            <a:r>
              <a:rPr lang="en-US" sz="1200" b="0" i="0" u="none" strike="noStrike" kern="1200" baseline="0" dirty="0" err="1" smtClean="0">
                <a:solidFill>
                  <a:schemeClr val="tx1"/>
                </a:solidFill>
                <a:latin typeface="+mn-lt"/>
                <a:ea typeface="+mn-ea"/>
                <a:cs typeface="+mn-cs"/>
              </a:rPr>
              <a:t>Tu</a:t>
            </a:r>
            <a:r>
              <a:rPr lang="en-US" sz="1200" b="0" i="0" u="none" strike="noStrike" kern="1200" baseline="0" dirty="0" smtClean="0">
                <a:solidFill>
                  <a:schemeClr val="tx1"/>
                </a:solidFill>
                <a:latin typeface="+mn-lt"/>
                <a:ea typeface="+mn-ea"/>
                <a:cs typeface="+mn-cs"/>
              </a:rPr>
              <a:t>) and an </a:t>
            </a:r>
            <a:r>
              <a:rPr lang="en-US" sz="1200" b="0" i="0" u="none" strike="noStrike" kern="1200" baseline="0" dirty="0" err="1" smtClean="0">
                <a:solidFill>
                  <a:schemeClr val="tx1"/>
                </a:solidFill>
                <a:latin typeface="+mn-lt"/>
                <a:ea typeface="+mn-ea"/>
                <a:cs typeface="+mn-cs"/>
              </a:rPr>
              <a:t>aminoacyl-tRNA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P-loop </a:t>
            </a:r>
            <a:r>
              <a:rPr lang="en-US" sz="1200" b="0" i="0" u="none" strike="noStrike" kern="1200" baseline="0" dirty="0" err="1" smtClean="0">
                <a:solidFill>
                  <a:schemeClr val="tx1"/>
                </a:solidFill>
                <a:latin typeface="+mn-lt"/>
                <a:ea typeface="+mn-ea"/>
                <a:cs typeface="+mn-cs"/>
              </a:rPr>
              <a:t>NTPase</a:t>
            </a:r>
            <a:r>
              <a:rPr lang="en-US" sz="1200" b="0" i="0" u="none" strike="noStrike" kern="1200" baseline="0" dirty="0" smtClean="0">
                <a:solidFill>
                  <a:schemeClr val="tx1"/>
                </a:solidFill>
                <a:latin typeface="+mn-lt"/>
                <a:ea typeface="+mn-ea"/>
                <a:cs typeface="+mn-cs"/>
              </a:rPr>
              <a:t> domain (purple shading) at the amino-terminal end of EF-Tu. This </a:t>
            </a:r>
            <a:r>
              <a:rPr lang="en-US" sz="1200" b="0" i="0" u="none" strike="noStrike" kern="1200" baseline="0" dirty="0" err="1" smtClean="0">
                <a:solidFill>
                  <a:schemeClr val="tx1"/>
                </a:solidFill>
                <a:latin typeface="+mn-lt"/>
                <a:ea typeface="+mn-ea"/>
                <a:cs typeface="+mn-cs"/>
              </a:rPr>
              <a:t>NTPase</a:t>
            </a:r>
            <a:r>
              <a:rPr lang="en-US" sz="1200" b="0" i="0" u="none" strike="noStrike" kern="1200" baseline="0" dirty="0" smtClean="0">
                <a:solidFill>
                  <a:schemeClr val="tx1"/>
                </a:solidFill>
                <a:latin typeface="+mn-lt"/>
                <a:ea typeface="+mn-ea"/>
                <a:cs typeface="+mn-cs"/>
              </a:rPr>
              <a:t> domain is similar to those in other G proteins. [Drawn from 1B23. </a:t>
            </a:r>
            <a:r>
              <a:rPr lang="en-US" sz="1200" b="0" i="0" u="none" strike="noStrike" kern="1200" baseline="0" dirty="0" err="1" smtClean="0">
                <a:solidFill>
                  <a:schemeClr val="tx1"/>
                </a:solidFill>
                <a:latin typeface="+mn-lt"/>
                <a:ea typeface="+mn-ea"/>
                <a:cs typeface="+mn-cs"/>
              </a:rPr>
              <a:t>pdb</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2034088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31.22 GTP–GDP cycle of EF-Tu. </a:t>
            </a:r>
            <a:r>
              <a:rPr lang="en-US" sz="1200" kern="1200" dirty="0" smtClean="0">
                <a:solidFill>
                  <a:schemeClr val="tx1"/>
                </a:solidFill>
                <a:effectLst/>
                <a:latin typeface="+mn-lt"/>
                <a:ea typeface="+mn-ea"/>
                <a:cs typeface="+mn-cs"/>
              </a:rPr>
              <a:t>(1) EF-</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-GTP binds </a:t>
            </a:r>
            <a:r>
              <a:rPr lang="en-US" sz="1200" kern="1200" dirty="0" err="1" smtClean="0">
                <a:solidFill>
                  <a:schemeClr val="tx1"/>
                </a:solidFill>
                <a:effectLst/>
                <a:latin typeface="+mn-lt"/>
                <a:ea typeface="+mn-ea"/>
                <a:cs typeface="+mn-cs"/>
              </a:rPr>
              <a:t>tRNA</a:t>
            </a:r>
            <a:r>
              <a:rPr lang="en-US" sz="1200" kern="1200" dirty="0" smtClean="0">
                <a:solidFill>
                  <a:schemeClr val="tx1"/>
                </a:solidFill>
                <a:effectLst/>
                <a:latin typeface="+mn-lt"/>
                <a:ea typeface="+mn-ea"/>
                <a:cs typeface="+mn-cs"/>
              </a:rPr>
              <a:t> and delivers it to the A site on the ribosome.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Correct codon recognition stimulates the </a:t>
            </a:r>
            <a:r>
              <a:rPr lang="en-US" sz="1200" kern="1200" dirty="0" err="1" smtClean="0">
                <a:solidFill>
                  <a:schemeClr val="tx1"/>
                </a:solidFill>
                <a:effectLst/>
                <a:latin typeface="+mn-lt"/>
                <a:ea typeface="+mn-ea"/>
                <a:cs typeface="+mn-cs"/>
              </a:rPr>
              <a:t>GTPase</a:t>
            </a:r>
            <a:r>
              <a:rPr lang="en-US" sz="1200" kern="1200" dirty="0" smtClean="0">
                <a:solidFill>
                  <a:schemeClr val="tx1"/>
                </a:solidFill>
                <a:effectLst/>
                <a:latin typeface="+mn-lt"/>
                <a:ea typeface="+mn-ea"/>
                <a:cs typeface="+mn-cs"/>
              </a:rPr>
              <a:t> activity of EF-</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 which leaves the ribosome in its GDP form. (3) EF-Ts binds to EF-</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-GDP. (4) EF-Ts induces release of GDP. EF-Ts departs as another GTP and </a:t>
            </a:r>
            <a:r>
              <a:rPr lang="en-US" sz="1200" kern="1200" dirty="0" err="1" smtClean="0">
                <a:solidFill>
                  <a:schemeClr val="tx1"/>
                </a:solidFill>
                <a:effectLst/>
                <a:latin typeface="+mn-lt"/>
                <a:ea typeface="+mn-ea"/>
                <a:cs typeface="+mn-cs"/>
              </a:rPr>
              <a:t>tRNA</a:t>
            </a:r>
            <a:r>
              <a:rPr lang="en-US" sz="1200" kern="1200" dirty="0" smtClean="0">
                <a:solidFill>
                  <a:schemeClr val="tx1"/>
                </a:solidFill>
                <a:effectLst/>
                <a:latin typeface="+mn-lt"/>
                <a:ea typeface="+mn-ea"/>
                <a:cs typeface="+mn-cs"/>
              </a:rPr>
              <a:t> bind to EF-</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-GTP, and the complex is ready for another delivery to the ribosome.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2536127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31.23 Peptide-bond formation. </a:t>
            </a:r>
            <a:r>
              <a:rPr lang="en-US" sz="1200" b="0" i="0" u="none" strike="noStrike" kern="1200" baseline="0" dirty="0" smtClean="0">
                <a:solidFill>
                  <a:schemeClr val="tx1"/>
                </a:solidFill>
                <a:latin typeface="+mn-lt"/>
                <a:ea typeface="+mn-ea"/>
                <a:cs typeface="+mn-cs"/>
              </a:rPr>
              <a:t>(A) The amino group of the </a:t>
            </a:r>
            <a:r>
              <a:rPr lang="en-US" sz="1200" b="0" i="0" u="none" strike="noStrike" kern="1200" baseline="0" dirty="0" err="1" smtClean="0">
                <a:solidFill>
                  <a:schemeClr val="tx1"/>
                </a:solidFill>
                <a:latin typeface="+mn-lt"/>
                <a:ea typeface="+mn-ea"/>
                <a:cs typeface="+mn-cs"/>
              </a:rPr>
              <a:t>aminoacyl-tRNA</a:t>
            </a:r>
            <a:r>
              <a:rPr lang="en-US" sz="1200" b="0" i="0" u="none" strike="noStrike" kern="1200" baseline="0" dirty="0" smtClean="0">
                <a:solidFill>
                  <a:schemeClr val="tx1"/>
                </a:solidFill>
                <a:latin typeface="+mn-lt"/>
                <a:ea typeface="+mn-ea"/>
                <a:cs typeface="+mn-cs"/>
              </a:rPr>
              <a:t> attacks the carbonyl group of the ester linkage of the </a:t>
            </a:r>
            <a:r>
              <a:rPr lang="en-US" sz="1200" b="0" i="0" u="none" strike="noStrike" kern="1200" baseline="0" dirty="0" err="1" smtClean="0">
                <a:solidFill>
                  <a:schemeClr val="tx1"/>
                </a:solidFill>
                <a:latin typeface="+mn-lt"/>
                <a:ea typeface="+mn-ea"/>
                <a:cs typeface="+mn-cs"/>
              </a:rPr>
              <a:t>peptidyl-tRNA</a:t>
            </a:r>
            <a:r>
              <a:rPr lang="en-US" sz="1200" b="0" i="0" u="none" strike="noStrike" kern="1200" baseline="0" dirty="0" smtClean="0">
                <a:solidFill>
                  <a:schemeClr val="tx1"/>
                </a:solidFill>
                <a:latin typeface="+mn-lt"/>
                <a:ea typeface="+mn-ea"/>
                <a:cs typeface="+mn-cs"/>
              </a:rPr>
              <a:t>. (B) An eight-membered transition state is formed. Note: Not all atoms are shown and some bond lengths are exaggerated for clarity. (C) This transition state collapses to form the peptide bond and release the </a:t>
            </a:r>
            <a:r>
              <a:rPr lang="en-US" sz="1200" b="0" i="0" u="none" strike="noStrike" kern="1200" baseline="0" dirty="0" err="1" smtClean="0">
                <a:solidFill>
                  <a:schemeClr val="tx1"/>
                </a:solidFill>
                <a:latin typeface="+mn-lt"/>
                <a:ea typeface="+mn-ea"/>
                <a:cs typeface="+mn-cs"/>
              </a:rPr>
              <a:t>deacylated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4247279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31.24 Mechanism of protein synthesis. </a:t>
            </a:r>
            <a:r>
              <a:rPr lang="en-US" sz="1200" b="0" i="0" u="none" strike="noStrike" kern="1200" baseline="0" dirty="0" smtClean="0">
                <a:solidFill>
                  <a:schemeClr val="tx1"/>
                </a:solidFill>
                <a:latin typeface="+mn-lt"/>
                <a:ea typeface="+mn-ea"/>
                <a:cs typeface="+mn-cs"/>
              </a:rPr>
              <a:t>The cycle begins with </a:t>
            </a:r>
            <a:r>
              <a:rPr lang="en-US" sz="1200" b="0" i="0" u="none" strike="noStrike" kern="1200" baseline="0" dirty="0" err="1" smtClean="0">
                <a:solidFill>
                  <a:schemeClr val="tx1"/>
                </a:solidFill>
                <a:latin typeface="+mn-lt"/>
                <a:ea typeface="+mn-ea"/>
                <a:cs typeface="+mn-cs"/>
              </a:rPr>
              <a:t>peptidyl-tRNA</a:t>
            </a:r>
            <a:r>
              <a:rPr lang="en-US" sz="1200" b="0" i="0" u="none" strike="noStrike" kern="1200" baseline="0" dirty="0" smtClean="0">
                <a:solidFill>
                  <a:schemeClr val="tx1"/>
                </a:solidFill>
                <a:latin typeface="+mn-lt"/>
                <a:ea typeface="+mn-ea"/>
                <a:cs typeface="+mn-cs"/>
              </a:rPr>
              <a:t> in the P site. (1) An </a:t>
            </a:r>
            <a:r>
              <a:rPr lang="en-US" sz="1200" b="0" i="0" u="none" strike="noStrike" kern="1200" baseline="0" dirty="0" err="1" smtClean="0">
                <a:solidFill>
                  <a:schemeClr val="tx1"/>
                </a:solidFill>
                <a:latin typeface="+mn-lt"/>
                <a:ea typeface="+mn-ea"/>
                <a:cs typeface="+mn-cs"/>
              </a:rPr>
              <a:t>aminoacyl-tRNA</a:t>
            </a:r>
            <a:r>
              <a:rPr lang="en-US" sz="1200" b="0" i="0" u="none" strike="noStrike" kern="1200" baseline="0" dirty="0" smtClean="0">
                <a:solidFill>
                  <a:schemeClr val="tx1"/>
                </a:solidFill>
                <a:latin typeface="+mn-lt"/>
                <a:ea typeface="+mn-ea"/>
                <a:cs typeface="+mn-cs"/>
              </a:rPr>
              <a:t> binds in the A site. (2) With both sites occupied, a new peptide bond is formed. (3) The </a:t>
            </a:r>
            <a:r>
              <a:rPr lang="en-US" sz="1200" b="0" i="0" u="none" strike="noStrike" kern="1200" baseline="0" dirty="0" err="1" smtClean="0">
                <a:solidFill>
                  <a:schemeClr val="tx1"/>
                </a:solidFill>
                <a:latin typeface="+mn-lt"/>
                <a:ea typeface="+mn-ea"/>
                <a:cs typeface="+mn-cs"/>
              </a:rPr>
              <a:t>tRNAs</a:t>
            </a:r>
            <a:r>
              <a:rPr lang="en-US" sz="1200" b="0" i="0" u="none" strike="noStrike" kern="1200" baseline="0" dirty="0" smtClean="0">
                <a:solidFill>
                  <a:schemeClr val="tx1"/>
                </a:solidFill>
                <a:latin typeface="+mn-lt"/>
                <a:ea typeface="+mn-ea"/>
                <a:cs typeface="+mn-cs"/>
              </a:rPr>
              <a:t> and the mRNA are </a:t>
            </a:r>
            <a:r>
              <a:rPr lang="en-US" sz="1200" b="0" i="0" u="none" strike="noStrike" kern="1200" baseline="0" dirty="0" err="1" smtClean="0">
                <a:solidFill>
                  <a:schemeClr val="tx1"/>
                </a:solidFill>
                <a:latin typeface="+mn-lt"/>
                <a:ea typeface="+mn-ea"/>
                <a:cs typeface="+mn-cs"/>
              </a:rPr>
              <a:t>translocated</a:t>
            </a:r>
            <a:r>
              <a:rPr lang="en-US" sz="1200" b="0" i="0" u="none" strike="noStrike" kern="1200" baseline="0" dirty="0" smtClean="0">
                <a:solidFill>
                  <a:schemeClr val="tx1"/>
                </a:solidFill>
                <a:latin typeface="+mn-lt"/>
                <a:ea typeface="+mn-ea"/>
                <a:cs typeface="+mn-cs"/>
              </a:rPr>
              <a:t> through the action of elongation factor G, which moves the </a:t>
            </a:r>
            <a:r>
              <a:rPr lang="en-US" sz="1200" b="0" i="0" u="none" strike="noStrike" kern="1200" baseline="0" dirty="0" err="1" smtClean="0">
                <a:solidFill>
                  <a:schemeClr val="tx1"/>
                </a:solidFill>
                <a:latin typeface="+mn-lt"/>
                <a:ea typeface="+mn-ea"/>
                <a:cs typeface="+mn-cs"/>
              </a:rPr>
              <a:t>deacylated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to the E site. (4) Once there,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is free to dissociate to complete the cycle.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4117590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31.25 Translocation mechanism. </a:t>
            </a:r>
            <a:r>
              <a:rPr lang="en-US" sz="1200" b="0" i="0" u="none" strike="noStrike" kern="1200" baseline="0" dirty="0" smtClean="0">
                <a:solidFill>
                  <a:schemeClr val="tx1"/>
                </a:solidFill>
                <a:latin typeface="+mn-lt"/>
                <a:ea typeface="+mn-ea"/>
                <a:cs typeface="+mn-cs"/>
              </a:rPr>
              <a:t>In the GTP form, EF-G binds to the A site on the 50S subunit. This binding stimulates GTP hydrolysis, inducing a conformational change in EF-G that forces the </a:t>
            </a:r>
            <a:r>
              <a:rPr lang="en-US" sz="1200" b="0" i="0" u="none" strike="noStrike" kern="1200" baseline="0" dirty="0" err="1" smtClean="0">
                <a:solidFill>
                  <a:schemeClr val="tx1"/>
                </a:solidFill>
                <a:latin typeface="+mn-lt"/>
                <a:ea typeface="+mn-ea"/>
                <a:cs typeface="+mn-cs"/>
              </a:rPr>
              <a:t>tRNAs</a:t>
            </a:r>
            <a:r>
              <a:rPr lang="en-US" sz="1200" b="0" i="0" u="none" strike="noStrike" kern="1200" baseline="0" dirty="0" smtClean="0">
                <a:solidFill>
                  <a:schemeClr val="tx1"/>
                </a:solidFill>
                <a:latin typeface="+mn-lt"/>
                <a:ea typeface="+mn-ea"/>
                <a:cs typeface="+mn-cs"/>
              </a:rPr>
              <a:t> and mRNA to move through the ribosome by a distance corresponding to one codon.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329723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31.1 Polypeptide-chain growth. </a:t>
            </a:r>
            <a:r>
              <a:rPr lang="en-US" sz="1200" b="0" i="0" u="none" strike="noStrike" kern="1200" baseline="0" dirty="0" smtClean="0">
                <a:solidFill>
                  <a:schemeClr val="tx1"/>
                </a:solidFill>
                <a:latin typeface="+mn-lt"/>
                <a:ea typeface="+mn-ea"/>
                <a:cs typeface="+mn-cs"/>
              </a:rPr>
              <a:t>Proteins are synthesized by the successive addition of amino acids to the carboxyl terminus.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31.26 </a:t>
            </a:r>
            <a:r>
              <a:rPr lang="en-US" sz="1200" b="1" i="0" u="none" strike="noStrike" kern="1200" baseline="0" dirty="0" err="1" smtClean="0">
                <a:solidFill>
                  <a:schemeClr val="tx1"/>
                </a:solidFill>
                <a:latin typeface="+mn-lt"/>
                <a:ea typeface="+mn-ea"/>
                <a:cs typeface="+mn-cs"/>
              </a:rPr>
              <a:t>Polysomes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Transcription of a segment of DNA from </a:t>
            </a:r>
            <a:r>
              <a:rPr lang="en-US" sz="1200" b="0" i="1" u="none" strike="noStrike" kern="1200" baseline="0" dirty="0" smtClean="0">
                <a:solidFill>
                  <a:schemeClr val="tx1"/>
                </a:solidFill>
                <a:latin typeface="+mn-lt"/>
                <a:ea typeface="+mn-ea"/>
                <a:cs typeface="+mn-cs"/>
              </a:rPr>
              <a:t>E. coli</a:t>
            </a:r>
            <a:r>
              <a:rPr lang="en-US" sz="1200" b="0" i="0" u="none" strike="noStrike" kern="1200" baseline="0" dirty="0" smtClean="0">
                <a:solidFill>
                  <a:schemeClr val="tx1"/>
                </a:solidFill>
                <a:latin typeface="+mn-lt"/>
                <a:ea typeface="+mn-ea"/>
                <a:cs typeface="+mn-cs"/>
              </a:rPr>
              <a:t> generates mRNA molecules that are immediately translated by multiple ribosomes. [From O. L. Miller, Jr., B. A. </a:t>
            </a:r>
            <a:r>
              <a:rPr lang="en-US" sz="1200" b="0" i="0" u="none" strike="noStrike" kern="1200" baseline="0" dirty="0" err="1" smtClean="0">
                <a:solidFill>
                  <a:schemeClr val="tx1"/>
                </a:solidFill>
                <a:latin typeface="+mn-lt"/>
                <a:ea typeface="+mn-ea"/>
                <a:cs typeface="+mn-cs"/>
              </a:rPr>
              <a:t>Hamkalo</a:t>
            </a:r>
            <a:r>
              <a:rPr lang="en-US" sz="1200" b="0" i="0" u="none" strike="noStrike" kern="1200" baseline="0" dirty="0" smtClean="0">
                <a:solidFill>
                  <a:schemeClr val="tx1"/>
                </a:solidFill>
                <a:latin typeface="+mn-lt"/>
                <a:ea typeface="+mn-ea"/>
                <a:cs typeface="+mn-cs"/>
              </a:rPr>
              <a:t>, and C. A. Thomas, Jr. </a:t>
            </a:r>
            <a:r>
              <a:rPr lang="en-US" sz="1200" b="0" i="1" u="none" strike="noStrike" kern="1200" baseline="0" dirty="0" smtClean="0">
                <a:solidFill>
                  <a:schemeClr val="tx1"/>
                </a:solidFill>
                <a:latin typeface="+mn-lt"/>
                <a:ea typeface="+mn-ea"/>
                <a:cs typeface="+mn-cs"/>
              </a:rPr>
              <a:t>Science</a:t>
            </a:r>
            <a:r>
              <a:rPr lang="en-US" sz="1200" b="0" i="0" u="none" strike="noStrike" kern="1200" baseline="0" dirty="0" smtClean="0">
                <a:solidFill>
                  <a:schemeClr val="tx1"/>
                </a:solidFill>
                <a:latin typeface="+mn-lt"/>
                <a:ea typeface="+mn-ea"/>
                <a:cs typeface="+mn-cs"/>
              </a:rPr>
              <a:t> 169(1970):392. Reprinted with permission from AAAS.]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1487082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1664519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31.27 Termination of protein synthesis. </a:t>
            </a:r>
            <a:r>
              <a:rPr lang="en-US" sz="1200" b="0" i="0" u="none" strike="noStrike" kern="1200" baseline="0" dirty="0" smtClean="0">
                <a:solidFill>
                  <a:schemeClr val="tx1"/>
                </a:solidFill>
                <a:latin typeface="+mn-lt"/>
                <a:ea typeface="+mn-ea"/>
                <a:cs typeface="+mn-cs"/>
              </a:rPr>
              <a:t>A release factor recognizes a stop codon in the A site and stimulates the release of the completed protein from the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in the P site.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1498718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31.28 Eukaryotic translation initiation. </a:t>
            </a:r>
            <a:r>
              <a:rPr lang="en-US" sz="1200" b="0" i="0" u="none" strike="noStrike" kern="1200" baseline="0" dirty="0" smtClean="0">
                <a:solidFill>
                  <a:schemeClr val="tx1"/>
                </a:solidFill>
                <a:latin typeface="+mn-lt"/>
                <a:ea typeface="+mn-ea"/>
                <a:cs typeface="+mn-cs"/>
              </a:rPr>
              <a:t>In eukaryotes, translation initiation starts with the assembly of a complex on the 5</a:t>
            </a:r>
            <a:r>
              <a:rPr lang="en-US" sz="1200" b="0" i="0" u="none" strike="noStrike" kern="1200" baseline="0" dirty="0" smtClean="0">
                <a:solidFill>
                  <a:schemeClr val="tx1"/>
                </a:solidFill>
                <a:effectLst/>
                <a:latin typeface="+mn-lt"/>
                <a:ea typeface="+mn-ea"/>
                <a:cs typeface="+mn-cs"/>
                <a:sym typeface="Symbol"/>
              </a:rPr>
              <a:t>′</a:t>
            </a:r>
            <a:r>
              <a:rPr lang="en-US" dirty="0" smtClean="0">
                <a:effectLst/>
              </a:rPr>
              <a:t> </a:t>
            </a:r>
            <a:r>
              <a:rPr lang="en-US" sz="1200" b="0" i="0" u="none" strike="noStrike" kern="1200" baseline="0" dirty="0" smtClean="0">
                <a:solidFill>
                  <a:schemeClr val="tx1"/>
                </a:solidFill>
                <a:latin typeface="+mn-lt"/>
                <a:ea typeface="+mn-ea"/>
                <a:cs typeface="+mn-cs"/>
              </a:rPr>
              <a:t>cap that includes the 40S subunit and Met-</a:t>
            </a:r>
            <a:r>
              <a:rPr lang="en-US" sz="1200" b="0" i="0" u="none" strike="noStrike" kern="1200" baseline="0" dirty="0" err="1" smtClean="0">
                <a:solidFill>
                  <a:schemeClr val="tx1"/>
                </a:solidFill>
                <a:latin typeface="+mn-lt"/>
                <a:ea typeface="+mn-ea"/>
                <a:cs typeface="+mn-cs"/>
              </a:rPr>
              <a:t>tRNA</a:t>
            </a:r>
            <a:r>
              <a:rPr lang="en-US" sz="1200" b="0" i="0" u="none" strike="noStrike" kern="1200" baseline="-2500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Driven by ATP hydrolysis, this complex scans the mRNA until the first AUG is reached. The 60S subunit is then added to form the 80S initiation complex.</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1084351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31.29 Protein interactions circularize eukaryotic mRNA. </a:t>
            </a:r>
            <a:r>
              <a:rPr lang="en-US" sz="1200" b="0" i="0" u="none" strike="noStrike" kern="1200" baseline="0" dirty="0" smtClean="0">
                <a:solidFill>
                  <a:schemeClr val="tx1"/>
                </a:solidFill>
                <a:latin typeface="+mn-lt"/>
                <a:ea typeface="+mn-ea"/>
                <a:cs typeface="+mn-cs"/>
              </a:rPr>
              <a:t>[Information from H. </a:t>
            </a:r>
            <a:r>
              <a:rPr lang="en-US" sz="1200" b="0" i="0" u="none" strike="noStrike" kern="1200" baseline="0" dirty="0" err="1" smtClean="0">
                <a:solidFill>
                  <a:schemeClr val="tx1"/>
                </a:solidFill>
                <a:latin typeface="+mn-lt"/>
                <a:ea typeface="+mn-ea"/>
                <a:cs typeface="+mn-cs"/>
              </a:rPr>
              <a:t>Lodish</a:t>
            </a:r>
            <a:r>
              <a:rPr lang="en-US" sz="1200" b="0" i="0" u="none" strike="noStrike" kern="1200" baseline="0" dirty="0" smtClean="0">
                <a:solidFill>
                  <a:schemeClr val="tx1"/>
                </a:solidFill>
                <a:latin typeface="+mn-lt"/>
                <a:ea typeface="+mn-ea"/>
                <a:cs typeface="+mn-cs"/>
              </a:rPr>
              <a:t> et al.</a:t>
            </a:r>
            <a:r>
              <a:rPr lang="en-US" sz="1200" b="0" i="1" u="none" strike="noStrike" kern="1200" baseline="0" dirty="0" smtClean="0">
                <a:solidFill>
                  <a:schemeClr val="tx1"/>
                </a:solidFill>
                <a:latin typeface="+mn-lt"/>
                <a:ea typeface="+mn-ea"/>
                <a:cs typeface="+mn-cs"/>
              </a:rPr>
              <a:t>, Molecular Cell Biology</a:t>
            </a:r>
            <a:r>
              <a:rPr lang="en-US" sz="1200" b="0" i="0" u="none" strike="noStrike" kern="1200" baseline="0" dirty="0" smtClean="0">
                <a:solidFill>
                  <a:schemeClr val="tx1"/>
                </a:solidFill>
                <a:latin typeface="+mn-lt"/>
                <a:ea typeface="+mn-ea"/>
                <a:cs typeface="+mn-cs"/>
              </a:rPr>
              <a:t>, 5th ed. (W. H. Freeman and Company, 2004), Fig. 4.31.]</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1776129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31.30 The effects of vanishing white matter disease. </a:t>
            </a:r>
            <a:r>
              <a:rPr lang="en-US" sz="1200" b="0" i="0" u="none" strike="noStrike" kern="1200" baseline="0" dirty="0" smtClean="0">
                <a:solidFill>
                  <a:schemeClr val="tx1"/>
                </a:solidFill>
                <a:latin typeface="+mn-lt"/>
                <a:ea typeface="+mn-ea"/>
                <a:cs typeface="+mn-cs"/>
              </a:rPr>
              <a:t>(A) In the normal brain, magnetic resonance imaging (MRI) visualizes the white matter as dark gray. (B) In the diseased brain, this MRI reveals that white matter is replaced by cerebrospinal fluid, seen as white. [(A) Macmillan Publishers Ltd: NATURE Ainsworth, Claire. “Molecular Medicine: Lost in Translation.”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435 (2005): 5556–558, © 2005. (B) Reprinted from </a:t>
            </a:r>
            <a:r>
              <a:rPr lang="en-US" sz="1200" b="0" i="1" u="none" strike="noStrike" kern="1200" baseline="0" dirty="0" smtClean="0">
                <a:solidFill>
                  <a:schemeClr val="tx1"/>
                </a:solidFill>
                <a:latin typeface="+mn-lt"/>
                <a:ea typeface="+mn-ea"/>
                <a:cs typeface="+mn-cs"/>
              </a:rPr>
              <a:t>Lancet Neurology</a:t>
            </a:r>
            <a:r>
              <a:rPr lang="en-US" sz="1200" b="0" i="0" u="none" strike="noStrike" kern="1200" baseline="0" dirty="0" smtClean="0">
                <a:solidFill>
                  <a:schemeClr val="tx1"/>
                </a:solidFill>
                <a:latin typeface="+mn-lt"/>
                <a:ea typeface="+mn-ea"/>
                <a:cs typeface="+mn-cs"/>
              </a:rPr>
              <a:t>, 5, M. C. van der </a:t>
            </a:r>
            <a:r>
              <a:rPr lang="en-US" sz="1200" b="0" i="0" u="none" strike="noStrike" kern="1200" baseline="0" dirty="0" err="1" smtClean="0">
                <a:solidFill>
                  <a:schemeClr val="tx1"/>
                </a:solidFill>
                <a:latin typeface="+mn-lt"/>
                <a:ea typeface="+mn-ea"/>
                <a:cs typeface="+mn-cs"/>
              </a:rPr>
              <a:t>Knaap</a:t>
            </a:r>
            <a:r>
              <a:rPr lang="en-US" sz="1200" b="0" i="0" u="none" strike="noStrike" kern="1200" baseline="0" dirty="0" smtClean="0">
                <a:solidFill>
                  <a:schemeClr val="tx1"/>
                </a:solidFill>
                <a:latin typeface="+mn-lt"/>
                <a:ea typeface="+mn-ea"/>
                <a:cs typeface="+mn-cs"/>
              </a:rPr>
              <a:t>, M. S., </a:t>
            </a:r>
            <a:r>
              <a:rPr lang="en-US" sz="1200" b="0" i="0" u="none" strike="noStrike" kern="1200" baseline="0" dirty="0" err="1" smtClean="0">
                <a:solidFill>
                  <a:schemeClr val="tx1"/>
                </a:solidFill>
                <a:latin typeface="+mn-lt"/>
                <a:ea typeface="+mn-ea"/>
                <a:cs typeface="+mn-cs"/>
              </a:rPr>
              <a:t>Pronk</a:t>
            </a:r>
            <a:r>
              <a:rPr lang="en-US" sz="1200" b="0" i="0" u="none" strike="noStrike" kern="1200" baseline="0" dirty="0" smtClean="0">
                <a:solidFill>
                  <a:schemeClr val="tx1"/>
                </a:solidFill>
                <a:latin typeface="+mn-lt"/>
                <a:ea typeface="+mn-ea"/>
                <a:cs typeface="+mn-cs"/>
              </a:rPr>
              <a:t>, J. C., </a:t>
            </a:r>
            <a:r>
              <a:rPr lang="en-US" sz="1200" b="0" i="0" u="none" strike="noStrike" kern="1200" baseline="0" dirty="0" err="1" smtClean="0">
                <a:solidFill>
                  <a:schemeClr val="tx1"/>
                </a:solidFill>
                <a:latin typeface="+mn-lt"/>
                <a:ea typeface="+mn-ea"/>
                <a:cs typeface="+mn-cs"/>
              </a:rPr>
              <a:t>Scheper</a:t>
            </a:r>
            <a:r>
              <a:rPr lang="en-US" sz="1200" b="0" i="0" u="none" strike="noStrike" kern="1200" baseline="0" dirty="0" smtClean="0">
                <a:solidFill>
                  <a:schemeClr val="tx1"/>
                </a:solidFill>
                <a:latin typeface="+mn-lt"/>
                <a:ea typeface="+mn-ea"/>
                <a:cs typeface="+mn-cs"/>
              </a:rPr>
              <a:t>, G. C., “Vanishing white matter disease” Fig. B, p. 414 © 2006, with permission from Elsevier.]  </a:t>
            </a:r>
            <a:r>
              <a:rPr lang="en-US" sz="1200" b="1" i="0" u="none" strike="noStrike" kern="1200" baseline="0" dirty="0" smtClean="0">
                <a:solidFill>
                  <a:schemeClr val="tx1"/>
                </a:solidFill>
                <a:latin typeface="+mn-lt"/>
                <a:ea typeface="+mn-ea"/>
                <a:cs typeface="+mn-cs"/>
              </a:rPr>
              <a:t>AU: Credit is different from that shown in the chapter. OK? Also, are the names listed correctly? I’m confused by “M. C. van der Knapp, M. S.” The other authors are listed last name first.]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67</a:t>
            </a:fld>
            <a:endParaRPr lang="en-US" dirty="0"/>
          </a:p>
        </p:txBody>
      </p:sp>
    </p:spTree>
    <p:extLst>
      <p:ext uri="{BB962C8B-B14F-4D97-AF65-F5344CB8AC3E}">
        <p14:creationId xmlns:p14="http://schemas.microsoft.com/office/powerpoint/2010/main" val="341041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4197975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31.31 Antibiotic action of </a:t>
            </a:r>
            <a:r>
              <a:rPr lang="en-US" sz="1200" b="1" i="0" u="none" strike="noStrike" kern="1200" baseline="0" dirty="0" err="1" smtClean="0">
                <a:solidFill>
                  <a:schemeClr val="tx1"/>
                </a:solidFill>
                <a:latin typeface="+mn-lt"/>
                <a:ea typeface="+mn-ea"/>
                <a:cs typeface="+mn-cs"/>
              </a:rPr>
              <a:t>puromycin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Puromycin</a:t>
            </a:r>
            <a:r>
              <a:rPr lang="en-US" sz="1200" b="0" i="0" u="none" strike="noStrike" kern="1200" baseline="0" dirty="0" smtClean="0">
                <a:solidFill>
                  <a:schemeClr val="tx1"/>
                </a:solidFill>
                <a:latin typeface="+mn-lt"/>
                <a:ea typeface="+mn-ea"/>
                <a:cs typeface="+mn-cs"/>
              </a:rPr>
              <a:t> resembles the </a:t>
            </a:r>
            <a:r>
              <a:rPr lang="en-US" sz="1200" b="0" i="0" u="none" strike="noStrike" kern="1200" baseline="0" dirty="0" err="1" smtClean="0">
                <a:solidFill>
                  <a:schemeClr val="tx1"/>
                </a:solidFill>
                <a:latin typeface="+mn-lt"/>
                <a:ea typeface="+mn-ea"/>
                <a:cs typeface="+mn-cs"/>
              </a:rPr>
              <a:t>aminoacyl</a:t>
            </a:r>
            <a:r>
              <a:rPr lang="en-US" sz="1200" b="0" i="0" u="none" strike="noStrike" kern="1200" baseline="0" dirty="0" smtClean="0">
                <a:solidFill>
                  <a:schemeClr val="tx1"/>
                </a:solidFill>
                <a:latin typeface="+mn-lt"/>
                <a:ea typeface="+mn-ea"/>
                <a:cs typeface="+mn-cs"/>
              </a:rPr>
              <a:t> terminus of an </a:t>
            </a:r>
            <a:r>
              <a:rPr lang="en-US" sz="1200" b="0" i="0" u="none" strike="noStrike" kern="1200" baseline="0" dirty="0" err="1" smtClean="0">
                <a:solidFill>
                  <a:schemeClr val="tx1"/>
                </a:solidFill>
                <a:latin typeface="+mn-lt"/>
                <a:ea typeface="+mn-ea"/>
                <a:cs typeface="+mn-cs"/>
              </a:rPr>
              <a:t>aminoacyl-tRNA</a:t>
            </a:r>
            <a:r>
              <a:rPr lang="en-US" sz="1200" b="0" i="0" u="none" strike="noStrike" kern="1200" baseline="0" dirty="0" smtClean="0">
                <a:solidFill>
                  <a:schemeClr val="tx1"/>
                </a:solidFill>
                <a:latin typeface="+mn-lt"/>
                <a:ea typeface="+mn-ea"/>
                <a:cs typeface="+mn-cs"/>
              </a:rPr>
              <a:t>. Its amino group joins the carboxyl group of the growing polypeptide chain to form </a:t>
            </a:r>
            <a:r>
              <a:rPr lang="en-US" sz="1200" b="0" i="0" u="none" strike="noStrike" kern="1200" baseline="0" dirty="0" err="1" smtClean="0">
                <a:solidFill>
                  <a:schemeClr val="tx1"/>
                </a:solidFill>
                <a:latin typeface="+mn-lt"/>
                <a:ea typeface="+mn-ea"/>
                <a:cs typeface="+mn-cs"/>
              </a:rPr>
              <a:t>peptidyl-puromycin</a:t>
            </a:r>
            <a:r>
              <a:rPr lang="en-US" sz="1200" b="0" i="0" u="none" strike="noStrike" kern="1200" baseline="0" dirty="0" smtClean="0">
                <a:solidFill>
                  <a:schemeClr val="tx1"/>
                </a:solidFill>
                <a:latin typeface="+mn-lt"/>
                <a:ea typeface="+mn-ea"/>
                <a:cs typeface="+mn-cs"/>
              </a:rPr>
              <a:t> that dissociates from the ribosome. </a:t>
            </a:r>
            <a:r>
              <a:rPr lang="en-US" sz="1200" b="0" i="0" u="none" strike="noStrike" kern="1200" baseline="0" dirty="0" err="1" smtClean="0">
                <a:solidFill>
                  <a:schemeClr val="tx1"/>
                </a:solidFill>
                <a:latin typeface="+mn-lt"/>
                <a:ea typeface="+mn-ea"/>
                <a:cs typeface="+mn-cs"/>
              </a:rPr>
              <a:t>Peptidyl-puromycin</a:t>
            </a:r>
            <a:r>
              <a:rPr lang="en-US" sz="1200" b="0" i="0" u="none" strike="noStrike" kern="1200" baseline="0" dirty="0" smtClean="0">
                <a:solidFill>
                  <a:schemeClr val="tx1"/>
                </a:solidFill>
                <a:latin typeface="+mn-lt"/>
                <a:ea typeface="+mn-ea"/>
                <a:cs typeface="+mn-cs"/>
              </a:rPr>
              <a:t> is stable because </a:t>
            </a:r>
            <a:r>
              <a:rPr lang="en-US" sz="1200" b="0" i="0" u="none" strike="noStrike" kern="1200" baseline="0" dirty="0" err="1" smtClean="0">
                <a:solidFill>
                  <a:schemeClr val="tx1"/>
                </a:solidFill>
                <a:latin typeface="+mn-lt"/>
                <a:ea typeface="+mn-ea"/>
                <a:cs typeface="+mn-cs"/>
              </a:rPr>
              <a:t>puromycin</a:t>
            </a:r>
            <a:r>
              <a:rPr lang="en-US" sz="1200" b="0" i="0" u="none" strike="noStrike" kern="1200" baseline="0" dirty="0" smtClean="0">
                <a:solidFill>
                  <a:schemeClr val="tx1"/>
                </a:solidFill>
                <a:latin typeface="+mn-lt"/>
                <a:ea typeface="+mn-ea"/>
                <a:cs typeface="+mn-cs"/>
              </a:rPr>
              <a:t> has an amide (shown in red) rather than an ester linkage.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2928756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31.32 Blocking of translocation by diphtheria toxin.</a:t>
            </a:r>
            <a:r>
              <a:rPr lang="en-US" sz="1200" b="0" i="0" u="none" strike="noStrike" kern="1200" baseline="0" dirty="0" smtClean="0">
                <a:solidFill>
                  <a:schemeClr val="tx1"/>
                </a:solidFill>
                <a:latin typeface="+mn-lt"/>
                <a:ea typeface="+mn-ea"/>
                <a:cs typeface="+mn-cs"/>
              </a:rPr>
              <a:t> Diphtheria toxin blocks protein synthesis in eukaryotes by catalyzing the transfer of an ADP-ribose unit from NAD</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to </a:t>
            </a:r>
            <a:r>
              <a:rPr lang="en-US" sz="1200" b="0" i="0" u="none" strike="noStrike" kern="1200" baseline="0" dirty="0" err="1" smtClean="0">
                <a:solidFill>
                  <a:schemeClr val="tx1"/>
                </a:solidFill>
                <a:latin typeface="+mn-lt"/>
                <a:ea typeface="+mn-ea"/>
                <a:cs typeface="+mn-cs"/>
              </a:rPr>
              <a:t>diphthamide</a:t>
            </a:r>
            <a:r>
              <a:rPr lang="en-US" sz="1200" b="0" i="0" u="none" strike="noStrike" kern="1200" baseline="0" dirty="0" smtClean="0">
                <a:solidFill>
                  <a:schemeClr val="tx1"/>
                </a:solidFill>
                <a:latin typeface="+mn-lt"/>
                <a:ea typeface="+mn-ea"/>
                <a:cs typeface="+mn-cs"/>
              </a:rPr>
              <a:t>, a modified amino acid residue in EF2 (</a:t>
            </a:r>
            <a:r>
              <a:rPr lang="en-US" sz="1200" b="0" i="0" u="none" strike="noStrike" kern="1200" baseline="0" dirty="0" err="1" smtClean="0">
                <a:solidFill>
                  <a:schemeClr val="tx1"/>
                </a:solidFill>
                <a:latin typeface="+mn-lt"/>
                <a:ea typeface="+mn-ea"/>
                <a:cs typeface="+mn-cs"/>
              </a:rPr>
              <a:t>translocase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Diphthamide</a:t>
            </a:r>
            <a:r>
              <a:rPr lang="en-US" sz="1200" b="0" i="0" u="none" strike="noStrike" kern="1200" baseline="0" dirty="0" smtClean="0">
                <a:solidFill>
                  <a:schemeClr val="tx1"/>
                </a:solidFill>
                <a:latin typeface="+mn-lt"/>
                <a:ea typeface="+mn-ea"/>
                <a:cs typeface="+mn-cs"/>
              </a:rPr>
              <a:t> is formed by the posttranslational modification (blue) of a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residue.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540806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31.33 Castor beans. </a:t>
            </a:r>
            <a:r>
              <a:rPr lang="en-US" sz="1200" b="0" i="0" u="none" strike="noStrike" kern="1200" baseline="0" dirty="0" smtClean="0">
                <a:solidFill>
                  <a:schemeClr val="tx1"/>
                </a:solidFill>
                <a:latin typeface="+mn-lt"/>
                <a:ea typeface="+mn-ea"/>
                <a:cs typeface="+mn-cs"/>
              </a:rPr>
              <a:t>The seeds of castor beans from </a:t>
            </a:r>
            <a:r>
              <a:rPr lang="en-US" sz="1200" b="0" i="1" u="none" strike="noStrike" kern="1200" baseline="0" dirty="0" err="1" smtClean="0">
                <a:solidFill>
                  <a:schemeClr val="tx1"/>
                </a:solidFill>
                <a:latin typeface="+mn-lt"/>
                <a:ea typeface="+mn-ea"/>
                <a:cs typeface="+mn-cs"/>
              </a:rPr>
              <a:t>Ricinus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communis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a rich source of oils with a wide variety of uses, including the production of biodiesel fuels. The seeds are also rich in the toxin ricin. [Ted Kinsman/Science Source.]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404959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7934006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31.34 Ribosomes are bound to the endoplasmic reticulum.</a:t>
            </a:r>
            <a:r>
              <a:rPr lang="en-US" sz="1200" b="0" i="0" u="none" strike="noStrike" kern="1200" baseline="0" dirty="0" smtClean="0">
                <a:solidFill>
                  <a:schemeClr val="tx1"/>
                </a:solidFill>
                <a:latin typeface="+mn-lt"/>
                <a:ea typeface="+mn-ea"/>
                <a:cs typeface="+mn-cs"/>
              </a:rPr>
              <a:t> In this electron micrograph, ribosomes appear as small black dots binding to the cytoplasmic side of the endoplasmic reticulum to give a rough appearance. In contrast, the smooth endoplasmic reticulum is devoid of ribosomes. [Don W. Fawcett/Science Source.]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77</a:t>
            </a:fld>
            <a:endParaRPr lang="en-US" dirty="0"/>
          </a:p>
        </p:txBody>
      </p:sp>
    </p:spTree>
    <p:extLst>
      <p:ext uri="{BB962C8B-B14F-4D97-AF65-F5344CB8AC3E}">
        <p14:creationId xmlns:p14="http://schemas.microsoft.com/office/powerpoint/2010/main" val="3057775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31.35 Amino-terminal signal sequences of some eukaryotic secretory and plasma-membrane proteins. </a:t>
            </a:r>
            <a:r>
              <a:rPr lang="en-US" sz="1200" b="0" i="0" u="none" strike="noStrike" kern="1200" baseline="0" dirty="0" smtClean="0">
                <a:solidFill>
                  <a:schemeClr val="tx1"/>
                </a:solidFill>
                <a:latin typeface="+mn-lt"/>
                <a:ea typeface="+mn-ea"/>
                <a:cs typeface="+mn-cs"/>
              </a:rPr>
              <a:t>The hydrophobic core (yellow) is preceded by basic residues (blue) and followed by a cleavage site (red) for signal peptidase.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81</a:t>
            </a:fld>
            <a:endParaRPr lang="en-US" dirty="0"/>
          </a:p>
        </p:txBody>
      </p:sp>
    </p:spTree>
    <p:extLst>
      <p:ext uri="{BB962C8B-B14F-4D97-AF65-F5344CB8AC3E}">
        <p14:creationId xmlns:p14="http://schemas.microsoft.com/office/powerpoint/2010/main" val="4011592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31.36 The signal-recognition particle. </a:t>
            </a:r>
            <a:r>
              <a:rPr lang="en-US" sz="1200" b="0" i="0" u="none" strike="noStrike" kern="1200" baseline="0" dirty="0" smtClean="0">
                <a:solidFill>
                  <a:schemeClr val="tx1"/>
                </a:solidFill>
                <a:latin typeface="+mn-lt"/>
                <a:ea typeface="+mn-ea"/>
                <a:cs typeface="+mn-cs"/>
              </a:rPr>
              <a:t>The signal-recognition particle (SRP) consists of six proteins and one 300-nucleotide RNA molecule. The RNA has a complex structure with many double-helical stretches punctuated by single-stranded regions, shown as circles. [Information from H. </a:t>
            </a:r>
            <a:r>
              <a:rPr lang="en-US" sz="1200" b="0" i="0" u="none" strike="noStrike" kern="1200" baseline="0" dirty="0" err="1" smtClean="0">
                <a:solidFill>
                  <a:schemeClr val="tx1"/>
                </a:solidFill>
                <a:latin typeface="+mn-lt"/>
                <a:ea typeface="+mn-ea"/>
                <a:cs typeface="+mn-cs"/>
              </a:rPr>
              <a:t>Lodish</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Molecular Cell Biology</a:t>
            </a:r>
            <a:r>
              <a:rPr lang="en-US" sz="1200" b="0" i="0" u="none" strike="noStrike" kern="1200" baseline="0" dirty="0" smtClean="0">
                <a:solidFill>
                  <a:schemeClr val="tx1"/>
                </a:solidFill>
                <a:latin typeface="+mn-lt"/>
                <a:ea typeface="+mn-ea"/>
                <a:cs typeface="+mn-cs"/>
              </a:rPr>
              <a:t>, 5th ed. (W. H. Freeman and Company, 2004). Data from K. </a:t>
            </a:r>
            <a:r>
              <a:rPr lang="en-US" sz="1200" b="0" i="0" u="none" strike="noStrike" kern="1200" baseline="0" dirty="0" err="1" smtClean="0">
                <a:solidFill>
                  <a:schemeClr val="tx1"/>
                </a:solidFill>
                <a:latin typeface="+mn-lt"/>
                <a:ea typeface="+mn-ea"/>
                <a:cs typeface="+mn-cs"/>
              </a:rPr>
              <a:t>Strub</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Mol. Cell Biol</a:t>
            </a:r>
            <a:r>
              <a:rPr lang="en-US" sz="1200" b="0" i="0" u="none" strike="noStrike" kern="1200" baseline="0" dirty="0" smtClean="0">
                <a:solidFill>
                  <a:schemeClr val="tx1"/>
                </a:solidFill>
                <a:latin typeface="+mn-lt"/>
                <a:ea typeface="+mn-ea"/>
                <a:cs typeface="+mn-cs"/>
              </a:rPr>
              <a:t>. 11:3949–3959, 1991, and S. High and B. </a:t>
            </a:r>
            <a:r>
              <a:rPr lang="en-US" sz="1200" b="0" i="0" u="none" strike="noStrike" kern="1200" baseline="0" dirty="0" err="1" smtClean="0">
                <a:solidFill>
                  <a:schemeClr val="tx1"/>
                </a:solidFill>
                <a:latin typeface="+mn-lt"/>
                <a:ea typeface="+mn-ea"/>
                <a:cs typeface="+mn-cs"/>
              </a:rPr>
              <a:t>Dobberstein</a:t>
            </a:r>
            <a:r>
              <a:rPr lang="en-US" sz="1200" b="0" i="0" u="none" strike="noStrike" kern="1200" baseline="0" dirty="0" smtClean="0">
                <a:solidFill>
                  <a:schemeClr val="tx1"/>
                </a:solidFill>
                <a:latin typeface="+mn-lt"/>
                <a:ea typeface="+mn-ea"/>
                <a:cs typeface="+mn-cs"/>
              </a:rPr>
              <a:t>, J</a:t>
            </a:r>
            <a:r>
              <a:rPr lang="en-US" sz="1200" b="0" i="1" u="none" strike="noStrike" kern="1200" baseline="0" dirty="0" smtClean="0">
                <a:solidFill>
                  <a:schemeClr val="tx1"/>
                </a:solidFill>
                <a:latin typeface="+mn-lt"/>
                <a:ea typeface="+mn-ea"/>
                <a:cs typeface="+mn-cs"/>
              </a:rPr>
              <a:t>. Cell Biol</a:t>
            </a:r>
            <a:r>
              <a:rPr lang="en-US" sz="1200" b="0" i="0" u="none" strike="noStrike" kern="1200" baseline="0" dirty="0" smtClean="0">
                <a:solidFill>
                  <a:schemeClr val="tx1"/>
                </a:solidFill>
                <a:latin typeface="+mn-lt"/>
                <a:ea typeface="+mn-ea"/>
                <a:cs typeface="+mn-cs"/>
              </a:rPr>
              <a:t>. 113:229–233, 1991.]</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82</a:t>
            </a:fld>
            <a:endParaRPr lang="en-US" dirty="0"/>
          </a:p>
        </p:txBody>
      </p:sp>
    </p:spTree>
    <p:extLst>
      <p:ext uri="{BB962C8B-B14F-4D97-AF65-F5344CB8AC3E}">
        <p14:creationId xmlns:p14="http://schemas.microsoft.com/office/powerpoint/2010/main" val="3654534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31.37 The SRP targeting cycle. </a:t>
            </a:r>
            <a:r>
              <a:rPr lang="en-US" sz="1200" b="0" i="0" u="none" strike="noStrike" kern="1200" baseline="0" dirty="0" smtClean="0">
                <a:solidFill>
                  <a:schemeClr val="tx1"/>
                </a:solidFill>
                <a:latin typeface="+mn-lt"/>
                <a:ea typeface="+mn-ea"/>
                <a:cs typeface="+mn-cs"/>
              </a:rPr>
              <a:t>(1) Protein synthesis begins on free ribosomes. (2) After the signal sequence has exited the ribosome, it is bound by the SRP, and protein synthesis halts. (3) The SRP–ribosome complex docks with the SRP receptor in the ER membrane. (4) The SRP and the SRP receptor simultaneously hydrolyze bound GTPs. Protein synthesis resumes and the SRP is free to bind another signal sequence. (5) The signal peptidase may remove the signal sequence as it enters the lumen of the ER. (6) Protein synthesis continues as the protein is synthesized directly into the ER. (7) On completion of protein synthesis, the ribosome is released. (8) The protein tunnel in the </a:t>
            </a:r>
            <a:r>
              <a:rPr lang="en-US" sz="1200" b="0" i="0" u="none" strike="noStrike" kern="1200" baseline="0" dirty="0" err="1" smtClean="0">
                <a:solidFill>
                  <a:schemeClr val="tx1"/>
                </a:solidFill>
                <a:latin typeface="+mn-lt"/>
                <a:ea typeface="+mn-ea"/>
                <a:cs typeface="+mn-cs"/>
              </a:rPr>
              <a:t>translocon</a:t>
            </a:r>
            <a:r>
              <a:rPr lang="en-US" sz="1200" b="0" i="0" u="none" strike="noStrike" kern="1200" baseline="0" dirty="0" smtClean="0">
                <a:solidFill>
                  <a:schemeClr val="tx1"/>
                </a:solidFill>
                <a:latin typeface="+mn-lt"/>
                <a:ea typeface="+mn-ea"/>
                <a:cs typeface="+mn-cs"/>
              </a:rPr>
              <a:t> closes. [Information from H. </a:t>
            </a:r>
            <a:r>
              <a:rPr lang="en-US" sz="1200" b="0" i="0" u="none" strike="noStrike" kern="1200" baseline="0" dirty="0" err="1" smtClean="0">
                <a:solidFill>
                  <a:schemeClr val="tx1"/>
                </a:solidFill>
                <a:latin typeface="+mn-lt"/>
                <a:ea typeface="+mn-ea"/>
                <a:cs typeface="+mn-cs"/>
              </a:rPr>
              <a:t>Lodish</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Molecular Cell Biology</a:t>
            </a:r>
            <a:r>
              <a:rPr lang="en-US" sz="1200" b="0" i="0" u="none" strike="noStrike" kern="1200" baseline="0" dirty="0" smtClean="0">
                <a:solidFill>
                  <a:schemeClr val="tx1"/>
                </a:solidFill>
                <a:latin typeface="+mn-lt"/>
                <a:ea typeface="+mn-ea"/>
                <a:cs typeface="+mn-cs"/>
              </a:rPr>
              <a:t>, 5th ed. (W. H. Freeman and Company, 2004), Fig. 16.6.]</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83</a:t>
            </a:fld>
            <a:endParaRPr lang="en-US" dirty="0"/>
          </a:p>
        </p:txBody>
      </p:sp>
    </p:spTree>
    <p:extLst>
      <p:ext uri="{BB962C8B-B14F-4D97-AF65-F5344CB8AC3E}">
        <p14:creationId xmlns:p14="http://schemas.microsoft.com/office/powerpoint/2010/main" val="4270725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31.38 Protein-sorting pathways. </a:t>
            </a:r>
            <a:r>
              <a:rPr lang="en-US" sz="1200" b="0" i="0" u="none" strike="noStrike" kern="1200" baseline="0" dirty="0" smtClean="0">
                <a:solidFill>
                  <a:schemeClr val="tx1"/>
                </a:solidFill>
                <a:latin typeface="+mn-lt"/>
                <a:ea typeface="+mn-ea"/>
                <a:cs typeface="+mn-cs"/>
              </a:rPr>
              <a:t>Newly synthesized proteins in the lumen of the ER are collected into membrane buds. These buds pinch off to form transport vesicles. The transport vesicles carry the cargo proteins to the Golgi complex, where the cargo proteins are modified. Transport vesicles then carry the cargo to the final destination as directed by the v-SNARE and t-SNARE proteins.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86</a:t>
            </a:fld>
            <a:endParaRPr lang="en-US" dirty="0"/>
          </a:p>
        </p:txBody>
      </p:sp>
    </p:spTree>
    <p:extLst>
      <p:ext uri="{BB962C8B-B14F-4D97-AF65-F5344CB8AC3E}">
        <p14:creationId xmlns:p14="http://schemas.microsoft.com/office/powerpoint/2010/main" val="2061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2087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31.2 </a:t>
            </a:r>
            <a:r>
              <a:rPr lang="en-US" sz="1200" b="1" i="0" u="none" strike="noStrike" kern="1200" baseline="0" dirty="0" err="1" smtClean="0">
                <a:solidFill>
                  <a:schemeClr val="tx1"/>
                </a:solidFill>
                <a:latin typeface="+mn-lt"/>
                <a:ea typeface="+mn-ea"/>
                <a:cs typeface="+mn-cs"/>
              </a:rPr>
              <a:t>Alanyl-tRNA</a:t>
            </a:r>
            <a:r>
              <a:rPr lang="en-US" sz="1200" b="1" i="0" u="none" strike="noStrike" kern="1200" baseline="0" dirty="0" smtClean="0">
                <a:solidFill>
                  <a:schemeClr val="tx1"/>
                </a:solidFill>
                <a:latin typeface="+mn-lt"/>
                <a:ea typeface="+mn-ea"/>
                <a:cs typeface="+mn-cs"/>
              </a:rPr>
              <a:t> sequence. </a:t>
            </a:r>
            <a:r>
              <a:rPr lang="en-US" sz="1200" b="0" i="0" u="none" strike="noStrike" kern="1200" baseline="0" dirty="0" smtClean="0">
                <a:solidFill>
                  <a:schemeClr val="tx1"/>
                </a:solidFill>
                <a:latin typeface="+mn-lt"/>
                <a:ea typeface="+mn-ea"/>
                <a:cs typeface="+mn-cs"/>
              </a:rPr>
              <a:t>The base sequence of yeast </a:t>
            </a:r>
            <a:r>
              <a:rPr lang="en-US" sz="1200" b="0" i="0" u="none" strike="noStrike" kern="1200" baseline="0" dirty="0" err="1" smtClean="0">
                <a:solidFill>
                  <a:schemeClr val="tx1"/>
                </a:solidFill>
                <a:latin typeface="+mn-lt"/>
                <a:ea typeface="+mn-ea"/>
                <a:cs typeface="+mn-cs"/>
              </a:rPr>
              <a:t>alanyl-tRNA</a:t>
            </a:r>
            <a:r>
              <a:rPr lang="en-US" sz="1200" b="0" i="0" u="none" strike="noStrike" kern="1200" baseline="0" dirty="0" smtClean="0">
                <a:solidFill>
                  <a:schemeClr val="tx1"/>
                </a:solidFill>
                <a:latin typeface="+mn-lt"/>
                <a:ea typeface="+mn-ea"/>
                <a:cs typeface="+mn-cs"/>
              </a:rPr>
              <a:t> and the deduced cloverleaf secondary structure are shown. Modified nucleosides are abbreviated as follows: </a:t>
            </a:r>
            <a:r>
              <a:rPr lang="en-US" sz="1200" b="0" i="0" u="none" strike="noStrike" kern="1200" baseline="0" dirty="0" err="1" smtClean="0">
                <a:solidFill>
                  <a:schemeClr val="tx1"/>
                </a:solidFill>
                <a:latin typeface="+mn-lt"/>
                <a:ea typeface="+mn-ea"/>
                <a:cs typeface="+mn-cs"/>
              </a:rPr>
              <a:t>methylinosine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dihydrouridine</a:t>
            </a:r>
            <a:r>
              <a:rPr lang="en-US" sz="1200" b="0" i="0" u="none" strike="noStrike" kern="1200" baseline="0" dirty="0" smtClean="0">
                <a:solidFill>
                  <a:schemeClr val="tx1"/>
                </a:solidFill>
                <a:latin typeface="+mn-lt"/>
                <a:ea typeface="+mn-ea"/>
                <a:cs typeface="+mn-cs"/>
              </a:rPr>
              <a:t> (UH</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ribothymidine</a:t>
            </a:r>
            <a:r>
              <a:rPr lang="en-US" sz="1200" b="0" i="0" u="none" strike="noStrike" kern="1200" baseline="0" dirty="0" smtClean="0">
                <a:solidFill>
                  <a:schemeClr val="tx1"/>
                </a:solidFill>
                <a:latin typeface="+mn-lt"/>
                <a:ea typeface="+mn-ea"/>
                <a:cs typeface="+mn-cs"/>
              </a:rPr>
              <a:t> (T), </a:t>
            </a:r>
            <a:r>
              <a:rPr lang="en-US" sz="1200" b="0" i="0" u="none" strike="noStrike" kern="1200" baseline="0" dirty="0" err="1" smtClean="0">
                <a:solidFill>
                  <a:schemeClr val="tx1"/>
                </a:solidFill>
                <a:latin typeface="+mn-lt"/>
                <a:ea typeface="+mn-ea"/>
                <a:cs typeface="+mn-cs"/>
              </a:rPr>
              <a:t>pseudouridine</a:t>
            </a:r>
            <a:r>
              <a:rPr lang="en-US" sz="1200" b="0" i="0" u="none" strike="noStrike" kern="1200" baseline="0" dirty="0" smtClean="0">
                <a:solidFill>
                  <a:schemeClr val="tx1"/>
                </a:solidFill>
                <a:latin typeface="+mn-lt"/>
                <a:ea typeface="+mn-ea"/>
                <a:cs typeface="+mn-cs"/>
              </a:rPr>
              <a:t> (ψ), </a:t>
            </a:r>
            <a:r>
              <a:rPr lang="en-US" sz="1200" b="0" i="0" u="none" strike="noStrike" kern="1200" baseline="0" dirty="0" err="1" smtClean="0">
                <a:solidFill>
                  <a:schemeClr val="tx1"/>
                </a:solidFill>
                <a:latin typeface="+mn-lt"/>
                <a:ea typeface="+mn-ea"/>
                <a:cs typeface="+mn-cs"/>
              </a:rPr>
              <a:t>methylguanosine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mG</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dimethylguanosine</a:t>
            </a:r>
            <a:r>
              <a:rPr lang="en-US" sz="1200" b="0" i="0" u="none" strike="noStrike" kern="1200" baseline="0" dirty="0" smtClean="0">
                <a:solidFill>
                  <a:schemeClr val="tx1"/>
                </a:solidFill>
                <a:latin typeface="+mn-lt"/>
                <a:ea typeface="+mn-ea"/>
                <a:cs typeface="+mn-cs"/>
              </a:rPr>
              <a:t> (m</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G). </a:t>
            </a:r>
            <a:r>
              <a:rPr lang="en-US" sz="1200" b="0" i="0" u="none" strike="noStrike" kern="1200" baseline="0" dirty="0" err="1" smtClean="0">
                <a:solidFill>
                  <a:schemeClr val="tx1"/>
                </a:solidFill>
                <a:latin typeface="+mn-lt"/>
                <a:ea typeface="+mn-ea"/>
                <a:cs typeface="+mn-cs"/>
              </a:rPr>
              <a:t>Inosine</a:t>
            </a:r>
            <a:r>
              <a:rPr lang="en-US" sz="1200" b="0" i="0" u="none" strike="noStrike" kern="1200" baseline="0" dirty="0" smtClean="0">
                <a:solidFill>
                  <a:schemeClr val="tx1"/>
                </a:solidFill>
                <a:latin typeface="+mn-lt"/>
                <a:ea typeface="+mn-ea"/>
                <a:cs typeface="+mn-cs"/>
              </a:rPr>
              <a:t> (I), another modified nucleoside, is part of the anticodon.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335493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31.3 General structure of </a:t>
            </a:r>
            <a:r>
              <a:rPr lang="en-US" sz="1200" b="1" i="0" u="none" strike="noStrike" kern="1200" baseline="0" dirty="0" err="1" smtClean="0">
                <a:solidFill>
                  <a:schemeClr val="tx1"/>
                </a:solidFill>
                <a:latin typeface="+mn-lt"/>
                <a:ea typeface="+mn-ea"/>
                <a:cs typeface="+mn-cs"/>
              </a:rPr>
              <a:t>tRNA</a:t>
            </a:r>
            <a:r>
              <a:rPr lang="en-US" sz="1200" b="1" i="0" u="none" strike="noStrike" kern="1200" baseline="0" dirty="0" smtClean="0">
                <a:solidFill>
                  <a:schemeClr val="tx1"/>
                </a:solidFill>
                <a:latin typeface="+mn-lt"/>
                <a:ea typeface="+mn-ea"/>
                <a:cs typeface="+mn-cs"/>
              </a:rPr>
              <a:t> molecules. </a:t>
            </a:r>
            <a:r>
              <a:rPr lang="en-US" sz="1200" b="0" i="0" u="none" strike="noStrike" kern="1200" baseline="0" dirty="0" smtClean="0">
                <a:solidFill>
                  <a:schemeClr val="tx1"/>
                </a:solidFill>
                <a:latin typeface="+mn-lt"/>
                <a:ea typeface="+mn-ea"/>
                <a:cs typeface="+mn-cs"/>
              </a:rPr>
              <a:t>Comparison of the base sequences of many </a:t>
            </a:r>
            <a:r>
              <a:rPr lang="en-US" sz="1200" b="0" i="0" u="none" strike="noStrike" kern="1200" baseline="0" dirty="0" err="1" smtClean="0">
                <a:solidFill>
                  <a:schemeClr val="tx1"/>
                </a:solidFill>
                <a:latin typeface="+mn-lt"/>
                <a:ea typeface="+mn-ea"/>
                <a:cs typeface="+mn-cs"/>
              </a:rPr>
              <a:t>tRNAs</a:t>
            </a:r>
            <a:r>
              <a:rPr lang="en-US" sz="1200" b="0" i="0" u="none" strike="noStrike" kern="1200" baseline="0" dirty="0" smtClean="0">
                <a:solidFill>
                  <a:schemeClr val="tx1"/>
                </a:solidFill>
                <a:latin typeface="+mn-lt"/>
                <a:ea typeface="+mn-ea"/>
                <a:cs typeface="+mn-cs"/>
              </a:rPr>
              <a:t> reveals a number of conserved features.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00123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31.4 Transfer RNA structure.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L-shaped structure revealed by this skeletal model of yeast </a:t>
            </a:r>
            <a:r>
              <a:rPr lang="en-US" sz="1200" b="0" i="0" u="none" strike="noStrike" kern="1200" baseline="0" dirty="0" err="1" smtClean="0">
                <a:solidFill>
                  <a:schemeClr val="tx1"/>
                </a:solidFill>
                <a:latin typeface="+mn-lt"/>
                <a:ea typeface="+mn-ea"/>
                <a:cs typeface="+mn-cs"/>
              </a:rPr>
              <a:t>phenylalanyl-tRNA</a:t>
            </a:r>
            <a:r>
              <a:rPr lang="en-US" sz="1200" b="0" i="0" u="none" strike="noStrike" kern="1200" baseline="0" dirty="0" smtClean="0">
                <a:solidFill>
                  <a:schemeClr val="tx1"/>
                </a:solidFill>
                <a:latin typeface="+mn-lt"/>
                <a:ea typeface="+mn-ea"/>
                <a:cs typeface="+mn-cs"/>
              </a:rPr>
              <a:t>. The CCA region is at the end of one arm, and the anticodon loop is at the end of the other. [Drawn from 1EHZ.pdb.]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74273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7"/>
          </p:nvPr>
        </p:nvSpPr>
        <p:spPr>
          <a:xfrm>
            <a:off x="457200" y="6172200"/>
            <a:ext cx="8229600" cy="549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07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89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03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8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61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3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88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3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729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986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6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570739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31</a:t>
            </a:r>
            <a:endParaRPr lang="en-US" altLang="en-US" sz="3600" b="1" dirty="0" smtClean="0">
              <a:solidFill>
                <a:srgbClr val="843C0C"/>
              </a:solidFill>
            </a:endParaRPr>
          </a:p>
          <a:p>
            <a:pPr defTabSz="914400">
              <a:buFontTx/>
              <a:buNone/>
            </a:pPr>
            <a:r>
              <a:rPr lang="en-US" altLang="en-US" sz="2800" b="1" dirty="0" smtClean="0">
                <a:solidFill>
                  <a:srgbClr val="843C0C"/>
                </a:solidFill>
              </a:rPr>
              <a:t>Protein Synthesis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69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General </a:t>
            </a:r>
            <a:r>
              <a:rPr lang="en-US" dirty="0" smtClean="0">
                <a:solidFill>
                  <a:srgbClr val="843C0C"/>
                </a:solidFill>
              </a:rPr>
              <a:t>Characteristics </a:t>
            </a:r>
            <a:r>
              <a:rPr lang="en-US" dirty="0">
                <a:solidFill>
                  <a:srgbClr val="843C0C"/>
                </a:solidFill>
              </a:rPr>
              <a:t>of </a:t>
            </a:r>
            <a:r>
              <a:rPr lang="en-US" dirty="0" err="1">
                <a:solidFill>
                  <a:srgbClr val="843C0C"/>
                </a:solidFill>
              </a:rPr>
              <a:t>tRNA</a:t>
            </a:r>
            <a:r>
              <a:rPr lang="en-US" dirty="0">
                <a:solidFill>
                  <a:srgbClr val="843C0C"/>
                </a:solidFill>
              </a:rPr>
              <a:t> </a:t>
            </a:r>
            <a:r>
              <a:rPr lang="en-US" dirty="0">
                <a:solidFill>
                  <a:srgbClr val="843C0C"/>
                </a:solidFill>
              </a:rPr>
              <a:t>M</a:t>
            </a:r>
            <a:r>
              <a:rPr lang="en-US" dirty="0" smtClean="0">
                <a:solidFill>
                  <a:srgbClr val="843C0C"/>
                </a:solidFill>
              </a:rPr>
              <a:t>olecules </a:t>
            </a:r>
            <a:r>
              <a:rPr lang="en-US" dirty="0" smtClean="0">
                <a:solidFill>
                  <a:srgbClr val="843C0C"/>
                </a:solidFill>
              </a:rPr>
              <a:t>(</a:t>
            </a:r>
            <a:r>
              <a:rPr lang="en-US" dirty="0" smtClean="0">
                <a:solidFill>
                  <a:srgbClr val="843C0C"/>
                </a:solidFill>
              </a:rPr>
              <a:t>1/2</a:t>
            </a:r>
            <a:r>
              <a:rPr lang="en-US" dirty="0" smtClean="0">
                <a:solidFill>
                  <a:srgbClr val="843C0C"/>
                </a:solidFill>
              </a:rPr>
              <a:t>)</a:t>
            </a:r>
            <a:endParaRPr lang="en-US" dirty="0">
              <a:solidFill>
                <a:srgbClr val="843C0C"/>
              </a:solidFill>
            </a:endParaRPr>
          </a:p>
        </p:txBody>
      </p:sp>
      <p:sp>
        <p:nvSpPr>
          <p:cNvPr id="3" name="Content Placeholder 2"/>
          <p:cNvSpPr>
            <a:spLocks noGrp="1"/>
          </p:cNvSpPr>
          <p:nvPr>
            <p:ph idx="1"/>
          </p:nvPr>
        </p:nvSpPr>
        <p:spPr>
          <a:xfrm>
            <a:off x="457200" y="1600201"/>
            <a:ext cx="8229600" cy="3568958"/>
          </a:xfrm>
        </p:spPr>
        <p:txBody>
          <a:bodyPr>
            <a:normAutofit/>
          </a:bodyPr>
          <a:lstStyle/>
          <a:p>
            <a:pPr>
              <a:spcAft>
                <a:spcPts val="1200"/>
              </a:spcAft>
              <a:defRPr/>
            </a:pPr>
            <a:r>
              <a:rPr lang="en-US" sz="2400" dirty="0"/>
              <a:t>General characteristics of </a:t>
            </a:r>
            <a:r>
              <a:rPr lang="en-US" sz="2400" dirty="0" err="1"/>
              <a:t>tRNA</a:t>
            </a:r>
            <a:r>
              <a:rPr lang="en-US" sz="2400" dirty="0"/>
              <a:t> molecules include the following</a:t>
            </a:r>
            <a:r>
              <a:rPr lang="en-US" sz="2400" dirty="0" smtClean="0"/>
              <a:t>:</a:t>
            </a:r>
            <a:endParaRPr lang="en-US" sz="2400" dirty="0"/>
          </a:p>
          <a:p>
            <a:pPr lvl="1">
              <a:spcAft>
                <a:spcPts val="1200"/>
              </a:spcAft>
              <a:buFontTx/>
              <a:buAutoNum type="arabicPeriod"/>
              <a:defRPr/>
            </a:pPr>
            <a:r>
              <a:rPr lang="en-US" sz="2200" dirty="0"/>
              <a:t>Each is a single strand of RNA between 73 and 93 </a:t>
            </a:r>
            <a:r>
              <a:rPr lang="en-US" sz="2200" dirty="0" err="1"/>
              <a:t>ribonucleotides</a:t>
            </a:r>
            <a:r>
              <a:rPr lang="en-US" sz="2200" dirty="0"/>
              <a:t> in length</a:t>
            </a:r>
            <a:r>
              <a:rPr lang="en-US" sz="2200" dirty="0" smtClean="0"/>
              <a:t>.</a:t>
            </a:r>
            <a:endParaRPr lang="en-US" sz="2200" dirty="0"/>
          </a:p>
          <a:p>
            <a:pPr lvl="1">
              <a:spcAft>
                <a:spcPts val="1200"/>
              </a:spcAft>
              <a:buFontTx/>
              <a:buAutoNum type="arabicPeriod"/>
              <a:defRPr/>
            </a:pPr>
            <a:r>
              <a:rPr lang="en-US" sz="2200" dirty="0"/>
              <a:t>The three-dimensional structure of the molecule is L-shaped</a:t>
            </a:r>
            <a:r>
              <a:rPr lang="en-US" sz="2200" dirty="0" smtClean="0"/>
              <a:t>.</a:t>
            </a:r>
            <a:endParaRPr lang="en-US" sz="2200" dirty="0"/>
          </a:p>
          <a:p>
            <a:pPr lvl="1">
              <a:spcAft>
                <a:spcPts val="1200"/>
              </a:spcAft>
              <a:buFontTx/>
              <a:buAutoNum type="arabicPeriod"/>
              <a:defRPr/>
            </a:pPr>
            <a:r>
              <a:rPr lang="en-US" sz="2200" dirty="0"/>
              <a:t>Transfer RNA molecules contain unusual bases, such as </a:t>
            </a:r>
            <a:r>
              <a:rPr lang="en-US" sz="2200" dirty="0" err="1"/>
              <a:t>inosine</a:t>
            </a:r>
            <a:r>
              <a:rPr lang="en-US" sz="2200" dirty="0"/>
              <a:t>, or bases that have been modified</a:t>
            </a:r>
            <a:r>
              <a:rPr lang="en-US" sz="2200" dirty="0" smtClean="0"/>
              <a:t>.</a:t>
            </a:r>
            <a:endParaRPr lang="en-US" sz="2200" dirty="0"/>
          </a:p>
        </p:txBody>
      </p:sp>
      <p:pic>
        <p:nvPicPr>
          <p:cNvPr id="8" name="Picture Placeholder 7" descr="An illustration shows the molecular structure of Inosine. The structure shows a 6-membered ring bonded with a 5-membered ring at positions 2 and 3. The 6-membered ring has N atoms at positions 4 and 6, with a terminal H atom bonded at position 6, while a terminal O atom forms a double bond at position 1. The 5-membered ring has N atoms at position 1 and 3, with a ribose connected at position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28519" y="5198653"/>
            <a:ext cx="4049517" cy="1531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8" descr="An illustration shows molecular structures of 5-Methylcytidine, open parenthesis lowercase M uppercase C and Dihydrouridine, open parenthesis uppercase U uppercase H subscript 2. The structure of 5-Methylcytidine is a 6-membered ring with N atoms at positions 4 and 6. An N H 2 group and a C H 3 group bond at positions 1 and 2 respectively, while position 3 shows a terminal H atom, position 4 bonds with a ribose, and position 5 forms a double bond with an O atom. The structure of Dihydrouridine is a 6-membered ring with N atoms at positions 4 and 6. Positions 1 and 5 form double bonds with O atoms while position 4 bonds with a ribose, and position 6 has a terminal H atom. Positions 2 and 3 are shown with two terminal H atoms each."/>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021360" y="5206765"/>
            <a:ext cx="3448118" cy="153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General Characteristics of </a:t>
            </a:r>
            <a:r>
              <a:rPr lang="en-US" dirty="0" err="1">
                <a:solidFill>
                  <a:srgbClr val="843C0C"/>
                </a:solidFill>
              </a:rPr>
              <a:t>tRNA</a:t>
            </a:r>
            <a:r>
              <a:rPr lang="en-US" dirty="0">
                <a:solidFill>
                  <a:srgbClr val="843C0C"/>
                </a:solidFill>
              </a:rPr>
              <a:t> Molecules </a:t>
            </a:r>
            <a:r>
              <a:rPr lang="en-US" dirty="0" smtClean="0">
                <a:solidFill>
                  <a:srgbClr val="843C0C"/>
                </a:solidFill>
              </a:rPr>
              <a:t>(2/2</a:t>
            </a:r>
            <a:r>
              <a:rPr lang="en-US" dirty="0">
                <a:solidFill>
                  <a:srgbClr val="843C0C"/>
                </a:solidFill>
              </a:rPr>
              <a:t>)</a:t>
            </a:r>
            <a:endParaRPr lang="en-US" dirty="0"/>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General characteristics of </a:t>
            </a:r>
            <a:r>
              <a:rPr lang="en-US" sz="2400" dirty="0" err="1"/>
              <a:t>tRNA</a:t>
            </a:r>
            <a:r>
              <a:rPr lang="en-US" sz="2400" dirty="0"/>
              <a:t> molecules include the following</a:t>
            </a:r>
            <a:r>
              <a:rPr lang="en-US" sz="2400" dirty="0" smtClean="0"/>
              <a:t>:</a:t>
            </a:r>
            <a:endParaRPr lang="en-US" sz="2400" dirty="0"/>
          </a:p>
          <a:p>
            <a:pPr lvl="1">
              <a:spcAft>
                <a:spcPts val="1200"/>
              </a:spcAft>
              <a:buFont typeface="+mj-lt"/>
              <a:buAutoNum type="arabicPeriod" startAt="4"/>
            </a:pPr>
            <a:r>
              <a:rPr lang="en-US" sz="2200" dirty="0"/>
              <a:t>In a two-dimensional representation, all </a:t>
            </a:r>
            <a:r>
              <a:rPr lang="en-US" sz="2200" dirty="0" err="1"/>
              <a:t>tRNA</a:t>
            </a:r>
            <a:r>
              <a:rPr lang="en-US" sz="2200" dirty="0"/>
              <a:t> molecules appear as a cloverleaf pattern, stabilized by many H bonds</a:t>
            </a:r>
            <a:r>
              <a:rPr lang="en-US" sz="2200" dirty="0" smtClean="0"/>
              <a:t>.</a:t>
            </a:r>
            <a:endParaRPr lang="en-US" sz="2200" dirty="0"/>
          </a:p>
          <a:p>
            <a:pPr lvl="1">
              <a:spcAft>
                <a:spcPts val="1200"/>
              </a:spcAft>
              <a:buFont typeface="+mj-lt"/>
              <a:buAutoNum type="arabicPeriod" startAt="4"/>
            </a:pPr>
            <a:r>
              <a:rPr lang="en-US" sz="2200" dirty="0"/>
              <a:t>The 5</a:t>
            </a:r>
            <a:r>
              <a:rPr lang="en-US" sz="2200" dirty="0">
                <a:sym typeface="Symbol" charset="0"/>
              </a:rPr>
              <a:t></a:t>
            </a:r>
            <a:r>
              <a:rPr lang="en-US" sz="2200" dirty="0"/>
              <a:t> end is phosphorylated, and the 5</a:t>
            </a:r>
            <a:r>
              <a:rPr lang="en-US" sz="2200" dirty="0">
                <a:sym typeface="Symbol" charset="0"/>
              </a:rPr>
              <a:t></a:t>
            </a:r>
            <a:r>
              <a:rPr lang="en-US" sz="2200" dirty="0"/>
              <a:t> terminal residue is usually </a:t>
            </a:r>
            <a:r>
              <a:rPr lang="en-US" sz="2200" dirty="0" err="1"/>
              <a:t>pG</a:t>
            </a:r>
            <a:r>
              <a:rPr lang="en-US" sz="2200" dirty="0" err="1" smtClean="0"/>
              <a:t>.</a:t>
            </a:r>
            <a:endParaRPr lang="en-US" sz="2200" dirty="0"/>
          </a:p>
          <a:p>
            <a:pPr lvl="1">
              <a:spcAft>
                <a:spcPts val="1200"/>
              </a:spcAft>
              <a:buFont typeface="+mj-lt"/>
              <a:buAutoNum type="arabicPeriod" startAt="4"/>
            </a:pPr>
            <a:r>
              <a:rPr lang="en-US" sz="2200" dirty="0"/>
              <a:t>The amino acid is attached to a hydroxyl group of adenosine in the CCA region of the acceptor stem</a:t>
            </a:r>
            <a:r>
              <a:rPr lang="en-US" sz="2200" dirty="0" smtClean="0"/>
              <a:t>.</a:t>
            </a:r>
            <a:endParaRPr lang="en-US" sz="2200" dirty="0"/>
          </a:p>
          <a:p>
            <a:pPr lvl="1">
              <a:spcAft>
                <a:spcPts val="1200"/>
              </a:spcAft>
              <a:buFont typeface="+mj-lt"/>
              <a:buAutoNum type="arabicPeriod" startAt="4"/>
            </a:pPr>
            <a:r>
              <a:rPr lang="en-US" sz="2200" dirty="0"/>
              <a:t>The anticodon is in a loop near the center of the sequence</a:t>
            </a:r>
            <a:r>
              <a:rPr lang="en-US" sz="2200" dirty="0" smtClean="0"/>
              <a:t>.</a:t>
            </a:r>
            <a:endParaRPr lang="en-US" sz="2200" dirty="0"/>
          </a:p>
        </p:txBody>
      </p:sp>
    </p:spTree>
    <p:extLst>
      <p:ext uri="{BB962C8B-B14F-4D97-AF65-F5344CB8AC3E}">
        <p14:creationId xmlns:p14="http://schemas.microsoft.com/office/powerpoint/2010/main" val="420783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Alanyl-tRNA</a:t>
            </a:r>
            <a:r>
              <a:rPr lang="en-US" dirty="0">
                <a:solidFill>
                  <a:srgbClr val="843C0C"/>
                </a:solidFill>
              </a:rPr>
              <a:t> </a:t>
            </a:r>
            <a:r>
              <a:rPr lang="en-US" dirty="0" smtClean="0">
                <a:solidFill>
                  <a:srgbClr val="843C0C"/>
                </a:solidFill>
              </a:rPr>
              <a:t>Sequence</a:t>
            </a:r>
            <a:endParaRPr lang="en-US" dirty="0">
              <a:solidFill>
                <a:srgbClr val="843C0C"/>
              </a:solidFill>
            </a:endParaRPr>
          </a:p>
        </p:txBody>
      </p:sp>
      <p:pic>
        <p:nvPicPr>
          <p:cNvPr id="5" name="Picture Placeholder 4" descr="An illustration shows the general structure of t R N A molecules. The cloverleaf structure shows the 5-prime strand and the longer 3-prime strand which move down vertically together and diverge into separate stem-loop structures on left and right, before converging again to form a common stem-loop structure at the Anticodon at the bottom. The 5-prime sequence starts with Phosphorylated terminus, diverges into the D H U loop on the left with A, G, G proteins, then moves into the anticodon loop at the bottom with the U protein, forms an extra arm (variable) before moving into the T-psi-C loop on the right having G, T, psi, C and C proteins, and finally extending into the 3-prime strand having C C A proteins, with the OH group forming the amino acid attachment site at the e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4341" y="1570265"/>
            <a:ext cx="7335319" cy="512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24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General </a:t>
            </a:r>
            <a:r>
              <a:rPr lang="en-US" dirty="0" smtClean="0">
                <a:solidFill>
                  <a:srgbClr val="843C0C"/>
                </a:solidFill>
              </a:rPr>
              <a:t>Structure </a:t>
            </a:r>
            <a:r>
              <a:rPr lang="en-US" dirty="0">
                <a:solidFill>
                  <a:srgbClr val="843C0C"/>
                </a:solidFill>
              </a:rPr>
              <a:t>of </a:t>
            </a:r>
            <a:r>
              <a:rPr lang="en-US" dirty="0" err="1">
                <a:solidFill>
                  <a:srgbClr val="843C0C"/>
                </a:solidFill>
              </a:rPr>
              <a:t>tRNA</a:t>
            </a:r>
            <a:r>
              <a:rPr lang="en-US" dirty="0">
                <a:solidFill>
                  <a:srgbClr val="843C0C"/>
                </a:solidFill>
              </a:rPr>
              <a:t> </a:t>
            </a:r>
            <a:r>
              <a:rPr lang="en-US" dirty="0" smtClean="0">
                <a:solidFill>
                  <a:srgbClr val="843C0C"/>
                </a:solidFill>
              </a:rPr>
              <a:t>Molecules</a:t>
            </a:r>
            <a:endParaRPr lang="en-US" dirty="0">
              <a:solidFill>
                <a:srgbClr val="843C0C"/>
              </a:solidFill>
            </a:endParaRPr>
          </a:p>
        </p:txBody>
      </p:sp>
      <p:pic>
        <p:nvPicPr>
          <p:cNvPr id="6" name="Picture Placeholder 5" descr="An illustration shows the general structure of t R N A molecules. The cloverleaf structure shows the 5-prime strand and the longer 3-prime strand which move down vertically together and diverge into separate stem-loop structures on left and right, before converging again to form a common stem-loop structure at the Anticodon at the bottom. The 5-prime sequence starts with Phosphorylated terminus, diverges into the D H U loop on the left with A, G, G proteins, then moves into the anticodon loop at the bottom with the U protein, forms an extra arm (variable) before moving into the T-psi-C loop on the right having G, T, psi, C and C proteins, and finally extending into the 3-prime strand having C C A proteins, with the O H group forming the amino acid attachment site at the e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32937" y="1717005"/>
            <a:ext cx="5678126" cy="493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4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 RNA </a:t>
            </a:r>
            <a:r>
              <a:rPr lang="en-US" dirty="0">
                <a:solidFill>
                  <a:srgbClr val="843C0C"/>
                </a:solidFill>
              </a:rPr>
              <a:t>S</a:t>
            </a:r>
            <a:r>
              <a:rPr lang="en-US" dirty="0" smtClean="0">
                <a:solidFill>
                  <a:srgbClr val="843C0C"/>
                </a:solidFill>
              </a:rPr>
              <a:t>tructure</a:t>
            </a:r>
            <a:endParaRPr lang="en-US" dirty="0">
              <a:solidFill>
                <a:srgbClr val="843C0C"/>
              </a:solidFill>
            </a:endParaRPr>
          </a:p>
        </p:txBody>
      </p:sp>
      <p:pic>
        <p:nvPicPr>
          <p:cNvPr id="5" name="Picture Placeholder 4" descr="An illustration depicts skeletal model of yeast phenyl alanyl-t RNA. Phenyl alanyl t R N A has an L-shaped structure with the C C A terminus shown at the end of one arm, and the anticodon loop shown at the end of the other ar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4341" y="1563550"/>
            <a:ext cx="7335319" cy="513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5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Helix </a:t>
            </a:r>
            <a:r>
              <a:rPr lang="en-US" dirty="0" smtClean="0">
                <a:solidFill>
                  <a:srgbClr val="843C0C"/>
                </a:solidFill>
              </a:rPr>
              <a:t>Stacking </a:t>
            </a:r>
            <a:r>
              <a:rPr lang="en-US" dirty="0">
                <a:solidFill>
                  <a:srgbClr val="843C0C"/>
                </a:solidFill>
              </a:rPr>
              <a:t>in </a:t>
            </a:r>
            <a:r>
              <a:rPr lang="en-US" dirty="0" err="1">
                <a:solidFill>
                  <a:srgbClr val="843C0C"/>
                </a:solidFill>
              </a:rPr>
              <a:t>tRNA</a:t>
            </a:r>
            <a:endParaRPr lang="en-US" dirty="0">
              <a:solidFill>
                <a:srgbClr val="843C0C"/>
              </a:solidFill>
            </a:endParaRPr>
          </a:p>
        </p:txBody>
      </p:sp>
      <p:pic>
        <p:nvPicPr>
          <p:cNvPr id="6" name="Picture Placeholder 5" descr="An illustration shows four double-stranded regions of t RNA which stack to form an L-shaped structure. The L-shaped structure shows C C A terminus at the 3-prime end, and the T-psi-C loop at the intersection of both the arms. The D H U loop, extra arm and anticodon loop form the vertical arm of the structu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8990" y="1634350"/>
            <a:ext cx="6946020" cy="506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8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Aminoacyl-tRNA</a:t>
            </a:r>
            <a:endParaRPr lang="en-US" dirty="0">
              <a:solidFill>
                <a:srgbClr val="843C0C"/>
              </a:solidFill>
            </a:endParaRPr>
          </a:p>
        </p:txBody>
      </p:sp>
      <p:pic>
        <p:nvPicPr>
          <p:cNvPr id="5" name="Picture Placeholder 4" descr="An illustration shows an amino acid bonding with the hydroxyl group of the adenosine residue, located at the end of the 3-prime C C A component of the acceptor stem. The C C A arm of t R N A shows two cytosine compounds and an adenine compound that are joined by P O 4 linkages. Cytosine attaches to a 5-member ring at position 2, with an O atom located at position 1, a terminal O H group attached at position 3, and a C H 2 - O group attached at position 5. Position 4 attaches to one of the O atoms of P O 4 linkage. Adenine compound has a similar structure. The amino acid structure shows a C atom bonding with an R-compound, terminal H atom, NH3-plus group, and another C atom which further bonds with the O atom of the adenine compound along with forming a double bond with a terminal O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20683" y="1547232"/>
            <a:ext cx="3702635" cy="52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1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Some </a:t>
            </a:r>
            <a:r>
              <a:rPr lang="en-US" sz="2800" dirty="0" smtClean="0">
                <a:solidFill>
                  <a:srgbClr val="843C0C"/>
                </a:solidFill>
              </a:rPr>
              <a:t>Transfer </a:t>
            </a:r>
            <a:r>
              <a:rPr lang="en-US" sz="2800" dirty="0">
                <a:solidFill>
                  <a:srgbClr val="843C0C"/>
                </a:solidFill>
              </a:rPr>
              <a:t>RNA </a:t>
            </a:r>
            <a:r>
              <a:rPr lang="en-US" sz="2800" dirty="0" smtClean="0">
                <a:solidFill>
                  <a:srgbClr val="843C0C"/>
                </a:solidFill>
              </a:rPr>
              <a:t>Molecules </a:t>
            </a:r>
            <a:r>
              <a:rPr lang="en-US" sz="2800" dirty="0">
                <a:solidFill>
                  <a:srgbClr val="843C0C"/>
                </a:solidFill>
              </a:rPr>
              <a:t>R</a:t>
            </a:r>
            <a:r>
              <a:rPr lang="en-US" sz="2800" dirty="0" smtClean="0">
                <a:solidFill>
                  <a:srgbClr val="843C0C"/>
                </a:solidFill>
              </a:rPr>
              <a:t>ecognize </a:t>
            </a:r>
            <a:r>
              <a:rPr lang="en-US" sz="2800" dirty="0">
                <a:solidFill>
                  <a:srgbClr val="843C0C"/>
                </a:solidFill>
              </a:rPr>
              <a:t>M</a:t>
            </a:r>
            <a:r>
              <a:rPr lang="en-US" sz="2800" dirty="0" smtClean="0">
                <a:solidFill>
                  <a:srgbClr val="843C0C"/>
                </a:solidFill>
              </a:rPr>
              <a:t>ore </a:t>
            </a:r>
            <a:r>
              <a:rPr lang="en-US" sz="2800" dirty="0">
                <a:solidFill>
                  <a:srgbClr val="843C0C"/>
                </a:solidFill>
              </a:rPr>
              <a:t>than </a:t>
            </a:r>
            <a:r>
              <a:rPr lang="en-US" sz="2800" dirty="0">
                <a:solidFill>
                  <a:srgbClr val="843C0C"/>
                </a:solidFill>
              </a:rPr>
              <a:t>O</a:t>
            </a:r>
            <a:r>
              <a:rPr lang="en-US" sz="2800" dirty="0" smtClean="0">
                <a:solidFill>
                  <a:srgbClr val="843C0C"/>
                </a:solidFill>
              </a:rPr>
              <a:t>ne </a:t>
            </a:r>
            <a:r>
              <a:rPr lang="en-US" sz="2800" dirty="0">
                <a:solidFill>
                  <a:srgbClr val="843C0C"/>
                </a:solidFill>
              </a:rPr>
              <a:t>C</a:t>
            </a:r>
            <a:r>
              <a:rPr lang="en-US" sz="2800" dirty="0" smtClean="0">
                <a:solidFill>
                  <a:srgbClr val="843C0C"/>
                </a:solidFill>
              </a:rPr>
              <a:t>odon Because </a:t>
            </a:r>
            <a:r>
              <a:rPr lang="en-US" sz="2800" dirty="0">
                <a:solidFill>
                  <a:srgbClr val="843C0C"/>
                </a:solidFill>
              </a:rPr>
              <a:t>of </a:t>
            </a:r>
            <a:r>
              <a:rPr lang="en-US" sz="2800" dirty="0" smtClean="0">
                <a:solidFill>
                  <a:srgbClr val="843C0C"/>
                </a:solidFill>
              </a:rPr>
              <a:t>Wobble </a:t>
            </a:r>
            <a:r>
              <a:rPr lang="en-US" sz="2800" dirty="0">
                <a:solidFill>
                  <a:srgbClr val="843C0C"/>
                </a:solidFill>
              </a:rPr>
              <a:t>in </a:t>
            </a:r>
            <a:r>
              <a:rPr lang="en-US" sz="2800" dirty="0" smtClean="0">
                <a:solidFill>
                  <a:srgbClr val="843C0C"/>
                </a:solidFill>
              </a:rPr>
              <a:t>B</a:t>
            </a:r>
            <a:r>
              <a:rPr lang="en-US" sz="2800" dirty="0" smtClean="0">
                <a:solidFill>
                  <a:srgbClr val="843C0C"/>
                </a:solidFill>
              </a:rPr>
              <a:t>ase-pairing </a:t>
            </a:r>
            <a:r>
              <a:rPr lang="en-US" sz="2800" dirty="0" smtClean="0">
                <a:solidFill>
                  <a:srgbClr val="843C0C"/>
                </a:solidFill>
              </a:rPr>
              <a:t>(</a:t>
            </a:r>
            <a:r>
              <a:rPr lang="en-US" sz="2800" dirty="0" smtClean="0">
                <a:solidFill>
                  <a:srgbClr val="843C0C"/>
                </a:solidFill>
              </a:rPr>
              <a:t>1/3</a:t>
            </a:r>
            <a:r>
              <a:rPr lang="en-US" sz="2800" dirty="0" smtClean="0">
                <a:solidFill>
                  <a:srgbClr val="843C0C"/>
                </a:solidFill>
              </a:rPr>
              <a:t>)</a:t>
            </a:r>
            <a:endParaRPr lang="en-US" sz="2800" dirty="0">
              <a:solidFill>
                <a:srgbClr val="843C0C"/>
              </a:solidFill>
            </a:endParaRPr>
          </a:p>
        </p:txBody>
      </p:sp>
      <p:sp>
        <p:nvSpPr>
          <p:cNvPr id="3" name="Content Placeholder 2"/>
          <p:cNvSpPr>
            <a:spLocks noGrp="1"/>
          </p:cNvSpPr>
          <p:nvPr>
            <p:ph idx="1"/>
          </p:nvPr>
        </p:nvSpPr>
        <p:spPr>
          <a:xfrm>
            <a:off x="457200" y="1540041"/>
            <a:ext cx="5794310" cy="5221706"/>
          </a:xfrm>
        </p:spPr>
        <p:txBody>
          <a:bodyPr>
            <a:noAutofit/>
          </a:bodyPr>
          <a:lstStyle/>
          <a:p>
            <a:pPr>
              <a:spcAft>
                <a:spcPts val="1200"/>
              </a:spcAft>
            </a:pPr>
            <a:r>
              <a:rPr lang="en-US" sz="2000" dirty="0"/>
              <a:t>The anticodon base-pairs with the codon</a:t>
            </a:r>
            <a:r>
              <a:rPr lang="en-US" sz="2000" dirty="0" smtClean="0"/>
              <a:t>.</a:t>
            </a:r>
            <a:endParaRPr lang="en-US" sz="2000" dirty="0"/>
          </a:p>
          <a:p>
            <a:pPr>
              <a:spcAft>
                <a:spcPts val="1200"/>
              </a:spcAft>
            </a:pPr>
            <a:r>
              <a:rPr lang="en-US" sz="2000" dirty="0"/>
              <a:t>Some </a:t>
            </a:r>
            <a:r>
              <a:rPr lang="en-US" sz="2000" dirty="0" err="1"/>
              <a:t>tRNA</a:t>
            </a:r>
            <a:r>
              <a:rPr lang="en-US" sz="2000" dirty="0"/>
              <a:t> molecules can recognize more than one codon. The recognition of the third (3′-most) base in the codon by the anticodon is sometimes less discriminating, a phenomenon called wobble</a:t>
            </a:r>
            <a:r>
              <a:rPr lang="en-US" sz="2000" dirty="0" smtClean="0"/>
              <a:t>.</a:t>
            </a:r>
            <a:endParaRPr lang="en-US" sz="2000" dirty="0"/>
          </a:p>
          <a:p>
            <a:pPr>
              <a:spcAft>
                <a:spcPts val="1200"/>
              </a:spcAft>
            </a:pPr>
            <a:r>
              <a:rPr lang="en-US" sz="2000" dirty="0"/>
              <a:t>Generalizations of the codon—anticodon interactions are as follows</a:t>
            </a:r>
            <a:r>
              <a:rPr lang="en-US" sz="2000" dirty="0" smtClean="0"/>
              <a:t>:</a:t>
            </a:r>
            <a:endParaRPr lang="en-US" sz="2000" dirty="0"/>
          </a:p>
          <a:p>
            <a:pPr lvl="1">
              <a:spcAft>
                <a:spcPts val="1200"/>
              </a:spcAft>
              <a:buFontTx/>
              <a:buAutoNum type="arabicPeriod"/>
            </a:pPr>
            <a:r>
              <a:rPr lang="en-US" sz="1800" dirty="0"/>
              <a:t>Codons that differ in either of the first two nucleotides must be recognized by different </a:t>
            </a:r>
            <a:r>
              <a:rPr lang="en-US" sz="1800" dirty="0" err="1"/>
              <a:t>tRNAs</a:t>
            </a:r>
            <a:r>
              <a:rPr lang="en-US" sz="1800" dirty="0" smtClean="0"/>
              <a:t>.</a:t>
            </a:r>
            <a:endParaRPr lang="en-US" sz="1800" dirty="0"/>
          </a:p>
          <a:p>
            <a:pPr lvl="1">
              <a:spcAft>
                <a:spcPts val="1200"/>
              </a:spcAft>
              <a:buFontTx/>
              <a:buAutoNum type="arabicPeriod"/>
            </a:pPr>
            <a:r>
              <a:rPr lang="en-US" sz="1800" dirty="0"/>
              <a:t>The first (5′-most) base of the anticodon determines the degree of wobble. If the first base is </a:t>
            </a:r>
            <a:r>
              <a:rPr lang="en-US" sz="1800" dirty="0" err="1"/>
              <a:t>inosine</a:t>
            </a:r>
            <a:r>
              <a:rPr lang="en-US" sz="1800" dirty="0"/>
              <a:t>, the anticodon can recognize three codons</a:t>
            </a:r>
            <a:r>
              <a:rPr lang="en-US" sz="1800" dirty="0" smtClean="0"/>
              <a:t>.</a:t>
            </a:r>
            <a:endParaRPr lang="en-US" sz="1800" dirty="0"/>
          </a:p>
        </p:txBody>
      </p:sp>
      <p:pic>
        <p:nvPicPr>
          <p:cNvPr id="8" name="Picture Placeholder 7" descr="An illustration shows the structure of the anticodon and codon. Anticodon has a of X-dash Y-dash Z-dash in the 3-prime to 5-prime sequence on top. Codon has a X Y Z in the 5-prime to 3-prime sequence at the bottom, with bonds formed between X - X dash, Y – Y dash, and Z – Z dash."/>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33105" r="33156"/>
          <a:stretch/>
        </p:blipFill>
        <p:spPr bwMode="auto">
          <a:xfrm>
            <a:off x="6178296" y="2575990"/>
            <a:ext cx="2945603" cy="23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2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Some Transfer RNA Molecules Recognize More than One Codon Because of Wobble in Base-pairing </a:t>
            </a:r>
            <a:r>
              <a:rPr lang="en-US" sz="2800" dirty="0" smtClean="0">
                <a:solidFill>
                  <a:srgbClr val="843C0C"/>
                </a:solidFill>
              </a:rPr>
              <a:t>(2/3</a:t>
            </a:r>
            <a:r>
              <a:rPr lang="en-US" sz="2800" dirty="0">
                <a:solidFill>
                  <a:srgbClr val="843C0C"/>
                </a:solidFill>
              </a:rPr>
              <a:t>)</a:t>
            </a:r>
            <a:endParaRPr lang="en-US" sz="2800" dirty="0"/>
          </a:p>
        </p:txBody>
      </p:sp>
      <p:sp>
        <p:nvSpPr>
          <p:cNvPr id="3" name="Content Placeholder 2"/>
          <p:cNvSpPr>
            <a:spLocks noGrp="1"/>
          </p:cNvSpPr>
          <p:nvPr>
            <p:ph idx="1"/>
          </p:nvPr>
        </p:nvSpPr>
        <p:spPr>
          <a:xfrm>
            <a:off x="457200" y="1600200"/>
            <a:ext cx="8229600" cy="4753303"/>
          </a:xfrm>
        </p:spPr>
        <p:txBody>
          <a:bodyPr>
            <a:noAutofit/>
          </a:bodyPr>
          <a:lstStyle/>
          <a:p>
            <a:r>
              <a:rPr lang="en-US" dirty="0"/>
              <a:t>Wobble is tolerated in the third position of the codon because although ribosomal RNA monitors fidelity of the base-pairing in the first two positions of the codon–anticodon complex, ribosomal RNA does not evaluate the correctness of the third position.</a:t>
            </a:r>
          </a:p>
        </p:txBody>
      </p:sp>
    </p:spTree>
    <p:extLst>
      <p:ext uri="{BB962C8B-B14F-4D97-AF65-F5344CB8AC3E}">
        <p14:creationId xmlns:p14="http://schemas.microsoft.com/office/powerpoint/2010/main" val="49549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Allowed </a:t>
            </a:r>
            <a:r>
              <a:rPr lang="en-US" sz="2800" dirty="0" smtClean="0">
                <a:solidFill>
                  <a:srgbClr val="843C0C"/>
                </a:solidFill>
              </a:rPr>
              <a:t>Pairings </a:t>
            </a:r>
            <a:r>
              <a:rPr lang="en-US" sz="2800" dirty="0">
                <a:solidFill>
                  <a:srgbClr val="843C0C"/>
                </a:solidFill>
              </a:rPr>
              <a:t>at the </a:t>
            </a:r>
            <a:r>
              <a:rPr lang="en-US" sz="2800" dirty="0" smtClean="0">
                <a:solidFill>
                  <a:srgbClr val="843C0C"/>
                </a:solidFill>
              </a:rPr>
              <a:t>Third </a:t>
            </a:r>
            <a:r>
              <a:rPr lang="en-US" sz="2800" dirty="0">
                <a:solidFill>
                  <a:srgbClr val="843C0C"/>
                </a:solidFill>
              </a:rPr>
              <a:t>B</a:t>
            </a:r>
            <a:r>
              <a:rPr lang="en-US" sz="2800" dirty="0" smtClean="0">
                <a:solidFill>
                  <a:srgbClr val="843C0C"/>
                </a:solidFill>
              </a:rPr>
              <a:t>ase </a:t>
            </a:r>
            <a:r>
              <a:rPr lang="en-US" sz="2800" dirty="0">
                <a:solidFill>
                  <a:srgbClr val="843C0C"/>
                </a:solidFill>
              </a:rPr>
              <a:t>of the </a:t>
            </a:r>
            <a:r>
              <a:rPr lang="en-US" sz="2800" dirty="0">
                <a:solidFill>
                  <a:srgbClr val="843C0C"/>
                </a:solidFill>
              </a:rPr>
              <a:t>C</a:t>
            </a:r>
            <a:r>
              <a:rPr lang="en-US" sz="2800" dirty="0" smtClean="0">
                <a:solidFill>
                  <a:srgbClr val="843C0C"/>
                </a:solidFill>
              </a:rPr>
              <a:t>odon According </a:t>
            </a:r>
            <a:r>
              <a:rPr lang="en-US" sz="2800" dirty="0">
                <a:solidFill>
                  <a:srgbClr val="843C0C"/>
                </a:solidFill>
              </a:rPr>
              <a:t>to the </a:t>
            </a:r>
            <a:r>
              <a:rPr lang="en-US" sz="2800" dirty="0">
                <a:solidFill>
                  <a:srgbClr val="843C0C"/>
                </a:solidFill>
              </a:rPr>
              <a:t>W</a:t>
            </a:r>
            <a:r>
              <a:rPr lang="en-US" sz="2800" dirty="0" smtClean="0">
                <a:solidFill>
                  <a:srgbClr val="843C0C"/>
                </a:solidFill>
              </a:rPr>
              <a:t>obble Hypothesis</a:t>
            </a:r>
            <a:endParaRPr lang="en-US" sz="2800" dirty="0">
              <a:solidFill>
                <a:srgbClr val="843C0C"/>
              </a:solidFill>
            </a:endParaRPr>
          </a:p>
        </p:txBody>
      </p:sp>
      <p:pic>
        <p:nvPicPr>
          <p:cNvPr id="2050" name="Picture 2" descr="A table shows allowed pairings at the third base of the codon according to the wobble hypothesis. The table has two columns and five rows. The column headers are: first base of anticodon, and third base of codon. The data are as follows: &#10;Row 1: First base of anticodon: C; third base of codon: G&#10;Row 2: First: A; third: U&#10;Row 3: First: U; third: A or G&#10;Row 4: First: G; third: U or C&#10;Row 5: First:  I; third: U, C, or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68871" y="1825294"/>
            <a:ext cx="4006259" cy="479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7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a:bodyPr>
          <a:lstStyle/>
          <a:p>
            <a:r>
              <a:rPr lang="en-US" dirty="0" smtClean="0">
                <a:solidFill>
                  <a:srgbClr val="843C0C"/>
                </a:solidFill>
                <a:latin typeface="Arial" panose="020B0604020202020204" pitchFamily="34" charset="0"/>
                <a:cs typeface="Arial" panose="020B0604020202020204" pitchFamily="34" charset="0"/>
              </a:rPr>
              <a:t>CHAPTER 31</a:t>
            </a:r>
            <a:r>
              <a:rPr lang="en-US" dirty="0" smtClean="0">
                <a:solidFill>
                  <a:srgbClr val="843C0C"/>
                </a:solidFill>
                <a:latin typeface="Arial" panose="020B0604020202020204" pitchFamily="34" charset="0"/>
                <a:cs typeface="Arial" panose="020B0604020202020204" pitchFamily="34" charset="0"/>
              </a:rPr>
              <a:t/>
            </a:r>
            <a:br>
              <a:rPr lang="en-US" dirty="0" smtClean="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Protein Synthesis</a:t>
            </a:r>
          </a:p>
        </p:txBody>
      </p:sp>
      <p:pic>
        <p:nvPicPr>
          <p:cNvPr id="8" name="Picture 2" descr="An illustration compares a ribosome to an assembly line where cars are manufactured. The photo on the left shows technicians working on cars in an assembly line. The drawing on the right shows the ribosome as a combination of blue and yellow mass, marked respectively as 50 S and 30 S. Amino acids marked as E, P, and A are shown joining a 5-prime strand and a 3-prime strand which unite to form a polypeptide chain that moves out of the ribosome complex, much like an assembled ca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8" y="2129173"/>
            <a:ext cx="8079304" cy="385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Some Transfer RNA Molecules Recognize More than One Codon Because of Wobble in Base-pairing </a:t>
            </a:r>
            <a:r>
              <a:rPr lang="en-US" sz="2800" dirty="0" smtClean="0">
                <a:solidFill>
                  <a:srgbClr val="843C0C"/>
                </a:solidFill>
              </a:rPr>
              <a:t>(3/3</a:t>
            </a:r>
            <a:r>
              <a:rPr lang="en-US" sz="2800" dirty="0">
                <a:solidFill>
                  <a:srgbClr val="843C0C"/>
                </a:solidFill>
              </a:rPr>
              <a:t>)</a:t>
            </a:r>
            <a:endParaRPr lang="en-US" sz="2800" dirty="0"/>
          </a:p>
        </p:txBody>
      </p:sp>
      <p:sp>
        <p:nvSpPr>
          <p:cNvPr id="3" name="Content Placeholder 2"/>
          <p:cNvSpPr>
            <a:spLocks noGrp="1"/>
          </p:cNvSpPr>
          <p:nvPr>
            <p:ph idx="1"/>
          </p:nvPr>
        </p:nvSpPr>
        <p:spPr/>
        <p:txBody>
          <a:bodyPr/>
          <a:lstStyle/>
          <a:p>
            <a:r>
              <a:rPr lang="en-US" dirty="0"/>
              <a:t>The purine </a:t>
            </a:r>
            <a:r>
              <a:rPr lang="en-US" dirty="0" err="1"/>
              <a:t>inosine</a:t>
            </a:r>
            <a:r>
              <a:rPr lang="en-US" dirty="0"/>
              <a:t> is able to pair with </a:t>
            </a:r>
            <a:r>
              <a:rPr lang="en-US" dirty="0" err="1"/>
              <a:t>cytidine</a:t>
            </a:r>
            <a:r>
              <a:rPr lang="en-US" dirty="0"/>
              <a:t>, </a:t>
            </a:r>
            <a:r>
              <a:rPr lang="en-US" dirty="0" err="1"/>
              <a:t>uridine</a:t>
            </a:r>
            <a:r>
              <a:rPr lang="en-US" dirty="0"/>
              <a:t>, and adenosine</a:t>
            </a:r>
            <a:r>
              <a:rPr lang="en-US" dirty="0" smtClean="0"/>
              <a:t>.</a:t>
            </a:r>
            <a:endParaRPr lang="en-US" dirty="0"/>
          </a:p>
        </p:txBody>
      </p:sp>
      <p:pic>
        <p:nvPicPr>
          <p:cNvPr id="8" name="Picture 2" descr="An illustration depicts molecular structures of base pairs for inosine-cytidine, inosine-uridine, and inosine-adenosine. The structure of inosine consists of a 6-membered ring which bonds with a 5-membered ring at positions 3 and 4. The 5-membered ring has N atoms at positions 2 and 4, with a ribose connected at position 4. The 6-membered ring has N atoms at positions 1 and 5, with the C atom at position 2 forming double bonds with an O atom while position 1 has a terminal H atom. The terminal H and O atoms participate in the pairing of inosine with the other three compounds.&#10;In the first base-pair, cytidine has a 6-member ring with N atoms at positions 4 and 6. Position 5 shows a double bond with an O atom while position 6 bonds with a ribose and position 3 bonds with an N H 2 group. Pairing happens between inosine and cytidine at the terminal H atom of N H 2 group and the N atom at position 4.&#10;In the second base-pair, uridine shows a 6-membered ring, with N atoms shown at positions 4 and 6. The C atoms at positions 3 and 5 have double bonds with terminal O atoms while the N atom at position 4 has a terminal H atom, and the N atom at position 6 bonds with a ribose. Pairing happens between inosine and uridine at the terminal H and terminal O atoms from positions 4 and 5.&#10;In the last base-pair, adenosine shows a 6-membered and 5-membered complex, bonded at positions 1 and 2 of the 6-membered ring. The 5-membered ring has two N atoms at positions 1 and 3, with a ribose connected to position 1. The 6-membered ring also has two N atoms at positions 4 and 6, with a N H 2 group connected to position 3. Pairing happens between inosine and adenosine at the terminal H atom of N H 2 group, and the N atom at position 4 of the 6-membered ring."/>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1596298" y="2701392"/>
            <a:ext cx="5951405" cy="394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7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16S </a:t>
            </a:r>
            <a:r>
              <a:rPr lang="en-US" sz="3200" dirty="0" err="1">
                <a:solidFill>
                  <a:srgbClr val="843C0C"/>
                </a:solidFill>
              </a:rPr>
              <a:t>rRNA</a:t>
            </a:r>
            <a:r>
              <a:rPr lang="en-US" sz="3200" dirty="0">
                <a:solidFill>
                  <a:srgbClr val="843C0C"/>
                </a:solidFill>
              </a:rPr>
              <a:t> </a:t>
            </a:r>
            <a:r>
              <a:rPr lang="en-US" sz="3200" dirty="0" smtClean="0">
                <a:solidFill>
                  <a:srgbClr val="843C0C"/>
                </a:solidFill>
              </a:rPr>
              <a:t>Monitors </a:t>
            </a:r>
            <a:r>
              <a:rPr lang="en-US" sz="3200" dirty="0">
                <a:solidFill>
                  <a:srgbClr val="843C0C"/>
                </a:solidFill>
              </a:rPr>
              <a:t>B</a:t>
            </a:r>
            <a:r>
              <a:rPr lang="en-US" sz="3200" dirty="0" smtClean="0">
                <a:solidFill>
                  <a:srgbClr val="843C0C"/>
                </a:solidFill>
              </a:rPr>
              <a:t>ase-pairing </a:t>
            </a:r>
            <a:r>
              <a:rPr lang="en-US" sz="3200" dirty="0">
                <a:solidFill>
                  <a:srgbClr val="843C0C"/>
                </a:solidFill>
              </a:rPr>
              <a:t>B</a:t>
            </a:r>
            <a:r>
              <a:rPr lang="en-US" sz="3200" dirty="0" smtClean="0">
                <a:solidFill>
                  <a:srgbClr val="843C0C"/>
                </a:solidFill>
              </a:rPr>
              <a:t>etween </a:t>
            </a:r>
            <a:r>
              <a:rPr lang="en-US" sz="3200" dirty="0">
                <a:solidFill>
                  <a:srgbClr val="843C0C"/>
                </a:solidFill>
              </a:rPr>
              <a:t>the </a:t>
            </a:r>
            <a:r>
              <a:rPr lang="en-US" sz="3200" dirty="0" smtClean="0">
                <a:solidFill>
                  <a:srgbClr val="843C0C"/>
                </a:solidFill>
              </a:rPr>
              <a:t>Codon </a:t>
            </a:r>
            <a:r>
              <a:rPr lang="en-US" sz="3200" dirty="0">
                <a:solidFill>
                  <a:srgbClr val="843C0C"/>
                </a:solidFill>
              </a:rPr>
              <a:t>and the </a:t>
            </a:r>
            <a:r>
              <a:rPr lang="en-US" sz="3200" dirty="0" smtClean="0">
                <a:solidFill>
                  <a:srgbClr val="843C0C"/>
                </a:solidFill>
              </a:rPr>
              <a:t>Anticodon</a:t>
            </a:r>
            <a:endParaRPr lang="en-US" sz="3200" dirty="0">
              <a:solidFill>
                <a:srgbClr val="843C0C"/>
              </a:solidFill>
            </a:endParaRPr>
          </a:p>
        </p:txBody>
      </p:sp>
      <p:pic>
        <p:nvPicPr>
          <p:cNvPr id="5" name="Picture 2" descr="An illustration shows three cloud-like structures positioned in a triangular formation. The first cloud represents, 16 S R N A A 1493 on top. The second cloud represents, Anticodon A 36 at the base. The third cloud represents, Codon U 1 at the base, with molecular structures shown inside them. Hydrogen bonds are formed between the bases of the molecular structur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741183"/>
            <a:ext cx="7215390" cy="475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6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43C0C"/>
                </a:solidFill>
              </a:rPr>
              <a:t>Section 31.2 </a:t>
            </a:r>
            <a:r>
              <a:rPr lang="en-US" sz="3200" dirty="0">
                <a:solidFill>
                  <a:srgbClr val="843C0C"/>
                </a:solidFill>
              </a:rPr>
              <a:t>Aminoacyl Transfer RNA </a:t>
            </a:r>
            <a:r>
              <a:rPr lang="en-US" sz="3200" dirty="0" err="1">
                <a:solidFill>
                  <a:srgbClr val="843C0C"/>
                </a:solidFill>
              </a:rPr>
              <a:t>Synthetases</a:t>
            </a:r>
            <a:r>
              <a:rPr lang="en-US" sz="3200" dirty="0">
                <a:solidFill>
                  <a:srgbClr val="843C0C"/>
                </a:solidFill>
              </a:rPr>
              <a:t> Read the Genetic Code</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In order to be incorporated into proteins, amino acids must be activated</a:t>
            </a:r>
            <a:r>
              <a:rPr lang="en-US" dirty="0" smtClean="0"/>
              <a:t>.</a:t>
            </a:r>
            <a:endParaRPr lang="en-US" dirty="0"/>
          </a:p>
          <a:p>
            <a:pPr>
              <a:spcAft>
                <a:spcPts val="1200"/>
              </a:spcAft>
            </a:pPr>
            <a:r>
              <a:rPr lang="en-US" dirty="0"/>
              <a:t>Amino acids are activated by formation of an ester linkage between the carboxyl group of the amino acid and either the 2</a:t>
            </a:r>
            <a:r>
              <a:rPr lang="en-US" dirty="0">
                <a:sym typeface="Symbol" charset="0"/>
              </a:rPr>
              <a:t></a:t>
            </a:r>
            <a:r>
              <a:rPr lang="en-US" dirty="0"/>
              <a:t> or 3</a:t>
            </a:r>
            <a:r>
              <a:rPr lang="en-US" dirty="0">
                <a:sym typeface="Symbol" charset="0"/>
              </a:rPr>
              <a:t></a:t>
            </a:r>
            <a:r>
              <a:rPr lang="en-US" dirty="0"/>
              <a:t> hydroxyl group of the terminal adenosine of the </a:t>
            </a:r>
            <a:r>
              <a:rPr lang="en-US" dirty="0" err="1"/>
              <a:t>tRNA</a:t>
            </a:r>
            <a:r>
              <a:rPr lang="en-US" dirty="0"/>
              <a:t>, forming an </a:t>
            </a:r>
            <a:r>
              <a:rPr lang="en-US" dirty="0" err="1"/>
              <a:t>aminoacyl</a:t>
            </a:r>
            <a:r>
              <a:rPr lang="en-US" dirty="0"/>
              <a:t> </a:t>
            </a:r>
            <a:r>
              <a:rPr lang="en-US" dirty="0" err="1"/>
              <a:t>tRNA</a:t>
            </a:r>
            <a:r>
              <a:rPr lang="en-US" dirty="0"/>
              <a:t> (charged </a:t>
            </a:r>
            <a:r>
              <a:rPr lang="en-US" dirty="0" err="1"/>
              <a:t>tRNA</a:t>
            </a:r>
            <a:r>
              <a:rPr lang="en-US" dirty="0"/>
              <a:t>).</a:t>
            </a:r>
          </a:p>
        </p:txBody>
      </p:sp>
    </p:spTree>
    <p:extLst>
      <p:ext uri="{BB962C8B-B14F-4D97-AF65-F5344CB8AC3E}">
        <p14:creationId xmlns:p14="http://schemas.microsoft.com/office/powerpoint/2010/main" val="250397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solidFill>
                  <a:srgbClr val="843C0C"/>
                </a:solidFill>
              </a:rPr>
              <a:t>Amino </a:t>
            </a:r>
            <a:r>
              <a:rPr lang="en-US" dirty="0" smtClean="0">
                <a:solidFill>
                  <a:srgbClr val="843C0C"/>
                </a:solidFill>
              </a:rPr>
              <a:t>Acids </a:t>
            </a:r>
            <a:r>
              <a:rPr lang="en-US" dirty="0">
                <a:solidFill>
                  <a:srgbClr val="843C0C"/>
                </a:solidFill>
              </a:rPr>
              <a:t>are </a:t>
            </a:r>
            <a:r>
              <a:rPr lang="en-US" dirty="0" smtClean="0">
                <a:solidFill>
                  <a:srgbClr val="843C0C"/>
                </a:solidFill>
              </a:rPr>
              <a:t>First </a:t>
            </a:r>
            <a:r>
              <a:rPr lang="en-US" dirty="0">
                <a:solidFill>
                  <a:srgbClr val="843C0C"/>
                </a:solidFill>
              </a:rPr>
              <a:t>A</a:t>
            </a:r>
            <a:r>
              <a:rPr lang="en-US" dirty="0" smtClean="0">
                <a:solidFill>
                  <a:srgbClr val="843C0C"/>
                </a:solidFill>
              </a:rPr>
              <a:t>ctivated </a:t>
            </a:r>
            <a:r>
              <a:rPr lang="en-US" dirty="0">
                <a:solidFill>
                  <a:srgbClr val="843C0C"/>
                </a:solidFill>
              </a:rPr>
              <a:t>by </a:t>
            </a:r>
            <a:r>
              <a:rPr lang="en-US" dirty="0" err="1">
                <a:solidFill>
                  <a:srgbClr val="843C0C"/>
                </a:solidFill>
              </a:rPr>
              <a:t>A</a:t>
            </a:r>
            <a:r>
              <a:rPr lang="en-US" dirty="0" err="1" smtClean="0">
                <a:solidFill>
                  <a:srgbClr val="843C0C"/>
                </a:solidFill>
              </a:rPr>
              <a:t>denylation</a:t>
            </a:r>
            <a:r>
              <a:rPr lang="en-US" dirty="0" smtClean="0">
                <a:solidFill>
                  <a:srgbClr val="843C0C"/>
                </a:solidFill>
              </a:rPr>
              <a:t> </a:t>
            </a:r>
            <a:r>
              <a:rPr lang="en-US" dirty="0" smtClean="0">
                <a:solidFill>
                  <a:srgbClr val="843C0C"/>
                </a:solidFill>
              </a:rPr>
              <a:t>(</a:t>
            </a:r>
            <a:r>
              <a:rPr lang="en-US" dirty="0" smtClean="0">
                <a:solidFill>
                  <a:srgbClr val="843C0C"/>
                </a:solidFill>
              </a:rPr>
              <a:t>1/2</a:t>
            </a:r>
            <a:r>
              <a:rPr lang="en-US" dirty="0" smtClean="0">
                <a:solidFill>
                  <a:srgbClr val="843C0C"/>
                </a:solidFill>
              </a:rPr>
              <a:t>)</a:t>
            </a:r>
            <a:endParaRPr lang="en-US" dirty="0">
              <a:solidFill>
                <a:srgbClr val="843C0C"/>
              </a:solidFill>
            </a:endParaRPr>
          </a:p>
        </p:txBody>
      </p:sp>
      <p:sp>
        <p:nvSpPr>
          <p:cNvPr id="11" name="Content Placeholder 10"/>
          <p:cNvSpPr>
            <a:spLocks noGrp="1"/>
          </p:cNvSpPr>
          <p:nvPr>
            <p:ph idx="1"/>
          </p:nvPr>
        </p:nvSpPr>
        <p:spPr>
          <a:xfrm>
            <a:off x="457200" y="1612494"/>
            <a:ext cx="8229600" cy="1286364"/>
          </a:xfrm>
        </p:spPr>
        <p:txBody>
          <a:bodyPr>
            <a:normAutofit/>
          </a:bodyPr>
          <a:lstStyle/>
          <a:p>
            <a:r>
              <a:rPr lang="en-US" sz="2400" dirty="0" err="1"/>
              <a:t>Aminoacyl-tRNA</a:t>
            </a:r>
            <a:r>
              <a:rPr lang="en-US" sz="2400" dirty="0"/>
              <a:t> </a:t>
            </a:r>
            <a:r>
              <a:rPr lang="en-US" sz="2400" dirty="0" err="1"/>
              <a:t>synthetases</a:t>
            </a:r>
            <a:r>
              <a:rPr lang="en-US" sz="2400" dirty="0"/>
              <a:t> catalyze the activation of amino acids. The first step is the formation of </a:t>
            </a:r>
            <a:r>
              <a:rPr lang="en-US" sz="2400" dirty="0" err="1"/>
              <a:t>aminoacyl</a:t>
            </a:r>
            <a:r>
              <a:rPr lang="en-US" sz="2400" dirty="0"/>
              <a:t> </a:t>
            </a:r>
            <a:r>
              <a:rPr lang="en-US" sz="2400" dirty="0" err="1"/>
              <a:t>adenylate</a:t>
            </a:r>
            <a:r>
              <a:rPr lang="en-US" sz="2400" dirty="0"/>
              <a:t> (</a:t>
            </a:r>
            <a:r>
              <a:rPr lang="en-US" sz="2400" dirty="0" err="1"/>
              <a:t>aminoacyl</a:t>
            </a:r>
            <a:r>
              <a:rPr lang="en-US" sz="2400" dirty="0"/>
              <a:t>-AMP</a:t>
            </a:r>
            <a:r>
              <a:rPr lang="en-US" sz="2400" dirty="0" smtClean="0"/>
              <a:t>).</a:t>
            </a:r>
            <a:endParaRPr lang="en-US" sz="2400" dirty="0"/>
          </a:p>
        </p:txBody>
      </p:sp>
      <p:pic>
        <p:nvPicPr>
          <p:cNvPr id="17" name="Picture 6" descr="Reversible reaction in equilibrium reads: Amino acid plus A T P yields aminoacyl dash A M P plus Pyrophosphate (P P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732179" y="3072176"/>
            <a:ext cx="5679643" cy="4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p:cNvSpPr>
            <a:spLocks noGrp="1"/>
          </p:cNvSpPr>
          <p:nvPr>
            <p:ph sz="quarter" idx="16"/>
          </p:nvPr>
        </p:nvSpPr>
        <p:spPr>
          <a:xfrm>
            <a:off x="457200" y="3627547"/>
            <a:ext cx="8229600" cy="845185"/>
          </a:xfrm>
        </p:spPr>
        <p:txBody>
          <a:bodyPr/>
          <a:lstStyle/>
          <a:p>
            <a:r>
              <a:rPr lang="en-US" sz="2400" dirty="0"/>
              <a:t>The </a:t>
            </a:r>
            <a:r>
              <a:rPr lang="en-US" sz="2400" dirty="0" err="1"/>
              <a:t>aminoacyl</a:t>
            </a:r>
            <a:r>
              <a:rPr lang="en-US" sz="2400" dirty="0"/>
              <a:t> group is then transferred to a specific </a:t>
            </a:r>
            <a:r>
              <a:rPr lang="en-US" sz="2400" dirty="0" err="1"/>
              <a:t>tRNA</a:t>
            </a:r>
            <a:r>
              <a:rPr lang="en-US" sz="2400" dirty="0"/>
              <a:t> recognized by the </a:t>
            </a:r>
            <a:r>
              <a:rPr lang="en-US" sz="2400" dirty="0" err="1"/>
              <a:t>synthetase</a:t>
            </a:r>
            <a:r>
              <a:rPr lang="en-US" sz="2400" dirty="0" smtClean="0"/>
              <a:t>.</a:t>
            </a:r>
            <a:endParaRPr lang="en-US" sz="2400" dirty="0"/>
          </a:p>
        </p:txBody>
      </p:sp>
      <p:pic>
        <p:nvPicPr>
          <p:cNvPr id="18" name="Picture 7" descr="Reversible reaction in equilibrium reads: Aminoacyl dash A M P plus lowercase T uppercase R N A yields aminoacyl dash lowercase T uppercase R N A plus A M 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99712" y="4661626"/>
            <a:ext cx="6744576" cy="38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7"/>
          </p:nvPr>
        </p:nvSpPr>
        <p:spPr>
          <a:xfrm>
            <a:off x="457200" y="5230854"/>
            <a:ext cx="8229600" cy="549275"/>
          </a:xfrm>
        </p:spPr>
        <p:txBody>
          <a:bodyPr>
            <a:normAutofit/>
          </a:bodyPr>
          <a:lstStyle/>
          <a:p>
            <a:r>
              <a:rPr lang="en-US" dirty="0">
                <a:latin typeface="Arial" panose="020B0604020202020204" pitchFamily="34" charset="0"/>
                <a:cs typeface="Arial" panose="020B0604020202020204" pitchFamily="34" charset="0"/>
              </a:rPr>
              <a:t>The sum of the two reactions is</a:t>
            </a:r>
          </a:p>
        </p:txBody>
      </p:sp>
      <p:pic>
        <p:nvPicPr>
          <p:cNvPr id="19" name="Picture 8" descr="A chemical equation shows the transfer of aminoacyl group. Reversible reaction in equilibrium reads: Amino acid plus A T P plus lowercase T uppercase R N A yields aminoacyl dash lowercase T uppercase R N A plus A M P plus Pyrophosphate (P P subscript lowercase I)."/>
          <p:cNvPicPr>
            <a:picLocks noGrp="1" noChangeAspect="1"/>
          </p:cNvPicPr>
          <p:nvPr>
            <p:ph type="tbl" sz="quarter" idx="15"/>
          </p:nvPr>
        </p:nvPicPr>
        <p:blipFill>
          <a:blip r:embed="rId4">
            <a:extLst>
              <a:ext uri="{28A0092B-C50C-407E-A947-70E740481C1C}">
                <a14:useLocalDpi xmlns:a14="http://schemas.microsoft.com/office/drawing/2010/main" val="0"/>
              </a:ext>
            </a:extLst>
          </a:blip>
          <a:stretch>
            <a:fillRect/>
          </a:stretch>
        </p:blipFill>
        <p:spPr bwMode="auto">
          <a:xfrm>
            <a:off x="692601" y="5863587"/>
            <a:ext cx="7758798" cy="4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93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Amino Acids are First Activated by </a:t>
            </a:r>
            <a:r>
              <a:rPr lang="en-US" dirty="0" err="1">
                <a:solidFill>
                  <a:srgbClr val="843C0C"/>
                </a:solidFill>
              </a:rPr>
              <a:t>Adenylation</a:t>
            </a:r>
            <a:r>
              <a:rPr lang="en-US" dirty="0">
                <a:solidFill>
                  <a:srgbClr val="843C0C"/>
                </a:solidFill>
              </a:rPr>
              <a:t> </a:t>
            </a:r>
            <a:r>
              <a:rPr lang="en-US" dirty="0" smtClean="0">
                <a:solidFill>
                  <a:srgbClr val="843C0C"/>
                </a:solidFill>
              </a:rPr>
              <a:t>(2/2</a:t>
            </a:r>
            <a:r>
              <a:rPr lang="en-US" dirty="0">
                <a:solidFill>
                  <a:srgbClr val="843C0C"/>
                </a:solidFill>
              </a:rPr>
              <a:t>)</a:t>
            </a:r>
            <a:endParaRPr lang="en-US" dirty="0"/>
          </a:p>
        </p:txBody>
      </p:sp>
      <p:sp>
        <p:nvSpPr>
          <p:cNvPr id="3" name="Content Placeholder 2"/>
          <p:cNvSpPr>
            <a:spLocks noGrp="1"/>
          </p:cNvSpPr>
          <p:nvPr>
            <p:ph idx="1"/>
          </p:nvPr>
        </p:nvSpPr>
        <p:spPr>
          <a:xfrm>
            <a:off x="457200" y="1600201"/>
            <a:ext cx="4637314" cy="3456991"/>
          </a:xfrm>
        </p:spPr>
        <p:txBody>
          <a:bodyPr>
            <a:normAutofit/>
          </a:bodyPr>
          <a:lstStyle/>
          <a:p>
            <a:pPr>
              <a:spcAft>
                <a:spcPts val="1200"/>
              </a:spcAft>
            </a:pPr>
            <a:r>
              <a:rPr lang="en-US" sz="2200" dirty="0"/>
              <a:t>The </a:t>
            </a:r>
            <a:r>
              <a:rPr lang="en-US" sz="2200" dirty="0" err="1"/>
              <a:t>aminoacyl</a:t>
            </a:r>
            <a:r>
              <a:rPr lang="en-US" sz="2200" dirty="0"/>
              <a:t> </a:t>
            </a:r>
            <a:r>
              <a:rPr lang="en-US" sz="2200" dirty="0" err="1"/>
              <a:t>adenylate</a:t>
            </a:r>
            <a:r>
              <a:rPr lang="en-US" sz="2200" dirty="0"/>
              <a:t> is the activated form of the amino acid (i.e., the form that will work thermodynamically in peptide-bond synthesis reactions</a:t>
            </a:r>
            <a:r>
              <a:rPr lang="en-US" sz="2200" dirty="0" smtClean="0"/>
              <a:t>).</a:t>
            </a:r>
            <a:endParaRPr lang="en-US" sz="2200" dirty="0"/>
          </a:p>
          <a:p>
            <a:pPr>
              <a:spcAft>
                <a:spcPts val="1200"/>
              </a:spcAft>
            </a:pPr>
            <a:r>
              <a:rPr lang="en-US" sz="2200" dirty="0"/>
              <a:t>Acyl </a:t>
            </a:r>
            <a:r>
              <a:rPr lang="en-US" sz="2200" dirty="0" err="1"/>
              <a:t>adenylate</a:t>
            </a:r>
            <a:r>
              <a:rPr lang="en-US" sz="2200" dirty="0"/>
              <a:t> intermediates are also prominent in fatty acid activation for fatty acid synthesis reactions</a:t>
            </a:r>
            <a:r>
              <a:rPr lang="en-US" sz="2200" dirty="0" smtClean="0"/>
              <a:t>.</a:t>
            </a:r>
            <a:endParaRPr lang="en-US" sz="2200" dirty="0"/>
          </a:p>
        </p:txBody>
      </p:sp>
      <p:pic>
        <p:nvPicPr>
          <p:cNvPr id="9" name="Picture 3" descr="An illustration depicts the molecular structures of Acyl adenylate intermediate, amino acyl-t R N A, and fatty acid Co A. Acyl adenylate intermediate shows a trigonal planar structure where the central C atom forms a double bond with an O atom, and single bonds with an R group and an A M P. Amino acyl-t R N A shows a partial tetrahedral structure with a central C atom bonding with an N H 3-plus group, an R group, and a terminal H atom, and to another C atom. The second C atom forms a double bond with an O atom, and a single bond with another O atom that connects to t R N A. And the trigonal planar structure of fatty acyl Co A shows a C atom forming a double bond with an O atom, and single bonds with an S atom and “n” number of C H 2 groups. The S atom further connects to a Co A group while the C H 2 group bonds with a C H 3 group."/>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9134" r="20061"/>
          <a:stretch/>
        </p:blipFill>
        <p:spPr bwMode="auto">
          <a:xfrm>
            <a:off x="5992704" y="1647698"/>
            <a:ext cx="2319584" cy="33269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n illustration shows the structure of amino acyl adenylate. The structure shows amino acid on the left which links to the phosphoryl group of A M P shown on the right. The amino acid structure has a central C atom bonding with an N H 3-plus group, an R group, a terminal H atom and another C atom which further binds with an O atom and also forms a double bond with another O atom. The A M P structure shows a 5-member ring with an O atom at position 1. Position 2 bonds with adenine while positions 3 and 4 bond with OH groups. Position 5 bonds after two links with a phosphoryl group consisting of a central P atom forming double bonds with two O atoms, and single bonds with two more O atoms, each of which connects with A M P and the amino acid."/>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8640" r="17940"/>
          <a:stretch/>
        </p:blipFill>
        <p:spPr bwMode="auto">
          <a:xfrm>
            <a:off x="1726165" y="5033892"/>
            <a:ext cx="4229100" cy="170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0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Aminoacyl-</a:t>
            </a:r>
            <a:r>
              <a:rPr lang="en-US" sz="2800" dirty="0" err="1">
                <a:solidFill>
                  <a:srgbClr val="843C0C"/>
                </a:solidFill>
              </a:rPr>
              <a:t>tRNA</a:t>
            </a:r>
            <a:r>
              <a:rPr lang="en-US" sz="2800" dirty="0">
                <a:solidFill>
                  <a:srgbClr val="843C0C"/>
                </a:solidFill>
              </a:rPr>
              <a:t> </a:t>
            </a:r>
            <a:r>
              <a:rPr lang="en-US" sz="2800" dirty="0" err="1">
                <a:solidFill>
                  <a:srgbClr val="843C0C"/>
                </a:solidFill>
              </a:rPr>
              <a:t>S</a:t>
            </a:r>
            <a:r>
              <a:rPr lang="en-US" sz="2800" dirty="0" err="1" smtClean="0">
                <a:solidFill>
                  <a:srgbClr val="843C0C"/>
                </a:solidFill>
              </a:rPr>
              <a:t>ynthetases</a:t>
            </a:r>
            <a:r>
              <a:rPr lang="en-US" sz="2800" dirty="0" smtClean="0">
                <a:solidFill>
                  <a:srgbClr val="843C0C"/>
                </a:solidFill>
              </a:rPr>
              <a:t> </a:t>
            </a:r>
            <a:r>
              <a:rPr lang="en-US" sz="2800" dirty="0">
                <a:solidFill>
                  <a:srgbClr val="843C0C"/>
                </a:solidFill>
              </a:rPr>
              <a:t>H</a:t>
            </a:r>
            <a:r>
              <a:rPr lang="en-US" sz="2800" dirty="0" smtClean="0">
                <a:solidFill>
                  <a:srgbClr val="843C0C"/>
                </a:solidFill>
              </a:rPr>
              <a:t>ave </a:t>
            </a:r>
            <a:r>
              <a:rPr lang="en-US" sz="2800" dirty="0">
                <a:solidFill>
                  <a:srgbClr val="843C0C"/>
                </a:solidFill>
              </a:rPr>
              <a:t>H</a:t>
            </a:r>
            <a:r>
              <a:rPr lang="en-US" sz="2800" dirty="0" smtClean="0">
                <a:solidFill>
                  <a:srgbClr val="843C0C"/>
                </a:solidFill>
              </a:rPr>
              <a:t>ighly </a:t>
            </a:r>
            <a:r>
              <a:rPr lang="en-US" sz="2800" dirty="0">
                <a:solidFill>
                  <a:srgbClr val="843C0C"/>
                </a:solidFill>
              </a:rPr>
              <a:t>D</a:t>
            </a:r>
            <a:r>
              <a:rPr lang="en-US" sz="2800" dirty="0" smtClean="0">
                <a:solidFill>
                  <a:srgbClr val="843C0C"/>
                </a:solidFill>
              </a:rPr>
              <a:t>iscriminating </a:t>
            </a:r>
            <a:r>
              <a:rPr lang="en-US" sz="2800" dirty="0">
                <a:solidFill>
                  <a:srgbClr val="843C0C"/>
                </a:solidFill>
              </a:rPr>
              <a:t>A</a:t>
            </a:r>
            <a:r>
              <a:rPr lang="en-US" sz="2800" dirty="0" smtClean="0">
                <a:solidFill>
                  <a:srgbClr val="843C0C"/>
                </a:solidFill>
              </a:rPr>
              <a:t>mino </a:t>
            </a:r>
            <a:r>
              <a:rPr lang="en-US" sz="2800" dirty="0">
                <a:solidFill>
                  <a:srgbClr val="843C0C"/>
                </a:solidFill>
              </a:rPr>
              <a:t>A</a:t>
            </a:r>
            <a:r>
              <a:rPr lang="en-US" sz="2800" dirty="0" smtClean="0">
                <a:solidFill>
                  <a:srgbClr val="843C0C"/>
                </a:solidFill>
              </a:rPr>
              <a:t>cid </a:t>
            </a:r>
            <a:r>
              <a:rPr lang="en-US" sz="2800" dirty="0">
                <a:solidFill>
                  <a:srgbClr val="843C0C"/>
                </a:solidFill>
              </a:rPr>
              <a:t>A</a:t>
            </a:r>
            <a:r>
              <a:rPr lang="en-US" sz="2800" dirty="0" smtClean="0">
                <a:solidFill>
                  <a:srgbClr val="843C0C"/>
                </a:solidFill>
              </a:rPr>
              <a:t>ctivation Sites</a:t>
            </a:r>
            <a:endParaRPr lang="en-US" sz="2800" dirty="0">
              <a:solidFill>
                <a:srgbClr val="843C0C"/>
              </a:solidFill>
            </a:endParaRPr>
          </a:p>
        </p:txBody>
      </p:sp>
      <p:sp>
        <p:nvSpPr>
          <p:cNvPr id="3" name="Content Placeholder 2"/>
          <p:cNvSpPr>
            <a:spLocks noGrp="1"/>
          </p:cNvSpPr>
          <p:nvPr>
            <p:ph idx="1"/>
          </p:nvPr>
        </p:nvSpPr>
        <p:spPr>
          <a:xfrm>
            <a:off x="457200" y="1600200"/>
            <a:ext cx="8229600" cy="5117841"/>
          </a:xfrm>
        </p:spPr>
        <p:txBody>
          <a:bodyPr>
            <a:noAutofit/>
          </a:bodyPr>
          <a:lstStyle/>
          <a:p>
            <a:pPr>
              <a:spcAft>
                <a:spcPts val="1200"/>
              </a:spcAft>
            </a:pPr>
            <a:r>
              <a:rPr lang="en-US" sz="2400" dirty="0"/>
              <a:t>Each </a:t>
            </a:r>
            <a:r>
              <a:rPr lang="en-US" sz="2400" dirty="0" err="1"/>
              <a:t>aminoacyl-tRNA</a:t>
            </a:r>
            <a:r>
              <a:rPr lang="en-US" sz="2400" dirty="0"/>
              <a:t> </a:t>
            </a:r>
            <a:r>
              <a:rPr lang="en-US" sz="2400" dirty="0" err="1"/>
              <a:t>synthetase</a:t>
            </a:r>
            <a:r>
              <a:rPr lang="en-US" sz="2400" dirty="0"/>
              <a:t> is specific for a particular amino acid</a:t>
            </a:r>
            <a:r>
              <a:rPr lang="en-US" sz="2400" dirty="0" smtClean="0"/>
              <a:t>.</a:t>
            </a:r>
            <a:endParaRPr lang="en-US" sz="2400" dirty="0"/>
          </a:p>
          <a:p>
            <a:pPr>
              <a:spcAft>
                <a:spcPts val="1200"/>
              </a:spcAft>
            </a:pPr>
            <a:r>
              <a:rPr lang="en-US" sz="2400" dirty="0"/>
              <a:t>Specificity is attained by various means in different enzymes</a:t>
            </a:r>
            <a:r>
              <a:rPr lang="en-US" sz="2400" dirty="0" smtClean="0"/>
              <a:t>.</a:t>
            </a:r>
            <a:endParaRPr lang="en-US" sz="2400" dirty="0"/>
          </a:p>
          <a:p>
            <a:pPr>
              <a:spcAft>
                <a:spcPts val="1200"/>
              </a:spcAft>
            </a:pPr>
            <a:r>
              <a:rPr lang="en-US" sz="2400" dirty="0" err="1"/>
              <a:t>Threonyl-tRNA</a:t>
            </a:r>
            <a:r>
              <a:rPr lang="en-US" sz="2400" dirty="0"/>
              <a:t> </a:t>
            </a:r>
            <a:r>
              <a:rPr lang="en-US" sz="2400" dirty="0" err="1"/>
              <a:t>synthetase</a:t>
            </a:r>
            <a:r>
              <a:rPr lang="en-US" sz="2400" dirty="0"/>
              <a:t> contains a zinc ion at the active site that interacts with the hydroxyl group of threonine. </a:t>
            </a:r>
            <a:r>
              <a:rPr lang="en-US" sz="2400" dirty="0" err="1"/>
              <a:t>Valine</a:t>
            </a:r>
            <a:r>
              <a:rPr lang="en-US" sz="2400" dirty="0"/>
              <a:t> is similar in overall structure to threonine but lacks the hydroxyl group and thus is not joined to </a:t>
            </a:r>
            <a:r>
              <a:rPr lang="en-US" sz="2400" dirty="0" err="1"/>
              <a:t>tRNA</a:t>
            </a:r>
            <a:r>
              <a:rPr lang="en-US" sz="2400" baseline="30000" dirty="0" err="1"/>
              <a:t>Thr</a:t>
            </a:r>
            <a:r>
              <a:rPr lang="en-US" sz="2400" dirty="0" smtClean="0"/>
              <a:t>.</a:t>
            </a:r>
            <a:endParaRPr lang="en-US" sz="2400" dirty="0"/>
          </a:p>
          <a:p>
            <a:pPr>
              <a:spcAft>
                <a:spcPts val="1200"/>
              </a:spcAft>
            </a:pPr>
            <a:r>
              <a:rPr lang="en-US" sz="2400" dirty="0"/>
              <a:t>Serine, although smaller than threonine, is occasionally linked to </a:t>
            </a:r>
            <a:r>
              <a:rPr lang="en-US" sz="2400" dirty="0" err="1"/>
              <a:t>tRNA</a:t>
            </a:r>
            <a:r>
              <a:rPr lang="en-US" sz="2400" baseline="30000" dirty="0" err="1"/>
              <a:t>Thr</a:t>
            </a:r>
            <a:r>
              <a:rPr lang="en-US" sz="2400" baseline="30000" dirty="0"/>
              <a:t> </a:t>
            </a:r>
            <a:r>
              <a:rPr lang="en-US" sz="2400" dirty="0"/>
              <a:t>because of the presence of the hydroxyl group.</a:t>
            </a:r>
          </a:p>
        </p:txBody>
      </p:sp>
    </p:spTree>
    <p:extLst>
      <p:ext uri="{BB962C8B-B14F-4D97-AF65-F5344CB8AC3E}">
        <p14:creationId xmlns:p14="http://schemas.microsoft.com/office/powerpoint/2010/main" val="137361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Structural </a:t>
            </a:r>
            <a:r>
              <a:rPr lang="en-US" dirty="0" smtClean="0">
                <a:solidFill>
                  <a:srgbClr val="843C0C"/>
                </a:solidFill>
              </a:rPr>
              <a:t>Comparison </a:t>
            </a:r>
            <a:r>
              <a:rPr lang="en-US" dirty="0">
                <a:solidFill>
                  <a:srgbClr val="843C0C"/>
                </a:solidFill>
              </a:rPr>
              <a:t>of </a:t>
            </a:r>
            <a:r>
              <a:rPr lang="en-US" dirty="0" smtClean="0">
                <a:solidFill>
                  <a:srgbClr val="843C0C"/>
                </a:solidFill>
              </a:rPr>
              <a:t>Threonine</a:t>
            </a:r>
            <a:r>
              <a:rPr lang="en-US" dirty="0">
                <a:solidFill>
                  <a:srgbClr val="843C0C"/>
                </a:solidFill>
              </a:rPr>
              <a:t>, </a:t>
            </a:r>
            <a:r>
              <a:rPr lang="en-US" dirty="0">
                <a:solidFill>
                  <a:srgbClr val="843C0C"/>
                </a:solidFill>
              </a:rPr>
              <a:t>V</a:t>
            </a:r>
            <a:r>
              <a:rPr lang="en-US" dirty="0" smtClean="0">
                <a:solidFill>
                  <a:srgbClr val="843C0C"/>
                </a:solidFill>
              </a:rPr>
              <a:t>aline</a:t>
            </a:r>
            <a:r>
              <a:rPr lang="en-US" dirty="0">
                <a:solidFill>
                  <a:srgbClr val="843C0C"/>
                </a:solidFill>
              </a:rPr>
              <a:t>, and </a:t>
            </a:r>
            <a:r>
              <a:rPr lang="en-US" dirty="0" smtClean="0">
                <a:solidFill>
                  <a:srgbClr val="843C0C"/>
                </a:solidFill>
              </a:rPr>
              <a:t>Serine</a:t>
            </a:r>
            <a:endParaRPr lang="en-US" dirty="0">
              <a:solidFill>
                <a:srgbClr val="843C0C"/>
              </a:solidFill>
            </a:endParaRPr>
          </a:p>
        </p:txBody>
      </p:sp>
      <p:pic>
        <p:nvPicPr>
          <p:cNvPr id="6" name="Picture 2" descr="An illustration depicts the molecular structures of Threonine, Valine, and Serine. The structure of Threonine is tetrahedral, with a central C atom bonding with an N H 3-plus group, a C O O-minus group, a terminal H atom and another C atom which further bonds with a C H 3 group, an OH group, and an H atom. The structure of Valine is similar to Threonine except that the O H group bonding with the second C atom is replaced by another CH3 group. Serine has a similar structure to Threonine with the exception of the second C atom having another H atom instead of the C H 3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950875"/>
            <a:ext cx="5421029" cy="474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6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Active </a:t>
            </a:r>
            <a:r>
              <a:rPr lang="en-US" dirty="0" smtClean="0">
                <a:solidFill>
                  <a:srgbClr val="843C0C"/>
                </a:solidFill>
              </a:rPr>
              <a:t>Site </a:t>
            </a:r>
            <a:r>
              <a:rPr lang="en-US" dirty="0">
                <a:solidFill>
                  <a:srgbClr val="843C0C"/>
                </a:solidFill>
              </a:rPr>
              <a:t>of </a:t>
            </a:r>
            <a:r>
              <a:rPr lang="en-US" dirty="0" err="1">
                <a:solidFill>
                  <a:srgbClr val="843C0C"/>
                </a:solidFill>
              </a:rPr>
              <a:t>T</a:t>
            </a:r>
            <a:r>
              <a:rPr lang="en-US" dirty="0" err="1" smtClean="0">
                <a:solidFill>
                  <a:srgbClr val="843C0C"/>
                </a:solidFill>
              </a:rPr>
              <a:t>hreonyl-tRNA</a:t>
            </a:r>
            <a:r>
              <a:rPr lang="en-US" dirty="0" smtClean="0">
                <a:solidFill>
                  <a:srgbClr val="843C0C"/>
                </a:solidFill>
              </a:rPr>
              <a:t> </a:t>
            </a:r>
            <a:r>
              <a:rPr lang="en-US" dirty="0" err="1">
                <a:solidFill>
                  <a:srgbClr val="843C0C"/>
                </a:solidFill>
              </a:rPr>
              <a:t>S</a:t>
            </a:r>
            <a:r>
              <a:rPr lang="en-US" dirty="0" err="1" smtClean="0">
                <a:solidFill>
                  <a:srgbClr val="843C0C"/>
                </a:solidFill>
              </a:rPr>
              <a:t>ynthetase</a:t>
            </a:r>
            <a:endParaRPr lang="en-US" dirty="0">
              <a:solidFill>
                <a:srgbClr val="843C0C"/>
              </a:solidFill>
            </a:endParaRPr>
          </a:p>
        </p:txBody>
      </p:sp>
      <p:pic>
        <p:nvPicPr>
          <p:cNvPr id="5" name="Picture 2" descr="An illustration depicts the structure of amino acid-binding site of threonyl-t R N A synthetase. The structure shows a central zinc ion which is bound to two histidine residues and one cysteine residue. Threonine is shown to bind to the zinc ion through its amino group and its side-chain hydroxyl group. The illustration also shows two excluded compounds labeled as A L A and T H R which do not participate in the interactio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887947"/>
            <a:ext cx="8068851" cy="48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1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Proofreading by </a:t>
            </a:r>
            <a:r>
              <a:rPr lang="en-US" sz="2800" dirty="0">
                <a:solidFill>
                  <a:srgbClr val="843C0C"/>
                </a:solidFill>
              </a:rPr>
              <a:t>A</a:t>
            </a:r>
            <a:r>
              <a:rPr lang="en-US" sz="2800" dirty="0" smtClean="0">
                <a:solidFill>
                  <a:srgbClr val="843C0C"/>
                </a:solidFill>
              </a:rPr>
              <a:t>minoacyl-</a:t>
            </a:r>
            <a:r>
              <a:rPr lang="en-US" sz="2800" dirty="0" err="1" smtClean="0">
                <a:solidFill>
                  <a:srgbClr val="843C0C"/>
                </a:solidFill>
              </a:rPr>
              <a:t>tRNA</a:t>
            </a:r>
            <a:r>
              <a:rPr lang="en-US" sz="2800" dirty="0" smtClean="0">
                <a:solidFill>
                  <a:srgbClr val="843C0C"/>
                </a:solidFill>
              </a:rPr>
              <a:t> </a:t>
            </a:r>
            <a:r>
              <a:rPr lang="en-US" sz="2800" dirty="0" err="1">
                <a:solidFill>
                  <a:srgbClr val="843C0C"/>
                </a:solidFill>
              </a:rPr>
              <a:t>S</a:t>
            </a:r>
            <a:r>
              <a:rPr lang="en-US" sz="2800" dirty="0" err="1" smtClean="0">
                <a:solidFill>
                  <a:srgbClr val="843C0C"/>
                </a:solidFill>
              </a:rPr>
              <a:t>ynthetases</a:t>
            </a:r>
            <a:r>
              <a:rPr lang="en-US" sz="2800" dirty="0" smtClean="0">
                <a:solidFill>
                  <a:srgbClr val="843C0C"/>
                </a:solidFill>
              </a:rPr>
              <a:t> </a:t>
            </a:r>
            <a:r>
              <a:rPr lang="en-US" sz="2800" dirty="0">
                <a:solidFill>
                  <a:srgbClr val="843C0C"/>
                </a:solidFill>
              </a:rPr>
              <a:t>I</a:t>
            </a:r>
            <a:r>
              <a:rPr lang="en-US" sz="2800" dirty="0" smtClean="0">
                <a:solidFill>
                  <a:srgbClr val="843C0C"/>
                </a:solidFill>
              </a:rPr>
              <a:t>ncreases </a:t>
            </a:r>
            <a:r>
              <a:rPr lang="en-US" sz="2800" dirty="0">
                <a:solidFill>
                  <a:srgbClr val="843C0C"/>
                </a:solidFill>
              </a:rPr>
              <a:t>the </a:t>
            </a:r>
            <a:r>
              <a:rPr lang="en-US" sz="2800" dirty="0" smtClean="0">
                <a:solidFill>
                  <a:srgbClr val="843C0C"/>
                </a:solidFill>
              </a:rPr>
              <a:t>Fidelity </a:t>
            </a:r>
            <a:r>
              <a:rPr lang="en-US" sz="2800" dirty="0">
                <a:solidFill>
                  <a:srgbClr val="843C0C"/>
                </a:solidFill>
              </a:rPr>
              <a:t>of </a:t>
            </a:r>
            <a:r>
              <a:rPr lang="en-US" sz="2800" dirty="0">
                <a:solidFill>
                  <a:srgbClr val="843C0C"/>
                </a:solidFill>
              </a:rPr>
              <a:t>P</a:t>
            </a:r>
            <a:r>
              <a:rPr lang="en-US" sz="2800" dirty="0" smtClean="0">
                <a:solidFill>
                  <a:srgbClr val="843C0C"/>
                </a:solidFill>
              </a:rPr>
              <a:t>rotein Synthesis</a:t>
            </a:r>
            <a:endParaRPr lang="en-US" sz="2800"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sz="2400" dirty="0" err="1"/>
              <a:t>Threonyl-tRNA</a:t>
            </a:r>
            <a:r>
              <a:rPr lang="en-US" sz="2400" dirty="0"/>
              <a:t> </a:t>
            </a:r>
            <a:r>
              <a:rPr lang="en-US" sz="2400" dirty="0" err="1"/>
              <a:t>synthetase</a:t>
            </a:r>
            <a:r>
              <a:rPr lang="en-US" sz="2400" dirty="0"/>
              <a:t> has an editing site, in addition to an active site, to remove serine inappropriately joined to </a:t>
            </a:r>
            <a:r>
              <a:rPr lang="en-US" sz="2400" dirty="0" err="1"/>
              <a:t>tRNA</a:t>
            </a:r>
            <a:r>
              <a:rPr lang="en-US" sz="2400" baseline="30000" dirty="0" err="1"/>
              <a:t>Thr</a:t>
            </a:r>
            <a:r>
              <a:rPr lang="en-US" sz="2400" dirty="0" smtClean="0"/>
              <a:t>.</a:t>
            </a:r>
            <a:endParaRPr lang="en-US" sz="2400" dirty="0"/>
          </a:p>
          <a:p>
            <a:pPr>
              <a:spcAft>
                <a:spcPts val="1200"/>
              </a:spcAft>
            </a:pPr>
            <a:r>
              <a:rPr lang="en-US" sz="2400" dirty="0"/>
              <a:t>The CCA arm of </a:t>
            </a:r>
            <a:r>
              <a:rPr lang="en-US" sz="2400" dirty="0" err="1"/>
              <a:t>tRNA</a:t>
            </a:r>
            <a:r>
              <a:rPr lang="en-US" sz="2400" baseline="30000" dirty="0" err="1"/>
              <a:t>Thr</a:t>
            </a:r>
            <a:r>
              <a:rPr lang="en-US" sz="2400" dirty="0"/>
              <a:t> can swing into the editing site, allowing the serine to be removed</a:t>
            </a:r>
            <a:r>
              <a:rPr lang="en-US" sz="2400" dirty="0" smtClean="0"/>
              <a:t>.</a:t>
            </a:r>
            <a:endParaRPr lang="en-US" sz="2400" dirty="0"/>
          </a:p>
          <a:p>
            <a:pPr>
              <a:spcAft>
                <a:spcPts val="1200"/>
              </a:spcAft>
            </a:pPr>
            <a:r>
              <a:rPr lang="en-US" sz="2400" dirty="0"/>
              <a:t>Because threonine is larger that serine, it cannot fit into the editing site and therefore remains</a:t>
            </a:r>
            <a:r>
              <a:rPr lang="en-US" sz="2400" dirty="0" smtClean="0"/>
              <a:t>.</a:t>
            </a:r>
            <a:endParaRPr lang="en-US" sz="2400" dirty="0"/>
          </a:p>
          <a:p>
            <a:pPr>
              <a:spcAft>
                <a:spcPts val="1200"/>
              </a:spcAft>
            </a:pPr>
            <a:r>
              <a:rPr lang="en-US" sz="2400" dirty="0"/>
              <a:t>The double sieve of an acylation site and an editing site increases the fidelity of many </a:t>
            </a:r>
            <a:r>
              <a:rPr lang="en-US" sz="2400" dirty="0" err="1"/>
              <a:t>synthetases</a:t>
            </a:r>
            <a:r>
              <a:rPr lang="en-US" sz="2400" dirty="0"/>
              <a:t>.</a:t>
            </a:r>
          </a:p>
        </p:txBody>
      </p:sp>
    </p:spTree>
    <p:extLst>
      <p:ext uri="{BB962C8B-B14F-4D97-AF65-F5344CB8AC3E}">
        <p14:creationId xmlns:p14="http://schemas.microsoft.com/office/powerpoint/2010/main" val="277079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Editing </a:t>
            </a:r>
            <a:r>
              <a:rPr lang="en-US" dirty="0" smtClean="0">
                <a:solidFill>
                  <a:srgbClr val="843C0C"/>
                </a:solidFill>
              </a:rPr>
              <a:t>Site</a:t>
            </a:r>
            <a:endParaRPr lang="en-US" dirty="0">
              <a:solidFill>
                <a:srgbClr val="843C0C"/>
              </a:solidFill>
            </a:endParaRPr>
          </a:p>
        </p:txBody>
      </p:sp>
      <p:pic>
        <p:nvPicPr>
          <p:cNvPr id="6" name="Picture 2" descr="A drawing highlights the editing site of threonyl-t R N A synthetase, with the activation site shown below the editing sit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87278"/>
            <a:ext cx="5421029" cy="49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4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Ch.31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200" i="1" dirty="0"/>
              <a:t>By the end of this chapter, you should be able to</a:t>
            </a:r>
            <a:r>
              <a:rPr lang="en-US" sz="2200" i="1" dirty="0" smtClean="0"/>
              <a:t>:</a:t>
            </a:r>
            <a:endParaRPr lang="en-US" sz="2200" dirty="0" smtClean="0"/>
          </a:p>
          <a:p>
            <a:pPr marL="457200" indent="-457200">
              <a:buFont typeface="+mj-lt"/>
              <a:buAutoNum type="arabicPeriod"/>
            </a:pPr>
            <a:r>
              <a:rPr lang="en-US" sz="2200" b="1" dirty="0"/>
              <a:t>Explain how nucleic acid information is translated into amino acid sequence and define the role of </a:t>
            </a:r>
            <a:r>
              <a:rPr lang="en-US" sz="2200" b="1" dirty="0" err="1"/>
              <a:t>aminoacyl</a:t>
            </a:r>
            <a:r>
              <a:rPr lang="en-US" sz="2200" b="1" dirty="0"/>
              <a:t> </a:t>
            </a:r>
            <a:r>
              <a:rPr lang="en-US" sz="2200" b="1" dirty="0" err="1"/>
              <a:t>tRNA</a:t>
            </a:r>
            <a:r>
              <a:rPr lang="en-US" sz="2200" b="1" dirty="0"/>
              <a:t> </a:t>
            </a:r>
            <a:r>
              <a:rPr lang="en-US" sz="2200" b="1" dirty="0" err="1"/>
              <a:t>synthetases</a:t>
            </a:r>
            <a:r>
              <a:rPr lang="en-US" sz="2200" b="1" dirty="0"/>
              <a:t> in this process.</a:t>
            </a:r>
          </a:p>
          <a:p>
            <a:pPr marL="457200" indent="-457200">
              <a:buFont typeface="+mj-lt"/>
              <a:buAutoNum type="arabicPeriod"/>
            </a:pPr>
            <a:r>
              <a:rPr lang="en-US" sz="2200" b="1" dirty="0"/>
              <a:t>Define the role of ribosomes in protein synthesis.</a:t>
            </a:r>
          </a:p>
          <a:p>
            <a:pPr marL="457200" indent="-457200">
              <a:buFont typeface="+mj-lt"/>
              <a:buAutoNum type="arabicPeriod"/>
            </a:pPr>
            <a:r>
              <a:rPr lang="en-US" sz="2200" b="1" dirty="0"/>
              <a:t>Compare and contrast bacterial and eukaryotic protein synthesis.</a:t>
            </a:r>
          </a:p>
          <a:p>
            <a:pPr marL="457200" indent="-457200">
              <a:buFont typeface="+mj-lt"/>
              <a:buAutoNum type="arabicPeriod"/>
            </a:pPr>
            <a:r>
              <a:rPr lang="en-US" sz="2200" b="1" dirty="0"/>
              <a:t>Describe the pathway for the synthesis of secretory and membrane proteins.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Editing of </a:t>
            </a:r>
            <a:r>
              <a:rPr lang="en-US" dirty="0">
                <a:solidFill>
                  <a:srgbClr val="843C0C"/>
                </a:solidFill>
              </a:rPr>
              <a:t>A</a:t>
            </a:r>
            <a:r>
              <a:rPr lang="en-US" dirty="0" smtClean="0">
                <a:solidFill>
                  <a:srgbClr val="843C0C"/>
                </a:solidFill>
              </a:rPr>
              <a:t>minoacyl-</a:t>
            </a:r>
            <a:r>
              <a:rPr lang="en-US" dirty="0" err="1" smtClean="0">
                <a:solidFill>
                  <a:srgbClr val="843C0C"/>
                </a:solidFill>
              </a:rPr>
              <a:t>tRNA</a:t>
            </a:r>
            <a:endParaRPr lang="en-US" dirty="0">
              <a:solidFill>
                <a:srgbClr val="843C0C"/>
              </a:solidFill>
            </a:endParaRPr>
          </a:p>
        </p:txBody>
      </p:sp>
      <p:pic>
        <p:nvPicPr>
          <p:cNvPr id="5" name="Picture 2" descr="An illustration shows the C C A arm of an amino acyl-t R N A. Amino acyl t R N A has an amino acid at its end, which has the flexibility to move the amino acid between an editing site and an activation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729998"/>
            <a:ext cx="5963132" cy="481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3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Synthetases</a:t>
            </a:r>
            <a:r>
              <a:rPr lang="en-US" dirty="0">
                <a:solidFill>
                  <a:srgbClr val="843C0C"/>
                </a:solidFill>
              </a:rPr>
              <a:t> </a:t>
            </a:r>
            <a:r>
              <a:rPr lang="en-US" dirty="0" smtClean="0">
                <a:solidFill>
                  <a:srgbClr val="843C0C"/>
                </a:solidFill>
              </a:rPr>
              <a:t>Recognize </a:t>
            </a:r>
            <a:r>
              <a:rPr lang="en-US" dirty="0">
                <a:solidFill>
                  <a:srgbClr val="843C0C"/>
                </a:solidFill>
              </a:rPr>
              <a:t>V</a:t>
            </a:r>
            <a:r>
              <a:rPr lang="en-US" dirty="0" smtClean="0">
                <a:solidFill>
                  <a:srgbClr val="843C0C"/>
                </a:solidFill>
              </a:rPr>
              <a:t>arious </a:t>
            </a:r>
            <a:r>
              <a:rPr lang="en-US" dirty="0">
                <a:solidFill>
                  <a:srgbClr val="843C0C"/>
                </a:solidFill>
              </a:rPr>
              <a:t>F</a:t>
            </a:r>
            <a:r>
              <a:rPr lang="en-US" dirty="0" smtClean="0">
                <a:solidFill>
                  <a:srgbClr val="843C0C"/>
                </a:solidFill>
              </a:rPr>
              <a:t>eatures </a:t>
            </a:r>
            <a:r>
              <a:rPr lang="en-US" dirty="0">
                <a:solidFill>
                  <a:srgbClr val="843C0C"/>
                </a:solidFill>
              </a:rPr>
              <a:t>of </a:t>
            </a:r>
            <a:r>
              <a:rPr lang="en-US" dirty="0" smtClean="0">
                <a:solidFill>
                  <a:srgbClr val="843C0C"/>
                </a:solidFill>
              </a:rPr>
              <a:t>Transfer </a:t>
            </a:r>
            <a:r>
              <a:rPr lang="en-US" dirty="0">
                <a:solidFill>
                  <a:srgbClr val="843C0C"/>
                </a:solidFill>
              </a:rPr>
              <a:t>RNA </a:t>
            </a:r>
            <a:r>
              <a:rPr lang="en-US" dirty="0" smtClean="0">
                <a:solidFill>
                  <a:srgbClr val="843C0C"/>
                </a:solidFill>
              </a:rPr>
              <a:t>Molecules</a:t>
            </a:r>
            <a:endParaRPr lang="en-US"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sz="2400" dirty="0" err="1"/>
              <a:t>Synthetases</a:t>
            </a:r>
            <a:r>
              <a:rPr lang="en-US" sz="2400" dirty="0"/>
              <a:t> are the true translators of the genetic code in that they assign a particular amino acid to a specific </a:t>
            </a:r>
            <a:r>
              <a:rPr lang="en-US" sz="2400" dirty="0" err="1"/>
              <a:t>tRNA</a:t>
            </a:r>
            <a:r>
              <a:rPr lang="en-US" sz="2400" dirty="0" smtClean="0"/>
              <a:t>.</a:t>
            </a:r>
            <a:endParaRPr lang="en-US" sz="2400" dirty="0"/>
          </a:p>
          <a:p>
            <a:pPr>
              <a:spcAft>
                <a:spcPts val="1200"/>
              </a:spcAft>
            </a:pPr>
            <a:r>
              <a:rPr lang="en-US" sz="2400" dirty="0"/>
              <a:t>Many aspects of the </a:t>
            </a:r>
            <a:r>
              <a:rPr lang="en-US" sz="2400" dirty="0" err="1"/>
              <a:t>tRNA</a:t>
            </a:r>
            <a:r>
              <a:rPr lang="en-US" sz="2400" dirty="0"/>
              <a:t> molecule, in addition to the anticodon, are used as recognition sites by the </a:t>
            </a:r>
            <a:r>
              <a:rPr lang="en-US" sz="2400" dirty="0" err="1"/>
              <a:t>synthetases</a:t>
            </a:r>
            <a:r>
              <a:rPr lang="en-US" sz="2400" dirty="0"/>
              <a:t> to achieve this specificity.</a:t>
            </a:r>
          </a:p>
        </p:txBody>
      </p:sp>
    </p:spTree>
    <p:extLst>
      <p:ext uri="{BB962C8B-B14F-4D97-AF65-F5344CB8AC3E}">
        <p14:creationId xmlns:p14="http://schemas.microsoft.com/office/powerpoint/2010/main" val="28122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Threonyl-tRNA</a:t>
            </a:r>
            <a:r>
              <a:rPr lang="en-US" dirty="0">
                <a:solidFill>
                  <a:srgbClr val="843C0C"/>
                </a:solidFill>
              </a:rPr>
              <a:t> </a:t>
            </a:r>
            <a:r>
              <a:rPr lang="en-US" dirty="0" err="1">
                <a:solidFill>
                  <a:srgbClr val="843C0C"/>
                </a:solidFill>
              </a:rPr>
              <a:t>S</a:t>
            </a:r>
            <a:r>
              <a:rPr lang="en-US" dirty="0" err="1" smtClean="0">
                <a:solidFill>
                  <a:srgbClr val="843C0C"/>
                </a:solidFill>
              </a:rPr>
              <a:t>ynthetase</a:t>
            </a:r>
            <a:r>
              <a:rPr lang="en-US" dirty="0" smtClean="0">
                <a:solidFill>
                  <a:srgbClr val="843C0C"/>
                </a:solidFill>
              </a:rPr>
              <a:t> </a:t>
            </a:r>
            <a:r>
              <a:rPr lang="en-US" dirty="0">
                <a:solidFill>
                  <a:srgbClr val="843C0C"/>
                </a:solidFill>
              </a:rPr>
              <a:t>C</a:t>
            </a:r>
            <a:r>
              <a:rPr lang="en-US" dirty="0" smtClean="0">
                <a:solidFill>
                  <a:srgbClr val="843C0C"/>
                </a:solidFill>
              </a:rPr>
              <a:t>omplex</a:t>
            </a:r>
            <a:endParaRPr lang="en-US" dirty="0">
              <a:solidFill>
                <a:srgbClr val="843C0C"/>
              </a:solidFill>
            </a:endParaRPr>
          </a:p>
        </p:txBody>
      </p:sp>
      <p:pic>
        <p:nvPicPr>
          <p:cNvPr id="6" name="Picture 2" descr="An illustration depicts the structure of Threonyl-t R N A synthetase complex. The drawing highlights the editing site and activation site of the complex formed between threonyl-t R N A synthetase and t R N A, with the synthetase shown binding to both the acceptor stem and anticodon loop of D N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1631012"/>
            <a:ext cx="4887979" cy="507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3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Recognition </a:t>
            </a:r>
            <a:r>
              <a:rPr lang="en-US" dirty="0" smtClean="0">
                <a:solidFill>
                  <a:srgbClr val="843C0C"/>
                </a:solidFill>
              </a:rPr>
              <a:t>Sites </a:t>
            </a:r>
            <a:r>
              <a:rPr lang="en-US" dirty="0">
                <a:solidFill>
                  <a:srgbClr val="843C0C"/>
                </a:solidFill>
              </a:rPr>
              <a:t>on </a:t>
            </a:r>
            <a:r>
              <a:rPr lang="en-US" dirty="0" err="1">
                <a:solidFill>
                  <a:srgbClr val="843C0C"/>
                </a:solidFill>
              </a:rPr>
              <a:t>tRNA</a:t>
            </a:r>
            <a:endParaRPr lang="en-US" dirty="0">
              <a:solidFill>
                <a:srgbClr val="843C0C"/>
              </a:solidFill>
            </a:endParaRPr>
          </a:p>
        </p:txBody>
      </p:sp>
      <p:pic>
        <p:nvPicPr>
          <p:cNvPr id="5" name="Picture 2" descr="An illustration marks recognition sites on the two strands of t R N A. The drawing shows a multi-looping thread representing t R N A structure, with one end of the thread marked as 5-prime end and the other being 3-prime C C A terminus. Yellow circles of different sizes are numbered and marked on the thread to represent recognition sites. The prominent sites are as follows:&#10;5-prime end: 1, 4, 13&#10;DHU loop: 22&#10;Anti-codon loop: 29, 34, 35, 36&#10;Variable loop: 41&#10;T psi C loop: 51&#10;3-prime end: 63, 69, 7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1564943"/>
            <a:ext cx="4887979" cy="509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11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Aminoacyl-</a:t>
            </a:r>
            <a:r>
              <a:rPr lang="en-US" dirty="0" err="1">
                <a:solidFill>
                  <a:srgbClr val="843C0C"/>
                </a:solidFill>
              </a:rPr>
              <a:t>tRNA</a:t>
            </a:r>
            <a:r>
              <a:rPr lang="en-US" dirty="0">
                <a:solidFill>
                  <a:srgbClr val="843C0C"/>
                </a:solidFill>
              </a:rPr>
              <a:t> </a:t>
            </a:r>
            <a:r>
              <a:rPr lang="en-US" dirty="0" err="1">
                <a:solidFill>
                  <a:srgbClr val="843C0C"/>
                </a:solidFill>
              </a:rPr>
              <a:t>S</a:t>
            </a:r>
            <a:r>
              <a:rPr lang="en-US" dirty="0" err="1" smtClean="0">
                <a:solidFill>
                  <a:srgbClr val="843C0C"/>
                </a:solidFill>
              </a:rPr>
              <a:t>ynthetases</a:t>
            </a:r>
            <a:r>
              <a:rPr lang="en-US" dirty="0" smtClean="0">
                <a:solidFill>
                  <a:srgbClr val="843C0C"/>
                </a:solidFill>
              </a:rPr>
              <a:t> </a:t>
            </a:r>
            <a:r>
              <a:rPr lang="en-US" dirty="0">
                <a:solidFill>
                  <a:srgbClr val="843C0C"/>
                </a:solidFill>
              </a:rPr>
              <a:t>can be </a:t>
            </a:r>
            <a:r>
              <a:rPr lang="en-US" dirty="0" smtClean="0">
                <a:solidFill>
                  <a:srgbClr val="843C0C"/>
                </a:solidFill>
              </a:rPr>
              <a:t>Divided </a:t>
            </a:r>
            <a:r>
              <a:rPr lang="en-US" dirty="0">
                <a:solidFill>
                  <a:srgbClr val="843C0C"/>
                </a:solidFill>
              </a:rPr>
              <a:t>into </a:t>
            </a:r>
            <a:r>
              <a:rPr lang="en-US" dirty="0">
                <a:solidFill>
                  <a:srgbClr val="843C0C"/>
                </a:solidFill>
              </a:rPr>
              <a:t>T</a:t>
            </a:r>
            <a:r>
              <a:rPr lang="en-US" dirty="0" smtClean="0">
                <a:solidFill>
                  <a:srgbClr val="843C0C"/>
                </a:solidFill>
              </a:rPr>
              <a:t>wo Classes</a:t>
            </a:r>
            <a:endParaRPr lang="en-US"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defRPr/>
            </a:pPr>
            <a:r>
              <a:rPr lang="en-US" sz="2400" dirty="0"/>
              <a:t>Class I and class II </a:t>
            </a:r>
            <a:r>
              <a:rPr lang="en-US" sz="2400" dirty="0" err="1"/>
              <a:t>aminoacyl-tRNA</a:t>
            </a:r>
            <a:r>
              <a:rPr lang="en-US" sz="2400" dirty="0"/>
              <a:t> </a:t>
            </a:r>
            <a:r>
              <a:rPr lang="en-US" sz="2400" dirty="0" err="1"/>
              <a:t>synthetases</a:t>
            </a:r>
            <a:r>
              <a:rPr lang="en-US" sz="2400" dirty="0"/>
              <a:t> bind to different faces of </a:t>
            </a:r>
            <a:r>
              <a:rPr lang="en-US" sz="2400" dirty="0" err="1"/>
              <a:t>tRNA</a:t>
            </a:r>
            <a:r>
              <a:rPr lang="en-US" sz="2400" dirty="0"/>
              <a:t>. Other differences </a:t>
            </a:r>
            <a:r>
              <a:rPr lang="en-US" sz="2400" dirty="0" smtClean="0"/>
              <a:t>include</a:t>
            </a:r>
            <a:endParaRPr lang="en-US" sz="2400" dirty="0"/>
          </a:p>
          <a:p>
            <a:pPr lvl="1">
              <a:spcAft>
                <a:spcPts val="1200"/>
              </a:spcAft>
              <a:buFontTx/>
              <a:buAutoNum type="arabicPeriod"/>
              <a:defRPr/>
            </a:pPr>
            <a:r>
              <a:rPr lang="en-US" sz="2000" dirty="0"/>
              <a:t>Class I enzymes </a:t>
            </a:r>
            <a:r>
              <a:rPr lang="en-US" sz="2000" dirty="0" err="1"/>
              <a:t>acylate</a:t>
            </a:r>
            <a:r>
              <a:rPr lang="en-US" sz="2000" dirty="0"/>
              <a:t> the 2</a:t>
            </a:r>
            <a:r>
              <a:rPr lang="en-US" sz="2000" dirty="0">
                <a:sym typeface="Symbol"/>
              </a:rPr>
              <a:t></a:t>
            </a:r>
            <a:r>
              <a:rPr lang="en-US" sz="2000" dirty="0"/>
              <a:t>-hydroxyl group of the terminal adenosine, whereas most class II enzymes </a:t>
            </a:r>
            <a:r>
              <a:rPr lang="en-US" sz="2000" dirty="0" err="1"/>
              <a:t>acylate</a:t>
            </a:r>
            <a:r>
              <a:rPr lang="en-US" sz="2000" dirty="0"/>
              <a:t> the 3</a:t>
            </a:r>
            <a:r>
              <a:rPr lang="en-US" sz="2000" dirty="0">
                <a:sym typeface="Symbol"/>
              </a:rPr>
              <a:t></a:t>
            </a:r>
            <a:r>
              <a:rPr lang="en-US" sz="2000" dirty="0"/>
              <a:t>-hydroxyl</a:t>
            </a:r>
            <a:r>
              <a:rPr lang="en-US" sz="2000" dirty="0" smtClean="0"/>
              <a:t>.</a:t>
            </a:r>
            <a:endParaRPr lang="en-US" sz="2000" dirty="0"/>
          </a:p>
          <a:p>
            <a:pPr lvl="1">
              <a:spcAft>
                <a:spcPts val="1200"/>
              </a:spcAft>
              <a:buFontTx/>
              <a:buAutoNum type="arabicPeriod"/>
              <a:defRPr/>
            </a:pPr>
            <a:r>
              <a:rPr lang="en-US" sz="2000" dirty="0"/>
              <a:t>The two classes bind ATP in different conformations</a:t>
            </a:r>
            <a:r>
              <a:rPr lang="en-US" sz="2000" dirty="0" smtClean="0"/>
              <a:t>.</a:t>
            </a:r>
            <a:endParaRPr lang="en-US" sz="2000" dirty="0"/>
          </a:p>
          <a:p>
            <a:pPr lvl="1">
              <a:spcAft>
                <a:spcPts val="1200"/>
              </a:spcAft>
              <a:buFontTx/>
              <a:buAutoNum type="arabicPeriod"/>
              <a:defRPr/>
            </a:pPr>
            <a:r>
              <a:rPr lang="en-US" sz="2000" dirty="0"/>
              <a:t>Most class I enzymes are monomeric, whereas most class II enzymes are </a:t>
            </a:r>
            <a:r>
              <a:rPr lang="en-US" sz="2000" dirty="0" err="1"/>
              <a:t>dimeric</a:t>
            </a:r>
            <a:r>
              <a:rPr lang="en-US" sz="2000" dirty="0"/>
              <a:t>.</a:t>
            </a:r>
          </a:p>
        </p:txBody>
      </p:sp>
    </p:spTree>
    <p:extLst>
      <p:ext uri="{BB962C8B-B14F-4D97-AF65-F5344CB8AC3E}">
        <p14:creationId xmlns:p14="http://schemas.microsoft.com/office/powerpoint/2010/main" val="277600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Classification and </a:t>
            </a:r>
            <a:r>
              <a:rPr lang="en-US" sz="3200" dirty="0" smtClean="0">
                <a:solidFill>
                  <a:srgbClr val="843C0C"/>
                </a:solidFill>
              </a:rPr>
              <a:t>Subunit </a:t>
            </a:r>
            <a:r>
              <a:rPr lang="en-US" sz="3200" dirty="0">
                <a:solidFill>
                  <a:srgbClr val="843C0C"/>
                </a:solidFill>
              </a:rPr>
              <a:t>S</a:t>
            </a:r>
            <a:r>
              <a:rPr lang="en-US" sz="3200" dirty="0" smtClean="0">
                <a:solidFill>
                  <a:srgbClr val="843C0C"/>
                </a:solidFill>
              </a:rPr>
              <a:t>tructure of Aminoacyl-</a:t>
            </a:r>
            <a:r>
              <a:rPr lang="en-US" sz="3200" dirty="0" err="1" smtClean="0">
                <a:solidFill>
                  <a:srgbClr val="843C0C"/>
                </a:solidFill>
              </a:rPr>
              <a:t>tRNA</a:t>
            </a:r>
            <a:r>
              <a:rPr lang="en-US" sz="3200" dirty="0" smtClean="0">
                <a:solidFill>
                  <a:srgbClr val="843C0C"/>
                </a:solidFill>
              </a:rPr>
              <a:t> </a:t>
            </a:r>
            <a:r>
              <a:rPr lang="en-US" sz="3200" dirty="0" err="1">
                <a:solidFill>
                  <a:srgbClr val="843C0C"/>
                </a:solidFill>
              </a:rPr>
              <a:t>S</a:t>
            </a:r>
            <a:r>
              <a:rPr lang="en-US" sz="3200" dirty="0" err="1" smtClean="0">
                <a:solidFill>
                  <a:srgbClr val="843C0C"/>
                </a:solidFill>
              </a:rPr>
              <a:t>ynthetases</a:t>
            </a:r>
            <a:r>
              <a:rPr lang="en-US" sz="3200" dirty="0" smtClean="0">
                <a:solidFill>
                  <a:srgbClr val="843C0C"/>
                </a:solidFill>
              </a:rPr>
              <a:t> </a:t>
            </a:r>
            <a:r>
              <a:rPr lang="en-US" sz="3200" dirty="0">
                <a:solidFill>
                  <a:srgbClr val="843C0C"/>
                </a:solidFill>
              </a:rPr>
              <a:t>in </a:t>
            </a:r>
            <a:r>
              <a:rPr lang="en-US" sz="3200" i="1" dirty="0">
                <a:solidFill>
                  <a:srgbClr val="843C0C"/>
                </a:solidFill>
              </a:rPr>
              <a:t>E. coli</a:t>
            </a:r>
            <a:endParaRPr lang="en-US" sz="3200" dirty="0">
              <a:solidFill>
                <a:srgbClr val="843C0C"/>
              </a:solidFill>
            </a:endParaRPr>
          </a:p>
        </p:txBody>
      </p:sp>
      <p:pic>
        <p:nvPicPr>
          <p:cNvPr id="3074" name="Picture 2" descr="A table shows the classification and subunit structures of aminoacyl dash lowercase T uppercase R N A synthetases in E.coli. The table has two columns and ten rows. The column headers are: Class one (roman numeral I) and Class two (roman numeral I I). The data, listed as amino acid abbreviation followed by location of the core functional group in parentheses, are as follows:&#10;Row 1: Class one: uppercase A R G (alpha); Class two: uppercase A L A (alpha 4)&#10;Row 2: Class one: uppercase C Y S (alpha); Class two: uppercase A S N (alpha 2)&#10;Row 3:  Class one: uppercase G L N (alpha); Class two: uppercase A S P (alpha 2)&#10;Row 4: Class one: uppercase G L U (alpha); Class two: uppercase G L Y (alpha 2 beta 2)&#10;Row 5: Class one: uppercase I L E (alpha); Class two: uppercase H I S (alpha 2)&#10;Row 6: Class one: uppercase L E U (alpha); Class two: uppercase L Y S (alpha 2)&#10;Row 7: Class one: uppercase M E T (alpha); Class two: uppercase P H E (alpha 2 beta 2)&#10;Row 8: Class one: uppercase T R P (alpha 2); Class two: uppercase S E R (alpha 2)&#10;Row 9: Class one: uppercase T Y R (alpha 2); Class two: uppercase P R O (alpha 2)&#10;Row 10: Class one: uppercase V A L (alpha); Class two: uppercase T H R (alpha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67019" y="1857416"/>
            <a:ext cx="3009962" cy="476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44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Classes of </a:t>
            </a:r>
            <a:r>
              <a:rPr lang="en-US" dirty="0">
                <a:solidFill>
                  <a:srgbClr val="843C0C"/>
                </a:solidFill>
              </a:rPr>
              <a:t>A</a:t>
            </a:r>
            <a:r>
              <a:rPr lang="en-US" dirty="0" smtClean="0">
                <a:solidFill>
                  <a:srgbClr val="843C0C"/>
                </a:solidFill>
              </a:rPr>
              <a:t>minoacyl-</a:t>
            </a:r>
            <a:r>
              <a:rPr lang="en-US" dirty="0" err="1" smtClean="0">
                <a:solidFill>
                  <a:srgbClr val="843C0C"/>
                </a:solidFill>
              </a:rPr>
              <a:t>tRNA</a:t>
            </a:r>
            <a:r>
              <a:rPr lang="en-US" dirty="0" smtClean="0">
                <a:solidFill>
                  <a:srgbClr val="843C0C"/>
                </a:solidFill>
              </a:rPr>
              <a:t> </a:t>
            </a:r>
            <a:r>
              <a:rPr lang="en-US" dirty="0" err="1">
                <a:solidFill>
                  <a:srgbClr val="843C0C"/>
                </a:solidFill>
              </a:rPr>
              <a:t>S</a:t>
            </a:r>
            <a:r>
              <a:rPr lang="en-US" dirty="0" err="1" smtClean="0">
                <a:solidFill>
                  <a:srgbClr val="843C0C"/>
                </a:solidFill>
              </a:rPr>
              <a:t>ynthetases</a:t>
            </a:r>
            <a:endParaRPr lang="en-US" dirty="0">
              <a:solidFill>
                <a:srgbClr val="843C0C"/>
              </a:solidFill>
            </a:endParaRPr>
          </a:p>
        </p:txBody>
      </p:sp>
      <p:pic>
        <p:nvPicPr>
          <p:cNvPr id="5" name="Picture 2" descr="An illustration depicts structures of two classes of amino acyl-t R NA synthetase. The first pair of figures shows Class 1 synthetase recognizing and binding to the C C A arm of t R N A which adopts a hairpin conformation. The second pair of figures shows Class 2 synthetase binding to the C C A arm of t R N A which adopts a helical conform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293582"/>
            <a:ext cx="8068851" cy="40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85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smtClean="0">
                <a:solidFill>
                  <a:srgbClr val="843C0C"/>
                </a:solidFill>
              </a:rPr>
              <a:t>Section 31.3 </a:t>
            </a:r>
            <a:r>
              <a:rPr lang="en-US" dirty="0">
                <a:solidFill>
                  <a:srgbClr val="843C0C"/>
                </a:solidFill>
              </a:rPr>
              <a:t>The Ribosome Is the Site of Protein Synthesis</a:t>
            </a:r>
          </a:p>
        </p:txBody>
      </p:sp>
      <p:sp>
        <p:nvSpPr>
          <p:cNvPr id="10" name="Content Placeholder 9"/>
          <p:cNvSpPr>
            <a:spLocks noGrp="1"/>
          </p:cNvSpPr>
          <p:nvPr>
            <p:ph idx="1"/>
          </p:nvPr>
        </p:nvSpPr>
        <p:spPr/>
        <p:txBody>
          <a:bodyPr/>
          <a:lstStyle/>
          <a:p>
            <a:pPr>
              <a:spcAft>
                <a:spcPts val="1200"/>
              </a:spcAft>
            </a:pPr>
            <a:r>
              <a:rPr lang="en-US" dirty="0"/>
              <a:t>The ribosome is the site of protein synthesis. The </a:t>
            </a:r>
            <a:r>
              <a:rPr lang="en-US" i="1" dirty="0"/>
              <a:t>E. coli</a:t>
            </a:r>
            <a:r>
              <a:rPr lang="en-US" dirty="0"/>
              <a:t> ribosome sediments under centrifugation at 70S and is composed of two subunits, a large 50S subunit and a smaller 30S subunit</a:t>
            </a:r>
            <a:r>
              <a:rPr lang="en-US" dirty="0" smtClean="0"/>
              <a:t>.</a:t>
            </a:r>
            <a:endParaRPr lang="en-US" dirty="0"/>
          </a:p>
          <a:p>
            <a:pPr>
              <a:spcAft>
                <a:spcPts val="1200"/>
              </a:spcAft>
            </a:pPr>
            <a:r>
              <a:rPr lang="en-US" dirty="0"/>
              <a:t>The 50S subunit is composed of 34 proteins and a 23S </a:t>
            </a:r>
            <a:r>
              <a:rPr lang="en-US" dirty="0" err="1"/>
              <a:t>rRNA</a:t>
            </a:r>
            <a:r>
              <a:rPr lang="en-US" dirty="0"/>
              <a:t> as well as a 5S </a:t>
            </a:r>
            <a:r>
              <a:rPr lang="en-US" dirty="0" err="1"/>
              <a:t>rRNA</a:t>
            </a:r>
            <a:r>
              <a:rPr lang="en-US" dirty="0" smtClean="0"/>
              <a:t>.</a:t>
            </a:r>
            <a:endParaRPr lang="en-US" dirty="0"/>
          </a:p>
          <a:p>
            <a:pPr>
              <a:spcAft>
                <a:spcPts val="1200"/>
              </a:spcAft>
            </a:pPr>
            <a:r>
              <a:rPr lang="en-US" dirty="0"/>
              <a:t>The 30S subunit contains 21 proteins and a molecule of 16S </a:t>
            </a:r>
            <a:r>
              <a:rPr lang="en-US" dirty="0" err="1"/>
              <a:t>rRNA</a:t>
            </a:r>
            <a:r>
              <a:rPr lang="en-US" dirty="0" smtClean="0"/>
              <a:t>.</a:t>
            </a:r>
            <a:endParaRPr lang="en-US" dirty="0"/>
          </a:p>
        </p:txBody>
      </p:sp>
    </p:spTree>
    <p:extLst>
      <p:ext uri="{BB962C8B-B14F-4D97-AF65-F5344CB8AC3E}">
        <p14:creationId xmlns:p14="http://schemas.microsoft.com/office/powerpoint/2010/main" val="105060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Ribosome </a:t>
            </a:r>
            <a:r>
              <a:rPr lang="en-US" dirty="0">
                <a:solidFill>
                  <a:srgbClr val="843C0C"/>
                </a:solidFill>
              </a:rPr>
              <a:t>at </a:t>
            </a:r>
            <a:r>
              <a:rPr lang="en-US" dirty="0" smtClean="0">
                <a:solidFill>
                  <a:srgbClr val="843C0C"/>
                </a:solidFill>
              </a:rPr>
              <a:t>High </a:t>
            </a:r>
            <a:r>
              <a:rPr lang="en-US" dirty="0">
                <a:solidFill>
                  <a:srgbClr val="843C0C"/>
                </a:solidFill>
              </a:rPr>
              <a:t>R</a:t>
            </a:r>
            <a:r>
              <a:rPr lang="en-US" dirty="0" smtClean="0">
                <a:solidFill>
                  <a:srgbClr val="843C0C"/>
                </a:solidFill>
              </a:rPr>
              <a:t>esolution</a:t>
            </a:r>
            <a:endParaRPr lang="en-US" dirty="0">
              <a:solidFill>
                <a:srgbClr val="843C0C"/>
              </a:solidFill>
            </a:endParaRPr>
          </a:p>
        </p:txBody>
      </p:sp>
      <p:pic>
        <p:nvPicPr>
          <p:cNvPr id="6" name="Picture 2" descr="An illustration shows high-resolution views of a 70 S ribosome along with its two subunits. The high-resolution view of the 70 S ribosome shows strands of various colors intermingled, with a 50 S subunit shown on top and the 30 S subunit below it.  A separate structure of 50 S subunit shows a tangled mass of yellow strands representing 23 S R N A shown on top of red strands. And a structure of 30 S subunit shows a tangled mass of green strands representing 16 S R N A on top of blue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23" y="2377429"/>
            <a:ext cx="8407355" cy="309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8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Ribosomal RNAs (5S, 16S, and 23S </a:t>
            </a:r>
            <a:r>
              <a:rPr lang="en-US" sz="2800" dirty="0" err="1">
                <a:solidFill>
                  <a:srgbClr val="843C0C"/>
                </a:solidFill>
              </a:rPr>
              <a:t>rRNA</a:t>
            </a:r>
            <a:r>
              <a:rPr lang="en-US" sz="2800" dirty="0">
                <a:solidFill>
                  <a:srgbClr val="843C0C"/>
                </a:solidFill>
              </a:rPr>
              <a:t>) </a:t>
            </a:r>
            <a:r>
              <a:rPr lang="en-US" sz="2800" dirty="0" smtClean="0">
                <a:solidFill>
                  <a:srgbClr val="843C0C"/>
                </a:solidFill>
              </a:rPr>
              <a:t>Play </a:t>
            </a:r>
            <a:r>
              <a:rPr lang="en-US" sz="2800" dirty="0">
                <a:solidFill>
                  <a:srgbClr val="843C0C"/>
                </a:solidFill>
              </a:rPr>
              <a:t>a </a:t>
            </a:r>
            <a:r>
              <a:rPr lang="en-US" sz="2800" dirty="0">
                <a:solidFill>
                  <a:srgbClr val="843C0C"/>
                </a:solidFill>
              </a:rPr>
              <a:t>C</a:t>
            </a:r>
            <a:r>
              <a:rPr lang="en-US" sz="2800" dirty="0" smtClean="0">
                <a:solidFill>
                  <a:srgbClr val="843C0C"/>
                </a:solidFill>
              </a:rPr>
              <a:t>entral Role </a:t>
            </a:r>
            <a:r>
              <a:rPr lang="en-US" sz="2800" dirty="0">
                <a:solidFill>
                  <a:srgbClr val="843C0C"/>
                </a:solidFill>
              </a:rPr>
              <a:t>in </a:t>
            </a:r>
            <a:r>
              <a:rPr lang="en-US" sz="2800" dirty="0">
                <a:solidFill>
                  <a:srgbClr val="843C0C"/>
                </a:solidFill>
              </a:rPr>
              <a:t>P</a:t>
            </a:r>
            <a:r>
              <a:rPr lang="en-US" sz="2800" dirty="0" smtClean="0">
                <a:solidFill>
                  <a:srgbClr val="843C0C"/>
                </a:solidFill>
              </a:rPr>
              <a:t>rotein Synthesis</a:t>
            </a:r>
            <a:endParaRPr lang="en-US" sz="2800" dirty="0">
              <a:solidFill>
                <a:srgbClr val="843C0C"/>
              </a:solidFill>
            </a:endParaRPr>
          </a:p>
        </p:txBody>
      </p:sp>
      <p:sp>
        <p:nvSpPr>
          <p:cNvPr id="10" name="Content Placeholder 9"/>
          <p:cNvSpPr>
            <a:spLocks noGrp="1"/>
          </p:cNvSpPr>
          <p:nvPr>
            <p:ph idx="1"/>
          </p:nvPr>
        </p:nvSpPr>
        <p:spPr/>
        <p:txBody>
          <a:bodyPr>
            <a:normAutofit/>
          </a:bodyPr>
          <a:lstStyle/>
          <a:p>
            <a:pPr>
              <a:spcAft>
                <a:spcPts val="1200"/>
              </a:spcAft>
            </a:pPr>
            <a:r>
              <a:rPr lang="en-US" sz="2400" dirty="0"/>
              <a:t>Two-thirds of the mass of ribosomes is RNA, which is critical for the structure and function of the ribosome</a:t>
            </a:r>
            <a:r>
              <a:rPr lang="en-US" sz="2400" dirty="0" smtClean="0"/>
              <a:t>.</a:t>
            </a:r>
            <a:endParaRPr lang="en-US" sz="2400" dirty="0"/>
          </a:p>
          <a:p>
            <a:pPr>
              <a:spcAft>
                <a:spcPts val="1200"/>
              </a:spcAft>
            </a:pPr>
            <a:r>
              <a:rPr lang="en-US" sz="2400" dirty="0"/>
              <a:t>The ribosomal RNAs fold into complex structures with many short duplex regions</a:t>
            </a:r>
            <a:r>
              <a:rPr lang="en-US" sz="2400" dirty="0" smtClean="0"/>
              <a:t>.</a:t>
            </a:r>
            <a:endParaRPr lang="en-US" sz="2400" dirty="0"/>
          </a:p>
          <a:p>
            <a:pPr>
              <a:spcAft>
                <a:spcPts val="1200"/>
              </a:spcAft>
            </a:pPr>
            <a:r>
              <a:rPr lang="en-US" sz="2400" dirty="0"/>
              <a:t>Ribosomal RNA is the actual catalyst for protein synthesis, with the ribosomal proteins making only a minor contribution.</a:t>
            </a:r>
          </a:p>
        </p:txBody>
      </p:sp>
    </p:spTree>
    <p:extLst>
      <p:ext uri="{BB962C8B-B14F-4D97-AF65-F5344CB8AC3E}">
        <p14:creationId xmlns:p14="http://schemas.microsoft.com/office/powerpoint/2010/main" val="357864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Ch.31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200" b="1" dirty="0"/>
              <a:t>31.1 Protein Synthesis Requires the Translation of Nucleotide Sequences into Amino Acid </a:t>
            </a:r>
            <a:r>
              <a:rPr lang="en-US" sz="2200" b="1" dirty="0" smtClean="0"/>
              <a:t>Sequences</a:t>
            </a:r>
            <a:endParaRPr lang="en-US" sz="2200" b="1" dirty="0"/>
          </a:p>
          <a:p>
            <a:pPr>
              <a:spcAft>
                <a:spcPts val="1200"/>
              </a:spcAft>
            </a:pPr>
            <a:r>
              <a:rPr lang="en-US" sz="2200" b="1" dirty="0"/>
              <a:t>31.2 </a:t>
            </a:r>
            <a:r>
              <a:rPr lang="en-US" sz="2200" b="1" dirty="0" err="1"/>
              <a:t>Aminoacyl</a:t>
            </a:r>
            <a:r>
              <a:rPr lang="en-US" sz="2200" b="1" dirty="0"/>
              <a:t> Transfer RNA </a:t>
            </a:r>
            <a:r>
              <a:rPr lang="en-US" sz="2200" b="1" dirty="0" err="1"/>
              <a:t>Synthetases</a:t>
            </a:r>
            <a:r>
              <a:rPr lang="en-US" sz="2200" b="1" dirty="0"/>
              <a:t> Read the Genetic </a:t>
            </a:r>
            <a:r>
              <a:rPr lang="en-US" sz="2200" b="1" dirty="0" smtClean="0"/>
              <a:t>Code</a:t>
            </a:r>
            <a:endParaRPr lang="en-US" sz="2200" b="1" dirty="0"/>
          </a:p>
          <a:p>
            <a:pPr>
              <a:spcAft>
                <a:spcPts val="1200"/>
              </a:spcAft>
            </a:pPr>
            <a:r>
              <a:rPr lang="en-US" sz="2200" b="1" dirty="0"/>
              <a:t>31.3 The Ribosome Is the Site of Protein </a:t>
            </a:r>
            <a:r>
              <a:rPr lang="en-US" sz="2200" b="1" dirty="0" smtClean="0"/>
              <a:t>Synthesis</a:t>
            </a:r>
            <a:endParaRPr lang="en-US" sz="2200" b="1" dirty="0"/>
          </a:p>
          <a:p>
            <a:pPr>
              <a:spcAft>
                <a:spcPts val="1200"/>
              </a:spcAft>
            </a:pPr>
            <a:r>
              <a:rPr lang="en-US" sz="2200" b="1" dirty="0"/>
              <a:t>31.4 Eukaryotic Protein Synthesis Differs from Bacterial Protein Synthesis Primarily in Translation </a:t>
            </a:r>
            <a:r>
              <a:rPr lang="en-US" sz="2200" b="1" dirty="0" smtClean="0"/>
              <a:t>Initiation</a:t>
            </a:r>
            <a:endParaRPr lang="en-US" sz="2200" b="1" dirty="0"/>
          </a:p>
          <a:p>
            <a:pPr>
              <a:spcAft>
                <a:spcPts val="1200"/>
              </a:spcAft>
            </a:pPr>
            <a:r>
              <a:rPr lang="en-US" sz="2200" b="1" dirty="0"/>
              <a:t>31.5 A Variety of Antibiotics and Toxins Can Inhibit Protein </a:t>
            </a:r>
            <a:r>
              <a:rPr lang="en-US" sz="2200" b="1" dirty="0" smtClean="0"/>
              <a:t>Synthesis</a:t>
            </a:r>
            <a:endParaRPr lang="en-US" sz="2200" b="1" dirty="0"/>
          </a:p>
          <a:p>
            <a:pPr>
              <a:spcAft>
                <a:spcPts val="1200"/>
              </a:spcAft>
            </a:pPr>
            <a:r>
              <a:rPr lang="en-US" sz="2200" b="1" dirty="0"/>
              <a:t>31.6 Ribosomes Bound to the Endoplasmic Reticulum Manufacture Secretory and Membrane Proteins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Ribosomal RNA </a:t>
            </a:r>
            <a:r>
              <a:rPr lang="en-US" dirty="0" smtClean="0">
                <a:solidFill>
                  <a:srgbClr val="843C0C"/>
                </a:solidFill>
              </a:rPr>
              <a:t>Folding </a:t>
            </a:r>
            <a:r>
              <a:rPr lang="en-US" dirty="0">
                <a:solidFill>
                  <a:srgbClr val="843C0C"/>
                </a:solidFill>
              </a:rPr>
              <a:t>P</a:t>
            </a:r>
            <a:r>
              <a:rPr lang="en-US" dirty="0" smtClean="0">
                <a:solidFill>
                  <a:srgbClr val="843C0C"/>
                </a:solidFill>
              </a:rPr>
              <a:t>attern</a:t>
            </a:r>
            <a:endParaRPr lang="en-US" dirty="0">
              <a:solidFill>
                <a:srgbClr val="843C0C"/>
              </a:solidFill>
            </a:endParaRPr>
          </a:p>
        </p:txBody>
      </p:sp>
      <p:pic>
        <p:nvPicPr>
          <p:cNvPr id="5" name="Picture 2" descr="An illustration depicts secondary and tertiary structures of 16 S ribosomal R N A, deduced from sequence comparison and x-ray crystallography, respectively. The secondary structure is divided into three domains, depicted in different colors, and shows multiple cloverleaf patterns of nucleotide sequences. The first domain shown on bottom left starts from the 5-prime end and crosses over 500 nucleotides which form 7 cloverleaf patterns. The nucleotides at 100, 200, 300, 400, and 500 positions are G, G, A, C, and G, respectively. The second domain shown on top left extends from 500 to 900 nucleotides which form 4 cloverleaf patterns. The nucleotides at 600, 700, 800, and 900 positions are A, G, G, and A respectively. The third domain shown on right extends from over 900 to 1542 at the 3-prime end, forming 4 cloverleaf patterns. The nucleotides at 1000, 1100, 1200, 1300, 1400, and 1500 positions are A, C, C, G, C, and A respectively.&#10;The tertiary structure shows three distinct groups of entangled thread-like structures representing different subunits of the 16 S RN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31504" y="1558404"/>
            <a:ext cx="4080993" cy="519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2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Ribosomes </a:t>
            </a:r>
            <a:r>
              <a:rPr lang="en-US" sz="2800" dirty="0" smtClean="0">
                <a:solidFill>
                  <a:srgbClr val="843C0C"/>
                </a:solidFill>
              </a:rPr>
              <a:t>Have </a:t>
            </a:r>
            <a:r>
              <a:rPr lang="en-US" sz="2800" dirty="0">
                <a:solidFill>
                  <a:srgbClr val="843C0C"/>
                </a:solidFill>
              </a:rPr>
              <a:t>T</a:t>
            </a:r>
            <a:r>
              <a:rPr lang="en-US" sz="2800" dirty="0" smtClean="0">
                <a:solidFill>
                  <a:srgbClr val="843C0C"/>
                </a:solidFill>
              </a:rPr>
              <a:t>hree </a:t>
            </a:r>
            <a:r>
              <a:rPr lang="en-US" sz="2800" dirty="0" err="1">
                <a:solidFill>
                  <a:srgbClr val="843C0C"/>
                </a:solidFill>
              </a:rPr>
              <a:t>tRNA</a:t>
            </a:r>
            <a:r>
              <a:rPr lang="en-US" sz="2800" dirty="0">
                <a:solidFill>
                  <a:srgbClr val="843C0C"/>
                </a:solidFill>
              </a:rPr>
              <a:t>-binding </a:t>
            </a:r>
            <a:r>
              <a:rPr lang="en-US" sz="2800" dirty="0" smtClean="0">
                <a:solidFill>
                  <a:srgbClr val="843C0C"/>
                </a:solidFill>
              </a:rPr>
              <a:t>Sites </a:t>
            </a:r>
            <a:r>
              <a:rPr lang="en-US" sz="2800" dirty="0">
                <a:solidFill>
                  <a:srgbClr val="843C0C"/>
                </a:solidFill>
              </a:rPr>
              <a:t>that </a:t>
            </a:r>
            <a:r>
              <a:rPr lang="en-US" sz="2800" dirty="0">
                <a:solidFill>
                  <a:srgbClr val="843C0C"/>
                </a:solidFill>
              </a:rPr>
              <a:t>B</a:t>
            </a:r>
            <a:r>
              <a:rPr lang="en-US" sz="2800" dirty="0" smtClean="0">
                <a:solidFill>
                  <a:srgbClr val="843C0C"/>
                </a:solidFill>
              </a:rPr>
              <a:t>ridge </a:t>
            </a:r>
            <a:r>
              <a:rPr lang="en-US" sz="2800" dirty="0">
                <a:solidFill>
                  <a:srgbClr val="843C0C"/>
                </a:solidFill>
              </a:rPr>
              <a:t>the 30S and 50S </a:t>
            </a:r>
            <a:r>
              <a:rPr lang="en-US" sz="2800" dirty="0" smtClean="0">
                <a:solidFill>
                  <a:srgbClr val="843C0C"/>
                </a:solidFill>
              </a:rPr>
              <a:t>Subunits</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200" dirty="0"/>
              <a:t>There are three </a:t>
            </a:r>
            <a:r>
              <a:rPr lang="en-US" sz="2200" dirty="0" err="1"/>
              <a:t>tRNA</a:t>
            </a:r>
            <a:r>
              <a:rPr lang="en-US" sz="2200" dirty="0"/>
              <a:t> binding sites on the ribosome. At each site, the </a:t>
            </a:r>
            <a:r>
              <a:rPr lang="en-US" sz="2200" dirty="0" err="1"/>
              <a:t>tRNA</a:t>
            </a:r>
            <a:r>
              <a:rPr lang="en-US" sz="2200" dirty="0"/>
              <a:t> is in contact with both the 30S subunit, which holds the mRNA template, and the 50S subunit</a:t>
            </a:r>
            <a:r>
              <a:rPr lang="en-US" sz="2200" dirty="0" smtClean="0"/>
              <a:t>.</a:t>
            </a:r>
            <a:endParaRPr lang="en-US" sz="2200" dirty="0"/>
          </a:p>
          <a:p>
            <a:pPr lvl="1">
              <a:spcAft>
                <a:spcPts val="1200"/>
              </a:spcAft>
              <a:buFontTx/>
              <a:buAutoNum type="arabicPeriod"/>
            </a:pPr>
            <a:r>
              <a:rPr lang="en-US" sz="2000" dirty="0"/>
              <a:t>The A (</a:t>
            </a:r>
            <a:r>
              <a:rPr lang="en-US" sz="2000" dirty="0" err="1"/>
              <a:t>aminoacyl</a:t>
            </a:r>
            <a:r>
              <a:rPr lang="en-US" sz="2000" dirty="0"/>
              <a:t>) site binds the incoming </a:t>
            </a:r>
            <a:r>
              <a:rPr lang="en-US" sz="2000" dirty="0" err="1"/>
              <a:t>tRNA</a:t>
            </a:r>
            <a:r>
              <a:rPr lang="en-US" sz="2000" dirty="0" smtClean="0"/>
              <a:t>.</a:t>
            </a:r>
            <a:endParaRPr lang="en-US" sz="2000" dirty="0"/>
          </a:p>
          <a:p>
            <a:pPr lvl="1">
              <a:spcAft>
                <a:spcPts val="1200"/>
              </a:spcAft>
              <a:buFontTx/>
              <a:buAutoNum type="arabicPeriod"/>
            </a:pPr>
            <a:r>
              <a:rPr lang="en-US" sz="2000" dirty="0"/>
              <a:t>The P (</a:t>
            </a:r>
            <a:r>
              <a:rPr lang="en-US" sz="2000" dirty="0" err="1"/>
              <a:t>peptidyl</a:t>
            </a:r>
            <a:r>
              <a:rPr lang="en-US" sz="2000" dirty="0"/>
              <a:t>) site binds the </a:t>
            </a:r>
            <a:r>
              <a:rPr lang="en-US" sz="2000" dirty="0" err="1"/>
              <a:t>tRNA</a:t>
            </a:r>
            <a:r>
              <a:rPr lang="en-US" sz="2000" dirty="0"/>
              <a:t> with the growing peptide chain</a:t>
            </a:r>
            <a:r>
              <a:rPr lang="en-US" sz="2000" dirty="0" smtClean="0"/>
              <a:t>.</a:t>
            </a:r>
            <a:endParaRPr lang="en-US" sz="2000" dirty="0"/>
          </a:p>
          <a:p>
            <a:pPr lvl="1">
              <a:spcAft>
                <a:spcPts val="1200"/>
              </a:spcAft>
              <a:buFontTx/>
              <a:buAutoNum type="arabicPeriod"/>
            </a:pPr>
            <a:r>
              <a:rPr lang="en-US" sz="2000" dirty="0"/>
              <a:t>The E (exit) site binds the uncharged </a:t>
            </a:r>
            <a:r>
              <a:rPr lang="en-US" sz="2000" dirty="0" err="1"/>
              <a:t>tRNA</a:t>
            </a:r>
            <a:r>
              <a:rPr lang="en-US" sz="2000" dirty="0"/>
              <a:t> that will soon leave</a:t>
            </a:r>
            <a:r>
              <a:rPr lang="en-US" sz="2000" dirty="0" smtClean="0"/>
              <a:t>.</a:t>
            </a:r>
            <a:endParaRPr lang="en-US" sz="2000" dirty="0"/>
          </a:p>
          <a:p>
            <a:pPr>
              <a:spcAft>
                <a:spcPts val="1200"/>
              </a:spcAft>
            </a:pPr>
            <a:r>
              <a:rPr lang="en-US" sz="2200" dirty="0"/>
              <a:t>The acceptor ends of the </a:t>
            </a:r>
            <a:r>
              <a:rPr lang="en-US" sz="2200" dirty="0" err="1"/>
              <a:t>tRNAs</a:t>
            </a:r>
            <a:r>
              <a:rPr lang="en-US" sz="2200" dirty="0"/>
              <a:t> in the A site and P site are near one another at a site on the 50S subunit where the peptide bond is formed. A tunnel connects this site to the back of the ribosome through which the polypeptide chain exits the ribosome during synthesis</a:t>
            </a:r>
            <a:r>
              <a:rPr lang="en-US" sz="2200" dirty="0" smtClean="0"/>
              <a:t>.</a:t>
            </a:r>
            <a:endParaRPr lang="en-US" sz="2200" dirty="0"/>
          </a:p>
        </p:txBody>
      </p:sp>
    </p:spTree>
    <p:extLst>
      <p:ext uri="{BB962C8B-B14F-4D97-AF65-F5344CB8AC3E}">
        <p14:creationId xmlns:p14="http://schemas.microsoft.com/office/powerpoint/2010/main" val="371121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 RNA-binding </a:t>
            </a:r>
            <a:r>
              <a:rPr lang="en-US" dirty="0" smtClean="0">
                <a:solidFill>
                  <a:srgbClr val="843C0C"/>
                </a:solidFill>
              </a:rPr>
              <a:t>Sites</a:t>
            </a:r>
            <a:endParaRPr lang="en-US" dirty="0">
              <a:solidFill>
                <a:srgbClr val="843C0C"/>
              </a:solidFill>
            </a:endParaRPr>
          </a:p>
        </p:txBody>
      </p:sp>
      <p:pic>
        <p:nvPicPr>
          <p:cNvPr id="6" name="Picture 2" descr="An illustration depicts three transfer R N A-binding sites. Figure on left shows three thread-like structures which are in contact with the 50 S and 30 S subunits of the 70 S ribosome. They are labeled as E site, P site, and A site, from left to right. Figure on right shows these three binding sites in close-up view. The transfer RNA molecules on the P site and A site are shown to be base-paired with m R N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23" y="2498772"/>
            <a:ext cx="8407355" cy="34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24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 </a:t>
            </a:r>
            <a:r>
              <a:rPr lang="en-US" dirty="0" smtClean="0">
                <a:solidFill>
                  <a:srgbClr val="843C0C"/>
                </a:solidFill>
              </a:rPr>
              <a:t>Active </a:t>
            </a:r>
            <a:r>
              <a:rPr lang="en-US" dirty="0">
                <a:solidFill>
                  <a:srgbClr val="843C0C"/>
                </a:solidFill>
              </a:rPr>
              <a:t>R</a:t>
            </a:r>
            <a:r>
              <a:rPr lang="en-US" dirty="0" smtClean="0">
                <a:solidFill>
                  <a:srgbClr val="843C0C"/>
                </a:solidFill>
              </a:rPr>
              <a:t>ibosome</a:t>
            </a:r>
            <a:endParaRPr lang="en-US" dirty="0">
              <a:solidFill>
                <a:srgbClr val="843C0C"/>
              </a:solidFill>
            </a:endParaRPr>
          </a:p>
        </p:txBody>
      </p:sp>
      <p:pic>
        <p:nvPicPr>
          <p:cNvPr id="5" name="Picture 2" descr="A schematic representation of an active ribosome identifies the subunits and the binding sites. The drawing shows two oval shaped structures placed one above the other, marked as 50 S on top and 30 S below and representing the subunits of the ribosome. Three vertical stick-like structures representing the three binding sites connect the two subunits. The binding sites, named as E, P, and A from left to right have circular anticodons at the 30 S end, with P and A bonding with an m R N A sequence passing through the 30 S subunit. A polypeptide channel is illustrated at the 50 S end of P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02033"/>
            <a:ext cx="7215390" cy="455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43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a:t>
            </a:r>
            <a:r>
              <a:rPr lang="en-US" sz="2800" dirty="0" smtClean="0">
                <a:solidFill>
                  <a:srgbClr val="843C0C"/>
                </a:solidFill>
              </a:rPr>
              <a:t>Start </a:t>
            </a:r>
            <a:r>
              <a:rPr lang="en-US" sz="2800" dirty="0">
                <a:solidFill>
                  <a:srgbClr val="843C0C"/>
                </a:solidFill>
              </a:rPr>
              <a:t>S</a:t>
            </a:r>
            <a:r>
              <a:rPr lang="en-US" sz="2800" dirty="0" smtClean="0">
                <a:solidFill>
                  <a:srgbClr val="843C0C"/>
                </a:solidFill>
              </a:rPr>
              <a:t>ignal </a:t>
            </a:r>
            <a:r>
              <a:rPr lang="en-US" sz="2800" dirty="0">
                <a:solidFill>
                  <a:srgbClr val="843C0C"/>
                </a:solidFill>
              </a:rPr>
              <a:t>is </a:t>
            </a:r>
            <a:r>
              <a:rPr lang="en-US" sz="2800" dirty="0" smtClean="0">
                <a:solidFill>
                  <a:srgbClr val="843C0C"/>
                </a:solidFill>
              </a:rPr>
              <a:t>Usually </a:t>
            </a:r>
            <a:r>
              <a:rPr lang="en-US" sz="2800" dirty="0">
                <a:solidFill>
                  <a:srgbClr val="843C0C"/>
                </a:solidFill>
              </a:rPr>
              <a:t>AUG </a:t>
            </a:r>
            <a:r>
              <a:rPr lang="en-US" sz="2800" dirty="0" smtClean="0">
                <a:solidFill>
                  <a:srgbClr val="843C0C"/>
                </a:solidFill>
              </a:rPr>
              <a:t>Preceded </a:t>
            </a:r>
            <a:r>
              <a:rPr lang="en-US" sz="2800" dirty="0">
                <a:solidFill>
                  <a:srgbClr val="843C0C"/>
                </a:solidFill>
              </a:rPr>
              <a:t>by </a:t>
            </a:r>
            <a:r>
              <a:rPr lang="en-US" sz="2800" dirty="0">
                <a:solidFill>
                  <a:srgbClr val="843C0C"/>
                </a:solidFill>
              </a:rPr>
              <a:t>S</a:t>
            </a:r>
            <a:r>
              <a:rPr lang="en-US" sz="2800" dirty="0" smtClean="0">
                <a:solidFill>
                  <a:srgbClr val="843C0C"/>
                </a:solidFill>
              </a:rPr>
              <a:t>everal Bases </a:t>
            </a:r>
            <a:r>
              <a:rPr lang="en-US" sz="2800" dirty="0">
                <a:solidFill>
                  <a:srgbClr val="843C0C"/>
                </a:solidFill>
              </a:rPr>
              <a:t>that </a:t>
            </a:r>
            <a:r>
              <a:rPr lang="en-US" sz="2800" dirty="0" smtClean="0">
                <a:solidFill>
                  <a:srgbClr val="843C0C"/>
                </a:solidFill>
              </a:rPr>
              <a:t>Pair </a:t>
            </a:r>
            <a:r>
              <a:rPr lang="en-US" sz="2800" dirty="0">
                <a:solidFill>
                  <a:srgbClr val="843C0C"/>
                </a:solidFill>
              </a:rPr>
              <a:t>with 16S </a:t>
            </a:r>
            <a:r>
              <a:rPr lang="en-US" sz="2800" dirty="0" err="1" smtClean="0">
                <a:solidFill>
                  <a:srgbClr val="843C0C"/>
                </a:solidFill>
              </a:rPr>
              <a:t>rRNA</a:t>
            </a:r>
            <a:r>
              <a:rPr lang="en-US" sz="2800" dirty="0" smtClean="0">
                <a:solidFill>
                  <a:srgbClr val="843C0C"/>
                </a:solidFill>
              </a:rPr>
              <a:t> (</a:t>
            </a:r>
            <a:r>
              <a:rPr lang="en-US" sz="2800" dirty="0" smtClean="0">
                <a:solidFill>
                  <a:srgbClr val="843C0C"/>
                </a:solidFill>
              </a:rPr>
              <a:t>1/2</a:t>
            </a:r>
            <a:r>
              <a:rPr lang="en-US" sz="2800" dirty="0" smtClean="0">
                <a:solidFill>
                  <a:srgbClr val="843C0C"/>
                </a:solidFill>
              </a:rPr>
              <a:t>)</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Many mRNAs in bacteria are </a:t>
            </a:r>
            <a:r>
              <a:rPr lang="en-US" sz="2400" dirty="0" err="1"/>
              <a:t>polycistronic</a:t>
            </a:r>
            <a:r>
              <a:rPr lang="en-US" sz="2400" dirty="0"/>
              <a:t>, meaning that a single mRNA encodes for multiple proteins. Each of the coding regions has its own initiation site</a:t>
            </a:r>
            <a:r>
              <a:rPr lang="en-US" sz="2400" dirty="0" smtClean="0"/>
              <a:t>.</a:t>
            </a:r>
            <a:endParaRPr lang="en-US" sz="2400" dirty="0"/>
          </a:p>
          <a:p>
            <a:pPr>
              <a:spcAft>
                <a:spcPts val="1200"/>
              </a:spcAft>
            </a:pPr>
            <a:r>
              <a:rPr lang="en-US" sz="2400" dirty="0"/>
              <a:t>The first codon to be translated is usually AUG, which codes for methionine</a:t>
            </a:r>
            <a:r>
              <a:rPr lang="en-US" sz="2400" dirty="0" smtClean="0"/>
              <a:t>.</a:t>
            </a:r>
            <a:endParaRPr lang="en-US" sz="2400" dirty="0"/>
          </a:p>
          <a:p>
            <a:pPr>
              <a:spcAft>
                <a:spcPts val="1200"/>
              </a:spcAft>
            </a:pPr>
            <a:r>
              <a:rPr lang="en-US" sz="2400" dirty="0"/>
              <a:t>Sequences in the mRNA denote where initiation occurs and where translation stops</a:t>
            </a:r>
            <a:r>
              <a:rPr lang="en-US" sz="2400" dirty="0" smtClean="0"/>
              <a:t>.</a:t>
            </a:r>
            <a:endParaRPr lang="en-US" sz="2400" dirty="0"/>
          </a:p>
        </p:txBody>
      </p:sp>
    </p:spTree>
    <p:extLst>
      <p:ext uri="{BB962C8B-B14F-4D97-AF65-F5344CB8AC3E}">
        <p14:creationId xmlns:p14="http://schemas.microsoft.com/office/powerpoint/2010/main" val="2337602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Start Signal is Usually AUG Preceded by Several Bases that Pair with 16S </a:t>
            </a:r>
            <a:r>
              <a:rPr lang="en-US" sz="2800" dirty="0" err="1">
                <a:solidFill>
                  <a:srgbClr val="843C0C"/>
                </a:solidFill>
              </a:rPr>
              <a:t>rRNA</a:t>
            </a:r>
            <a:r>
              <a:rPr lang="en-US" sz="2800" dirty="0">
                <a:solidFill>
                  <a:srgbClr val="843C0C"/>
                </a:solidFill>
              </a:rPr>
              <a:t> </a:t>
            </a:r>
            <a:r>
              <a:rPr lang="en-US" sz="2800" dirty="0" smtClean="0">
                <a:solidFill>
                  <a:srgbClr val="843C0C"/>
                </a:solidFill>
              </a:rPr>
              <a:t>(2/2</a:t>
            </a:r>
            <a:r>
              <a:rPr lang="en-US" sz="2800" dirty="0">
                <a:solidFill>
                  <a:srgbClr val="843C0C"/>
                </a:solidFill>
              </a:rPr>
              <a:t>)</a:t>
            </a:r>
            <a:endParaRPr lang="en-US" sz="2800" dirty="0"/>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Initiation in bacteria begins at least 25 nucleotides downstream (i.e., 3</a:t>
            </a:r>
            <a:r>
              <a:rPr lang="en-US" sz="2400" dirty="0">
                <a:sym typeface="Symbol" charset="0"/>
              </a:rPr>
              <a:t></a:t>
            </a:r>
            <a:r>
              <a:rPr lang="en-US" sz="2400" dirty="0"/>
              <a:t> ) of the 5</a:t>
            </a:r>
            <a:r>
              <a:rPr lang="en-US" sz="2400" dirty="0">
                <a:sym typeface="Symbol" charset="0"/>
              </a:rPr>
              <a:t></a:t>
            </a:r>
            <a:r>
              <a:rPr lang="en-US" sz="2400" dirty="0"/>
              <a:t> end of the mRNA. The nucleotides between the 5</a:t>
            </a:r>
            <a:r>
              <a:rPr lang="en-US" sz="2400" dirty="0">
                <a:sym typeface="Symbol" charset="0"/>
              </a:rPr>
              <a:t></a:t>
            </a:r>
            <a:r>
              <a:rPr lang="en-US" sz="2400" dirty="0"/>
              <a:t> end and the first codon translated are the 5</a:t>
            </a:r>
            <a:r>
              <a:rPr lang="en-US" sz="2400" dirty="0">
                <a:sym typeface="Symbol" charset="0"/>
              </a:rPr>
              <a:t></a:t>
            </a:r>
            <a:r>
              <a:rPr lang="en-US" sz="2400" dirty="0"/>
              <a:t> untranslated region (5</a:t>
            </a:r>
            <a:r>
              <a:rPr lang="en-US" sz="2400" dirty="0">
                <a:sym typeface="Symbol" charset="0"/>
              </a:rPr>
              <a:t></a:t>
            </a:r>
            <a:r>
              <a:rPr lang="en-US" sz="2400" dirty="0"/>
              <a:t> UTR</a:t>
            </a:r>
            <a:r>
              <a:rPr lang="en-US" sz="2400" dirty="0" smtClean="0"/>
              <a:t>).</a:t>
            </a:r>
            <a:endParaRPr lang="en-US" sz="2400" dirty="0"/>
          </a:p>
          <a:p>
            <a:pPr>
              <a:spcAft>
                <a:spcPts val="1200"/>
              </a:spcAft>
            </a:pPr>
            <a:r>
              <a:rPr lang="en-US" sz="2400" dirty="0"/>
              <a:t>The 5</a:t>
            </a:r>
            <a:r>
              <a:rPr lang="en-US" sz="2400" dirty="0">
                <a:sym typeface="Symbol" charset="0"/>
              </a:rPr>
              <a:t></a:t>
            </a:r>
            <a:r>
              <a:rPr lang="en-US" sz="2400" dirty="0"/>
              <a:t> UTR contains information called the Shine–</a:t>
            </a:r>
            <a:r>
              <a:rPr lang="en-US" sz="2400" dirty="0" err="1"/>
              <a:t>Dalgarno</a:t>
            </a:r>
            <a:r>
              <a:rPr lang="en-US" sz="2400" dirty="0"/>
              <a:t> sequence, which directs the protein synthesis machinery to the start site</a:t>
            </a:r>
            <a:r>
              <a:rPr lang="en-US" sz="2400" dirty="0" smtClean="0"/>
              <a:t>.</a:t>
            </a:r>
            <a:endParaRPr lang="en-US" sz="2400" dirty="0"/>
          </a:p>
          <a:p>
            <a:pPr>
              <a:spcAft>
                <a:spcPts val="1200"/>
              </a:spcAft>
            </a:pPr>
            <a:r>
              <a:rPr lang="en-US" sz="2400" dirty="0"/>
              <a:t>The Shine–</a:t>
            </a:r>
            <a:r>
              <a:rPr lang="en-US" sz="2400" dirty="0" err="1"/>
              <a:t>Dalgarno</a:t>
            </a:r>
            <a:r>
              <a:rPr lang="en-US" sz="2400" dirty="0"/>
              <a:t> sequence is a purine-rich sequence approximately 10 base pairs upstream of the start site that interacts with the 16S </a:t>
            </a:r>
            <a:r>
              <a:rPr lang="en-US" sz="2400" dirty="0" err="1"/>
              <a:t>rRNA</a:t>
            </a:r>
            <a:r>
              <a:rPr lang="en-US" sz="2400" dirty="0"/>
              <a:t> to correctly position the AUG codon in the A site</a:t>
            </a:r>
            <a:r>
              <a:rPr lang="en-US" sz="2400" dirty="0" smtClean="0"/>
              <a:t>.</a:t>
            </a:r>
            <a:endParaRPr lang="en-US" sz="2400" dirty="0"/>
          </a:p>
        </p:txBody>
      </p:sp>
    </p:spTree>
    <p:extLst>
      <p:ext uri="{BB962C8B-B14F-4D97-AF65-F5344CB8AC3E}">
        <p14:creationId xmlns:p14="http://schemas.microsoft.com/office/powerpoint/2010/main" val="157566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Initiation </a:t>
            </a:r>
            <a:r>
              <a:rPr lang="en-US" dirty="0" smtClean="0">
                <a:solidFill>
                  <a:srgbClr val="843C0C"/>
                </a:solidFill>
              </a:rPr>
              <a:t>Sites</a:t>
            </a:r>
            <a:endParaRPr lang="en-US" dirty="0">
              <a:solidFill>
                <a:srgbClr val="843C0C"/>
              </a:solidFill>
            </a:endParaRPr>
          </a:p>
        </p:txBody>
      </p:sp>
      <p:pic>
        <p:nvPicPr>
          <p:cNvPr id="6" name="Picture 2" descr="An illustration shows sequences of m R N A initiation sites for protein synthesis in a few bacterial and viral m R N A molecules. The sequences for each of the m R N A molecules along with the codons that pair with 16 S lowercase R R N A and with initiator t R NA are shown as follows: &#10;E. coli lowercase T lowercase R lowercase P uppercase A: A GC A C G A G G G G A A A U C U G A U G G A A C G C U A C; codon pairing with 16 S r R N A, G A G G G; codon pairing with initiator tRNA, A U G  &#10;E. coli lowercase A lowercase R lowercase B uppercase B: U U U G G A U G G A G U G A A A C G A U G G C G A U U G C A; codon pairing with 16 S r R N A, G G A G; codon pairing with initiator tRNA, A U G  &#10;E. coli lowercase T lowercase H lowercase R uppercase A: G G U A A C C A G G U A A C A A C C A U G C G A G U G U U G; codon pairing with 16 S r R N A, C A G G U; codon pairing with initiator tRNA, A U G  &#10;E. coli lowercase L lowercase A lowercase C lowercase L: C A A U U C A G G G U G G U G A A U G U G A A A C C A G U A; codon pairing with 16 S r R N A, G G U G U; codon pairing with initiator t R N A, A U G  &#10;Phi X 174 phage A protein: A A U C U U G G A G G C U U U U U U A U G G U U C G U U C U; codon pairing with 16 S r R N A, G G A G G; codon pairing with initiator t R N A , A U G  &#10;Q Beta phage replicase: U A A CU A A G G A U G A A A U GC A U G U C U A A G A C A; codon pairing with 16 S r R N A, U A A G G A; codon pairing with initiator t R N A , A U G  &#10;R 17 phage A protein: U C C U A G G A G G U U U G A C C U A U G C G A G C U U U U; codon pairing with 16 S r R N A, A G G A G G U; codon pairing with initiator t R N A, A U G  &#10;Lambda phage lowercase C lowercase R lowercase O: A U C U A A G G U A G A G G U U G U A U G G A A C A A C G C; codon pairing with 16 S r R N A, U A A G G A G G U; codon pairing with initiator t R N A, A U 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15328" y="2395622"/>
            <a:ext cx="8313345" cy="38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3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solidFill>
                  <a:srgbClr val="843C0C"/>
                </a:solidFill>
              </a:rPr>
              <a:t>Bacterial </a:t>
            </a:r>
            <a:r>
              <a:rPr lang="en-US" dirty="0" smtClean="0">
                <a:solidFill>
                  <a:srgbClr val="843C0C"/>
                </a:solidFill>
              </a:rPr>
              <a:t>Protein </a:t>
            </a:r>
            <a:r>
              <a:rPr lang="en-US" dirty="0">
                <a:solidFill>
                  <a:srgbClr val="843C0C"/>
                </a:solidFill>
              </a:rPr>
              <a:t>S</a:t>
            </a:r>
            <a:r>
              <a:rPr lang="en-US" dirty="0" smtClean="0">
                <a:solidFill>
                  <a:srgbClr val="843C0C"/>
                </a:solidFill>
              </a:rPr>
              <a:t>ynthesis </a:t>
            </a:r>
            <a:r>
              <a:rPr lang="en-US" dirty="0">
                <a:solidFill>
                  <a:srgbClr val="843C0C"/>
                </a:solidFill>
              </a:rPr>
              <a:t>is </a:t>
            </a:r>
            <a:r>
              <a:rPr lang="en-US" dirty="0" smtClean="0">
                <a:solidFill>
                  <a:srgbClr val="843C0C"/>
                </a:solidFill>
              </a:rPr>
              <a:t>Initiated </a:t>
            </a:r>
            <a:r>
              <a:rPr lang="en-US" dirty="0">
                <a:solidFill>
                  <a:srgbClr val="843C0C"/>
                </a:solidFill>
              </a:rPr>
              <a:t>by </a:t>
            </a:r>
            <a:r>
              <a:rPr lang="en-US" dirty="0" err="1">
                <a:solidFill>
                  <a:srgbClr val="843C0C"/>
                </a:solidFill>
              </a:rPr>
              <a:t>F</a:t>
            </a:r>
            <a:r>
              <a:rPr lang="en-US" dirty="0" err="1" smtClean="0">
                <a:solidFill>
                  <a:srgbClr val="843C0C"/>
                </a:solidFill>
              </a:rPr>
              <a:t>ormylmethionyl</a:t>
            </a:r>
            <a:r>
              <a:rPr lang="en-US" dirty="0" smtClean="0">
                <a:solidFill>
                  <a:srgbClr val="843C0C"/>
                </a:solidFill>
              </a:rPr>
              <a:t> Transfer </a:t>
            </a:r>
            <a:r>
              <a:rPr lang="en-US" dirty="0">
                <a:solidFill>
                  <a:srgbClr val="843C0C"/>
                </a:solidFill>
              </a:rPr>
              <a:t>RNA</a:t>
            </a:r>
          </a:p>
        </p:txBody>
      </p:sp>
      <p:sp>
        <p:nvSpPr>
          <p:cNvPr id="10" name="Content Placeholder 9"/>
          <p:cNvSpPr>
            <a:spLocks noGrp="1"/>
          </p:cNvSpPr>
          <p:nvPr>
            <p:ph idx="1"/>
          </p:nvPr>
        </p:nvSpPr>
        <p:spPr/>
        <p:txBody>
          <a:bodyPr>
            <a:normAutofit/>
          </a:bodyPr>
          <a:lstStyle/>
          <a:p>
            <a:pPr>
              <a:spcAft>
                <a:spcPts val="1200"/>
              </a:spcAft>
            </a:pPr>
            <a:r>
              <a:rPr lang="en-US" sz="2200" dirty="0"/>
              <a:t>A modified form of methionine, </a:t>
            </a:r>
            <a:r>
              <a:rPr lang="en-US" sz="2200" i="1" dirty="0"/>
              <a:t>N</a:t>
            </a:r>
            <a:r>
              <a:rPr lang="en-US" sz="2200" dirty="0"/>
              <a:t>-</a:t>
            </a:r>
            <a:r>
              <a:rPr lang="en-US" sz="2200" dirty="0" err="1"/>
              <a:t>formylmethionine</a:t>
            </a:r>
            <a:r>
              <a:rPr lang="en-US" sz="2200" dirty="0"/>
              <a:t> (</a:t>
            </a:r>
            <a:r>
              <a:rPr lang="en-US" sz="2200" dirty="0" err="1"/>
              <a:t>fMet</a:t>
            </a:r>
            <a:r>
              <a:rPr lang="en-US" sz="2200" dirty="0"/>
              <a:t>), is the initiator amino acid in most proteins in bacteria</a:t>
            </a:r>
            <a:r>
              <a:rPr lang="en-US" sz="2200" dirty="0" smtClean="0"/>
              <a:t>.</a:t>
            </a:r>
            <a:endParaRPr lang="en-US" sz="2200" dirty="0"/>
          </a:p>
          <a:p>
            <a:pPr>
              <a:spcAft>
                <a:spcPts val="1200"/>
              </a:spcAft>
            </a:pPr>
            <a:r>
              <a:rPr lang="en-US" sz="2200" dirty="0"/>
              <a:t>It is activated by attachment to the initiator </a:t>
            </a:r>
            <a:r>
              <a:rPr lang="en-US" sz="2200" dirty="0" err="1"/>
              <a:t>tRNA</a:t>
            </a:r>
            <a:r>
              <a:rPr lang="en-US" sz="2200" dirty="0"/>
              <a:t> called </a:t>
            </a:r>
            <a:r>
              <a:rPr lang="en-US" sz="2200" dirty="0" err="1"/>
              <a:t>tRNA</a:t>
            </a:r>
            <a:r>
              <a:rPr lang="en-US" sz="2200" baseline="-25000" dirty="0" err="1"/>
              <a:t>f</a:t>
            </a:r>
            <a:r>
              <a:rPr lang="en-US" sz="2200" dirty="0"/>
              <a:t>. </a:t>
            </a:r>
            <a:r>
              <a:rPr lang="en-US" sz="2200" dirty="0" err="1"/>
              <a:t>fMet-tRNA</a:t>
            </a:r>
            <a:r>
              <a:rPr lang="en-US" sz="2200" baseline="-25000" dirty="0" err="1"/>
              <a:t>f</a:t>
            </a:r>
            <a:r>
              <a:rPr lang="en-US" sz="2200" dirty="0"/>
              <a:t> binds only to the initiation codon (AUG) and not to AUG codons elsewhere in the mRNA</a:t>
            </a:r>
            <a:r>
              <a:rPr lang="en-US" sz="2200" dirty="0" smtClean="0"/>
              <a:t>.</a:t>
            </a:r>
            <a:endParaRPr lang="en-US" sz="2200" dirty="0"/>
          </a:p>
          <a:p>
            <a:pPr>
              <a:spcAft>
                <a:spcPts val="1200"/>
              </a:spcAft>
            </a:pPr>
            <a:r>
              <a:rPr lang="en-US" sz="2200" dirty="0"/>
              <a:t>Another </a:t>
            </a:r>
            <a:r>
              <a:rPr lang="en-US" sz="2200" dirty="0" err="1"/>
              <a:t>tRNA</a:t>
            </a:r>
            <a:r>
              <a:rPr lang="en-US" sz="2200" dirty="0"/>
              <a:t> (</a:t>
            </a:r>
            <a:r>
              <a:rPr lang="en-US" sz="2200" dirty="0" err="1"/>
              <a:t>tRNA</a:t>
            </a:r>
            <a:r>
              <a:rPr lang="en-US" sz="2200" baseline="-25000" dirty="0" err="1"/>
              <a:t>m</a:t>
            </a:r>
            <a:r>
              <a:rPr lang="en-US" sz="2200" dirty="0"/>
              <a:t>) recognizes internal codons for methionine</a:t>
            </a:r>
            <a:r>
              <a:rPr lang="en-US" sz="2200" dirty="0" smtClean="0"/>
              <a:t>.</a:t>
            </a:r>
            <a:endParaRPr lang="en-US" sz="2200" dirty="0"/>
          </a:p>
          <a:p>
            <a:pPr>
              <a:spcAft>
                <a:spcPts val="1200"/>
              </a:spcAft>
            </a:pPr>
            <a:r>
              <a:rPr lang="en-US" sz="2200" dirty="0"/>
              <a:t>The same </a:t>
            </a:r>
            <a:r>
              <a:rPr lang="en-US" sz="2200" dirty="0" err="1"/>
              <a:t>synthetase</a:t>
            </a:r>
            <a:r>
              <a:rPr lang="en-US" sz="2200" dirty="0"/>
              <a:t> activates both </a:t>
            </a:r>
            <a:r>
              <a:rPr lang="en-US" sz="2200" dirty="0" err="1"/>
              <a:t>tRNA</a:t>
            </a:r>
            <a:r>
              <a:rPr lang="en-US" sz="2200" baseline="-25000" dirty="0" err="1"/>
              <a:t>m</a:t>
            </a:r>
            <a:r>
              <a:rPr lang="en-US" sz="2200" dirty="0"/>
              <a:t> and </a:t>
            </a:r>
            <a:r>
              <a:rPr lang="en-US" sz="2200" dirty="0" err="1"/>
              <a:t>tRNA</a:t>
            </a:r>
            <a:r>
              <a:rPr lang="en-US" sz="2200" baseline="-25000" dirty="0" err="1"/>
              <a:t>f</a:t>
            </a:r>
            <a:r>
              <a:rPr lang="en-US" sz="2200" dirty="0"/>
              <a:t>, and a specific </a:t>
            </a:r>
            <a:r>
              <a:rPr lang="en-US" sz="2200" dirty="0" err="1"/>
              <a:t>transformylase</a:t>
            </a:r>
            <a:r>
              <a:rPr lang="en-US" sz="2200" dirty="0"/>
              <a:t> modifies the methionine attached to </a:t>
            </a:r>
            <a:r>
              <a:rPr lang="en-US" sz="2200" dirty="0" err="1"/>
              <a:t>tRNA</a:t>
            </a:r>
            <a:r>
              <a:rPr lang="en-US" sz="2200" baseline="-25000" dirty="0" err="1"/>
              <a:t>f</a:t>
            </a:r>
            <a:r>
              <a:rPr lang="en-US" sz="2200" dirty="0" smtClean="0"/>
              <a:t>.</a:t>
            </a:r>
            <a:endParaRPr lang="en-US" sz="2200" dirty="0"/>
          </a:p>
        </p:txBody>
      </p:sp>
    </p:spTree>
    <p:extLst>
      <p:ext uri="{BB962C8B-B14F-4D97-AF65-F5344CB8AC3E}">
        <p14:creationId xmlns:p14="http://schemas.microsoft.com/office/powerpoint/2010/main" val="2731959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Formylation of </a:t>
            </a:r>
            <a:r>
              <a:rPr lang="en-US" dirty="0" err="1">
                <a:solidFill>
                  <a:srgbClr val="843C0C"/>
                </a:solidFill>
              </a:rPr>
              <a:t>M</a:t>
            </a:r>
            <a:r>
              <a:rPr lang="en-US" dirty="0" err="1" smtClean="0">
                <a:solidFill>
                  <a:srgbClr val="843C0C"/>
                </a:solidFill>
              </a:rPr>
              <a:t>ethionyl-tRNA</a:t>
            </a:r>
            <a:endParaRPr lang="en-US" dirty="0">
              <a:solidFill>
                <a:srgbClr val="843C0C"/>
              </a:solidFill>
            </a:endParaRPr>
          </a:p>
        </p:txBody>
      </p:sp>
      <p:pic>
        <p:nvPicPr>
          <p:cNvPr id="5" name="Picture 2" descr="An illustration depicts formylation of methionyl-t R N A. The first step of the process shows the initiator t R N A (t R N A sub f) plus methionine in the presence of synthetase forming the Met-t R N A complex. The structure of this compound shows a central C atom bonding with an N H 2 group, a terminal H atom, and another C atom that forms a double bond with an O atom and a single bond with another O atom which connects to the initiator RNA. The central C atom also connects over three links to an S atom, which further connects with a C H 3 group.&#10;In the second step, a formyl group is transferred from N superscript 10-Formyl-tetrahydrofolate to the Met-t R N A complex to form fMet-t R N A sub f complex in a reaction catalyzed by transformylase with the release of tetrahydrofolate. The structure of this compound is similar to the Met-t R N A complex, where the NH2 group is replaced by a NH group, with the N atom bonding with another C atom that forms a double bond with an O atom and single bond with an H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88984" y="1692994"/>
            <a:ext cx="3366032" cy="495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59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err="1">
                <a:solidFill>
                  <a:srgbClr val="843C0C"/>
                </a:solidFill>
              </a:rPr>
              <a:t>Formylmethionyl-tRNA</a:t>
            </a:r>
            <a:r>
              <a:rPr lang="en-US" sz="2800" baseline="-25000" dirty="0" err="1">
                <a:solidFill>
                  <a:srgbClr val="843C0C"/>
                </a:solidFill>
              </a:rPr>
              <a:t>f</a:t>
            </a:r>
            <a:r>
              <a:rPr lang="en-US" sz="2800" dirty="0">
                <a:solidFill>
                  <a:srgbClr val="843C0C"/>
                </a:solidFill>
              </a:rPr>
              <a:t> is </a:t>
            </a:r>
            <a:r>
              <a:rPr lang="en-US" sz="2800" dirty="0" smtClean="0">
                <a:solidFill>
                  <a:srgbClr val="843C0C"/>
                </a:solidFill>
              </a:rPr>
              <a:t>Placed </a:t>
            </a:r>
            <a:r>
              <a:rPr lang="en-US" sz="2800" dirty="0">
                <a:solidFill>
                  <a:srgbClr val="843C0C"/>
                </a:solidFill>
              </a:rPr>
              <a:t>in the P site of the </a:t>
            </a:r>
            <a:r>
              <a:rPr lang="en-US" sz="2800" dirty="0" smtClean="0">
                <a:solidFill>
                  <a:srgbClr val="843C0C"/>
                </a:solidFill>
              </a:rPr>
              <a:t>Ribosome </a:t>
            </a:r>
            <a:r>
              <a:rPr lang="en-US" sz="2800" dirty="0">
                <a:solidFill>
                  <a:srgbClr val="843C0C"/>
                </a:solidFill>
              </a:rPr>
              <a:t>in the </a:t>
            </a:r>
            <a:r>
              <a:rPr lang="en-US" sz="2800" dirty="0" smtClean="0">
                <a:solidFill>
                  <a:srgbClr val="843C0C"/>
                </a:solidFill>
              </a:rPr>
              <a:t>Formation </a:t>
            </a:r>
            <a:r>
              <a:rPr lang="en-US" sz="2800" dirty="0">
                <a:solidFill>
                  <a:srgbClr val="843C0C"/>
                </a:solidFill>
              </a:rPr>
              <a:t>of the 70S </a:t>
            </a:r>
            <a:r>
              <a:rPr lang="en-US" sz="2800" dirty="0" smtClean="0">
                <a:solidFill>
                  <a:srgbClr val="843C0C"/>
                </a:solidFill>
              </a:rPr>
              <a:t>Initiation </a:t>
            </a:r>
            <a:r>
              <a:rPr lang="en-US" sz="2800" dirty="0">
                <a:solidFill>
                  <a:srgbClr val="843C0C"/>
                </a:solidFill>
              </a:rPr>
              <a:t>C</a:t>
            </a:r>
            <a:r>
              <a:rPr lang="en-US" sz="2800" dirty="0" smtClean="0">
                <a:solidFill>
                  <a:srgbClr val="843C0C"/>
                </a:solidFill>
              </a:rPr>
              <a:t>omplex</a:t>
            </a:r>
            <a:endParaRPr lang="en-US" sz="2800" dirty="0">
              <a:solidFill>
                <a:srgbClr val="843C0C"/>
              </a:solidFill>
            </a:endParaRPr>
          </a:p>
        </p:txBody>
      </p:sp>
      <p:sp>
        <p:nvSpPr>
          <p:cNvPr id="10" name="Content Placeholder 9"/>
          <p:cNvSpPr>
            <a:spLocks noGrp="1"/>
          </p:cNvSpPr>
          <p:nvPr>
            <p:ph idx="1"/>
          </p:nvPr>
        </p:nvSpPr>
        <p:spPr/>
        <p:txBody>
          <a:bodyPr>
            <a:normAutofit/>
          </a:bodyPr>
          <a:lstStyle/>
          <a:p>
            <a:pPr>
              <a:spcAft>
                <a:spcPts val="1200"/>
              </a:spcAft>
            </a:pPr>
            <a:r>
              <a:rPr lang="en-US" sz="2000" dirty="0"/>
              <a:t>Initiation factors (IF) assist in the assembly of the protein-synthesizing machinery</a:t>
            </a:r>
            <a:r>
              <a:rPr lang="en-US" sz="2000" dirty="0" smtClean="0"/>
              <a:t>.</a:t>
            </a:r>
            <a:endParaRPr lang="en-US" sz="2000" dirty="0"/>
          </a:p>
          <a:p>
            <a:pPr>
              <a:spcAft>
                <a:spcPts val="1200"/>
              </a:spcAft>
            </a:pPr>
            <a:r>
              <a:rPr lang="en-US" sz="2000" dirty="0"/>
              <a:t>IF1 and IF3 bind the 30S subunit to prevent premature binding to the 50S subunit</a:t>
            </a:r>
            <a:r>
              <a:rPr lang="en-US" sz="2000" dirty="0" smtClean="0"/>
              <a:t>.</a:t>
            </a:r>
            <a:endParaRPr lang="en-US" sz="2000" dirty="0"/>
          </a:p>
          <a:p>
            <a:pPr>
              <a:spcAft>
                <a:spcPts val="1200"/>
              </a:spcAft>
            </a:pPr>
            <a:r>
              <a:rPr lang="en-US" sz="2000" dirty="0"/>
              <a:t>IF2, in cooperation with GTP, delivers </a:t>
            </a:r>
            <a:r>
              <a:rPr lang="en-US" sz="2000" dirty="0" err="1"/>
              <a:t>fMet-tRNA</a:t>
            </a:r>
            <a:r>
              <a:rPr lang="en-US" sz="2000" baseline="-25000" dirty="0" err="1"/>
              <a:t>f</a:t>
            </a:r>
            <a:r>
              <a:rPr lang="en-US" sz="2000" dirty="0"/>
              <a:t> to the mRNA, which is already correctly positioned on the 30S subunit by the Shine–</a:t>
            </a:r>
            <a:r>
              <a:rPr lang="en-US" sz="2000" dirty="0" err="1"/>
              <a:t>Dalgarno</a:t>
            </a:r>
            <a:r>
              <a:rPr lang="en-US" sz="2000" dirty="0"/>
              <a:t> sequence, to form the 30S initiation complex</a:t>
            </a:r>
            <a:r>
              <a:rPr lang="en-US" sz="2000" dirty="0" smtClean="0"/>
              <a:t>.</a:t>
            </a:r>
            <a:endParaRPr lang="en-US" sz="2000" dirty="0"/>
          </a:p>
          <a:p>
            <a:pPr>
              <a:spcAft>
                <a:spcPts val="1200"/>
              </a:spcAft>
            </a:pPr>
            <a:r>
              <a:rPr lang="en-US" sz="2000" dirty="0"/>
              <a:t>The 50S subunit binds, leading to the hydrolysis of GTP by IF2 and departure of the initiation factors, forming the 70S initiation complex. The </a:t>
            </a:r>
            <a:r>
              <a:rPr lang="en-US" sz="2000" dirty="0" err="1"/>
              <a:t>fMet-tRNA</a:t>
            </a:r>
            <a:r>
              <a:rPr lang="en-US" sz="2000" baseline="-25000" dirty="0" err="1"/>
              <a:t>f</a:t>
            </a:r>
            <a:r>
              <a:rPr lang="en-US" sz="2000" dirty="0"/>
              <a:t> occupies the P site bound to AUG, thereby establishing the reading frame.</a:t>
            </a:r>
          </a:p>
        </p:txBody>
      </p:sp>
    </p:spTree>
    <p:extLst>
      <p:ext uri="{BB962C8B-B14F-4D97-AF65-F5344CB8AC3E}">
        <p14:creationId xmlns:p14="http://schemas.microsoft.com/office/powerpoint/2010/main" val="294678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843C0C"/>
                </a:solidFill>
              </a:rPr>
              <a:t>Section 31.1 </a:t>
            </a:r>
            <a:r>
              <a:rPr lang="en-US" sz="2800" dirty="0">
                <a:solidFill>
                  <a:srgbClr val="843C0C"/>
                </a:solidFill>
              </a:rPr>
              <a:t>Protein Synthesis Requires the Translation of Nucleotide Sequences into Amino Acid Sequences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In protein synthesis (translation), the mRNA is decoded  in the 5</a:t>
            </a:r>
            <a:r>
              <a:rPr lang="en-US" dirty="0">
                <a:sym typeface="Symbol" charset="0"/>
              </a:rPr>
              <a:t>-</a:t>
            </a:r>
            <a:r>
              <a:rPr lang="en-US" dirty="0"/>
              <a:t>to-3</a:t>
            </a:r>
            <a:r>
              <a:rPr lang="en-US" dirty="0">
                <a:sym typeface="Symbol" charset="0"/>
              </a:rPr>
              <a:t></a:t>
            </a:r>
            <a:r>
              <a:rPr lang="en-US" dirty="0"/>
              <a:t> direction one codon at a time</a:t>
            </a:r>
            <a:r>
              <a:rPr lang="en-US" dirty="0" smtClean="0"/>
              <a:t>.</a:t>
            </a:r>
            <a:endParaRPr lang="en-US" dirty="0"/>
          </a:p>
          <a:p>
            <a:pPr>
              <a:spcAft>
                <a:spcPts val="1200"/>
              </a:spcAft>
            </a:pPr>
            <a:r>
              <a:rPr lang="en-US" dirty="0"/>
              <a:t>The amino acid substrates for protein synthesis are </a:t>
            </a:r>
            <a:r>
              <a:rPr lang="en-US" dirty="0" err="1"/>
              <a:t>aminoacyl-tRNAs</a:t>
            </a:r>
            <a:r>
              <a:rPr lang="en-US" dirty="0"/>
              <a:t>, which are synthesized by </a:t>
            </a:r>
            <a:r>
              <a:rPr lang="en-US" dirty="0" err="1"/>
              <a:t>aminoacyl-tRNA</a:t>
            </a:r>
            <a:r>
              <a:rPr lang="en-US" dirty="0"/>
              <a:t> </a:t>
            </a:r>
            <a:r>
              <a:rPr lang="en-US" dirty="0" err="1"/>
              <a:t>synthetases</a:t>
            </a:r>
            <a:r>
              <a:rPr lang="en-US" dirty="0"/>
              <a:t>.</a:t>
            </a:r>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Translation </a:t>
            </a:r>
            <a:r>
              <a:rPr lang="en-US" dirty="0" smtClean="0">
                <a:solidFill>
                  <a:srgbClr val="843C0C"/>
                </a:solidFill>
              </a:rPr>
              <a:t>Initiation </a:t>
            </a:r>
            <a:r>
              <a:rPr lang="en-US" dirty="0">
                <a:solidFill>
                  <a:srgbClr val="843C0C"/>
                </a:solidFill>
              </a:rPr>
              <a:t>in </a:t>
            </a:r>
            <a:r>
              <a:rPr lang="en-US" dirty="0" smtClean="0">
                <a:solidFill>
                  <a:srgbClr val="843C0C"/>
                </a:solidFill>
              </a:rPr>
              <a:t>Bacteria</a:t>
            </a:r>
            <a:endParaRPr lang="en-US" dirty="0">
              <a:solidFill>
                <a:srgbClr val="843C0C"/>
              </a:solidFill>
            </a:endParaRPr>
          </a:p>
        </p:txBody>
      </p:sp>
      <p:pic>
        <p:nvPicPr>
          <p:cNvPr id="6" name="Picture 2" descr="An illustration depicts translation initiation in bacteria where initiation factors assist in the assembly of 30 S and 70 S initiation complexes. In the first step, the 30 S ribosomal subunit bonds with two initiation factors, I F 1 and I F 3. A third initiation factor, I F 2 binds G T P, and then binds with f Met - t R N A sub f. This complex along with m R N A and the 30 S subunit forms the 30 S initiation complex. In the next step, I F 1 and I F 3 are ejected out, and the 50 S subunit joins the complex. G T P which is bound to I F 2 is hydrolyzed to form G D P, resulting in the release of I F 2. The 50 S subunit along with the 30 S subunit and f Met forms the 70 S initiation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80743" y="1389170"/>
            <a:ext cx="2982514" cy="538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88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Elongation </a:t>
            </a:r>
            <a:r>
              <a:rPr lang="en-US" dirty="0" smtClean="0">
                <a:solidFill>
                  <a:srgbClr val="843C0C"/>
                </a:solidFill>
              </a:rPr>
              <a:t>Factors </a:t>
            </a:r>
            <a:r>
              <a:rPr lang="en-US" dirty="0">
                <a:solidFill>
                  <a:srgbClr val="843C0C"/>
                </a:solidFill>
              </a:rPr>
              <a:t>D</a:t>
            </a:r>
            <a:r>
              <a:rPr lang="en-US" dirty="0" smtClean="0">
                <a:solidFill>
                  <a:srgbClr val="843C0C"/>
                </a:solidFill>
              </a:rPr>
              <a:t>eliver </a:t>
            </a:r>
            <a:r>
              <a:rPr lang="en-US" dirty="0">
                <a:solidFill>
                  <a:srgbClr val="843C0C"/>
                </a:solidFill>
              </a:rPr>
              <a:t>A</a:t>
            </a:r>
            <a:r>
              <a:rPr lang="en-US" dirty="0" smtClean="0">
                <a:solidFill>
                  <a:srgbClr val="843C0C"/>
                </a:solidFill>
              </a:rPr>
              <a:t>minoacyl-</a:t>
            </a:r>
            <a:r>
              <a:rPr lang="en-US" dirty="0" err="1" smtClean="0">
                <a:solidFill>
                  <a:srgbClr val="843C0C"/>
                </a:solidFill>
              </a:rPr>
              <a:t>tRNA</a:t>
            </a:r>
            <a:r>
              <a:rPr lang="en-US" dirty="0" smtClean="0">
                <a:solidFill>
                  <a:srgbClr val="843C0C"/>
                </a:solidFill>
              </a:rPr>
              <a:t> </a:t>
            </a:r>
            <a:r>
              <a:rPr lang="en-US" dirty="0">
                <a:solidFill>
                  <a:srgbClr val="843C0C"/>
                </a:solidFill>
              </a:rPr>
              <a:t>to the </a:t>
            </a:r>
            <a:r>
              <a:rPr lang="en-US" dirty="0" smtClean="0">
                <a:solidFill>
                  <a:srgbClr val="843C0C"/>
                </a:solidFill>
              </a:rPr>
              <a:t>Ribosome</a:t>
            </a:r>
            <a:endParaRPr lang="en-US" dirty="0">
              <a:solidFill>
                <a:srgbClr val="843C0C"/>
              </a:solidFill>
            </a:endParaRPr>
          </a:p>
        </p:txBody>
      </p:sp>
      <p:sp>
        <p:nvSpPr>
          <p:cNvPr id="10" name="Content Placeholder 9"/>
          <p:cNvSpPr>
            <a:spLocks noGrp="1"/>
          </p:cNvSpPr>
          <p:nvPr>
            <p:ph idx="1"/>
          </p:nvPr>
        </p:nvSpPr>
        <p:spPr/>
        <p:txBody>
          <a:bodyPr>
            <a:normAutofit/>
          </a:bodyPr>
          <a:lstStyle/>
          <a:p>
            <a:pPr>
              <a:spcAft>
                <a:spcPts val="1200"/>
              </a:spcAft>
            </a:pPr>
            <a:r>
              <a:rPr lang="en-US" sz="2000" dirty="0"/>
              <a:t>In the 70S initiation complex, </a:t>
            </a:r>
            <a:r>
              <a:rPr lang="en-US" sz="2000" dirty="0" err="1"/>
              <a:t>fMet-tRNA</a:t>
            </a:r>
            <a:r>
              <a:rPr lang="en-US" sz="2000" baseline="-25000" dirty="0" err="1"/>
              <a:t>f</a:t>
            </a:r>
            <a:r>
              <a:rPr lang="en-US" sz="2000" dirty="0"/>
              <a:t> occupies the P site, whereas the codon for the second amino acid is exposed in the vacant A site</a:t>
            </a:r>
            <a:r>
              <a:rPr lang="en-US" sz="2000" dirty="0" smtClean="0"/>
              <a:t>.</a:t>
            </a:r>
            <a:endParaRPr lang="en-US" sz="2000" dirty="0"/>
          </a:p>
          <a:p>
            <a:pPr>
              <a:spcAft>
                <a:spcPts val="1200"/>
              </a:spcAft>
            </a:pPr>
            <a:r>
              <a:rPr lang="en-US" sz="2000" dirty="0"/>
              <a:t>Elongation factor </a:t>
            </a:r>
            <a:r>
              <a:rPr lang="en-US" sz="2000" dirty="0" err="1"/>
              <a:t>Tu</a:t>
            </a:r>
            <a:r>
              <a:rPr lang="en-US" sz="2000" dirty="0"/>
              <a:t> (EF-</a:t>
            </a:r>
            <a:r>
              <a:rPr lang="en-US" sz="2000" dirty="0" err="1"/>
              <a:t>Tu</a:t>
            </a:r>
            <a:r>
              <a:rPr lang="en-US" sz="2000" dirty="0"/>
              <a:t>), in association with GTP, delivers the appropriate </a:t>
            </a:r>
            <a:r>
              <a:rPr lang="en-US" sz="2000" dirty="0" err="1"/>
              <a:t>aminoacyl-tRNA</a:t>
            </a:r>
            <a:r>
              <a:rPr lang="en-US" sz="2000" dirty="0"/>
              <a:t>, as specified by the codon, to the A site. If the anticodon pairs with the codon, GTP is hydrolyzed, and EF-</a:t>
            </a:r>
            <a:r>
              <a:rPr lang="en-US" sz="2000" dirty="0" err="1"/>
              <a:t>Tu</a:t>
            </a:r>
            <a:r>
              <a:rPr lang="en-US" sz="2000" dirty="0"/>
              <a:t>-GDP departs, with the A site now occupied by the appropriate </a:t>
            </a:r>
            <a:r>
              <a:rPr lang="en-US" sz="2000" dirty="0" err="1"/>
              <a:t>aminoacyl</a:t>
            </a:r>
            <a:r>
              <a:rPr lang="en-US" sz="2000" dirty="0"/>
              <a:t> </a:t>
            </a:r>
            <a:r>
              <a:rPr lang="en-US" sz="2000" dirty="0" err="1"/>
              <a:t>tRNA</a:t>
            </a:r>
            <a:r>
              <a:rPr lang="en-US" sz="2000" dirty="0" smtClean="0"/>
              <a:t>.</a:t>
            </a:r>
            <a:endParaRPr lang="en-US" sz="2000" dirty="0"/>
          </a:p>
          <a:p>
            <a:pPr>
              <a:spcAft>
                <a:spcPts val="1200"/>
              </a:spcAft>
            </a:pPr>
            <a:r>
              <a:rPr lang="en-US" sz="2000" dirty="0"/>
              <a:t>Elongation factor </a:t>
            </a:r>
            <a:r>
              <a:rPr lang="en-US" sz="2000" dirty="0" err="1"/>
              <a:t>Ts</a:t>
            </a:r>
            <a:r>
              <a:rPr lang="en-US" sz="2000" dirty="0"/>
              <a:t> (EF-Ts) induces release of GDP from EF-</a:t>
            </a:r>
            <a:r>
              <a:rPr lang="en-US" sz="2000" dirty="0" err="1"/>
              <a:t>Tu</a:t>
            </a:r>
            <a:r>
              <a:rPr lang="en-US" sz="2000" dirty="0"/>
              <a:t>, which is replaced by GTP, and another cycle can begin</a:t>
            </a:r>
            <a:r>
              <a:rPr lang="en-US" sz="2000" dirty="0" smtClean="0"/>
              <a:t>.</a:t>
            </a:r>
            <a:endParaRPr lang="en-US" sz="2000" dirty="0"/>
          </a:p>
          <a:p>
            <a:pPr>
              <a:spcAft>
                <a:spcPts val="1200"/>
              </a:spcAft>
            </a:pPr>
            <a:r>
              <a:rPr lang="en-US" sz="2000" dirty="0"/>
              <a:t>EF-</a:t>
            </a:r>
            <a:r>
              <a:rPr lang="en-US" sz="2000" dirty="0" err="1"/>
              <a:t>Tu</a:t>
            </a:r>
            <a:r>
              <a:rPr lang="en-US" sz="2000" dirty="0"/>
              <a:t> does not interact with </a:t>
            </a:r>
            <a:r>
              <a:rPr lang="en-US" sz="2000" dirty="0" err="1"/>
              <a:t>fMet-tRNA</a:t>
            </a:r>
            <a:r>
              <a:rPr lang="en-US" sz="2000" baseline="-25000" dirty="0" err="1"/>
              <a:t>f</a:t>
            </a:r>
            <a:r>
              <a:rPr lang="en-US" sz="2000" dirty="0"/>
              <a:t>.</a:t>
            </a:r>
          </a:p>
        </p:txBody>
      </p:sp>
    </p:spTree>
    <p:extLst>
      <p:ext uri="{BB962C8B-B14F-4D97-AF65-F5344CB8AC3E}">
        <p14:creationId xmlns:p14="http://schemas.microsoft.com/office/powerpoint/2010/main" val="3348705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Elongation </a:t>
            </a:r>
            <a:r>
              <a:rPr lang="en-US" dirty="0">
                <a:solidFill>
                  <a:srgbClr val="843C0C"/>
                </a:solidFill>
              </a:rPr>
              <a:t>F</a:t>
            </a:r>
            <a:r>
              <a:rPr lang="en-US" dirty="0" smtClean="0">
                <a:solidFill>
                  <a:srgbClr val="843C0C"/>
                </a:solidFill>
              </a:rPr>
              <a:t>actor </a:t>
            </a:r>
            <a:r>
              <a:rPr lang="en-US" dirty="0" err="1">
                <a:solidFill>
                  <a:srgbClr val="843C0C"/>
                </a:solidFill>
              </a:rPr>
              <a:t>Tu</a:t>
            </a:r>
            <a:endParaRPr lang="en-US" dirty="0">
              <a:solidFill>
                <a:srgbClr val="843C0C"/>
              </a:solidFill>
            </a:endParaRPr>
          </a:p>
        </p:txBody>
      </p:sp>
      <p:pic>
        <p:nvPicPr>
          <p:cNvPr id="5" name="Picture 2" descr="An illustration shows the structure of elongation factor E F – T lowercase U with Guanine nucleotides, which binds amino acyl – t R N A in its G T P for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579229"/>
            <a:ext cx="5421029" cy="50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67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GTP–GDP </a:t>
            </a:r>
            <a:r>
              <a:rPr lang="en-US" dirty="0" smtClean="0">
                <a:solidFill>
                  <a:srgbClr val="843C0C"/>
                </a:solidFill>
              </a:rPr>
              <a:t>Cycle </a:t>
            </a:r>
            <a:r>
              <a:rPr lang="en-US" dirty="0">
                <a:solidFill>
                  <a:srgbClr val="843C0C"/>
                </a:solidFill>
              </a:rPr>
              <a:t>of EF-Tu</a:t>
            </a:r>
          </a:p>
        </p:txBody>
      </p:sp>
      <p:pic>
        <p:nvPicPr>
          <p:cNvPr id="6" name="Picture 2" descr="An illustration shows G T P – G D P cycle of E F –T lowercase U. The cycle is shown in five steps. Step 1 shows E F – T lowercase U – G T P binding t R N A and delivering it to the A site on the ribosome. In the second step, correct codon recognition stimulates G T P ase activity of E F – T lowercase A, with the result that it leaves the ribosome in its G D P form. In the third step, a second elongation factor, E F - T lowercase S binds to E F – T lowercase A – G D P. In the last step, EF - T lowercase S induces release of G D P before departing the complex, while another G T P and t R N A bind to form an E F – T lowercase U – G T P complex, which is now ready for another delivery to the riboso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1506736"/>
            <a:ext cx="8079303" cy="49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Peptidyl </a:t>
            </a:r>
            <a:r>
              <a:rPr lang="en-US" dirty="0">
                <a:solidFill>
                  <a:srgbClr val="843C0C"/>
                </a:solidFill>
              </a:rPr>
              <a:t>T</a:t>
            </a:r>
            <a:r>
              <a:rPr lang="en-US" dirty="0" smtClean="0">
                <a:solidFill>
                  <a:srgbClr val="843C0C"/>
                </a:solidFill>
              </a:rPr>
              <a:t>ransferase </a:t>
            </a:r>
            <a:r>
              <a:rPr lang="en-US" dirty="0">
                <a:solidFill>
                  <a:srgbClr val="843C0C"/>
                </a:solidFill>
              </a:rPr>
              <a:t>C</a:t>
            </a:r>
            <a:r>
              <a:rPr lang="en-US" dirty="0" smtClean="0">
                <a:solidFill>
                  <a:srgbClr val="843C0C"/>
                </a:solidFill>
              </a:rPr>
              <a:t>atalyzes </a:t>
            </a:r>
            <a:r>
              <a:rPr lang="en-US" dirty="0">
                <a:solidFill>
                  <a:srgbClr val="843C0C"/>
                </a:solidFill>
              </a:rPr>
              <a:t>P</a:t>
            </a:r>
            <a:r>
              <a:rPr lang="en-US" dirty="0" smtClean="0">
                <a:solidFill>
                  <a:srgbClr val="843C0C"/>
                </a:solidFill>
              </a:rPr>
              <a:t>eptide-bond Synthesis</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rmAutofit lnSpcReduction="10000"/>
          </a:bodyPr>
          <a:lstStyle/>
          <a:p>
            <a:pPr>
              <a:spcAft>
                <a:spcPts val="1200"/>
              </a:spcAft>
            </a:pPr>
            <a:r>
              <a:rPr lang="en-US" sz="2200" dirty="0"/>
              <a:t>The ribosome is now primed to catalyze peptide bond formation</a:t>
            </a:r>
            <a:r>
              <a:rPr lang="en-US" sz="2200" dirty="0" smtClean="0"/>
              <a:t>.</a:t>
            </a:r>
            <a:endParaRPr lang="en-US" sz="2200" dirty="0"/>
          </a:p>
          <a:p>
            <a:pPr>
              <a:spcAft>
                <a:spcPts val="1200"/>
              </a:spcAft>
            </a:pPr>
            <a:r>
              <a:rPr lang="en-US" sz="2200" dirty="0"/>
              <a:t>The exergonic process of peptide bond formation is catalyzed within the large subunit by region within the 23S RNA called the </a:t>
            </a:r>
            <a:r>
              <a:rPr lang="en-US" sz="2200" dirty="0" err="1"/>
              <a:t>peptidyl</a:t>
            </a:r>
            <a:r>
              <a:rPr lang="en-US" sz="2200" dirty="0"/>
              <a:t> </a:t>
            </a:r>
            <a:r>
              <a:rPr lang="en-US" sz="2200" dirty="0" err="1"/>
              <a:t>transferase</a:t>
            </a:r>
            <a:r>
              <a:rPr lang="en-US" sz="2200" dirty="0"/>
              <a:t> center</a:t>
            </a:r>
            <a:r>
              <a:rPr lang="en-US" sz="2200" dirty="0" smtClean="0"/>
              <a:t>.</a:t>
            </a:r>
            <a:endParaRPr lang="en-US" sz="2200" dirty="0"/>
          </a:p>
          <a:p>
            <a:pPr>
              <a:spcAft>
                <a:spcPts val="1200"/>
              </a:spcAft>
            </a:pPr>
            <a:r>
              <a:rPr lang="en-US" sz="2200" dirty="0"/>
              <a:t>The amino group of the </a:t>
            </a:r>
            <a:r>
              <a:rPr lang="en-US" sz="2200" dirty="0" err="1"/>
              <a:t>aminoacyl-tRNA</a:t>
            </a:r>
            <a:r>
              <a:rPr lang="en-US" sz="2200" dirty="0"/>
              <a:t> attacks the carbonyl group of the ester linkage of the </a:t>
            </a:r>
            <a:r>
              <a:rPr lang="en-US" sz="2200" dirty="0" err="1"/>
              <a:t>peptidyl-tRNA</a:t>
            </a:r>
            <a:r>
              <a:rPr lang="en-US" sz="2200" dirty="0"/>
              <a:t>, forming an eight-membered transition state</a:t>
            </a:r>
            <a:r>
              <a:rPr lang="en-US" sz="2200" dirty="0" smtClean="0"/>
              <a:t>.</a:t>
            </a:r>
            <a:endParaRPr lang="en-US" sz="2200" dirty="0"/>
          </a:p>
          <a:p>
            <a:pPr>
              <a:spcAft>
                <a:spcPts val="1200"/>
              </a:spcAft>
            </a:pPr>
            <a:r>
              <a:rPr lang="en-US" sz="2200" dirty="0"/>
              <a:t>The transition state collapses to form the peptide bond and a </a:t>
            </a:r>
            <a:r>
              <a:rPr lang="en-US" sz="2200" dirty="0" err="1"/>
              <a:t>deacylated</a:t>
            </a:r>
            <a:r>
              <a:rPr lang="en-US" sz="2200" dirty="0"/>
              <a:t> </a:t>
            </a:r>
            <a:r>
              <a:rPr lang="en-US" sz="2200" dirty="0" err="1"/>
              <a:t>tRNA</a:t>
            </a:r>
            <a:r>
              <a:rPr lang="en-US" sz="2200" dirty="0" smtClean="0"/>
              <a:t>.</a:t>
            </a:r>
            <a:endParaRPr lang="en-US" sz="2200" dirty="0"/>
          </a:p>
          <a:p>
            <a:pPr>
              <a:spcAft>
                <a:spcPts val="1200"/>
              </a:spcAft>
            </a:pPr>
            <a:r>
              <a:rPr lang="en-US" sz="2200" dirty="0"/>
              <a:t>Some of the catalytic power is due to catalysis by proximity and orientation.</a:t>
            </a:r>
          </a:p>
        </p:txBody>
      </p:sp>
    </p:spTree>
    <p:extLst>
      <p:ext uri="{BB962C8B-B14F-4D97-AF65-F5344CB8AC3E}">
        <p14:creationId xmlns:p14="http://schemas.microsoft.com/office/powerpoint/2010/main" val="3718674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Peptide-bond </a:t>
            </a:r>
            <a:r>
              <a:rPr lang="en-US" dirty="0" smtClean="0">
                <a:solidFill>
                  <a:srgbClr val="843C0C"/>
                </a:solidFill>
              </a:rPr>
              <a:t>Formation</a:t>
            </a:r>
            <a:endParaRPr lang="en-US" dirty="0">
              <a:solidFill>
                <a:srgbClr val="843C0C"/>
              </a:solidFill>
            </a:endParaRPr>
          </a:p>
        </p:txBody>
      </p:sp>
      <p:pic>
        <p:nvPicPr>
          <p:cNvPr id="5" name="Picture 2" descr="An illustration depicts peptide-bond formation between P site and A site of amino acyl – t R N A. Step 1 shows the amino group of the amino acyl – t R N A attacking the carbonyl group of the ester linkage of the peptidyl – t R N A. In step 2, an eight-member transition state is formed with the addition of a water molecule. In the final step, the transition state collapses, and the deacylated t R N A is released. A peptide bond is formed between amino group and carbonyl group on the A-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180807"/>
            <a:ext cx="8079303" cy="416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00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a:t>
            </a:r>
            <a:r>
              <a:rPr lang="en-US" sz="2800" dirty="0" smtClean="0">
                <a:solidFill>
                  <a:srgbClr val="843C0C"/>
                </a:solidFill>
              </a:rPr>
              <a:t>Formation </a:t>
            </a:r>
            <a:r>
              <a:rPr lang="en-US" sz="2800" dirty="0">
                <a:solidFill>
                  <a:srgbClr val="843C0C"/>
                </a:solidFill>
              </a:rPr>
              <a:t>of a </a:t>
            </a:r>
            <a:r>
              <a:rPr lang="en-US" sz="2800" dirty="0" smtClean="0">
                <a:solidFill>
                  <a:srgbClr val="843C0C"/>
                </a:solidFill>
              </a:rPr>
              <a:t>Peptide </a:t>
            </a:r>
            <a:r>
              <a:rPr lang="en-US" sz="2800" dirty="0">
                <a:solidFill>
                  <a:srgbClr val="843C0C"/>
                </a:solidFill>
              </a:rPr>
              <a:t>B</a:t>
            </a:r>
            <a:r>
              <a:rPr lang="en-US" sz="2800" dirty="0" smtClean="0">
                <a:solidFill>
                  <a:srgbClr val="843C0C"/>
                </a:solidFill>
              </a:rPr>
              <a:t>ond </a:t>
            </a:r>
            <a:r>
              <a:rPr lang="en-US" sz="2800" dirty="0">
                <a:solidFill>
                  <a:srgbClr val="843C0C"/>
                </a:solidFill>
              </a:rPr>
              <a:t>is </a:t>
            </a:r>
            <a:r>
              <a:rPr lang="en-US" sz="2800" dirty="0" smtClean="0">
                <a:solidFill>
                  <a:srgbClr val="843C0C"/>
                </a:solidFill>
              </a:rPr>
              <a:t>Followed </a:t>
            </a:r>
            <a:r>
              <a:rPr lang="en-US" sz="2800" dirty="0">
                <a:solidFill>
                  <a:srgbClr val="843C0C"/>
                </a:solidFill>
              </a:rPr>
              <a:t>by the GTP-driven </a:t>
            </a:r>
            <a:r>
              <a:rPr lang="en-US" sz="2800" dirty="0" smtClean="0">
                <a:solidFill>
                  <a:srgbClr val="843C0C"/>
                </a:solidFill>
              </a:rPr>
              <a:t>Translocation </a:t>
            </a:r>
            <a:r>
              <a:rPr lang="en-US" sz="2800" dirty="0">
                <a:solidFill>
                  <a:srgbClr val="843C0C"/>
                </a:solidFill>
              </a:rPr>
              <a:t>of </a:t>
            </a:r>
            <a:r>
              <a:rPr lang="en-US" sz="2800" dirty="0" err="1">
                <a:solidFill>
                  <a:srgbClr val="843C0C"/>
                </a:solidFill>
              </a:rPr>
              <a:t>tRNAs</a:t>
            </a:r>
            <a:r>
              <a:rPr lang="en-US" sz="2800" dirty="0">
                <a:solidFill>
                  <a:srgbClr val="843C0C"/>
                </a:solidFill>
              </a:rPr>
              <a:t> and mRNA</a:t>
            </a: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sz="2200" dirty="0"/>
              <a:t>Upon peptide bond formation, the growing chain is in the P site of the 50S subunit while attached to the </a:t>
            </a:r>
            <a:r>
              <a:rPr lang="en-US" sz="2200" dirty="0" err="1"/>
              <a:t>tRNA</a:t>
            </a:r>
            <a:r>
              <a:rPr lang="en-US" sz="2200" dirty="0"/>
              <a:t> whose anticodon is in the A site on the 30S subunit. The </a:t>
            </a:r>
            <a:r>
              <a:rPr lang="en-US" sz="2200" dirty="0" err="1"/>
              <a:t>tRNA</a:t>
            </a:r>
            <a:r>
              <a:rPr lang="en-US" sz="2200" dirty="0"/>
              <a:t> in the P site of the 30S subunit is uncharged</a:t>
            </a:r>
            <a:r>
              <a:rPr lang="en-US" sz="2200" dirty="0" smtClean="0"/>
              <a:t>.</a:t>
            </a:r>
            <a:endParaRPr lang="en-US" sz="2200" dirty="0"/>
          </a:p>
          <a:p>
            <a:pPr>
              <a:spcAft>
                <a:spcPts val="1200"/>
              </a:spcAft>
            </a:pPr>
            <a:r>
              <a:rPr lang="en-US" sz="2200" dirty="0"/>
              <a:t>Elongation factor G, also called the </a:t>
            </a:r>
            <a:r>
              <a:rPr lang="en-US" sz="2200" dirty="0" err="1"/>
              <a:t>translocase</a:t>
            </a:r>
            <a:r>
              <a:rPr lang="en-US" sz="2200" dirty="0"/>
              <a:t>, uses the energy of GTP hydrolysis to translocate the mRNA by one codon</a:t>
            </a:r>
            <a:r>
              <a:rPr lang="en-US" sz="2200" dirty="0" smtClean="0"/>
              <a:t>.</a:t>
            </a:r>
            <a:endParaRPr lang="en-US" sz="2200" dirty="0"/>
          </a:p>
          <a:p>
            <a:pPr>
              <a:spcAft>
                <a:spcPts val="1200"/>
              </a:spcAft>
            </a:pPr>
            <a:r>
              <a:rPr lang="en-US" sz="2200" dirty="0"/>
              <a:t>Upon translocation, the </a:t>
            </a:r>
            <a:r>
              <a:rPr lang="en-US" sz="2200" dirty="0" err="1"/>
              <a:t>peptidyl-tRNA</a:t>
            </a:r>
            <a:r>
              <a:rPr lang="en-US" sz="2200" dirty="0"/>
              <a:t> is fully in the P site, the A site is vacant, and uncharged </a:t>
            </a:r>
            <a:r>
              <a:rPr lang="en-US" sz="2200" dirty="0" err="1"/>
              <a:t>tRNA</a:t>
            </a:r>
            <a:r>
              <a:rPr lang="en-US" sz="2200" dirty="0"/>
              <a:t> is in the E site, disengaged from the mRNA</a:t>
            </a:r>
            <a:r>
              <a:rPr lang="en-US" sz="2200" dirty="0" smtClean="0"/>
              <a:t>.</a:t>
            </a:r>
            <a:endParaRPr lang="en-US" sz="2200" dirty="0"/>
          </a:p>
          <a:p>
            <a:pPr>
              <a:spcAft>
                <a:spcPts val="1200"/>
              </a:spcAft>
            </a:pPr>
            <a:r>
              <a:rPr lang="en-US" sz="2200" dirty="0"/>
              <a:t>The polypeptide chain grows from the amino terminal to the carboxyl terminal end</a:t>
            </a:r>
            <a:r>
              <a:rPr lang="en-US" sz="2200" dirty="0" smtClean="0"/>
              <a:t>.</a:t>
            </a:r>
            <a:endParaRPr lang="en-US" sz="2200" dirty="0"/>
          </a:p>
        </p:txBody>
      </p:sp>
    </p:spTree>
    <p:extLst>
      <p:ext uri="{BB962C8B-B14F-4D97-AF65-F5344CB8AC3E}">
        <p14:creationId xmlns:p14="http://schemas.microsoft.com/office/powerpoint/2010/main" val="2195286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Mechanism of </a:t>
            </a:r>
            <a:r>
              <a:rPr lang="en-US" dirty="0" smtClean="0">
                <a:solidFill>
                  <a:srgbClr val="843C0C"/>
                </a:solidFill>
              </a:rPr>
              <a:t>Protein </a:t>
            </a:r>
            <a:r>
              <a:rPr lang="en-US" dirty="0">
                <a:solidFill>
                  <a:srgbClr val="843C0C"/>
                </a:solidFill>
              </a:rPr>
              <a:t>S</a:t>
            </a:r>
            <a:r>
              <a:rPr lang="en-US" dirty="0" smtClean="0">
                <a:solidFill>
                  <a:srgbClr val="843C0C"/>
                </a:solidFill>
              </a:rPr>
              <a:t>ynthesis</a:t>
            </a:r>
            <a:endParaRPr lang="en-US" dirty="0">
              <a:solidFill>
                <a:srgbClr val="843C0C"/>
              </a:solidFill>
            </a:endParaRPr>
          </a:p>
        </p:txBody>
      </p:sp>
      <p:pic>
        <p:nvPicPr>
          <p:cNvPr id="6" name="Picture 2" descr="An illustration depicts the mechanism of protein synthesis. The cycle starts with peptidyl – t R N A shown in the P site of the ribosome. In the first step, amino acyl – t R N A binds to the A site. Peptide-bond synthesis happens, and peptidyl – t R N A moves from P site to E site on the 50 S subunit, while amino acyl – t R N A moves from the A site to the P site on the 50 S subunit. Further, translocation occurs through the action of elongation factor G, by which peptidyl-t R N A moves from the P site to the E site on the 30 S subunit, while amino acyl – t R N A moves from A site to P site on the 30 S subunit. The deacylated t R N A dissociates from the ribosome to complete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6286" y="1862502"/>
            <a:ext cx="8491429" cy="453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47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Translocation </a:t>
            </a:r>
            <a:r>
              <a:rPr lang="en-US" dirty="0" smtClean="0">
                <a:solidFill>
                  <a:srgbClr val="843C0C"/>
                </a:solidFill>
              </a:rPr>
              <a:t>Mechanism</a:t>
            </a:r>
            <a:endParaRPr lang="en-US" dirty="0">
              <a:solidFill>
                <a:srgbClr val="843C0C"/>
              </a:solidFill>
            </a:endParaRPr>
          </a:p>
        </p:txBody>
      </p:sp>
      <p:pic>
        <p:nvPicPr>
          <p:cNvPr id="5" name="Picture 2" descr="An illustration depicts translocation mechanism during the mechanism of protein synthesis. The ribosome is shown with the peptidyl – t R N A occupying the E site on the 50 S subunit and the P site on the 30 S subunit, while amino acyl – t R N A occupies the P site on the 50 S subunit and the A site on the 30 S subunit. During translocation, E F-G binds to the A site on the 50 S subunit in its G T P form. This binding stimulates G T P hydrolysis, causing a conformational change in E F - G and forcing the t R N As and m R N A to move through the ribosome by one codon on the 30 S subun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9070" y="2947446"/>
            <a:ext cx="8625861" cy="186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19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solidFill>
                  <a:srgbClr val="843C0C"/>
                </a:solidFill>
              </a:rPr>
              <a:t>Polysomes</a:t>
            </a:r>
            <a:endParaRPr lang="en-US" dirty="0">
              <a:solidFill>
                <a:srgbClr val="843C0C"/>
              </a:solidFill>
            </a:endParaRPr>
          </a:p>
        </p:txBody>
      </p:sp>
      <p:sp>
        <p:nvSpPr>
          <p:cNvPr id="10" name="Content Placeholder 9"/>
          <p:cNvSpPr>
            <a:spLocks noGrp="1"/>
          </p:cNvSpPr>
          <p:nvPr>
            <p:ph idx="1"/>
          </p:nvPr>
        </p:nvSpPr>
        <p:spPr>
          <a:xfrm>
            <a:off x="457200" y="1600200"/>
            <a:ext cx="4544008" cy="3699587"/>
          </a:xfrm>
        </p:spPr>
        <p:txBody>
          <a:bodyPr/>
          <a:lstStyle/>
          <a:p>
            <a:r>
              <a:rPr lang="en-US" dirty="0"/>
              <a:t>Transcription of a segment of DNA from </a:t>
            </a:r>
            <a:r>
              <a:rPr lang="en-US" i="1" dirty="0"/>
              <a:t>E. coli</a:t>
            </a:r>
            <a:r>
              <a:rPr lang="en-US" dirty="0"/>
              <a:t> generates mRNA molecules that are immediately translated by multiple ribosomes</a:t>
            </a:r>
            <a:r>
              <a:rPr lang="en-US" dirty="0" smtClean="0"/>
              <a:t>.</a:t>
            </a:r>
            <a:endParaRPr lang="en-US" dirty="0"/>
          </a:p>
        </p:txBody>
      </p:sp>
      <p:pic>
        <p:nvPicPr>
          <p:cNvPr id="16" name="Picture 2" descr="An illustration depicts polysomes, or a group of ribosomes bound to m R N A molecules, which are generated when the transcription of a segment of D N A from E. coli occu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40695" y="1675557"/>
            <a:ext cx="3702635" cy="448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3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Polypeptide-chain </a:t>
            </a:r>
            <a:r>
              <a:rPr lang="en-US" dirty="0" smtClean="0">
                <a:solidFill>
                  <a:srgbClr val="843C0C"/>
                </a:solidFill>
              </a:rPr>
              <a:t>Growth</a:t>
            </a:r>
            <a:endParaRPr lang="en-US" dirty="0">
              <a:solidFill>
                <a:srgbClr val="843C0C"/>
              </a:solidFill>
            </a:endParaRPr>
          </a:p>
        </p:txBody>
      </p:sp>
      <p:pic>
        <p:nvPicPr>
          <p:cNvPr id="5" name="Picture Placeholder 4" descr="An illustration shows the growth of polypeptide-chain growth where amino acids are successively added to the carboxyl terminus. The drawing shows three amino acids, labeled sequentially as t R N A 1, t R N A 2, and t R N A 3. The structure of t R N A 1 is tetrahedral, with a C atom at the center that bonds with an amino group N H 3-plus, a carboxyl group C O 2 where one of the O atoms forms a double bond, an H atom, and an R group represented by R 1. The structures of t R N A 2 and t R N A 3 are similar, with the R groups represented by R2 and R3 respectively. &#10;In step 1, the amino group end of t R N A 2 bonds with carboxyl end of t R N A 1, with N H 3 plus becoming N H and releasing H 2 while one of the O atoms of the carboxyl end is released, and a bond being formed between C and N H. In the next step, the amino group end of t R N A 3 bonds with carboxyl end of t R N A 2 in a similar fashion. The chain continues with more amino acids added in a similar wa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182950"/>
            <a:ext cx="8068851" cy="427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solidFill>
                  <a:srgbClr val="843C0C"/>
                </a:solidFill>
              </a:rPr>
              <a:t>Protein </a:t>
            </a:r>
            <a:r>
              <a:rPr lang="en-US" dirty="0" smtClean="0">
                <a:solidFill>
                  <a:srgbClr val="843C0C"/>
                </a:solidFill>
              </a:rPr>
              <a:t>Synthesis </a:t>
            </a:r>
            <a:r>
              <a:rPr lang="en-US" dirty="0">
                <a:solidFill>
                  <a:srgbClr val="843C0C"/>
                </a:solidFill>
              </a:rPr>
              <a:t>is </a:t>
            </a:r>
            <a:r>
              <a:rPr lang="en-US" dirty="0" smtClean="0">
                <a:solidFill>
                  <a:srgbClr val="843C0C"/>
                </a:solidFill>
              </a:rPr>
              <a:t>Terminated </a:t>
            </a:r>
            <a:r>
              <a:rPr lang="en-US" dirty="0">
                <a:solidFill>
                  <a:srgbClr val="843C0C"/>
                </a:solidFill>
              </a:rPr>
              <a:t>by </a:t>
            </a:r>
            <a:r>
              <a:rPr lang="en-US" dirty="0" smtClean="0">
                <a:solidFill>
                  <a:srgbClr val="843C0C"/>
                </a:solidFill>
              </a:rPr>
              <a:t>Release </a:t>
            </a:r>
            <a:r>
              <a:rPr lang="en-US" dirty="0">
                <a:solidFill>
                  <a:srgbClr val="843C0C"/>
                </a:solidFill>
              </a:rPr>
              <a:t>F</a:t>
            </a:r>
            <a:r>
              <a:rPr lang="en-US" dirty="0" smtClean="0">
                <a:solidFill>
                  <a:srgbClr val="843C0C"/>
                </a:solidFill>
              </a:rPr>
              <a:t>actors </a:t>
            </a:r>
            <a:r>
              <a:rPr lang="en-US" dirty="0">
                <a:solidFill>
                  <a:srgbClr val="843C0C"/>
                </a:solidFill>
              </a:rPr>
              <a:t>that </a:t>
            </a:r>
            <a:r>
              <a:rPr lang="en-US" dirty="0" smtClean="0">
                <a:solidFill>
                  <a:srgbClr val="843C0C"/>
                </a:solidFill>
              </a:rPr>
              <a:t>Read </a:t>
            </a:r>
            <a:r>
              <a:rPr lang="en-US" dirty="0">
                <a:solidFill>
                  <a:srgbClr val="843C0C"/>
                </a:solidFill>
              </a:rPr>
              <a:t>S</a:t>
            </a:r>
            <a:r>
              <a:rPr lang="en-US" dirty="0" smtClean="0">
                <a:solidFill>
                  <a:srgbClr val="843C0C"/>
                </a:solidFill>
              </a:rPr>
              <a:t>top </a:t>
            </a:r>
            <a:r>
              <a:rPr lang="en-US" dirty="0">
                <a:solidFill>
                  <a:srgbClr val="843C0C"/>
                </a:solidFill>
              </a:rPr>
              <a:t>C</a:t>
            </a:r>
            <a:r>
              <a:rPr lang="en-US" dirty="0" smtClean="0">
                <a:solidFill>
                  <a:srgbClr val="843C0C"/>
                </a:solidFill>
              </a:rPr>
              <a:t>odons</a:t>
            </a:r>
            <a:endParaRPr lang="en-US" dirty="0">
              <a:solidFill>
                <a:srgbClr val="843C0C"/>
              </a:solidFill>
            </a:endParaRPr>
          </a:p>
        </p:txBody>
      </p:sp>
      <p:sp>
        <p:nvSpPr>
          <p:cNvPr id="10" name="Content Placeholder 9"/>
          <p:cNvSpPr>
            <a:spLocks noGrp="1"/>
          </p:cNvSpPr>
          <p:nvPr>
            <p:ph idx="1"/>
          </p:nvPr>
        </p:nvSpPr>
        <p:spPr>
          <a:xfrm>
            <a:off x="457200" y="1600200"/>
            <a:ext cx="4973216" cy="5099180"/>
          </a:xfrm>
        </p:spPr>
        <p:txBody>
          <a:bodyPr>
            <a:normAutofit fontScale="62500" lnSpcReduction="20000"/>
          </a:bodyPr>
          <a:lstStyle/>
          <a:p>
            <a:pPr>
              <a:lnSpc>
                <a:spcPct val="120000"/>
              </a:lnSpc>
              <a:spcAft>
                <a:spcPts val="1200"/>
              </a:spcAft>
            </a:pPr>
            <a:r>
              <a:rPr lang="en-US" sz="2800" dirty="0"/>
              <a:t>Elongation continues with the growing chain exiting the ribosome through the channel in the 50S subunit until a stop codon (UAA, UGA, or UAG) appears in the A site</a:t>
            </a:r>
            <a:r>
              <a:rPr lang="en-US" sz="2800" dirty="0" smtClean="0"/>
              <a:t>.</a:t>
            </a:r>
            <a:endParaRPr lang="en-US" sz="2800" dirty="0"/>
          </a:p>
          <a:p>
            <a:pPr>
              <a:lnSpc>
                <a:spcPct val="120000"/>
              </a:lnSpc>
              <a:spcAft>
                <a:spcPts val="1200"/>
              </a:spcAft>
            </a:pPr>
            <a:r>
              <a:rPr lang="en-US" sz="2800" dirty="0"/>
              <a:t>Stop codons are recognized by proteins called release factors (RFs</a:t>
            </a:r>
            <a:r>
              <a:rPr lang="en-US" sz="2800" dirty="0" smtClean="0"/>
              <a:t>).</a:t>
            </a:r>
            <a:endParaRPr lang="en-US" sz="2800" dirty="0"/>
          </a:p>
          <a:p>
            <a:pPr>
              <a:lnSpc>
                <a:spcPct val="120000"/>
              </a:lnSpc>
              <a:spcAft>
                <a:spcPts val="1200"/>
              </a:spcAft>
            </a:pPr>
            <a:r>
              <a:rPr lang="en-US" sz="2800" dirty="0"/>
              <a:t>RFs facilitate the attack of a water molecule on the ester linkage between the polypeptide chain and </a:t>
            </a:r>
            <a:r>
              <a:rPr lang="en-US" sz="2800" dirty="0" err="1"/>
              <a:t>tRNA</a:t>
            </a:r>
            <a:r>
              <a:rPr lang="en-US" sz="2800" dirty="0"/>
              <a:t> in the P site, releasing the complete protein</a:t>
            </a:r>
            <a:r>
              <a:rPr lang="en-US" sz="2800" dirty="0" smtClean="0"/>
              <a:t>.</a:t>
            </a:r>
            <a:endParaRPr lang="en-US" sz="2800" dirty="0"/>
          </a:p>
          <a:p>
            <a:pPr>
              <a:lnSpc>
                <a:spcPct val="120000"/>
              </a:lnSpc>
              <a:spcAft>
                <a:spcPts val="1200"/>
              </a:spcAft>
            </a:pPr>
            <a:r>
              <a:rPr lang="en-US" sz="2800" dirty="0"/>
              <a:t>EF-G and ribosome release factor (RRF) catalyze the dissociation for the ribosome, mRNA, and attached </a:t>
            </a:r>
            <a:r>
              <a:rPr lang="en-US" sz="2800" dirty="0" err="1"/>
              <a:t>tRNA</a:t>
            </a:r>
            <a:r>
              <a:rPr lang="en-US" sz="2800" dirty="0"/>
              <a:t> in a reaction facilitated by GTP hydrolysis.</a:t>
            </a:r>
          </a:p>
        </p:txBody>
      </p:sp>
      <p:pic>
        <p:nvPicPr>
          <p:cNvPr id="6" name="Picture 2" descr="An illustration depicts the cleavage of ester linkage between t R N A and the polypeptide chain by a water molecule. The ester linkage shows a trigonal pyramid structure where a central C atom bonds with an R group, an H atom and an N H group that further bonds with the polypeptide chain. The C atom also forms a single bond with another C atom that double bonds with an O atom, and links to another O atom connected to the t R N A structure. A single H 2 O molecule attacks this link between the second C atom and the O atom of the t R N A structure. On cleavage, H 2 O splits into H and O H, with O H bonding with the C atom of the polypeptide chain while H bonds with the single O atom of the t R N A structure to form an O H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12429" y="1735073"/>
            <a:ext cx="3060029" cy="482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03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Termination of </a:t>
            </a:r>
            <a:r>
              <a:rPr lang="en-US" dirty="0" smtClean="0">
                <a:solidFill>
                  <a:srgbClr val="843C0C"/>
                </a:solidFill>
              </a:rPr>
              <a:t>Protein </a:t>
            </a:r>
            <a:r>
              <a:rPr lang="en-US" dirty="0">
                <a:solidFill>
                  <a:srgbClr val="843C0C"/>
                </a:solidFill>
              </a:rPr>
              <a:t>S</a:t>
            </a:r>
            <a:r>
              <a:rPr lang="en-US" dirty="0" smtClean="0">
                <a:solidFill>
                  <a:srgbClr val="843C0C"/>
                </a:solidFill>
              </a:rPr>
              <a:t>ynthesis</a:t>
            </a:r>
            <a:endParaRPr lang="en-US" dirty="0">
              <a:solidFill>
                <a:srgbClr val="843C0C"/>
              </a:solidFill>
            </a:endParaRPr>
          </a:p>
        </p:txBody>
      </p:sp>
      <p:pic>
        <p:nvPicPr>
          <p:cNvPr id="6" name="Picture 2" descr="An illustration depicts termination of protein synthesis. A polypeptide chain is formed in the polypeptide channel of the 50 S subunit. A release factor protein, R F 1, recognizes a stop codon in the A site and stimulates the release of the completed protein from the t R N A in the P site. The peptide chain is cleaved and released from t R N A while R F1 occupies the A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854010"/>
            <a:ext cx="8079303" cy="22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29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smtClean="0">
                <a:solidFill>
                  <a:srgbClr val="843C0C"/>
                </a:solidFill>
              </a:rPr>
              <a:t>Section 31.4 </a:t>
            </a:r>
            <a:r>
              <a:rPr lang="en-US" sz="2800" dirty="0">
                <a:solidFill>
                  <a:srgbClr val="843C0C"/>
                </a:solidFill>
              </a:rPr>
              <a:t>Eukaryotic Protein Synthesis Differs from Bacterial Protein Synthesis Primarily in Translation </a:t>
            </a:r>
            <a:r>
              <a:rPr lang="en-US" sz="2800" dirty="0" smtClean="0">
                <a:solidFill>
                  <a:srgbClr val="843C0C"/>
                </a:solidFill>
              </a:rPr>
              <a:t>Initiation (</a:t>
            </a:r>
            <a:r>
              <a:rPr lang="en-US" sz="2800" dirty="0" smtClean="0">
                <a:solidFill>
                  <a:srgbClr val="843C0C"/>
                </a:solidFill>
              </a:rPr>
              <a:t>1/2</a:t>
            </a:r>
            <a:r>
              <a:rPr lang="en-US" sz="2800" dirty="0" smtClean="0">
                <a:solidFill>
                  <a:srgbClr val="843C0C"/>
                </a:solidFill>
              </a:rPr>
              <a:t>)</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defRPr/>
            </a:pPr>
            <a:r>
              <a:rPr lang="en-US" dirty="0"/>
              <a:t>Although the basic plan of protein synthesis is the same for all organisms, eukaryotic protein synthesis is more complex in a number of ways</a:t>
            </a:r>
            <a:r>
              <a:rPr lang="en-US" dirty="0" smtClean="0"/>
              <a:t>:</a:t>
            </a:r>
            <a:endParaRPr lang="en-US" dirty="0"/>
          </a:p>
          <a:p>
            <a:pPr lvl="1">
              <a:spcAft>
                <a:spcPts val="1200"/>
              </a:spcAft>
              <a:buFontTx/>
              <a:buAutoNum type="arabicPeriod"/>
              <a:defRPr/>
            </a:pPr>
            <a:r>
              <a:rPr lang="en-US" dirty="0"/>
              <a:t>The eukaryotic ribosomes are larger, consisting of 40S and 60S subunits that form the 80S ribosome</a:t>
            </a:r>
            <a:r>
              <a:rPr lang="en-US" dirty="0" smtClean="0"/>
              <a:t>.</a:t>
            </a:r>
            <a:endParaRPr lang="en-US" dirty="0"/>
          </a:p>
          <a:p>
            <a:pPr lvl="1">
              <a:spcAft>
                <a:spcPts val="1200"/>
              </a:spcAft>
              <a:buFontTx/>
              <a:buAutoNum type="arabicPeriod"/>
              <a:defRPr/>
            </a:pPr>
            <a:r>
              <a:rPr lang="en-US" dirty="0"/>
              <a:t>Eukaryotic protein synthesis begins with a methionine rather than </a:t>
            </a:r>
            <a:r>
              <a:rPr lang="en-US" dirty="0" err="1"/>
              <a:t>formylmethionine</a:t>
            </a:r>
            <a:r>
              <a:rPr lang="en-US" dirty="0"/>
              <a:t>. A special initiator </a:t>
            </a:r>
            <a:r>
              <a:rPr lang="en-US" dirty="0" err="1"/>
              <a:t>tRNA</a:t>
            </a:r>
            <a:r>
              <a:rPr lang="en-US" dirty="0"/>
              <a:t> called Met-</a:t>
            </a:r>
            <a:r>
              <a:rPr lang="en-US" dirty="0" err="1"/>
              <a:t>tRNA</a:t>
            </a:r>
            <a:r>
              <a:rPr lang="en-US" baseline="-25000" dirty="0" err="1"/>
              <a:t>i</a:t>
            </a:r>
            <a:r>
              <a:rPr lang="en-US" dirty="0"/>
              <a:t> is required</a:t>
            </a:r>
            <a:r>
              <a:rPr lang="en-US" dirty="0" smtClean="0"/>
              <a:t>.</a:t>
            </a:r>
            <a:endParaRPr lang="en-US" dirty="0"/>
          </a:p>
          <a:p>
            <a:pPr lvl="1">
              <a:spcAft>
                <a:spcPts val="1200"/>
              </a:spcAft>
              <a:buFontTx/>
              <a:buAutoNum type="arabicPeriod"/>
              <a:defRPr/>
            </a:pPr>
            <a:r>
              <a:rPr lang="en-US" dirty="0"/>
              <a:t>The eukaryotic initiator codon is always the first AUG from the 5</a:t>
            </a:r>
            <a:r>
              <a:rPr lang="en-US" dirty="0">
                <a:sym typeface="Symbol"/>
              </a:rPr>
              <a:t></a:t>
            </a:r>
            <a:r>
              <a:rPr lang="en-US" dirty="0"/>
              <a:t> end of the mRNA, and a larger number of initiation factors are required.</a:t>
            </a:r>
          </a:p>
        </p:txBody>
      </p:sp>
    </p:spTree>
    <p:extLst>
      <p:ext uri="{BB962C8B-B14F-4D97-AF65-F5344CB8AC3E}">
        <p14:creationId xmlns:p14="http://schemas.microsoft.com/office/powerpoint/2010/main" val="1970895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Section 31.4 Eukaryotic Protein Synthesis Differs from Bacterial Protein Synthesis Primarily in Translation Initiation </a:t>
            </a:r>
            <a:r>
              <a:rPr lang="en-US" sz="2800" dirty="0" smtClean="0">
                <a:solidFill>
                  <a:srgbClr val="843C0C"/>
                </a:solidFill>
              </a:rPr>
              <a:t>(2/2</a:t>
            </a:r>
            <a:r>
              <a:rPr lang="en-US" sz="2800" dirty="0">
                <a:solidFill>
                  <a:srgbClr val="843C0C"/>
                </a:solidFill>
              </a:rPr>
              <a:t>)</a:t>
            </a:r>
            <a:endParaRPr lang="en-US" sz="2800" dirty="0"/>
          </a:p>
        </p:txBody>
      </p:sp>
      <p:sp>
        <p:nvSpPr>
          <p:cNvPr id="10" name="Content Placeholder 9"/>
          <p:cNvSpPr>
            <a:spLocks noGrp="1"/>
          </p:cNvSpPr>
          <p:nvPr>
            <p:ph idx="1"/>
          </p:nvPr>
        </p:nvSpPr>
        <p:spPr>
          <a:xfrm>
            <a:off x="457200" y="1600200"/>
            <a:ext cx="8229600" cy="4912567"/>
          </a:xfrm>
        </p:spPr>
        <p:txBody>
          <a:bodyPr>
            <a:normAutofit/>
          </a:bodyPr>
          <a:lstStyle/>
          <a:p>
            <a:pPr lvl="1">
              <a:spcAft>
                <a:spcPts val="1200"/>
              </a:spcAft>
              <a:buFont typeface="+mj-lt"/>
              <a:buAutoNum type="arabicPeriod" startAt="4"/>
              <a:defRPr/>
            </a:pPr>
            <a:r>
              <a:rPr lang="en-US" dirty="0" smtClean="0"/>
              <a:t>The </a:t>
            </a:r>
            <a:r>
              <a:rPr lang="en-US" dirty="0"/>
              <a:t>eukaryotic mRNA is circular when translated, because of interactions between proteins that bind the 5</a:t>
            </a:r>
            <a:r>
              <a:rPr lang="en-US" dirty="0">
                <a:sym typeface="Symbol"/>
              </a:rPr>
              <a:t></a:t>
            </a:r>
            <a:r>
              <a:rPr lang="en-US" dirty="0"/>
              <a:t> cap and those that bind the poly(A) tail</a:t>
            </a:r>
            <a:r>
              <a:rPr lang="en-US" dirty="0" smtClean="0"/>
              <a:t>.</a:t>
            </a:r>
            <a:endParaRPr lang="en-US" dirty="0"/>
          </a:p>
          <a:p>
            <a:pPr lvl="1">
              <a:spcAft>
                <a:spcPts val="1200"/>
              </a:spcAft>
              <a:buFont typeface="+mj-lt"/>
              <a:buAutoNum type="arabicPeriod" startAt="4"/>
              <a:defRPr/>
            </a:pPr>
            <a:r>
              <a:rPr lang="en-US" dirty="0"/>
              <a:t>Although elongation and termination are similar in eukaryotes and bacteria, bacteria have two release factors, whereas eukaryotes have only one</a:t>
            </a:r>
            <a:r>
              <a:rPr lang="en-US" dirty="0" smtClean="0"/>
              <a:t>.</a:t>
            </a:r>
            <a:endParaRPr lang="en-US" dirty="0"/>
          </a:p>
          <a:p>
            <a:pPr lvl="1">
              <a:spcAft>
                <a:spcPts val="1200"/>
              </a:spcAft>
              <a:buFont typeface="+mj-lt"/>
              <a:buAutoNum type="arabicPeriod" startAt="4"/>
              <a:defRPr/>
            </a:pPr>
            <a:r>
              <a:rPr lang="en-US" dirty="0"/>
              <a:t>Eukaryotic protein synthesis occurs in the cytoplasm, whereas RNA synthesis occurs in the nucleus. Moreover, eukaryotic protein synthesis machinery is organized into large complexes associated with the cytoskeleton</a:t>
            </a:r>
            <a:r>
              <a:rPr lang="en-US" dirty="0" smtClean="0"/>
              <a:t>.</a:t>
            </a:r>
            <a:endParaRPr lang="en-US" dirty="0"/>
          </a:p>
        </p:txBody>
      </p:sp>
    </p:spTree>
    <p:extLst>
      <p:ext uri="{BB962C8B-B14F-4D97-AF65-F5344CB8AC3E}">
        <p14:creationId xmlns:p14="http://schemas.microsoft.com/office/powerpoint/2010/main" val="4185453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Eukaryotic </a:t>
            </a:r>
            <a:r>
              <a:rPr lang="en-US" dirty="0" smtClean="0">
                <a:solidFill>
                  <a:srgbClr val="843C0C"/>
                </a:solidFill>
              </a:rPr>
              <a:t>Translation </a:t>
            </a:r>
            <a:r>
              <a:rPr lang="en-US" dirty="0">
                <a:solidFill>
                  <a:srgbClr val="843C0C"/>
                </a:solidFill>
              </a:rPr>
              <a:t>I</a:t>
            </a:r>
            <a:r>
              <a:rPr lang="en-US" dirty="0" smtClean="0">
                <a:solidFill>
                  <a:srgbClr val="843C0C"/>
                </a:solidFill>
              </a:rPr>
              <a:t>nitiation</a:t>
            </a:r>
            <a:endParaRPr lang="en-US" dirty="0">
              <a:solidFill>
                <a:srgbClr val="843C0C"/>
              </a:solidFill>
            </a:endParaRPr>
          </a:p>
        </p:txBody>
      </p:sp>
      <p:pic>
        <p:nvPicPr>
          <p:cNvPr id="5" name="Picture 2" descr="An illustration depicts protein synthesis in Eukaryotes. The A U G codon nearest to the capped 5-prime end of m R N A is the initiating codon. Initiation begins when G T P and M E T – t R N A subscript i form a ternary complex with the smaller 40 S subunit of the ribosome. The Met complex binds to the capped 5-prime end of m R N A and moves towards the 3-prime end, step by step, searching for the A U G codon. The scanning process is powered by A T P hydrolysis which continues until pairing happens between anticodon of the Met complex and the A U G codon, signaling that the target is found. A 60 S subunit bonds with the 40 S subunit to form the 80 S parti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317848" y="1576275"/>
            <a:ext cx="2508305" cy="518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685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Protein </a:t>
            </a:r>
            <a:r>
              <a:rPr lang="en-US" dirty="0" smtClean="0">
                <a:solidFill>
                  <a:srgbClr val="843C0C"/>
                </a:solidFill>
              </a:rPr>
              <a:t>Interactions </a:t>
            </a:r>
            <a:r>
              <a:rPr lang="en-US" dirty="0">
                <a:solidFill>
                  <a:srgbClr val="843C0C"/>
                </a:solidFill>
              </a:rPr>
              <a:t>C</a:t>
            </a:r>
            <a:r>
              <a:rPr lang="en-US" dirty="0" smtClean="0">
                <a:solidFill>
                  <a:srgbClr val="843C0C"/>
                </a:solidFill>
              </a:rPr>
              <a:t>ircularize </a:t>
            </a:r>
            <a:r>
              <a:rPr lang="en-US" dirty="0">
                <a:solidFill>
                  <a:srgbClr val="843C0C"/>
                </a:solidFill>
              </a:rPr>
              <a:t>E</a:t>
            </a:r>
            <a:r>
              <a:rPr lang="en-US" dirty="0" smtClean="0">
                <a:solidFill>
                  <a:srgbClr val="843C0C"/>
                </a:solidFill>
              </a:rPr>
              <a:t>ukaryotic </a:t>
            </a:r>
            <a:r>
              <a:rPr lang="en-US" dirty="0">
                <a:solidFill>
                  <a:srgbClr val="843C0C"/>
                </a:solidFill>
              </a:rPr>
              <a:t>mRNA</a:t>
            </a:r>
          </a:p>
        </p:txBody>
      </p:sp>
      <p:pic>
        <p:nvPicPr>
          <p:cNvPr id="6" name="Picture 2" descr="An illustration is shown. The illustration shows, lowercase E lowercase L uppercase F-4 G linking lowercase E lowercase L uppercase F -4 E at the 5-prime end to the P A B P1 protein at the 3-prime end, forming a circle of m R N A by bringing the cap and tail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625504"/>
            <a:ext cx="8068851" cy="338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00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Mutations in </a:t>
            </a:r>
            <a:r>
              <a:rPr lang="en-US" sz="3200" dirty="0" smtClean="0">
                <a:solidFill>
                  <a:srgbClr val="843C0C"/>
                </a:solidFill>
              </a:rPr>
              <a:t>Initiation </a:t>
            </a:r>
            <a:r>
              <a:rPr lang="en-US" sz="3200" dirty="0">
                <a:solidFill>
                  <a:srgbClr val="843C0C"/>
                </a:solidFill>
              </a:rPr>
              <a:t>F</a:t>
            </a:r>
            <a:r>
              <a:rPr lang="en-US" sz="3200" dirty="0" smtClean="0">
                <a:solidFill>
                  <a:srgbClr val="843C0C"/>
                </a:solidFill>
              </a:rPr>
              <a:t>actor </a:t>
            </a:r>
            <a:r>
              <a:rPr lang="en-US" sz="3200" dirty="0">
                <a:solidFill>
                  <a:srgbClr val="843C0C"/>
                </a:solidFill>
              </a:rPr>
              <a:t>2 </a:t>
            </a:r>
            <a:r>
              <a:rPr lang="en-US" sz="3200" dirty="0" smtClean="0">
                <a:solidFill>
                  <a:srgbClr val="843C0C"/>
                </a:solidFill>
              </a:rPr>
              <a:t>Cause </a:t>
            </a:r>
            <a:r>
              <a:rPr lang="en-US" sz="3200" dirty="0">
                <a:solidFill>
                  <a:srgbClr val="843C0C"/>
                </a:solidFill>
              </a:rPr>
              <a:t>a </a:t>
            </a:r>
            <a:r>
              <a:rPr lang="en-US" sz="3200" dirty="0">
                <a:solidFill>
                  <a:srgbClr val="843C0C"/>
                </a:solidFill>
              </a:rPr>
              <a:t>C</a:t>
            </a:r>
            <a:r>
              <a:rPr lang="en-US" sz="3200" dirty="0" smtClean="0">
                <a:solidFill>
                  <a:srgbClr val="843C0C"/>
                </a:solidFill>
              </a:rPr>
              <a:t>urious </a:t>
            </a:r>
            <a:r>
              <a:rPr lang="en-US" sz="3200" dirty="0">
                <a:solidFill>
                  <a:srgbClr val="843C0C"/>
                </a:solidFill>
              </a:rPr>
              <a:t>P</a:t>
            </a:r>
            <a:r>
              <a:rPr lang="en-US" sz="3200" dirty="0" smtClean="0">
                <a:solidFill>
                  <a:srgbClr val="843C0C"/>
                </a:solidFill>
              </a:rPr>
              <a:t>athological Condition</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dirty="0"/>
              <a:t>Mutations in eukaryotic initiation factor 2 result in vanishing white matter (VWM) disease</a:t>
            </a:r>
            <a:r>
              <a:rPr lang="en-US" dirty="0" smtClean="0"/>
              <a:t>.</a:t>
            </a:r>
            <a:endParaRPr lang="en-US" dirty="0"/>
          </a:p>
          <a:p>
            <a:pPr>
              <a:spcAft>
                <a:spcPts val="1200"/>
              </a:spcAft>
            </a:pPr>
            <a:r>
              <a:rPr lang="en-US" dirty="0"/>
              <a:t>VWM disease is characterized by the disappearance of  brain nerve cells that are replaced by cerebrospinal fluid.</a:t>
            </a:r>
          </a:p>
        </p:txBody>
      </p:sp>
    </p:spTree>
    <p:extLst>
      <p:ext uri="{BB962C8B-B14F-4D97-AF65-F5344CB8AC3E}">
        <p14:creationId xmlns:p14="http://schemas.microsoft.com/office/powerpoint/2010/main" val="1288338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Effects of Vanishing </a:t>
            </a:r>
            <a:r>
              <a:rPr lang="en-US" dirty="0">
                <a:solidFill>
                  <a:srgbClr val="843C0C"/>
                </a:solidFill>
              </a:rPr>
              <a:t>W</a:t>
            </a:r>
            <a:r>
              <a:rPr lang="en-US" dirty="0" smtClean="0">
                <a:solidFill>
                  <a:srgbClr val="843C0C"/>
                </a:solidFill>
              </a:rPr>
              <a:t>hite </a:t>
            </a:r>
            <a:r>
              <a:rPr lang="en-US" dirty="0">
                <a:solidFill>
                  <a:srgbClr val="843C0C"/>
                </a:solidFill>
              </a:rPr>
              <a:t>M</a:t>
            </a:r>
            <a:r>
              <a:rPr lang="en-US" dirty="0" smtClean="0">
                <a:solidFill>
                  <a:srgbClr val="843C0C"/>
                </a:solidFill>
              </a:rPr>
              <a:t>atter Disease</a:t>
            </a:r>
            <a:endParaRPr lang="en-US" dirty="0">
              <a:solidFill>
                <a:srgbClr val="843C0C"/>
              </a:solidFill>
            </a:endParaRPr>
          </a:p>
        </p:txBody>
      </p:sp>
      <p:pic>
        <p:nvPicPr>
          <p:cNvPr id="5" name="Picture 2" descr="Two photos are shown. The first photo shows an MRI scan of a normal brain, where white matter is seen as dark gray. The second photo shows an MRI scan of a diseased brain, in which cerebrospinal fluid replaces the white matter and appears wh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2009930"/>
            <a:ext cx="8113105" cy="462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16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31.5 </a:t>
            </a:r>
            <a:r>
              <a:rPr lang="en-US" dirty="0">
                <a:solidFill>
                  <a:srgbClr val="843C0C"/>
                </a:solidFill>
              </a:rPr>
              <a:t>A Variety of Antibiotics and Toxins Can Inhibit Protein Synthesis</a:t>
            </a:r>
          </a:p>
        </p:txBody>
      </p:sp>
      <p:sp>
        <p:nvSpPr>
          <p:cNvPr id="3" name="Content Placeholder 2"/>
          <p:cNvSpPr>
            <a:spLocks noGrp="1"/>
          </p:cNvSpPr>
          <p:nvPr>
            <p:ph idx="1"/>
          </p:nvPr>
        </p:nvSpPr>
        <p:spPr>
          <a:xfrm>
            <a:off x="457200" y="1600200"/>
            <a:ext cx="4989512" cy="4987211"/>
          </a:xfrm>
        </p:spPr>
        <p:txBody>
          <a:bodyPr>
            <a:noAutofit/>
          </a:bodyPr>
          <a:lstStyle/>
          <a:p>
            <a:pPr>
              <a:spcAft>
                <a:spcPts val="1200"/>
              </a:spcAft>
            </a:pPr>
            <a:r>
              <a:rPr lang="en-US" sz="2000" dirty="0"/>
              <a:t>Some antibiotics inhibit protein synthesis</a:t>
            </a:r>
            <a:r>
              <a:rPr lang="en-US" sz="2000" dirty="0" smtClean="0"/>
              <a:t>.</a:t>
            </a:r>
            <a:endParaRPr lang="en-US" sz="2000" dirty="0"/>
          </a:p>
          <a:p>
            <a:pPr>
              <a:spcAft>
                <a:spcPts val="1200"/>
              </a:spcAft>
            </a:pPr>
            <a:r>
              <a:rPr lang="en-US" sz="2000" dirty="0"/>
              <a:t>The ability of many antibiotics to inhibit bacterial protein synthesis while leaving eukaryotic protein synthesis unaffected makes them powerful therapeutic agents. Examples</a:t>
            </a:r>
            <a:r>
              <a:rPr lang="en-US" sz="2000" dirty="0" smtClean="0"/>
              <a:t>:</a:t>
            </a:r>
            <a:endParaRPr lang="en-US" sz="2000" dirty="0"/>
          </a:p>
          <a:p>
            <a:pPr lvl="1">
              <a:spcAft>
                <a:spcPts val="1200"/>
              </a:spcAft>
            </a:pPr>
            <a:r>
              <a:rPr lang="en-US" sz="1800" dirty="0"/>
              <a:t>Streptomycin interferes with the binding of </a:t>
            </a:r>
            <a:r>
              <a:rPr lang="en-US" sz="1800" dirty="0" err="1"/>
              <a:t>fMet-tRNA</a:t>
            </a:r>
            <a:r>
              <a:rPr lang="en-US" sz="1800" baseline="-25000" dirty="0" err="1"/>
              <a:t>f</a:t>
            </a:r>
            <a:r>
              <a:rPr lang="en-US" sz="1800" dirty="0"/>
              <a:t> and thereby inhibits protein synthesis initiation in bacteria</a:t>
            </a:r>
            <a:r>
              <a:rPr lang="en-US" sz="1800" dirty="0" smtClean="0"/>
              <a:t>.</a:t>
            </a:r>
            <a:endParaRPr lang="en-US" sz="1800" dirty="0"/>
          </a:p>
          <a:p>
            <a:pPr lvl="1">
              <a:spcAft>
                <a:spcPts val="1200"/>
              </a:spcAft>
            </a:pPr>
            <a:r>
              <a:rPr lang="en-US" sz="1800" dirty="0" err="1"/>
              <a:t>Puromycin</a:t>
            </a:r>
            <a:r>
              <a:rPr lang="en-US" sz="1800" dirty="0"/>
              <a:t> inhibits protein synthesis in both eukaryotes and bacteria by releasing uncompleted polypeptide chains from the ribosome</a:t>
            </a:r>
            <a:r>
              <a:rPr lang="en-US" sz="1800" dirty="0" smtClean="0"/>
              <a:t>.</a:t>
            </a:r>
            <a:endParaRPr lang="en-US" sz="1800" dirty="0"/>
          </a:p>
        </p:txBody>
      </p:sp>
      <p:pic>
        <p:nvPicPr>
          <p:cNvPr id="9" name="Picture 2" descr="An illustration shows the molecular structure of Streptomycin. The structure has a 5-membered ring bonding with two 6-member rings through O atoms. The first 6-membered ring on top has terminal OH groups linked at positions 1, 3, and 4, while position 5 links to the 5-member ring. Positions 2 and 6 link to a trigonal planar structure each, consisting of an N H group at the linking end, and two N H 2 groups. The second 6-membered ring below has an O atom at position 2, while position 3 links to the 5-member ring. Position 1 links to a C H 2 O H group, position 4 links to a C H 3 H N group, while positions 5 and 6 link to OH groups. The 5-membered ring has an O atom at position 1, while positions 2 and 3 participate in linking with the two 6-membered rings. Position 4 bonds with a C H O group and an O H group while position 5 links with a C H 3 group."/>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8320" r="20451"/>
          <a:stretch/>
        </p:blipFill>
        <p:spPr bwMode="auto">
          <a:xfrm>
            <a:off x="5590876" y="1703373"/>
            <a:ext cx="3448649" cy="462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53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Antibiotic </a:t>
            </a:r>
            <a:r>
              <a:rPr lang="en-US" dirty="0" smtClean="0">
                <a:solidFill>
                  <a:srgbClr val="843C0C"/>
                </a:solidFill>
              </a:rPr>
              <a:t>Inhibitors </a:t>
            </a:r>
            <a:r>
              <a:rPr lang="en-US" dirty="0">
                <a:solidFill>
                  <a:srgbClr val="843C0C"/>
                </a:solidFill>
              </a:rPr>
              <a:t>of </a:t>
            </a:r>
            <a:r>
              <a:rPr lang="en-US" dirty="0" smtClean="0">
                <a:solidFill>
                  <a:srgbClr val="843C0C"/>
                </a:solidFill>
              </a:rPr>
              <a:t>Protein </a:t>
            </a:r>
            <a:r>
              <a:rPr lang="en-US" dirty="0">
                <a:solidFill>
                  <a:srgbClr val="843C0C"/>
                </a:solidFill>
              </a:rPr>
              <a:t>S</a:t>
            </a:r>
            <a:r>
              <a:rPr lang="en-US" dirty="0" smtClean="0">
                <a:solidFill>
                  <a:srgbClr val="843C0C"/>
                </a:solidFill>
              </a:rPr>
              <a:t>ynthesis</a:t>
            </a:r>
            <a:endParaRPr lang="en-US" dirty="0">
              <a:solidFill>
                <a:srgbClr val="843C0C"/>
              </a:solidFill>
            </a:endParaRPr>
          </a:p>
        </p:txBody>
      </p:sp>
      <p:pic>
        <p:nvPicPr>
          <p:cNvPr id="4099" name="Picture 3" descr="A table shows antibiotic inhibitors of protein synthesis. The table has two columns and six rows. The column headers are: antibiotic and action.&#10;The data are as follows: &#10;Row 1: Antibiotic: Streptomycin and other aminoglycosides; Action: inhibit initiation and cause the misreading of lowercase M uppercase R N A (in bacteria)&#10;Row 2: Antibiotic: Tetracycline; Action: binds to the 30 S subunit and inhibits the binding of aminoacyl dash lowercase T uppercase R N A’s (in bacteria)&#10;Row 3: Antibiotic: Chloramphenicol; Action: inhibits the peptidyl transferase activity of the 50 S ribosomal subunit (in bacteria)&#10;Row 4: Antibiotic: Cycloheximide; Action: inhibits translocation (in eukaryotes)&#10;Row 5: Antibiotic: Erythromycin; Action: binds to the 50 S subunit and inhibits translocation (in bacteria)&#10;Row 6: Antibiotic: Puromycin; Action: causes premature chain termination by acting as an analog of amino acyl dash lowercase T uppercase R N A (in bacteria and eukaryo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4199" y="2580064"/>
            <a:ext cx="8575602" cy="246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5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Synthesis </a:t>
            </a:r>
            <a:r>
              <a:rPr lang="en-US" dirty="0">
                <a:solidFill>
                  <a:srgbClr val="843C0C"/>
                </a:solidFill>
              </a:rPr>
              <a:t>of </a:t>
            </a:r>
            <a:r>
              <a:rPr lang="en-US" dirty="0" smtClean="0">
                <a:solidFill>
                  <a:srgbClr val="843C0C"/>
                </a:solidFill>
              </a:rPr>
              <a:t>Long </a:t>
            </a:r>
            <a:r>
              <a:rPr lang="en-US" dirty="0">
                <a:solidFill>
                  <a:srgbClr val="843C0C"/>
                </a:solidFill>
              </a:rPr>
              <a:t>P</a:t>
            </a:r>
            <a:r>
              <a:rPr lang="en-US" dirty="0" smtClean="0">
                <a:solidFill>
                  <a:srgbClr val="843C0C"/>
                </a:solidFill>
              </a:rPr>
              <a:t>roteins </a:t>
            </a:r>
            <a:r>
              <a:rPr lang="en-US" dirty="0">
                <a:solidFill>
                  <a:srgbClr val="843C0C"/>
                </a:solidFill>
              </a:rPr>
              <a:t>R</a:t>
            </a:r>
            <a:r>
              <a:rPr lang="en-US" dirty="0" smtClean="0">
                <a:solidFill>
                  <a:srgbClr val="843C0C"/>
                </a:solidFill>
              </a:rPr>
              <a:t>equires </a:t>
            </a:r>
            <a:r>
              <a:rPr lang="en-US" dirty="0">
                <a:solidFill>
                  <a:srgbClr val="843C0C"/>
                </a:solidFill>
              </a:rPr>
              <a:t>a </a:t>
            </a:r>
            <a:r>
              <a:rPr lang="en-US" dirty="0">
                <a:solidFill>
                  <a:srgbClr val="843C0C"/>
                </a:solidFill>
              </a:rPr>
              <a:t>L</a:t>
            </a:r>
            <a:r>
              <a:rPr lang="en-US" dirty="0" smtClean="0">
                <a:solidFill>
                  <a:srgbClr val="843C0C"/>
                </a:solidFill>
              </a:rPr>
              <a:t>ow </a:t>
            </a:r>
            <a:r>
              <a:rPr lang="en-US" dirty="0">
                <a:solidFill>
                  <a:srgbClr val="843C0C"/>
                </a:solidFill>
              </a:rPr>
              <a:t>E</a:t>
            </a:r>
            <a:r>
              <a:rPr lang="en-US" dirty="0" smtClean="0">
                <a:solidFill>
                  <a:srgbClr val="843C0C"/>
                </a:solidFill>
              </a:rPr>
              <a:t>rror Frequency</a:t>
            </a:r>
            <a:endParaRPr lang="en-US" dirty="0">
              <a:solidFill>
                <a:srgbClr val="843C0C"/>
              </a:solidFill>
            </a:endParaRPr>
          </a:p>
        </p:txBody>
      </p:sp>
      <p:sp>
        <p:nvSpPr>
          <p:cNvPr id="9" name="Content Placeholder 8"/>
          <p:cNvSpPr>
            <a:spLocks noGrp="1"/>
          </p:cNvSpPr>
          <p:nvPr>
            <p:ph idx="1"/>
          </p:nvPr>
        </p:nvSpPr>
        <p:spPr/>
        <p:txBody>
          <a:bodyPr/>
          <a:lstStyle/>
          <a:p>
            <a:r>
              <a:rPr lang="en-US" dirty="0"/>
              <a:t>Error frequencies of 10</a:t>
            </a:r>
            <a:r>
              <a:rPr lang="en-US" baseline="30000" dirty="0"/>
              <a:t>–4</a:t>
            </a:r>
            <a:r>
              <a:rPr lang="en-US" dirty="0"/>
              <a:t> allow for the accurate synthesis of even large proteins at a very rapid rate</a:t>
            </a:r>
            <a:r>
              <a:rPr lang="en-US" dirty="0" smtClean="0"/>
              <a:t>.</a:t>
            </a:r>
            <a:endParaRPr lang="en-US" dirty="0"/>
          </a:p>
        </p:txBody>
      </p:sp>
    </p:spTree>
    <p:extLst>
      <p:ext uri="{BB962C8B-B14F-4D97-AF65-F5344CB8AC3E}">
        <p14:creationId xmlns:p14="http://schemas.microsoft.com/office/powerpoint/2010/main" val="4166848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Antibiotic </a:t>
            </a:r>
            <a:r>
              <a:rPr lang="en-US" dirty="0" smtClean="0">
                <a:solidFill>
                  <a:srgbClr val="843C0C"/>
                </a:solidFill>
              </a:rPr>
              <a:t>Action </a:t>
            </a:r>
            <a:r>
              <a:rPr lang="en-US" dirty="0">
                <a:solidFill>
                  <a:srgbClr val="843C0C"/>
                </a:solidFill>
              </a:rPr>
              <a:t>of </a:t>
            </a:r>
            <a:r>
              <a:rPr lang="en-US" dirty="0" err="1">
                <a:solidFill>
                  <a:srgbClr val="843C0C"/>
                </a:solidFill>
              </a:rPr>
              <a:t>P</a:t>
            </a:r>
            <a:r>
              <a:rPr lang="en-US" dirty="0" err="1" smtClean="0">
                <a:solidFill>
                  <a:srgbClr val="843C0C"/>
                </a:solidFill>
              </a:rPr>
              <a:t>uromycin</a:t>
            </a:r>
            <a:endParaRPr lang="en-US" dirty="0">
              <a:solidFill>
                <a:srgbClr val="843C0C"/>
              </a:solidFill>
            </a:endParaRPr>
          </a:p>
        </p:txBody>
      </p:sp>
      <p:pic>
        <p:nvPicPr>
          <p:cNvPr id="5" name="Picture 2" descr="An illustration compares the structures of amino acyl - t R N A and Puromycin. Amino acyl – t R N A has a 5-membered ring bonding from position 2 with an N atom of a combined 5 and 6 member rings. The combined rings have two N atoms each, with a terminal N H 2 group linked to a C atom of the 6 membered ring. The individual 5-membered ring has an O atom at position 1, while position 3 links to an O H group. Position 4 links with an O atom which further links with a tetrahedral structure consisting of a central C atom bonding with an R group, N H 2 group, an H atom, and a linking C atom with a double bonded terminal O atom. Position 5 bonds over two links with another tetrahedral structure consisting of a center P atom bonding with two O ions, an R O group, and a linking O atom.&#10;Puromycin also has a 5-membered ring bonding from position 2 with an N atom of a combined 5 and 6 member rings. The combined rings have two N atoms each; with one of the C atoms of the 6 membered ring having a terminal N atom connected with two CH3 groups. The individual 5-membered ring has an O atom at position 1, while positions 3 and 5 link to an OH group each. Position 4 links with a N H group which further links with a tetrahedral structure consisting of a central C atom bonding over two links with a 6-membered ring, a N H 2 group, H atom, and a linking C atom with a double bonded terminal O atom. The 6-membered ring of the tetrahedral structure has a C H 3 O group linked at position 6."/>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594322"/>
            <a:ext cx="8079303" cy="256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7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Diphtheria </a:t>
            </a:r>
            <a:r>
              <a:rPr lang="en-US" sz="3200" dirty="0" smtClean="0">
                <a:solidFill>
                  <a:srgbClr val="843C0C"/>
                </a:solidFill>
              </a:rPr>
              <a:t>Toxin </a:t>
            </a:r>
            <a:r>
              <a:rPr lang="en-US" sz="3200" dirty="0">
                <a:solidFill>
                  <a:srgbClr val="843C0C"/>
                </a:solidFill>
              </a:rPr>
              <a:t>B</a:t>
            </a:r>
            <a:r>
              <a:rPr lang="en-US" sz="3200" dirty="0" smtClean="0">
                <a:solidFill>
                  <a:srgbClr val="843C0C"/>
                </a:solidFill>
              </a:rPr>
              <a:t>locks </a:t>
            </a:r>
            <a:r>
              <a:rPr lang="en-US" sz="3200" dirty="0">
                <a:solidFill>
                  <a:srgbClr val="843C0C"/>
                </a:solidFill>
              </a:rPr>
              <a:t>P</a:t>
            </a:r>
            <a:r>
              <a:rPr lang="en-US" sz="3200" dirty="0" smtClean="0">
                <a:solidFill>
                  <a:srgbClr val="843C0C"/>
                </a:solidFill>
              </a:rPr>
              <a:t>rotein </a:t>
            </a:r>
            <a:r>
              <a:rPr lang="en-US" sz="3200" dirty="0">
                <a:solidFill>
                  <a:srgbClr val="843C0C"/>
                </a:solidFill>
              </a:rPr>
              <a:t>S</a:t>
            </a:r>
            <a:r>
              <a:rPr lang="en-US" sz="3200" dirty="0" smtClean="0">
                <a:solidFill>
                  <a:srgbClr val="843C0C"/>
                </a:solidFill>
              </a:rPr>
              <a:t>ynthesis </a:t>
            </a:r>
            <a:r>
              <a:rPr lang="en-US" sz="3200" dirty="0">
                <a:solidFill>
                  <a:srgbClr val="843C0C"/>
                </a:solidFill>
              </a:rPr>
              <a:t>in </a:t>
            </a:r>
            <a:r>
              <a:rPr lang="en-US" sz="3200" dirty="0" smtClean="0">
                <a:solidFill>
                  <a:srgbClr val="843C0C"/>
                </a:solidFill>
              </a:rPr>
              <a:t>Eukaryotes </a:t>
            </a:r>
            <a:r>
              <a:rPr lang="en-US" sz="3200" dirty="0">
                <a:solidFill>
                  <a:srgbClr val="843C0C"/>
                </a:solidFill>
              </a:rPr>
              <a:t>by </a:t>
            </a:r>
            <a:r>
              <a:rPr lang="en-US" sz="3200" dirty="0" smtClean="0">
                <a:solidFill>
                  <a:srgbClr val="843C0C"/>
                </a:solidFill>
              </a:rPr>
              <a:t>Inhibiting </a:t>
            </a:r>
            <a:r>
              <a:rPr lang="en-US" sz="3200" dirty="0">
                <a:solidFill>
                  <a:srgbClr val="843C0C"/>
                </a:solidFill>
              </a:rPr>
              <a:t>T</a:t>
            </a:r>
            <a:r>
              <a:rPr lang="en-US" sz="3200" dirty="0" smtClean="0">
                <a:solidFill>
                  <a:srgbClr val="843C0C"/>
                </a:solidFill>
              </a:rPr>
              <a:t>ranslocation</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sz="2400" i="1" dirty="0" err="1"/>
              <a:t>Corynebacterium</a:t>
            </a:r>
            <a:r>
              <a:rPr lang="en-US" sz="2400" i="1" dirty="0"/>
              <a:t> </a:t>
            </a:r>
            <a:r>
              <a:rPr lang="en-US" sz="2400" i="1" dirty="0" err="1"/>
              <a:t>diphtheriae</a:t>
            </a:r>
            <a:r>
              <a:rPr lang="en-US" sz="2400" dirty="0"/>
              <a:t>, the bacterial cause of diphtheria that grows in the upper respiratory tract of an infected individual, produces a toxin that inhibits protein synthesis</a:t>
            </a:r>
            <a:r>
              <a:rPr lang="en-US" sz="2400" dirty="0" smtClean="0"/>
              <a:t>.</a:t>
            </a:r>
            <a:endParaRPr lang="en-US" sz="2400" dirty="0"/>
          </a:p>
          <a:p>
            <a:pPr>
              <a:spcAft>
                <a:spcPts val="1200"/>
              </a:spcAft>
            </a:pPr>
            <a:r>
              <a:rPr lang="en-US" sz="2400" dirty="0"/>
              <a:t>The toxin covalently attaches ADP-ribose to an amino acid in elongation factor 2. The modification prevents elongation and consequently protein synthesis</a:t>
            </a:r>
            <a:r>
              <a:rPr lang="en-US" sz="2400" dirty="0" smtClean="0"/>
              <a:t>.</a:t>
            </a:r>
            <a:endParaRPr lang="en-US" sz="2400" dirty="0"/>
          </a:p>
          <a:p>
            <a:pPr>
              <a:spcAft>
                <a:spcPts val="1200"/>
              </a:spcAft>
            </a:pPr>
            <a:r>
              <a:rPr lang="en-US" sz="2400" dirty="0"/>
              <a:t>In unimmunized individuals, infection can be fatal.</a:t>
            </a:r>
          </a:p>
        </p:txBody>
      </p:sp>
    </p:spTree>
    <p:extLst>
      <p:ext uri="{BB962C8B-B14F-4D97-AF65-F5344CB8AC3E}">
        <p14:creationId xmlns:p14="http://schemas.microsoft.com/office/powerpoint/2010/main" val="3589302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Blocking of </a:t>
            </a:r>
            <a:r>
              <a:rPr lang="en-US" dirty="0" smtClean="0">
                <a:solidFill>
                  <a:srgbClr val="843C0C"/>
                </a:solidFill>
              </a:rPr>
              <a:t>Translocation </a:t>
            </a:r>
            <a:r>
              <a:rPr lang="en-US" dirty="0">
                <a:solidFill>
                  <a:srgbClr val="843C0C"/>
                </a:solidFill>
              </a:rPr>
              <a:t>by </a:t>
            </a:r>
            <a:r>
              <a:rPr lang="en-US" dirty="0">
                <a:solidFill>
                  <a:srgbClr val="843C0C"/>
                </a:solidFill>
              </a:rPr>
              <a:t>D</a:t>
            </a:r>
            <a:r>
              <a:rPr lang="en-US" dirty="0" smtClean="0">
                <a:solidFill>
                  <a:srgbClr val="843C0C"/>
                </a:solidFill>
              </a:rPr>
              <a:t>iphtheria Toxin</a:t>
            </a:r>
            <a:endParaRPr lang="en-US" dirty="0">
              <a:solidFill>
                <a:srgbClr val="843C0C"/>
              </a:solidFill>
            </a:endParaRPr>
          </a:p>
        </p:txBody>
      </p:sp>
      <p:sp>
        <p:nvSpPr>
          <p:cNvPr id="3" name="Content Placeholder 2"/>
          <p:cNvSpPr>
            <a:spLocks noGrp="1"/>
          </p:cNvSpPr>
          <p:nvPr>
            <p:ph idx="1"/>
          </p:nvPr>
        </p:nvSpPr>
        <p:spPr>
          <a:xfrm>
            <a:off x="457200" y="1600200"/>
            <a:ext cx="4989512" cy="4987211"/>
          </a:xfrm>
        </p:spPr>
        <p:txBody>
          <a:bodyPr>
            <a:noAutofit/>
          </a:bodyPr>
          <a:lstStyle/>
          <a:p>
            <a:pPr>
              <a:spcAft>
                <a:spcPts val="1200"/>
              </a:spcAft>
            </a:pPr>
            <a:r>
              <a:rPr lang="en-US" sz="2400" dirty="0"/>
              <a:t>Diphtheria toxin blocks protein synthesis in eukaryotes by catalyzing the transfer of an ADP-ribose unit from NAD</a:t>
            </a:r>
            <a:r>
              <a:rPr lang="en-US" sz="2400" baseline="30000" dirty="0"/>
              <a:t>+</a:t>
            </a:r>
            <a:r>
              <a:rPr lang="en-US" sz="2400" dirty="0"/>
              <a:t> to </a:t>
            </a:r>
            <a:r>
              <a:rPr lang="en-US" sz="2400" dirty="0" err="1"/>
              <a:t>diphthamide</a:t>
            </a:r>
            <a:r>
              <a:rPr lang="en-US" sz="2400" dirty="0"/>
              <a:t>, a modified amino acid residue in EF2 (</a:t>
            </a:r>
            <a:r>
              <a:rPr lang="en-US" sz="2400" dirty="0" err="1"/>
              <a:t>translocase</a:t>
            </a:r>
            <a:r>
              <a:rPr lang="en-US" sz="2400" dirty="0" smtClean="0"/>
              <a:t>).</a:t>
            </a:r>
            <a:endParaRPr lang="en-US" sz="2400" dirty="0"/>
          </a:p>
          <a:p>
            <a:pPr>
              <a:spcAft>
                <a:spcPts val="1200"/>
              </a:spcAft>
            </a:pPr>
            <a:r>
              <a:rPr lang="en-US" sz="2400" dirty="0" err="1"/>
              <a:t>Diphthamide</a:t>
            </a:r>
            <a:r>
              <a:rPr lang="en-US" sz="2400" dirty="0"/>
              <a:t> is formed by the posttranslational modification (blue) of a </a:t>
            </a:r>
            <a:r>
              <a:rPr lang="en-US" sz="2400" dirty="0" err="1"/>
              <a:t>histidine</a:t>
            </a:r>
            <a:r>
              <a:rPr lang="en-US" sz="2400" dirty="0"/>
              <a:t> residue.</a:t>
            </a:r>
          </a:p>
        </p:txBody>
      </p:sp>
      <p:pic>
        <p:nvPicPr>
          <p:cNvPr id="6" name="Picture 2" descr="A molecular structure depicts the blocking of protein synthesis in eukaryotes by diphtheria toxin. The structure shows A D P - ribose unit on one side and a histidine residue on the other, with a blocking unit in between. The A D P - ribose unit shows a combined 5-membered and 6-membered ring that have two N atoms each, with one of the C atoms of the 6-membered ring bonding with a terminal N H 2 group. One of the N atoms of the 5-membered ring bonds with another 5-member ring at position 2. The independent 5-membered ring has an O atom at position 1, and bonds with two terminal O H groups at positions 3 and 4. It connects to a similar 5-membered ring across two continuous tetrahedral structures, each of which contains a center P atom bonding with four O atoms.&#10;The histidine structure has a C atom which links to an O atom over a double bond, a N H 2 group, and a second C atom which further links to an H atom and an N-plus (C H 3) 3 group. The second C atom connects to the blocking unit over two links.&#10;The blocking unit shows a 5-member ring with two N atoms, one of which connects to A D P - ribose unit. A C atom between two N atoms links to histidine residue. Position 1 links to a C atom that further connects to another C atom with a terminal H atom, an N H group, and a third C atom that is double bonded to an O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57653" y="1988448"/>
            <a:ext cx="3672411" cy="369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26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Some </a:t>
            </a:r>
            <a:r>
              <a:rPr lang="en-US" dirty="0" smtClean="0">
                <a:solidFill>
                  <a:srgbClr val="843C0C"/>
                </a:solidFill>
              </a:rPr>
              <a:t>Toxins Modify </a:t>
            </a:r>
            <a:r>
              <a:rPr lang="en-US" dirty="0">
                <a:solidFill>
                  <a:srgbClr val="843C0C"/>
                </a:solidFill>
              </a:rPr>
              <a:t>28S </a:t>
            </a:r>
            <a:r>
              <a:rPr lang="en-US" dirty="0" smtClean="0">
                <a:solidFill>
                  <a:srgbClr val="843C0C"/>
                </a:solidFill>
              </a:rPr>
              <a:t>Ribosomal </a:t>
            </a:r>
            <a:r>
              <a:rPr lang="en-US" dirty="0" smtClean="0">
                <a:solidFill>
                  <a:srgbClr val="843C0C"/>
                </a:solidFill>
              </a:rPr>
              <a:t>RNA (</a:t>
            </a:r>
            <a:r>
              <a:rPr lang="en-US" dirty="0" smtClean="0">
                <a:solidFill>
                  <a:srgbClr val="843C0C"/>
                </a:solidFill>
              </a:rPr>
              <a:t>1/2</a:t>
            </a:r>
            <a:r>
              <a:rPr lang="en-US" dirty="0" smtClean="0">
                <a:solidFill>
                  <a:srgbClr val="843C0C"/>
                </a:solidFill>
              </a:rPr>
              <a:t>)</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dirty="0"/>
              <a:t>Ricin is a small, highly toxic protein found in castor beans</a:t>
            </a:r>
            <a:r>
              <a:rPr lang="en-US" dirty="0" smtClean="0"/>
              <a:t>.</a:t>
            </a:r>
            <a:endParaRPr lang="en-US" dirty="0"/>
          </a:p>
          <a:p>
            <a:pPr>
              <a:spcAft>
                <a:spcPts val="1200"/>
              </a:spcAft>
            </a:pPr>
            <a:r>
              <a:rPr lang="en-US" dirty="0"/>
              <a:t>Ricin has a catalytic activity that cleaves adenine from a nucleotide in 28S </a:t>
            </a:r>
            <a:r>
              <a:rPr lang="en-US" dirty="0" err="1"/>
              <a:t>rRNA</a:t>
            </a:r>
            <a:r>
              <a:rPr lang="en-US" dirty="0"/>
              <a:t> that is crucial for binding elongation factors. Protein synthesis is halted.</a:t>
            </a:r>
          </a:p>
        </p:txBody>
      </p:sp>
    </p:spTree>
    <p:extLst>
      <p:ext uri="{BB962C8B-B14F-4D97-AF65-F5344CB8AC3E}">
        <p14:creationId xmlns:p14="http://schemas.microsoft.com/office/powerpoint/2010/main" val="3028597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Castor </a:t>
            </a:r>
            <a:r>
              <a:rPr lang="en-US" dirty="0" smtClean="0">
                <a:solidFill>
                  <a:srgbClr val="843C0C"/>
                </a:solidFill>
              </a:rPr>
              <a:t>Beans</a:t>
            </a:r>
            <a:endParaRPr lang="en-US" dirty="0">
              <a:solidFill>
                <a:srgbClr val="843C0C"/>
              </a:solidFill>
            </a:endParaRPr>
          </a:p>
        </p:txBody>
      </p:sp>
      <p:sp>
        <p:nvSpPr>
          <p:cNvPr id="3" name="Content Placeholder 2"/>
          <p:cNvSpPr>
            <a:spLocks noGrp="1"/>
          </p:cNvSpPr>
          <p:nvPr>
            <p:ph idx="1"/>
          </p:nvPr>
        </p:nvSpPr>
        <p:spPr>
          <a:xfrm>
            <a:off x="457200" y="1600201"/>
            <a:ext cx="8362950" cy="1600199"/>
          </a:xfrm>
        </p:spPr>
        <p:txBody>
          <a:bodyPr>
            <a:noAutofit/>
          </a:bodyPr>
          <a:lstStyle/>
          <a:p>
            <a:r>
              <a:rPr lang="en-US" sz="2400" dirty="0"/>
              <a:t>The seeds of castor beans from </a:t>
            </a:r>
            <a:r>
              <a:rPr lang="en-US" sz="2400" i="1" dirty="0" err="1"/>
              <a:t>Ricinus</a:t>
            </a:r>
            <a:r>
              <a:rPr lang="en-US" sz="2400" i="1" dirty="0"/>
              <a:t> </a:t>
            </a:r>
            <a:r>
              <a:rPr lang="en-US" sz="2400" i="1" dirty="0" err="1"/>
              <a:t>communis</a:t>
            </a:r>
            <a:r>
              <a:rPr lang="en-US" sz="2400" i="1" dirty="0"/>
              <a:t> </a:t>
            </a:r>
            <a:r>
              <a:rPr lang="en-US" sz="2400" dirty="0"/>
              <a:t>are a rich source of oils with a wide variety of uses, including the production of biodiesel fuels. The seeds are also rich in the toxin ricin.</a:t>
            </a:r>
          </a:p>
        </p:txBody>
      </p:sp>
      <p:pic>
        <p:nvPicPr>
          <p:cNvPr id="7" name="Picture 2" descr="A photo shows a large number of castor bea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6" y="3467018"/>
            <a:ext cx="4480189" cy="305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2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Some Toxins Modify 28S Ribosomal RNA </a:t>
            </a:r>
            <a:r>
              <a:rPr lang="en-US" dirty="0" smtClean="0">
                <a:solidFill>
                  <a:srgbClr val="843C0C"/>
                </a:solidFill>
              </a:rPr>
              <a:t>(2/2</a:t>
            </a:r>
            <a:r>
              <a:rPr lang="en-US" dirty="0">
                <a:solidFill>
                  <a:srgbClr val="843C0C"/>
                </a:solidFill>
              </a:rPr>
              <a:t>)</a:t>
            </a:r>
            <a:endParaRPr lang="en-US" dirty="0"/>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sz="2200" dirty="0"/>
              <a:t>Another toxin, α-</a:t>
            </a:r>
            <a:r>
              <a:rPr lang="en-US" sz="2200" dirty="0" err="1"/>
              <a:t>sarcin</a:t>
            </a:r>
            <a:r>
              <a:rPr lang="en-US" sz="2200" dirty="0"/>
              <a:t> is a </a:t>
            </a:r>
            <a:r>
              <a:rPr lang="en-US" sz="2200" dirty="0" err="1"/>
              <a:t>ribonuclease</a:t>
            </a:r>
            <a:r>
              <a:rPr lang="en-US" sz="2200" dirty="0"/>
              <a:t> rather than a glycoside hydrolase</a:t>
            </a:r>
            <a:r>
              <a:rPr lang="en-US" sz="2200" dirty="0" smtClean="0"/>
              <a:t>.</a:t>
            </a:r>
            <a:endParaRPr lang="en-US" sz="2200" dirty="0"/>
          </a:p>
          <a:p>
            <a:pPr>
              <a:spcAft>
                <a:spcPts val="1200"/>
              </a:spcAft>
            </a:pPr>
            <a:r>
              <a:rPr lang="en-US" sz="2200" dirty="0"/>
              <a:t>α-</a:t>
            </a:r>
            <a:r>
              <a:rPr lang="en-US" sz="2200" dirty="0" err="1"/>
              <a:t>Sarcin</a:t>
            </a:r>
            <a:r>
              <a:rPr lang="en-US" sz="2200" dirty="0"/>
              <a:t> cleaves a single </a:t>
            </a:r>
            <a:r>
              <a:rPr lang="en-US" sz="2200" dirty="0" err="1"/>
              <a:t>phosphodiester</a:t>
            </a:r>
            <a:r>
              <a:rPr lang="en-US" sz="2200" dirty="0"/>
              <a:t> linkage in the 28S RNA in the same loop where ricin acts, and this cleavage completely inhibits protein synthesis</a:t>
            </a:r>
            <a:r>
              <a:rPr lang="en-US" sz="2200" dirty="0" smtClean="0"/>
              <a:t>.</a:t>
            </a:r>
            <a:endParaRPr lang="en-US" sz="2200" dirty="0"/>
          </a:p>
          <a:p>
            <a:pPr>
              <a:spcAft>
                <a:spcPts val="1200"/>
              </a:spcAft>
            </a:pPr>
            <a:r>
              <a:rPr lang="en-US" sz="2200" dirty="0"/>
              <a:t>Therefore, ricin, α-</a:t>
            </a:r>
            <a:r>
              <a:rPr lang="en-US" sz="2200" dirty="0" err="1"/>
              <a:t>sarcin</a:t>
            </a:r>
            <a:r>
              <a:rPr lang="en-US" sz="2200" dirty="0"/>
              <a:t>, and diphtheria toxin all act by inhibiting protein-synthesis elongation; ricin and α-</a:t>
            </a:r>
            <a:r>
              <a:rPr lang="en-US" sz="2200" dirty="0" err="1"/>
              <a:t>sarcin</a:t>
            </a:r>
            <a:r>
              <a:rPr lang="en-US" sz="2200" dirty="0"/>
              <a:t> do this by covalently modifying </a:t>
            </a:r>
            <a:r>
              <a:rPr lang="en-US" sz="2200" dirty="0" err="1"/>
              <a:t>rRNA</a:t>
            </a:r>
            <a:r>
              <a:rPr lang="en-US" sz="2200" dirty="0"/>
              <a:t>, and diphtheria toxin does this by covalently modifying the elongation factor</a:t>
            </a:r>
            <a:r>
              <a:rPr lang="en-US" sz="2200" dirty="0" smtClean="0"/>
              <a:t>.</a:t>
            </a:r>
            <a:endParaRPr lang="en-US" sz="2200" dirty="0"/>
          </a:p>
          <a:p>
            <a:pPr>
              <a:spcAft>
                <a:spcPts val="1200"/>
              </a:spcAft>
            </a:pPr>
            <a:r>
              <a:rPr lang="en-US" sz="2200" dirty="0"/>
              <a:t>Researchers are attempting to modify α-</a:t>
            </a:r>
            <a:r>
              <a:rPr lang="en-US" sz="2200" dirty="0" err="1"/>
              <a:t>sarcin</a:t>
            </a:r>
            <a:r>
              <a:rPr lang="en-US" sz="2200" dirty="0"/>
              <a:t> for use as an antitumor drug</a:t>
            </a:r>
            <a:r>
              <a:rPr lang="en-US" sz="2200" dirty="0" smtClean="0"/>
              <a:t>.</a:t>
            </a:r>
            <a:endParaRPr lang="en-US" sz="2200" dirty="0"/>
          </a:p>
        </p:txBody>
      </p:sp>
    </p:spTree>
    <p:extLst>
      <p:ext uri="{BB962C8B-B14F-4D97-AF65-F5344CB8AC3E}">
        <p14:creationId xmlns:p14="http://schemas.microsoft.com/office/powerpoint/2010/main" val="595722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smtClean="0">
                <a:solidFill>
                  <a:srgbClr val="843C0C"/>
                </a:solidFill>
              </a:rPr>
              <a:t>Section 31.6 </a:t>
            </a:r>
            <a:r>
              <a:rPr lang="en-US" sz="2800" dirty="0">
                <a:solidFill>
                  <a:srgbClr val="843C0C"/>
                </a:solidFill>
              </a:rPr>
              <a:t>Ribosomes Bound to the Endoplasmic Reticulum Manufacture Secretory and Membrane Proteins</a:t>
            </a: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sz="2200" dirty="0"/>
              <a:t>In eukaryotes, protein sorting or protein targeting is the process of directing proteins to distinct organelles such as the nucleus, mitochondria, and endoplasmic reticulum</a:t>
            </a:r>
            <a:r>
              <a:rPr lang="en-US" sz="2200" dirty="0" smtClean="0"/>
              <a:t>.</a:t>
            </a:r>
            <a:endParaRPr lang="en-US" sz="2200" dirty="0"/>
          </a:p>
          <a:p>
            <a:pPr>
              <a:spcAft>
                <a:spcPts val="1200"/>
              </a:spcAft>
            </a:pPr>
            <a:r>
              <a:rPr lang="en-US" sz="2200" dirty="0"/>
              <a:t>Two pathways are used to sort proteins. In one, completed proteins are delivered to the target</a:t>
            </a:r>
            <a:r>
              <a:rPr lang="en-US" sz="2200" dirty="0" smtClean="0"/>
              <a:t>.</a:t>
            </a:r>
            <a:endParaRPr lang="en-US" sz="2200" dirty="0"/>
          </a:p>
          <a:p>
            <a:pPr>
              <a:spcAft>
                <a:spcPts val="1200"/>
              </a:spcAft>
            </a:pPr>
            <a:r>
              <a:rPr lang="en-US" sz="2200" dirty="0"/>
              <a:t>The other pathway is called the secretory pathway, in which proteins are inserted into the endoplasmic reticulum membrane </a:t>
            </a:r>
            <a:r>
              <a:rPr lang="en-US" sz="2200" dirty="0" err="1"/>
              <a:t>cotranslationally</a:t>
            </a:r>
            <a:r>
              <a:rPr lang="en-US" sz="2200" dirty="0" smtClean="0"/>
              <a:t>.</a:t>
            </a:r>
            <a:endParaRPr lang="en-US" sz="2200" dirty="0"/>
          </a:p>
          <a:p>
            <a:pPr>
              <a:spcAft>
                <a:spcPts val="1200"/>
              </a:spcAft>
            </a:pPr>
            <a:r>
              <a:rPr lang="en-US" sz="2200" dirty="0"/>
              <a:t>Protein synthesis in the secretory pathway occurs on ribosomes bound to the endoplasmic reticulum (ER). ER with ribosomes bound is called the rough ER, whereas smooth ER lacks ribosomes.</a:t>
            </a:r>
          </a:p>
        </p:txBody>
      </p:sp>
    </p:spTree>
    <p:extLst>
      <p:ext uri="{BB962C8B-B14F-4D97-AF65-F5344CB8AC3E}">
        <p14:creationId xmlns:p14="http://schemas.microsoft.com/office/powerpoint/2010/main" val="1037528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Ribosomes are </a:t>
            </a:r>
            <a:r>
              <a:rPr lang="en-US" dirty="0" smtClean="0">
                <a:solidFill>
                  <a:srgbClr val="843C0C"/>
                </a:solidFill>
              </a:rPr>
              <a:t>Bound </a:t>
            </a:r>
            <a:r>
              <a:rPr lang="en-US" dirty="0">
                <a:solidFill>
                  <a:srgbClr val="843C0C"/>
                </a:solidFill>
              </a:rPr>
              <a:t>to the </a:t>
            </a:r>
            <a:r>
              <a:rPr lang="en-US" dirty="0">
                <a:solidFill>
                  <a:srgbClr val="843C0C"/>
                </a:solidFill>
              </a:rPr>
              <a:t>E</a:t>
            </a:r>
            <a:r>
              <a:rPr lang="en-US" dirty="0" smtClean="0">
                <a:solidFill>
                  <a:srgbClr val="843C0C"/>
                </a:solidFill>
              </a:rPr>
              <a:t>ndoplasmic Reticulum</a:t>
            </a:r>
            <a:endParaRPr lang="en-US" dirty="0">
              <a:solidFill>
                <a:srgbClr val="843C0C"/>
              </a:solidFill>
            </a:endParaRPr>
          </a:p>
        </p:txBody>
      </p:sp>
      <p:pic>
        <p:nvPicPr>
          <p:cNvPr id="6" name="Picture 2" descr="An electron micrograph shows the Nucleus, Smooth endoplasmic reticulum, Rough endoplasmic reticulum, and Mitochondria in a cell. An electron micrograph shows smooth endoplasmic reticulum close to the nucleus and rough endoplasmic reticulum with bound ribosomes located farther from the nucleus. Mitochondria are located near the edge of the image. The Nucleus is located in the top portion of the image as a semicircular with irregular dark spots and a membrane between it and the rest of the cell. The smooth endoplasmic reticulum appears as smooth circular and tubular structures. The rough endoplasmic reticulum appears as double sets of lines with dark dots on them. The mitochondria are circular with dark spots and circular white spots within the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6" y="1723632"/>
            <a:ext cx="4480189" cy="471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69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Protein </a:t>
            </a:r>
            <a:r>
              <a:rPr lang="en-US" sz="3200" dirty="0" smtClean="0">
                <a:solidFill>
                  <a:srgbClr val="843C0C"/>
                </a:solidFill>
              </a:rPr>
              <a:t>Synthesis </a:t>
            </a:r>
            <a:r>
              <a:rPr lang="en-US" sz="3200" dirty="0">
                <a:solidFill>
                  <a:srgbClr val="843C0C"/>
                </a:solidFill>
              </a:rPr>
              <a:t>B</a:t>
            </a:r>
            <a:r>
              <a:rPr lang="en-US" sz="3200" dirty="0" smtClean="0">
                <a:solidFill>
                  <a:srgbClr val="843C0C"/>
                </a:solidFill>
              </a:rPr>
              <a:t>egins </a:t>
            </a:r>
            <a:r>
              <a:rPr lang="en-US" sz="3200" dirty="0">
                <a:solidFill>
                  <a:srgbClr val="843C0C"/>
                </a:solidFill>
              </a:rPr>
              <a:t>on </a:t>
            </a:r>
            <a:r>
              <a:rPr lang="en-US" sz="3200" dirty="0" smtClean="0">
                <a:solidFill>
                  <a:srgbClr val="843C0C"/>
                </a:solidFill>
              </a:rPr>
              <a:t>Ribosomes </a:t>
            </a:r>
            <a:r>
              <a:rPr lang="en-US" sz="3200" dirty="0">
                <a:solidFill>
                  <a:srgbClr val="843C0C"/>
                </a:solidFill>
              </a:rPr>
              <a:t>that are </a:t>
            </a:r>
            <a:r>
              <a:rPr lang="en-US" sz="3200" dirty="0" smtClean="0">
                <a:solidFill>
                  <a:srgbClr val="843C0C"/>
                </a:solidFill>
              </a:rPr>
              <a:t>Free </a:t>
            </a:r>
            <a:r>
              <a:rPr lang="en-US" sz="3200" dirty="0">
                <a:solidFill>
                  <a:srgbClr val="843C0C"/>
                </a:solidFill>
              </a:rPr>
              <a:t>in the </a:t>
            </a:r>
            <a:r>
              <a:rPr lang="en-US" sz="3200" dirty="0" smtClean="0">
                <a:solidFill>
                  <a:srgbClr val="843C0C"/>
                </a:solidFill>
              </a:rPr>
              <a:t>Cytoplasm</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sz="2400" dirty="0"/>
              <a:t>The synthesis of proteins bound for the secretory pathway begins on ribosomes that are free in the cytoplasm</a:t>
            </a:r>
            <a:r>
              <a:rPr lang="en-US" sz="2400" dirty="0" smtClean="0"/>
              <a:t>.</a:t>
            </a:r>
            <a:endParaRPr lang="en-US" sz="2400" dirty="0"/>
          </a:p>
          <a:p>
            <a:pPr>
              <a:spcAft>
                <a:spcPts val="1200"/>
              </a:spcAft>
            </a:pPr>
            <a:r>
              <a:rPr lang="en-US" sz="2400" dirty="0"/>
              <a:t>Once a portion of the nascent protein that contains a specific signal emerges from the ribosome, synthesis is halted and the ribosome complex is directed to the ER</a:t>
            </a:r>
            <a:r>
              <a:rPr lang="en-US" sz="2400" dirty="0" smtClean="0"/>
              <a:t>.</a:t>
            </a:r>
            <a:endParaRPr lang="en-US" sz="2400" dirty="0"/>
          </a:p>
          <a:p>
            <a:pPr>
              <a:spcAft>
                <a:spcPts val="1200"/>
              </a:spcAft>
            </a:pPr>
            <a:r>
              <a:rPr lang="en-US" sz="2400" dirty="0"/>
              <a:t>Once bound to the ER, protein synthesis is reactivated, with the nascent protein now directed through the membrane of the ER.</a:t>
            </a:r>
          </a:p>
        </p:txBody>
      </p:sp>
    </p:spTree>
    <p:extLst>
      <p:ext uri="{BB962C8B-B14F-4D97-AF65-F5344CB8AC3E}">
        <p14:creationId xmlns:p14="http://schemas.microsoft.com/office/powerpoint/2010/main" val="2864088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Signal </a:t>
            </a:r>
            <a:r>
              <a:rPr lang="en-US" sz="2800" dirty="0" smtClean="0">
                <a:solidFill>
                  <a:srgbClr val="843C0C"/>
                </a:solidFill>
              </a:rPr>
              <a:t>Sequences </a:t>
            </a:r>
            <a:r>
              <a:rPr lang="en-US" sz="2800" dirty="0">
                <a:solidFill>
                  <a:srgbClr val="843C0C"/>
                </a:solidFill>
              </a:rPr>
              <a:t>M</a:t>
            </a:r>
            <a:r>
              <a:rPr lang="en-US" sz="2800" dirty="0" smtClean="0">
                <a:solidFill>
                  <a:srgbClr val="843C0C"/>
                </a:solidFill>
              </a:rPr>
              <a:t>ark </a:t>
            </a:r>
            <a:r>
              <a:rPr lang="en-US" sz="2800" dirty="0">
                <a:solidFill>
                  <a:srgbClr val="843C0C"/>
                </a:solidFill>
              </a:rPr>
              <a:t>P</a:t>
            </a:r>
            <a:r>
              <a:rPr lang="en-US" sz="2800" dirty="0" smtClean="0">
                <a:solidFill>
                  <a:srgbClr val="843C0C"/>
                </a:solidFill>
              </a:rPr>
              <a:t>roteins </a:t>
            </a:r>
            <a:r>
              <a:rPr lang="en-US" sz="2800" dirty="0">
                <a:solidFill>
                  <a:srgbClr val="843C0C"/>
                </a:solidFill>
              </a:rPr>
              <a:t>for </a:t>
            </a:r>
            <a:r>
              <a:rPr lang="en-US" sz="2800" dirty="0">
                <a:solidFill>
                  <a:srgbClr val="843C0C"/>
                </a:solidFill>
              </a:rPr>
              <a:t>T</a:t>
            </a:r>
            <a:r>
              <a:rPr lang="en-US" sz="2800" dirty="0" smtClean="0">
                <a:solidFill>
                  <a:srgbClr val="843C0C"/>
                </a:solidFill>
              </a:rPr>
              <a:t>ranslocation Across </a:t>
            </a:r>
            <a:r>
              <a:rPr lang="en-US" sz="2800" dirty="0">
                <a:solidFill>
                  <a:srgbClr val="843C0C"/>
                </a:solidFill>
              </a:rPr>
              <a:t>the </a:t>
            </a:r>
            <a:r>
              <a:rPr lang="en-US" sz="2800" dirty="0" smtClean="0">
                <a:solidFill>
                  <a:srgbClr val="843C0C"/>
                </a:solidFill>
              </a:rPr>
              <a:t>Endoplasmic </a:t>
            </a:r>
            <a:r>
              <a:rPr lang="en-US" sz="2800" dirty="0">
                <a:solidFill>
                  <a:srgbClr val="843C0C"/>
                </a:solidFill>
              </a:rPr>
              <a:t>R</a:t>
            </a:r>
            <a:r>
              <a:rPr lang="en-US" sz="2800" dirty="0" smtClean="0">
                <a:solidFill>
                  <a:srgbClr val="843C0C"/>
                </a:solidFill>
              </a:rPr>
              <a:t>eticulum </a:t>
            </a:r>
            <a:r>
              <a:rPr lang="en-US" sz="2800" dirty="0">
                <a:solidFill>
                  <a:srgbClr val="843C0C"/>
                </a:solidFill>
              </a:rPr>
              <a:t>M</a:t>
            </a:r>
            <a:r>
              <a:rPr lang="en-US" sz="2800" dirty="0" smtClean="0">
                <a:solidFill>
                  <a:srgbClr val="843C0C"/>
                </a:solidFill>
              </a:rPr>
              <a:t>embrane </a:t>
            </a:r>
            <a:r>
              <a:rPr lang="en-US" sz="2800" dirty="0" smtClean="0">
                <a:solidFill>
                  <a:srgbClr val="843C0C"/>
                </a:solidFill>
              </a:rPr>
              <a:t>(</a:t>
            </a:r>
            <a:r>
              <a:rPr lang="en-US" sz="2800" dirty="0" smtClean="0">
                <a:solidFill>
                  <a:srgbClr val="843C0C"/>
                </a:solidFill>
              </a:rPr>
              <a:t>1/2</a:t>
            </a:r>
            <a:r>
              <a:rPr lang="en-US" sz="2800" dirty="0" smtClean="0">
                <a:solidFill>
                  <a:srgbClr val="843C0C"/>
                </a:solidFill>
              </a:rPr>
              <a:t>)</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200" dirty="0"/>
              <a:t>Several components are required for the </a:t>
            </a:r>
            <a:r>
              <a:rPr lang="en-US" sz="2200" dirty="0" err="1"/>
              <a:t>cotranslational</a:t>
            </a:r>
            <a:r>
              <a:rPr lang="en-US" sz="2200" dirty="0"/>
              <a:t> insertion of proteins into the ER</a:t>
            </a:r>
            <a:r>
              <a:rPr lang="en-US" sz="2200" dirty="0" smtClean="0"/>
              <a:t>.</a:t>
            </a:r>
            <a:endParaRPr lang="en-US" sz="2200" dirty="0"/>
          </a:p>
          <a:p>
            <a:pPr lvl="1">
              <a:spcAft>
                <a:spcPts val="1200"/>
              </a:spcAft>
              <a:buFontTx/>
              <a:buAutoNum type="arabicPeriod"/>
            </a:pPr>
            <a:r>
              <a:rPr lang="en-US" sz="2000" dirty="0"/>
              <a:t>The signal sequence is a sequence of 9–12 hydrophobic residues, along with positively charged residues, which forms an alpha helix near the N-terminal end of the nascent protein and identifies it as one that must cross the ER membrane. A signal peptidase on the </a:t>
            </a:r>
            <a:r>
              <a:rPr lang="en-US" sz="2000" dirty="0" err="1"/>
              <a:t>lumenal</a:t>
            </a:r>
            <a:r>
              <a:rPr lang="en-US" sz="2000" dirty="0"/>
              <a:t> side of the ER membrane may remove the signal sequence</a:t>
            </a:r>
            <a:r>
              <a:rPr lang="en-US" sz="2000" dirty="0" smtClean="0"/>
              <a:t>.</a:t>
            </a:r>
            <a:endParaRPr lang="en-US" sz="2000" dirty="0"/>
          </a:p>
          <a:p>
            <a:pPr lvl="1">
              <a:spcAft>
                <a:spcPts val="1200"/>
              </a:spcAft>
              <a:buFontTx/>
              <a:buAutoNum type="arabicPeriod"/>
            </a:pPr>
            <a:r>
              <a:rPr lang="en-US" sz="2000" dirty="0"/>
              <a:t>The signal-recognition particle (SRP), a GTP-binding </a:t>
            </a:r>
            <a:r>
              <a:rPr lang="en-US" sz="2000" dirty="0" err="1"/>
              <a:t>ribonucleoprotein</a:t>
            </a:r>
            <a:r>
              <a:rPr lang="en-US" sz="2000" dirty="0"/>
              <a:t> with </a:t>
            </a:r>
            <a:r>
              <a:rPr lang="en-US" sz="2000" dirty="0" err="1"/>
              <a:t>GTPase</a:t>
            </a:r>
            <a:r>
              <a:rPr lang="en-US" sz="2000" dirty="0"/>
              <a:t> activity, binds the signal sequence as it exits the ribosome and directs the complex to the ER. Binding of SRP to the ribosome halts protein synthesis.</a:t>
            </a:r>
          </a:p>
        </p:txBody>
      </p:sp>
    </p:spTree>
    <p:extLst>
      <p:ext uri="{BB962C8B-B14F-4D97-AF65-F5344CB8AC3E}">
        <p14:creationId xmlns:p14="http://schemas.microsoft.com/office/powerpoint/2010/main" val="156300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Accuracy of </a:t>
            </a:r>
            <a:r>
              <a:rPr lang="en-US" dirty="0" smtClean="0">
                <a:solidFill>
                  <a:srgbClr val="843C0C"/>
                </a:solidFill>
              </a:rPr>
              <a:t>Protein </a:t>
            </a:r>
            <a:r>
              <a:rPr lang="en-US" dirty="0">
                <a:solidFill>
                  <a:srgbClr val="843C0C"/>
                </a:solidFill>
              </a:rPr>
              <a:t>S</a:t>
            </a:r>
            <a:r>
              <a:rPr lang="en-US" dirty="0" smtClean="0">
                <a:solidFill>
                  <a:srgbClr val="843C0C"/>
                </a:solidFill>
              </a:rPr>
              <a:t>ynthesis</a:t>
            </a:r>
            <a:endParaRPr lang="en-US" dirty="0">
              <a:solidFill>
                <a:srgbClr val="843C0C"/>
              </a:solidFill>
            </a:endParaRPr>
          </a:p>
        </p:txBody>
      </p:sp>
      <p:pic>
        <p:nvPicPr>
          <p:cNvPr id="1026" name="Picture 2" descr="A table explains the accuracy of protein synthesis. The table has four columns and four rows. The first column header is: frequency of inserting an incorrect amino acid. Columns 2nd, 3rd, and 4th are given under the heading: probability of synthesizing an error free protein; number of amino acid residues: 100, 300, and 1000. A note below the table reads: The probability of lowercase italic P of forming a protein with no errors depends on lowercase italic N, the number of amino acids, and lowercase epsilon, the frequency of insertion of a wrong amino acid. Formula is: lowercase italic P equals open parenthesis 1 minus lowercase epsilon end parenthesis superscript lowercase italic N.&#10;The data are as follows:&#10;Row 1: Frequency: 10 to the power minus 2; 100 residues: 0 point 3 6 6; 300 residues: 0 point 0 4 9; 1000 residues: 0 point 0 0 0&#10;Row 2: Frequency: 10 to the power minus 3; 100 residues: 0 point 0 9 5; 300 residues: 0 point 7 4 1; 1000 residues: 0 point 3 6 8&#10;Row 3: Frequency: 10 to the power minus 4; 100 residues: 0 point 9 9 0; 300 residues: 0 point 9 7 0; 1000 residues: 0 point 9 0 5&#10;Row 4: Frequency: 10 to the power minus 5; 100 residues: 0 point 9 9 9; 300 residues: 0 point 9 9 7; 1000 residues: 0 point 9 9 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504827"/>
            <a:ext cx="6559446" cy="514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09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Signal Sequences Mark Proteins for Translocation Across the Endoplasmic Reticulum Membrane </a:t>
            </a:r>
            <a:r>
              <a:rPr lang="en-US" sz="2800" dirty="0" smtClean="0">
                <a:solidFill>
                  <a:srgbClr val="843C0C"/>
                </a:solidFill>
              </a:rPr>
              <a:t>(2/2</a:t>
            </a:r>
            <a:r>
              <a:rPr lang="en-US" sz="2800" dirty="0">
                <a:solidFill>
                  <a:srgbClr val="843C0C"/>
                </a:solidFill>
              </a:rPr>
              <a:t>)</a:t>
            </a:r>
            <a:endParaRPr lang="en-US" sz="2800" dirty="0"/>
          </a:p>
        </p:txBody>
      </p:sp>
      <p:sp>
        <p:nvSpPr>
          <p:cNvPr id="10" name="Content Placeholder 9"/>
          <p:cNvSpPr>
            <a:spLocks noGrp="1"/>
          </p:cNvSpPr>
          <p:nvPr>
            <p:ph idx="1"/>
          </p:nvPr>
        </p:nvSpPr>
        <p:spPr>
          <a:xfrm>
            <a:off x="457200" y="1600200"/>
            <a:ext cx="8229600" cy="4912567"/>
          </a:xfrm>
        </p:spPr>
        <p:txBody>
          <a:bodyPr>
            <a:noAutofit/>
          </a:bodyPr>
          <a:lstStyle/>
          <a:p>
            <a:pPr marL="1028700" lvl="1">
              <a:spcAft>
                <a:spcPts val="1200"/>
              </a:spcAft>
              <a:buFont typeface="+mj-lt"/>
              <a:buAutoNum type="arabicPeriod" startAt="3"/>
            </a:pPr>
            <a:r>
              <a:rPr lang="en-US" sz="2000" dirty="0"/>
              <a:t>The SRP receptor, an integral membrane with </a:t>
            </a:r>
            <a:r>
              <a:rPr lang="en-US" sz="2000" dirty="0" err="1"/>
              <a:t>GTPase</a:t>
            </a:r>
            <a:r>
              <a:rPr lang="en-US" sz="2000" dirty="0"/>
              <a:t> activity, binds to the SRP-ribosome complex</a:t>
            </a:r>
            <a:r>
              <a:rPr lang="en-US" sz="2000" dirty="0" smtClean="0"/>
              <a:t>.</a:t>
            </a:r>
            <a:endParaRPr lang="en-US" sz="2000" dirty="0"/>
          </a:p>
          <a:p>
            <a:pPr marL="1028700" lvl="1">
              <a:spcAft>
                <a:spcPts val="1200"/>
              </a:spcAft>
              <a:buFont typeface="+mj-lt"/>
              <a:buAutoNum type="arabicPeriod" startAt="3"/>
            </a:pPr>
            <a:r>
              <a:rPr lang="en-US" sz="2000" dirty="0"/>
              <a:t>The </a:t>
            </a:r>
            <a:r>
              <a:rPr lang="en-US" sz="2000" dirty="0" err="1"/>
              <a:t>translocon</a:t>
            </a:r>
            <a:r>
              <a:rPr lang="en-US" sz="2000" dirty="0"/>
              <a:t>, a protein-conducting channel, accepts the ribosome from the SRP–SRP receptor complex, and protein synthesis begins again with the protein now passing through the membrane in the </a:t>
            </a:r>
            <a:r>
              <a:rPr lang="en-US" sz="2000" dirty="0" err="1"/>
              <a:t>translocon</a:t>
            </a:r>
            <a:r>
              <a:rPr lang="en-US" sz="2000" dirty="0" smtClean="0"/>
              <a:t>.</a:t>
            </a:r>
            <a:endParaRPr lang="en-US" sz="2000" dirty="0"/>
          </a:p>
          <a:p>
            <a:pPr>
              <a:spcAft>
                <a:spcPts val="1200"/>
              </a:spcAft>
            </a:pPr>
            <a:r>
              <a:rPr lang="en-US" sz="2200" dirty="0"/>
              <a:t>Upon GTP hydrolysis, the SRP and SRP receptor dissociate and begin another cycle.</a:t>
            </a:r>
          </a:p>
        </p:txBody>
      </p:sp>
    </p:spTree>
    <p:extLst>
      <p:ext uri="{BB962C8B-B14F-4D97-AF65-F5344CB8AC3E}">
        <p14:creationId xmlns:p14="http://schemas.microsoft.com/office/powerpoint/2010/main" val="33765304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Amino-terminal </a:t>
            </a:r>
            <a:r>
              <a:rPr lang="en-US" sz="2800" dirty="0" smtClean="0">
                <a:solidFill>
                  <a:srgbClr val="843C0C"/>
                </a:solidFill>
              </a:rPr>
              <a:t>Signal </a:t>
            </a:r>
            <a:r>
              <a:rPr lang="en-US" sz="2800" dirty="0">
                <a:solidFill>
                  <a:srgbClr val="843C0C"/>
                </a:solidFill>
              </a:rPr>
              <a:t>S</a:t>
            </a:r>
            <a:r>
              <a:rPr lang="en-US" sz="2800" dirty="0" smtClean="0">
                <a:solidFill>
                  <a:srgbClr val="843C0C"/>
                </a:solidFill>
              </a:rPr>
              <a:t>equences </a:t>
            </a:r>
            <a:r>
              <a:rPr lang="en-US" sz="2800" dirty="0">
                <a:solidFill>
                  <a:srgbClr val="843C0C"/>
                </a:solidFill>
              </a:rPr>
              <a:t>of </a:t>
            </a:r>
            <a:r>
              <a:rPr lang="en-US" sz="2800" dirty="0" smtClean="0">
                <a:solidFill>
                  <a:srgbClr val="843C0C"/>
                </a:solidFill>
              </a:rPr>
              <a:t>Some </a:t>
            </a:r>
            <a:r>
              <a:rPr lang="en-US" sz="2800" dirty="0">
                <a:solidFill>
                  <a:srgbClr val="843C0C"/>
                </a:solidFill>
              </a:rPr>
              <a:t>E</a:t>
            </a:r>
            <a:r>
              <a:rPr lang="en-US" sz="2800" dirty="0" smtClean="0">
                <a:solidFill>
                  <a:srgbClr val="843C0C"/>
                </a:solidFill>
              </a:rPr>
              <a:t>ukaryotic Secretory </a:t>
            </a:r>
            <a:r>
              <a:rPr lang="en-US" sz="2800" dirty="0">
                <a:solidFill>
                  <a:srgbClr val="843C0C"/>
                </a:solidFill>
              </a:rPr>
              <a:t>and </a:t>
            </a:r>
            <a:r>
              <a:rPr lang="en-US" sz="2800" dirty="0" smtClean="0">
                <a:solidFill>
                  <a:srgbClr val="843C0C"/>
                </a:solidFill>
              </a:rPr>
              <a:t>Plasma-membrane </a:t>
            </a:r>
            <a:r>
              <a:rPr lang="en-US" sz="2800" dirty="0">
                <a:solidFill>
                  <a:srgbClr val="843C0C"/>
                </a:solidFill>
              </a:rPr>
              <a:t>P</a:t>
            </a:r>
            <a:r>
              <a:rPr lang="en-US" sz="2800" dirty="0" smtClean="0">
                <a:solidFill>
                  <a:srgbClr val="843C0C"/>
                </a:solidFill>
              </a:rPr>
              <a:t>roteins</a:t>
            </a:r>
            <a:endParaRPr lang="en-US" sz="2800" dirty="0">
              <a:solidFill>
                <a:srgbClr val="843C0C"/>
              </a:solidFill>
            </a:endParaRPr>
          </a:p>
        </p:txBody>
      </p:sp>
      <p:pic>
        <p:nvPicPr>
          <p:cNvPr id="5" name="Picture 2" descr="A chart shows amino-terminal signal sequences of some eukaryotic secretory and plasma-membrane proteins. Each sequence depicts a hydrophobic core which is preceded by basic residues, and followed by a cleavage site. The sequences are as follows: Human growth hormone: M A T G S (R-basic residue) T S (core starts) L L L A F G L L C L P W L (core ends) Q E G S A (cleavage site) F P T Human proinsulin: M A L W M (R-basic residue) L L P (core starts) L L A L L A L W(core ends) G P D P A A A (cleavage site) F V N Bovine proalbumin: M (K-basic residue) W V T F I S (core starts) L L L F(core ends) S S A Y S (cleavage site) R G V Mouse antibody H chain: M (K-basic residue) V L S (core starts) L L Y L L(core ends) T A I P H I M S (cleavage site) D V G&#10;Chicken lysozyme: M (R-basic residue) S (core starts) L L I L V L C F L(core ends) P K (core starts) L A A L(core ends) G (cleavage site) K V G&#10;Bee promellitin: M (K-basic residue) F L V N (core starts) V A L V F M V V Y I(core ends) S Y I Y A (cleavage site)A P Drosophilia glue protein: M (K-basic residue) (core starts) L L V V A V I A C M L I G F A(core ends) D P A S G (cleavage site) C K D&#10;Zea maize protein 19: M A A (K-basic residue) (core starts)I F C L I M L L G L(core ends) S A S A A T A (cleavage site)S I F Yeast invertase: (core starts)M L L(core ends) O (core starts)A F L F L L A(core ends) G (core starts)F A A (K-basic residue) I(core ends) S (core starts)A(core ends) (cleavage site) S M T&#10;Human influenza virus A: (core starts)M (K-basic residue) A (K-basic residue) L L V L L Y A F V A(core ends) G (cleavage site)D Q I"/>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795232"/>
            <a:ext cx="8068851" cy="429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97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Signal-recognition </a:t>
            </a:r>
            <a:r>
              <a:rPr lang="en-US" dirty="0">
                <a:solidFill>
                  <a:srgbClr val="843C0C"/>
                </a:solidFill>
              </a:rPr>
              <a:t>P</a:t>
            </a:r>
            <a:r>
              <a:rPr lang="en-US" dirty="0" smtClean="0">
                <a:solidFill>
                  <a:srgbClr val="843C0C"/>
                </a:solidFill>
              </a:rPr>
              <a:t>article</a:t>
            </a:r>
            <a:endParaRPr lang="en-US" dirty="0">
              <a:solidFill>
                <a:srgbClr val="843C0C"/>
              </a:solidFill>
            </a:endParaRPr>
          </a:p>
        </p:txBody>
      </p:sp>
      <p:pic>
        <p:nvPicPr>
          <p:cNvPr id="6" name="Picture 2" descr="An illustration depicts the structure of the signal-recognition particle. Four proteins are closely located at one end of a 300-nucleotide R N A molecule, starting with S R P 54 which binds the E R signal sequence, followed by S R P 19, S R P 68 and S R P72. Two other proteins, S R P 9 and S R P 14, are bound together farther down the ch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38243"/>
            <a:ext cx="5421029" cy="488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578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SRP </a:t>
            </a:r>
            <a:r>
              <a:rPr lang="en-US" dirty="0" smtClean="0">
                <a:solidFill>
                  <a:srgbClr val="843C0C"/>
                </a:solidFill>
              </a:rPr>
              <a:t>Targeting </a:t>
            </a:r>
            <a:r>
              <a:rPr lang="en-US" dirty="0">
                <a:solidFill>
                  <a:srgbClr val="843C0C"/>
                </a:solidFill>
              </a:rPr>
              <a:t>C</a:t>
            </a:r>
            <a:r>
              <a:rPr lang="en-US" dirty="0" smtClean="0">
                <a:solidFill>
                  <a:srgbClr val="843C0C"/>
                </a:solidFill>
              </a:rPr>
              <a:t>ycle</a:t>
            </a:r>
            <a:endParaRPr lang="en-US" dirty="0">
              <a:solidFill>
                <a:srgbClr val="843C0C"/>
              </a:solidFill>
            </a:endParaRPr>
          </a:p>
        </p:txBody>
      </p:sp>
      <p:pic>
        <p:nvPicPr>
          <p:cNvPr id="5" name="Picture 2" descr="An illustration depicts eight stages of the S R P targeting cycle. Step 1 shows protein synthesis beginning on free ribosomes. Once the signal sequence exits the polypeptide channel on the 50 S subunit of the ribosome, it is bound by the S R P, leading to a halting of protein synthesis. Step 3 shows the S R P - ribosome complex docking with the S R P receptor in the E R membrane, whose translocon is closed at this point. The S R P and S R P receptor hydrolyze bound G T Ps, with the result that protein synthesis restarts, and the S R P is released to bind another signal sequence. The ribosome is now on top of the opened translocon which allows the signal sequence to enter the lumen of E R. Here the signal peptidase cleaves the signal sequence, allowing protein to continue synthesizing directly into the E R. Once the synthesis is over, the ribosome is released from the translocon which closes the protein tunn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5119" y="1949138"/>
            <a:ext cx="8073762" cy="464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16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Transport </a:t>
            </a:r>
            <a:r>
              <a:rPr lang="en-US" sz="3200" dirty="0" smtClean="0">
                <a:solidFill>
                  <a:srgbClr val="843C0C"/>
                </a:solidFill>
              </a:rPr>
              <a:t>Vesicles </a:t>
            </a:r>
            <a:r>
              <a:rPr lang="en-US" sz="3200" dirty="0">
                <a:solidFill>
                  <a:srgbClr val="843C0C"/>
                </a:solidFill>
              </a:rPr>
              <a:t>C</a:t>
            </a:r>
            <a:r>
              <a:rPr lang="en-US" sz="3200" dirty="0" smtClean="0">
                <a:solidFill>
                  <a:srgbClr val="843C0C"/>
                </a:solidFill>
              </a:rPr>
              <a:t>arry </a:t>
            </a:r>
            <a:r>
              <a:rPr lang="en-US" sz="3200" dirty="0">
                <a:solidFill>
                  <a:srgbClr val="843C0C"/>
                </a:solidFill>
              </a:rPr>
              <a:t>C</a:t>
            </a:r>
            <a:r>
              <a:rPr lang="en-US" sz="3200" dirty="0" smtClean="0">
                <a:solidFill>
                  <a:srgbClr val="843C0C"/>
                </a:solidFill>
              </a:rPr>
              <a:t>argo </a:t>
            </a:r>
            <a:r>
              <a:rPr lang="en-US" sz="3200" dirty="0">
                <a:solidFill>
                  <a:srgbClr val="843C0C"/>
                </a:solidFill>
              </a:rPr>
              <a:t>P</a:t>
            </a:r>
            <a:r>
              <a:rPr lang="en-US" sz="3200" dirty="0" smtClean="0">
                <a:solidFill>
                  <a:srgbClr val="843C0C"/>
                </a:solidFill>
              </a:rPr>
              <a:t>roteins </a:t>
            </a:r>
            <a:r>
              <a:rPr lang="en-US" sz="3200" dirty="0">
                <a:solidFill>
                  <a:srgbClr val="843C0C"/>
                </a:solidFill>
              </a:rPr>
              <a:t>to </a:t>
            </a:r>
            <a:r>
              <a:rPr lang="en-US" sz="3200" dirty="0">
                <a:solidFill>
                  <a:srgbClr val="843C0C"/>
                </a:solidFill>
              </a:rPr>
              <a:t>T</a:t>
            </a:r>
            <a:r>
              <a:rPr lang="en-US" sz="3200" dirty="0" smtClean="0">
                <a:solidFill>
                  <a:srgbClr val="843C0C"/>
                </a:solidFill>
              </a:rPr>
              <a:t>heir </a:t>
            </a:r>
            <a:r>
              <a:rPr lang="en-US" sz="3200" dirty="0">
                <a:solidFill>
                  <a:srgbClr val="843C0C"/>
                </a:solidFill>
              </a:rPr>
              <a:t>F</a:t>
            </a:r>
            <a:r>
              <a:rPr lang="en-US" sz="3200" dirty="0" smtClean="0">
                <a:solidFill>
                  <a:srgbClr val="843C0C"/>
                </a:solidFill>
              </a:rPr>
              <a:t>inal </a:t>
            </a:r>
            <a:r>
              <a:rPr lang="en-US" sz="3200" dirty="0">
                <a:solidFill>
                  <a:srgbClr val="843C0C"/>
                </a:solidFill>
              </a:rPr>
              <a:t>D</a:t>
            </a:r>
            <a:r>
              <a:rPr lang="en-US" sz="3200" dirty="0" smtClean="0">
                <a:solidFill>
                  <a:srgbClr val="843C0C"/>
                </a:solidFill>
              </a:rPr>
              <a:t>estination (1/2</a:t>
            </a:r>
            <a:r>
              <a:rPr lang="en-US" sz="3200" dirty="0" smtClean="0">
                <a:solidFill>
                  <a:srgbClr val="843C0C"/>
                </a:solidFill>
              </a:rPr>
              <a:t>)</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Cargo receptors bind to the newly synthesized protein in the endoplasmic reticulum. This interaction assists budding of the membrane and the formation of transport vesicles</a:t>
            </a:r>
            <a:r>
              <a:rPr lang="en-US" sz="2400" dirty="0" smtClean="0"/>
              <a:t>.</a:t>
            </a:r>
            <a:endParaRPr lang="en-US" sz="2400" dirty="0"/>
          </a:p>
          <a:p>
            <a:pPr>
              <a:spcAft>
                <a:spcPts val="1200"/>
              </a:spcAft>
            </a:pPr>
            <a:r>
              <a:rPr lang="en-US" sz="2400" dirty="0"/>
              <a:t>Coat proteins bind to the cytoplasmic side of the vesicle to compete budding</a:t>
            </a:r>
            <a:r>
              <a:rPr lang="en-US" sz="2400" dirty="0" smtClean="0"/>
              <a:t>.</a:t>
            </a:r>
            <a:endParaRPr lang="en-US" sz="2400" dirty="0"/>
          </a:p>
          <a:p>
            <a:pPr>
              <a:spcAft>
                <a:spcPts val="1200"/>
              </a:spcAft>
            </a:pPr>
            <a:r>
              <a:rPr lang="en-US" sz="2400" dirty="0"/>
              <a:t>Transport vesicles bud off the endoplasmic reticulum and carry the newly synthesized  proteins to the Golgi complex</a:t>
            </a:r>
            <a:r>
              <a:rPr lang="en-US" sz="2400" dirty="0" smtClean="0"/>
              <a:t>.</a:t>
            </a:r>
            <a:endParaRPr lang="en-US" sz="2400" dirty="0"/>
          </a:p>
          <a:p>
            <a:pPr>
              <a:spcAft>
                <a:spcPts val="1200"/>
              </a:spcAft>
            </a:pPr>
            <a:r>
              <a:rPr lang="en-US" sz="2400" dirty="0"/>
              <a:t>Fusion of the transport vesicles with the Golgi membranes allows </a:t>
            </a:r>
            <a:r>
              <a:rPr lang="en-US" sz="2400" i="1" dirty="0"/>
              <a:t>O</a:t>
            </a:r>
            <a:r>
              <a:rPr lang="en-US" sz="2400" dirty="0"/>
              <a:t>-glycosylation in the Golgi </a:t>
            </a:r>
            <a:r>
              <a:rPr lang="en-US" sz="2400" dirty="0" smtClean="0"/>
              <a:t>complex.</a:t>
            </a:r>
          </a:p>
        </p:txBody>
      </p:sp>
    </p:spTree>
    <p:extLst>
      <p:ext uri="{BB962C8B-B14F-4D97-AF65-F5344CB8AC3E}">
        <p14:creationId xmlns:p14="http://schemas.microsoft.com/office/powerpoint/2010/main" val="2125784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Transport Vesicles Carry Cargo Proteins to Their Final Destination </a:t>
            </a:r>
            <a:r>
              <a:rPr lang="en-US" sz="3200" dirty="0" smtClean="0">
                <a:solidFill>
                  <a:srgbClr val="843C0C"/>
                </a:solidFill>
              </a:rPr>
              <a:t>(2/2</a:t>
            </a:r>
            <a:r>
              <a:rPr lang="en-US" sz="3200" dirty="0">
                <a:solidFill>
                  <a:srgbClr val="843C0C"/>
                </a:solidFill>
              </a:rPr>
              <a:t>)</a:t>
            </a:r>
            <a:endParaRPr lang="en-US" sz="3200" dirty="0"/>
          </a:p>
        </p:txBody>
      </p:sp>
      <p:sp>
        <p:nvSpPr>
          <p:cNvPr id="10" name="Content Placeholder 9"/>
          <p:cNvSpPr>
            <a:spLocks noGrp="1"/>
          </p:cNvSpPr>
          <p:nvPr>
            <p:ph idx="1"/>
          </p:nvPr>
        </p:nvSpPr>
        <p:spPr>
          <a:xfrm>
            <a:off x="457200" y="1600200"/>
            <a:ext cx="8229600" cy="4912567"/>
          </a:xfrm>
        </p:spPr>
        <p:txBody>
          <a:bodyPr>
            <a:noAutofit/>
          </a:bodyPr>
          <a:lstStyle/>
          <a:p>
            <a:pPr>
              <a:spcBef>
                <a:spcPts val="600"/>
              </a:spcBef>
              <a:spcAft>
                <a:spcPts val="1200"/>
              </a:spcAft>
            </a:pPr>
            <a:r>
              <a:rPr lang="en-US" sz="2400" dirty="0"/>
              <a:t>From the Golgi, transport vesicles deliver proteins to their designated destination</a:t>
            </a:r>
            <a:r>
              <a:rPr lang="en-US" sz="2400" dirty="0" smtClean="0"/>
              <a:t>.</a:t>
            </a:r>
            <a:endParaRPr lang="en-US" sz="2400" dirty="0"/>
          </a:p>
          <a:p>
            <a:pPr>
              <a:spcBef>
                <a:spcPts val="600"/>
              </a:spcBef>
              <a:spcAft>
                <a:spcPts val="1200"/>
              </a:spcAft>
            </a:pPr>
            <a:r>
              <a:rPr lang="en-US" sz="2400" dirty="0"/>
              <a:t>Integral membrane proteins of the vesicle, called v-SNAREs, bind to specific proteins in the target membrane, called t-SNAREs</a:t>
            </a:r>
            <a:r>
              <a:rPr lang="en-US" sz="2400" dirty="0" smtClean="0"/>
              <a:t>.</a:t>
            </a:r>
            <a:endParaRPr lang="en-US" sz="2400" dirty="0"/>
          </a:p>
          <a:p>
            <a:pPr>
              <a:spcBef>
                <a:spcPts val="600"/>
              </a:spcBef>
              <a:spcAft>
                <a:spcPts val="1200"/>
              </a:spcAft>
            </a:pPr>
            <a:r>
              <a:rPr lang="en-US" sz="2400" dirty="0"/>
              <a:t>Membrane fusion occurs, delivering the protein to its destination.</a:t>
            </a:r>
          </a:p>
        </p:txBody>
      </p:sp>
    </p:spTree>
    <p:extLst>
      <p:ext uri="{BB962C8B-B14F-4D97-AF65-F5344CB8AC3E}">
        <p14:creationId xmlns:p14="http://schemas.microsoft.com/office/powerpoint/2010/main" val="20211942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Protein-sorting </a:t>
            </a:r>
            <a:r>
              <a:rPr lang="en-US" dirty="0" smtClean="0">
                <a:solidFill>
                  <a:srgbClr val="843C0C"/>
                </a:solidFill>
              </a:rPr>
              <a:t>Pathways</a:t>
            </a:r>
            <a:endParaRPr lang="en-US" dirty="0">
              <a:solidFill>
                <a:srgbClr val="843C0C"/>
              </a:solidFill>
            </a:endParaRPr>
          </a:p>
        </p:txBody>
      </p:sp>
      <p:pic>
        <p:nvPicPr>
          <p:cNvPr id="6" name="Picture 2" descr="An illustration shows transport vesicles carrying cargo proteins from ER lumen to their destination. A rough E R lumen is shown at the bottom which contains newly synthesized proteins that are collected into membrane buds. The buds pinch off the lumen to form transport vesicles which carry the cargo proteins and deposit them in the Golgi complex. The proteins are modified inside the complex and further carried by the vesicles to be inserted into the plasma membrane or to be sent out of the cytoplas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08492" y="1561172"/>
            <a:ext cx="3127016" cy="51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845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Selective </a:t>
            </a:r>
            <a:r>
              <a:rPr lang="en-US" dirty="0" smtClean="0">
                <a:solidFill>
                  <a:srgbClr val="843C0C"/>
                </a:solidFill>
              </a:rPr>
              <a:t>Control </a:t>
            </a:r>
            <a:r>
              <a:rPr lang="en-US" dirty="0">
                <a:solidFill>
                  <a:srgbClr val="843C0C"/>
                </a:solidFill>
              </a:rPr>
              <a:t>of </a:t>
            </a:r>
            <a:r>
              <a:rPr lang="en-US" dirty="0" smtClean="0">
                <a:solidFill>
                  <a:srgbClr val="843C0C"/>
                </a:solidFill>
              </a:rPr>
              <a:t>Gene </a:t>
            </a:r>
            <a:r>
              <a:rPr lang="en-US" dirty="0">
                <a:solidFill>
                  <a:srgbClr val="843C0C"/>
                </a:solidFill>
              </a:rPr>
              <a:t>E</a:t>
            </a:r>
            <a:r>
              <a:rPr lang="en-US" dirty="0" smtClean="0">
                <a:solidFill>
                  <a:srgbClr val="843C0C"/>
                </a:solidFill>
              </a:rPr>
              <a:t>xpression </a:t>
            </a:r>
            <a:r>
              <a:rPr lang="en-US" dirty="0">
                <a:solidFill>
                  <a:srgbClr val="843C0C"/>
                </a:solidFill>
              </a:rPr>
              <a:t>by </a:t>
            </a:r>
            <a:r>
              <a:rPr lang="en-US" dirty="0" smtClean="0">
                <a:solidFill>
                  <a:srgbClr val="843C0C"/>
                </a:solidFill>
              </a:rPr>
              <a:t>Ribosomes</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Ribosomes are now known to be more heterogeneous than previously thought. Two examples</a:t>
            </a:r>
            <a:r>
              <a:rPr lang="en-US" sz="2400" dirty="0" smtClean="0"/>
              <a:t>:</a:t>
            </a:r>
            <a:endParaRPr lang="en-US" sz="2400" dirty="0"/>
          </a:p>
          <a:p>
            <a:pPr marL="457200" indent="-457200">
              <a:buFont typeface="+mj-lt"/>
              <a:buAutoNum type="arabicPeriod"/>
            </a:pPr>
            <a:r>
              <a:rPr lang="en-US" sz="2400" dirty="0"/>
              <a:t>The composition of the ribosomes may be altered in a cell-specific manner.</a:t>
            </a:r>
          </a:p>
          <a:p>
            <a:pPr lvl="1"/>
            <a:r>
              <a:rPr lang="en-US" sz="2200" dirty="0"/>
              <a:t>Evidence for this comes from pathological conditions (</a:t>
            </a:r>
            <a:r>
              <a:rPr lang="en-US" sz="2200" dirty="0" err="1"/>
              <a:t>ribosomopathies</a:t>
            </a:r>
            <a:r>
              <a:rPr lang="en-US" sz="2200" dirty="0"/>
              <a:t>) caused by mutations in specific ribosomal proteins.</a:t>
            </a:r>
          </a:p>
          <a:p>
            <a:pPr marL="457200" indent="-457200">
              <a:buFont typeface="+mj-lt"/>
              <a:buAutoNum type="arabicPeriod"/>
            </a:pPr>
            <a:r>
              <a:rPr lang="en-US" sz="2400" dirty="0" err="1"/>
              <a:t>Nonribosomal</a:t>
            </a:r>
            <a:r>
              <a:rPr lang="en-US" sz="2400" dirty="0"/>
              <a:t> proteins may also control ribosome activity.</a:t>
            </a:r>
          </a:p>
          <a:p>
            <a:pPr lvl="1"/>
            <a:r>
              <a:rPr lang="en-US" sz="2200" dirty="0"/>
              <a:t>Examples have been reported of specific proteins that bind to the ribosome and control the rate of translation of specific mRNAs</a:t>
            </a:r>
            <a:r>
              <a:rPr lang="en-US" sz="2200" dirty="0" smtClean="0"/>
              <a:t>.</a:t>
            </a:r>
            <a:endParaRPr lang="en-US" sz="2200" dirty="0"/>
          </a:p>
        </p:txBody>
      </p:sp>
    </p:spTree>
    <p:extLst>
      <p:ext uri="{BB962C8B-B14F-4D97-AF65-F5344CB8AC3E}">
        <p14:creationId xmlns:p14="http://schemas.microsoft.com/office/powerpoint/2010/main" val="4651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 RNA </a:t>
            </a:r>
            <a:r>
              <a:rPr lang="en-US" dirty="0" smtClean="0">
                <a:solidFill>
                  <a:srgbClr val="843C0C"/>
                </a:solidFill>
              </a:rPr>
              <a:t>Molecules </a:t>
            </a:r>
            <a:r>
              <a:rPr lang="en-US" dirty="0">
                <a:solidFill>
                  <a:srgbClr val="843C0C"/>
                </a:solidFill>
              </a:rPr>
              <a:t>H</a:t>
            </a:r>
            <a:r>
              <a:rPr lang="en-US" dirty="0" smtClean="0">
                <a:solidFill>
                  <a:srgbClr val="843C0C"/>
                </a:solidFill>
              </a:rPr>
              <a:t>ave </a:t>
            </a:r>
            <a:r>
              <a:rPr lang="en-US" dirty="0">
                <a:solidFill>
                  <a:srgbClr val="843C0C"/>
                </a:solidFill>
              </a:rPr>
              <a:t>a </a:t>
            </a:r>
            <a:r>
              <a:rPr lang="en-US" dirty="0">
                <a:solidFill>
                  <a:srgbClr val="843C0C"/>
                </a:solidFill>
              </a:rPr>
              <a:t>C</a:t>
            </a:r>
            <a:r>
              <a:rPr lang="en-US" dirty="0" smtClean="0">
                <a:solidFill>
                  <a:srgbClr val="843C0C"/>
                </a:solidFill>
              </a:rPr>
              <a:t>ommon Design</a:t>
            </a:r>
            <a:endParaRPr lang="en-US" dirty="0">
              <a:solidFill>
                <a:srgbClr val="843C0C"/>
              </a:solidFill>
            </a:endParaRPr>
          </a:p>
        </p:txBody>
      </p:sp>
      <p:sp>
        <p:nvSpPr>
          <p:cNvPr id="3" name="Content Placeholder 2"/>
          <p:cNvSpPr>
            <a:spLocks noGrp="1"/>
          </p:cNvSpPr>
          <p:nvPr>
            <p:ph idx="1"/>
          </p:nvPr>
        </p:nvSpPr>
        <p:spPr>
          <a:xfrm>
            <a:off x="457200" y="1600200"/>
            <a:ext cx="8229600" cy="3643603"/>
          </a:xfrm>
        </p:spPr>
        <p:txBody>
          <a:bodyPr/>
          <a:lstStyle/>
          <a:p>
            <a:pPr>
              <a:spcAft>
                <a:spcPts val="1200"/>
              </a:spcAft>
            </a:pPr>
            <a:r>
              <a:rPr lang="en-US" dirty="0"/>
              <a:t>Transfer RNA (</a:t>
            </a:r>
            <a:r>
              <a:rPr lang="en-US" dirty="0" err="1"/>
              <a:t>tRNA</a:t>
            </a:r>
            <a:r>
              <a:rPr lang="en-US" dirty="0"/>
              <a:t>) molecules function as adaptor molecules between a codon and an amino acid</a:t>
            </a:r>
            <a:r>
              <a:rPr lang="en-US" dirty="0" smtClean="0"/>
              <a:t>.</a:t>
            </a:r>
            <a:endParaRPr lang="en-US" dirty="0"/>
          </a:p>
          <a:p>
            <a:pPr>
              <a:spcAft>
                <a:spcPts val="1200"/>
              </a:spcAft>
            </a:pPr>
            <a:r>
              <a:rPr lang="en-US" dirty="0"/>
              <a:t>A portion of the </a:t>
            </a:r>
            <a:r>
              <a:rPr lang="en-US" dirty="0" err="1"/>
              <a:t>tRNA</a:t>
            </a:r>
            <a:r>
              <a:rPr lang="en-US" dirty="0"/>
              <a:t> called the anticodon base pairs with the codon</a:t>
            </a:r>
            <a:r>
              <a:rPr lang="en-US" dirty="0" smtClean="0"/>
              <a:t>.</a:t>
            </a:r>
            <a:endParaRPr lang="en-US" dirty="0"/>
          </a:p>
          <a:p>
            <a:pPr>
              <a:spcAft>
                <a:spcPts val="1200"/>
              </a:spcAft>
            </a:pPr>
            <a:r>
              <a:rPr lang="en-US" dirty="0"/>
              <a:t>There is at least one </a:t>
            </a:r>
            <a:r>
              <a:rPr lang="en-US" dirty="0" err="1"/>
              <a:t>tRNA</a:t>
            </a:r>
            <a:r>
              <a:rPr lang="en-US" dirty="0"/>
              <a:t> molecule for each amino acid</a:t>
            </a:r>
            <a:r>
              <a:rPr lang="en-US" dirty="0" smtClean="0"/>
              <a:t>.</a:t>
            </a:r>
            <a:endParaRPr lang="en-US" dirty="0"/>
          </a:p>
        </p:txBody>
      </p:sp>
      <p:pic>
        <p:nvPicPr>
          <p:cNvPr id="8" name="Picture Placeholder 7" descr="An illustration shows the structure of the anticodon and codon. The anticodon has C G I in the 3-prime to 5-prime sequence on top. The codon has G C C in the 5-prime to 3-prime sequence at the bottom, with bonds formed between C-G, G-C, and I-C."/>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92278" y="4834528"/>
            <a:ext cx="6559445" cy="175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5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6249</TotalTime>
  <Words>6262</Words>
  <Application>Microsoft Office PowerPoint</Application>
  <PresentationFormat>On-screen Show (4:3)</PresentationFormat>
  <Paragraphs>330</Paragraphs>
  <Slides>87</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87</vt:i4>
      </vt:variant>
    </vt:vector>
  </HeadingPairs>
  <TitlesOfParts>
    <vt:vector size="95" baseType="lpstr">
      <vt:lpstr>ＭＳ Ｐゴシック</vt:lpstr>
      <vt:lpstr>Arial</vt:lpstr>
      <vt:lpstr>Calibri</vt:lpstr>
      <vt:lpstr>Calibri Light</vt:lpstr>
      <vt:lpstr>Georgia</vt:lpstr>
      <vt:lpstr>Symbol</vt:lpstr>
      <vt:lpstr>Office Theme</vt:lpstr>
      <vt:lpstr>1_Office Theme</vt:lpstr>
      <vt:lpstr>PowerPoint Presentation</vt:lpstr>
      <vt:lpstr>CHAPTER 31 Protein Synthesis</vt:lpstr>
      <vt:lpstr>Ch.31 Learning Objectives</vt:lpstr>
      <vt:lpstr>Ch.31 Outline</vt:lpstr>
      <vt:lpstr>Section 31.1 Protein Synthesis Requires the Translation of Nucleotide Sequences into Amino Acid Sequences</vt:lpstr>
      <vt:lpstr>Polypeptide-chain Growth</vt:lpstr>
      <vt:lpstr>The Synthesis of Long Proteins Requires a Low Error Frequency</vt:lpstr>
      <vt:lpstr>Accuracy of Protein Synthesis</vt:lpstr>
      <vt:lpstr>Transfer RNA Molecules Have a Common Design</vt:lpstr>
      <vt:lpstr>General Characteristics of tRNA Molecules (1/2)</vt:lpstr>
      <vt:lpstr>General Characteristics of tRNA Molecules (2/2)</vt:lpstr>
      <vt:lpstr>Alanyl-tRNA Sequence</vt:lpstr>
      <vt:lpstr>General Structure of tRNA Molecules</vt:lpstr>
      <vt:lpstr>Transfer RNA Structure</vt:lpstr>
      <vt:lpstr>Helix Stacking in tRNA</vt:lpstr>
      <vt:lpstr>Aminoacyl-tRNA</vt:lpstr>
      <vt:lpstr>Some Transfer RNA Molecules Recognize More than One Codon Because of Wobble in Base-pairing (1/3)</vt:lpstr>
      <vt:lpstr>Some Transfer RNA Molecules Recognize More than One Codon Because of Wobble in Base-pairing (2/3)</vt:lpstr>
      <vt:lpstr>Allowed Pairings at the Third Base of the Codon According to the Wobble Hypothesis</vt:lpstr>
      <vt:lpstr>Some Transfer RNA Molecules Recognize More than One Codon Because of Wobble in Base-pairing (3/3)</vt:lpstr>
      <vt:lpstr>16S rRNA Monitors Base-pairing Between the Codon and the Anticodon</vt:lpstr>
      <vt:lpstr>Section 31.2 Aminoacyl Transfer RNA Synthetases Read the Genetic Code</vt:lpstr>
      <vt:lpstr>Amino Acids are First Activated by Adenylation (1/2)</vt:lpstr>
      <vt:lpstr>Amino Acids are First Activated by Adenylation (2/2)</vt:lpstr>
      <vt:lpstr>Aminoacyl-tRNA Synthetases Have Highly Discriminating Amino Acid Activation Sites</vt:lpstr>
      <vt:lpstr>Structural Comparison of Threonine, Valine, and Serine</vt:lpstr>
      <vt:lpstr>Active Site of Threonyl-tRNA Synthetase</vt:lpstr>
      <vt:lpstr>Proofreading by Aminoacyl-tRNA Synthetases Increases the Fidelity of Protein Synthesis</vt:lpstr>
      <vt:lpstr>Editing Site</vt:lpstr>
      <vt:lpstr>Editing of Aminoacyl-tRNA</vt:lpstr>
      <vt:lpstr>Synthetases Recognize Various Features of Transfer RNA Molecules</vt:lpstr>
      <vt:lpstr>Threonyl-tRNA Synthetase Complex</vt:lpstr>
      <vt:lpstr>Recognition Sites on tRNA</vt:lpstr>
      <vt:lpstr>Aminoacyl-tRNA Synthetases can be Divided into Two Classes</vt:lpstr>
      <vt:lpstr>Classification and Subunit Structure of Aminoacyl-tRNA Synthetases in E. coli</vt:lpstr>
      <vt:lpstr>Classes of Aminoacyl-tRNA Synthetases</vt:lpstr>
      <vt:lpstr>Section 31.3 The Ribosome Is the Site of Protein Synthesis</vt:lpstr>
      <vt:lpstr>The Ribosome at High Resolution</vt:lpstr>
      <vt:lpstr>Ribosomal RNAs (5S, 16S, and 23S rRNA) Play a Central Role in Protein Synthesis</vt:lpstr>
      <vt:lpstr>Ribosomal RNA Folding Pattern</vt:lpstr>
      <vt:lpstr>Ribosomes Have Three tRNA-binding Sites that Bridge the 30S and 50S Subunits</vt:lpstr>
      <vt:lpstr>Transfer RNA-binding Sites</vt:lpstr>
      <vt:lpstr>An Active Ribosome</vt:lpstr>
      <vt:lpstr>The Start Signal is Usually AUG Preceded by Several Bases that Pair with 16S rRNA (1/2)</vt:lpstr>
      <vt:lpstr>The Start Signal is Usually AUG Preceded by Several Bases that Pair with 16S rRNA (2/2)</vt:lpstr>
      <vt:lpstr>Initiation Sites</vt:lpstr>
      <vt:lpstr>Bacterial Protein Synthesis is Initiated by Formylmethionyl Transfer RNA</vt:lpstr>
      <vt:lpstr>Formylation of Methionyl-tRNA</vt:lpstr>
      <vt:lpstr>Formylmethionyl-tRNAf is Placed in the P site of the Ribosome in the Formation of the 70S Initiation Complex</vt:lpstr>
      <vt:lpstr>Translation Initiation in Bacteria</vt:lpstr>
      <vt:lpstr>Elongation Factors Deliver Aminoacyl-tRNA to the Ribosome</vt:lpstr>
      <vt:lpstr>Structure of Elongation Factor Tu</vt:lpstr>
      <vt:lpstr>GTP–GDP Cycle of EF-Tu</vt:lpstr>
      <vt:lpstr>Peptidyl Transferase Catalyzes Peptide-bond Synthesis</vt:lpstr>
      <vt:lpstr>Peptide-bond Formation</vt:lpstr>
      <vt:lpstr>The Formation of a Peptide Bond is Followed by the GTP-driven Translocation of tRNAs and mRNA</vt:lpstr>
      <vt:lpstr>Mechanism of Protein Synthesis</vt:lpstr>
      <vt:lpstr>Translocation Mechanism</vt:lpstr>
      <vt:lpstr>Polysomes</vt:lpstr>
      <vt:lpstr>Protein Synthesis is Terminated by Release Factors that Read Stop Codons</vt:lpstr>
      <vt:lpstr>Termination of Protein Synthesis</vt:lpstr>
      <vt:lpstr>Section 31.4 Eukaryotic Protein Synthesis Differs from Bacterial Protein Synthesis Primarily in Translation Initiation (1/2)</vt:lpstr>
      <vt:lpstr>Section 31.4 Eukaryotic Protein Synthesis Differs from Bacterial Protein Synthesis Primarily in Translation Initiation (2/2)</vt:lpstr>
      <vt:lpstr>Eukaryotic Translation Initiation</vt:lpstr>
      <vt:lpstr>Protein Interactions Circularize Eukaryotic mRNA</vt:lpstr>
      <vt:lpstr>Mutations in Initiation Factor 2 Cause a Curious Pathological Condition</vt:lpstr>
      <vt:lpstr>The Effects of Vanishing White Matter Disease</vt:lpstr>
      <vt:lpstr>Section 31.5 A Variety of Antibiotics and Toxins Can Inhibit Protein Synthesis</vt:lpstr>
      <vt:lpstr>Antibiotic Inhibitors of Protein Synthesis</vt:lpstr>
      <vt:lpstr>Antibiotic Action of Puromycin</vt:lpstr>
      <vt:lpstr>Diphtheria Toxin Blocks Protein Synthesis in Eukaryotes by Inhibiting Translocation</vt:lpstr>
      <vt:lpstr>Blocking of Translocation by Diphtheria Toxin</vt:lpstr>
      <vt:lpstr>Some Toxins Modify 28S Ribosomal RNA (1/2)</vt:lpstr>
      <vt:lpstr>Castor Beans</vt:lpstr>
      <vt:lpstr>Some Toxins Modify 28S Ribosomal RNA (2/2)</vt:lpstr>
      <vt:lpstr>Section 31.6 Ribosomes Bound to the Endoplasmic Reticulum Manufacture Secretory and Membrane Proteins</vt:lpstr>
      <vt:lpstr>Ribosomes are Bound to the Endoplasmic Reticulum</vt:lpstr>
      <vt:lpstr>Protein Synthesis Begins on Ribosomes that are Free in the Cytoplasm</vt:lpstr>
      <vt:lpstr>Signal Sequences Mark Proteins for Translocation Across the Endoplasmic Reticulum Membrane (1/2)</vt:lpstr>
      <vt:lpstr>Signal Sequences Mark Proteins for Translocation Across the Endoplasmic Reticulum Membrane (2/2)</vt:lpstr>
      <vt:lpstr>Amino-terminal Signal Sequences of Some Eukaryotic Secretory and Plasma-membrane Proteins</vt:lpstr>
      <vt:lpstr>The Signal-recognition Particle</vt:lpstr>
      <vt:lpstr>The SRP Targeting Cycle</vt:lpstr>
      <vt:lpstr>Transport Vesicles Carry Cargo Proteins to Their Final Destination (1/2)</vt:lpstr>
      <vt:lpstr>Transport Vesicles Carry Cargo Proteins to Their Final Destination (2/2)</vt:lpstr>
      <vt:lpstr>Protein-sorting Pathways</vt:lpstr>
      <vt:lpstr>Selective Control of Gene Expression by Ribosomes</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Protein Synthesis</dc:title>
  <dc:creator>Berg</dc:creator>
  <cp:lastModifiedBy>Piotrowski, Angela</cp:lastModifiedBy>
  <cp:revision>800</cp:revision>
  <dcterms:created xsi:type="dcterms:W3CDTF">2015-05-20T13:49:30Z</dcterms:created>
  <dcterms:modified xsi:type="dcterms:W3CDTF">2019-05-01T18:22:06Z</dcterms:modified>
</cp:coreProperties>
</file>