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97"/>
  </p:notesMasterIdLst>
  <p:sldIdLst>
    <p:sldId id="873" r:id="rId3"/>
    <p:sldId id="653"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96" r:id="rId20"/>
    <p:sldId id="797" r:id="rId21"/>
    <p:sldId id="798" r:id="rId22"/>
    <p:sldId id="799" r:id="rId23"/>
    <p:sldId id="800" r:id="rId24"/>
    <p:sldId id="801" r:id="rId25"/>
    <p:sldId id="802" r:id="rId26"/>
    <p:sldId id="803" r:id="rId27"/>
    <p:sldId id="804" r:id="rId28"/>
    <p:sldId id="805" r:id="rId29"/>
    <p:sldId id="806" r:id="rId30"/>
    <p:sldId id="807" r:id="rId31"/>
    <p:sldId id="808" r:id="rId32"/>
    <p:sldId id="809" r:id="rId33"/>
    <p:sldId id="810" r:id="rId34"/>
    <p:sldId id="811" r:id="rId35"/>
    <p:sldId id="812" r:id="rId36"/>
    <p:sldId id="813" r:id="rId37"/>
    <p:sldId id="814" r:id="rId38"/>
    <p:sldId id="815" r:id="rId39"/>
    <p:sldId id="816" r:id="rId40"/>
    <p:sldId id="817" r:id="rId41"/>
    <p:sldId id="818" r:id="rId42"/>
    <p:sldId id="819" r:id="rId43"/>
    <p:sldId id="820" r:id="rId44"/>
    <p:sldId id="821" r:id="rId45"/>
    <p:sldId id="822" r:id="rId46"/>
    <p:sldId id="823" r:id="rId47"/>
    <p:sldId id="824" r:id="rId48"/>
    <p:sldId id="825" r:id="rId49"/>
    <p:sldId id="826" r:id="rId50"/>
    <p:sldId id="827" r:id="rId51"/>
    <p:sldId id="828" r:id="rId52"/>
    <p:sldId id="829" r:id="rId53"/>
    <p:sldId id="830" r:id="rId54"/>
    <p:sldId id="831" r:id="rId55"/>
    <p:sldId id="832" r:id="rId56"/>
    <p:sldId id="833" r:id="rId57"/>
    <p:sldId id="834" r:id="rId58"/>
    <p:sldId id="835" r:id="rId59"/>
    <p:sldId id="836" r:id="rId60"/>
    <p:sldId id="837" r:id="rId61"/>
    <p:sldId id="838" r:id="rId62"/>
    <p:sldId id="839" r:id="rId63"/>
    <p:sldId id="840" r:id="rId64"/>
    <p:sldId id="841" r:id="rId65"/>
    <p:sldId id="842" r:id="rId66"/>
    <p:sldId id="843" r:id="rId67"/>
    <p:sldId id="844" r:id="rId68"/>
    <p:sldId id="845" r:id="rId69"/>
    <p:sldId id="846" r:id="rId70"/>
    <p:sldId id="847" r:id="rId71"/>
    <p:sldId id="848" r:id="rId72"/>
    <p:sldId id="849" r:id="rId73"/>
    <p:sldId id="850" r:id="rId74"/>
    <p:sldId id="851" r:id="rId75"/>
    <p:sldId id="852" r:id="rId76"/>
    <p:sldId id="853" r:id="rId77"/>
    <p:sldId id="854" r:id="rId78"/>
    <p:sldId id="855" r:id="rId79"/>
    <p:sldId id="856" r:id="rId80"/>
    <p:sldId id="857" r:id="rId81"/>
    <p:sldId id="858" r:id="rId82"/>
    <p:sldId id="859" r:id="rId83"/>
    <p:sldId id="860" r:id="rId84"/>
    <p:sldId id="861" r:id="rId85"/>
    <p:sldId id="862" r:id="rId86"/>
    <p:sldId id="863" r:id="rId87"/>
    <p:sldId id="864" r:id="rId88"/>
    <p:sldId id="865" r:id="rId89"/>
    <p:sldId id="866" r:id="rId90"/>
    <p:sldId id="867" r:id="rId91"/>
    <p:sldId id="868" r:id="rId92"/>
    <p:sldId id="869" r:id="rId93"/>
    <p:sldId id="870" r:id="rId94"/>
    <p:sldId id="871" r:id="rId95"/>
    <p:sldId id="872"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 id="2" name="BHUVANA" initials="B" lastIdx="1" clrIdx="2">
    <p:extLst>
      <p:ext uri="{19B8F6BF-5375-455C-9EA6-DF929625EA0E}">
        <p15:presenceInfo xmlns:p15="http://schemas.microsoft.com/office/powerpoint/2012/main" userId="BHUV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5996" autoAdjust="0"/>
  </p:normalViewPr>
  <p:slideViewPr>
    <p:cSldViewPr snapToGrid="0" snapToObjects="1">
      <p:cViewPr varScale="1">
        <p:scale>
          <a:sx n="62" d="100"/>
          <a:sy n="62" d="100"/>
        </p:scale>
        <p:origin x="140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5/1/2019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smtClean="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smtClean="0">
                <a:ea typeface="ＭＳ Ｐゴシック" panose="020B0600070205080204" pitchFamily="34" charset="-128"/>
              </a:rPr>
              <a:t>Corresponding Chapters: 1, 2, 8, 9, 10</a:t>
            </a:r>
          </a:p>
          <a:p>
            <a:pPr marL="228600" indent="-228600" eaLnBrk="1" hangingPunct="1">
              <a:spcBef>
                <a:spcPct val="0"/>
              </a:spcBef>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2866169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29.4 DNA polymerase structure. </a:t>
            </a:r>
            <a:r>
              <a:rPr lang="en-US" sz="1200" b="0" i="0" u="none" strike="noStrike" kern="1200" baseline="0" dirty="0" smtClean="0">
                <a:solidFill>
                  <a:schemeClr val="tx1"/>
                </a:solidFill>
                <a:latin typeface="+mn-lt"/>
                <a:ea typeface="+mn-ea"/>
                <a:cs typeface="+mn-cs"/>
              </a:rPr>
              <a:t>The first DNA polymerase structure determined was that of a fragment of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DNA polymerase I called the </a:t>
            </a:r>
            <a:r>
              <a:rPr lang="en-US" sz="1200" b="0" i="0" u="none" strike="noStrike" kern="1200" baseline="0" dirty="0" err="1" smtClean="0">
                <a:solidFill>
                  <a:schemeClr val="tx1"/>
                </a:solidFill>
                <a:latin typeface="+mn-lt"/>
                <a:ea typeface="+mn-ea"/>
                <a:cs typeface="+mn-cs"/>
              </a:rPr>
              <a:t>Klenow</a:t>
            </a:r>
            <a:r>
              <a:rPr lang="en-US" sz="1200" b="0" i="0" u="none" strike="noStrike" kern="1200" baseline="0" dirty="0" smtClean="0">
                <a:solidFill>
                  <a:schemeClr val="tx1"/>
                </a:solidFill>
                <a:latin typeface="+mn-lt"/>
                <a:ea typeface="+mn-ea"/>
                <a:cs typeface="+mn-cs"/>
              </a:rPr>
              <a:t> fragment.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like other DNA polymerases, the polymerase unit resembles a right hand with fingers (blue), palm (yellow), and thumb (red). The </a:t>
            </a:r>
            <a:r>
              <a:rPr lang="en-US" sz="1200" b="0" i="0" u="none" strike="noStrike" kern="1200" baseline="0" dirty="0" err="1" smtClean="0">
                <a:solidFill>
                  <a:schemeClr val="tx1"/>
                </a:solidFill>
                <a:latin typeface="+mn-lt"/>
                <a:ea typeface="+mn-ea"/>
                <a:cs typeface="+mn-cs"/>
              </a:rPr>
              <a:t>Klenow</a:t>
            </a:r>
            <a:r>
              <a:rPr lang="en-US" sz="1200" b="0" i="0" u="none" strike="noStrike" kern="1200" baseline="0" dirty="0" smtClean="0">
                <a:solidFill>
                  <a:schemeClr val="tx1"/>
                </a:solidFill>
                <a:latin typeface="+mn-lt"/>
                <a:ea typeface="+mn-ea"/>
                <a:cs typeface="+mn-cs"/>
              </a:rPr>
              <a:t> fragment also includes an </a:t>
            </a:r>
            <a:r>
              <a:rPr lang="en-US" sz="1200" b="0" i="0" u="none" strike="noStrike" kern="1200" baseline="0" dirty="0" err="1" smtClean="0">
                <a:solidFill>
                  <a:schemeClr val="tx1"/>
                </a:solidFill>
                <a:latin typeface="+mn-lt"/>
                <a:ea typeface="+mn-ea"/>
                <a:cs typeface="+mn-cs"/>
              </a:rPr>
              <a:t>exonuclease</a:t>
            </a:r>
            <a:r>
              <a:rPr lang="en-US" sz="1200" b="0" i="0" u="none" strike="noStrike" kern="1200" baseline="0" dirty="0" smtClean="0">
                <a:solidFill>
                  <a:schemeClr val="tx1"/>
                </a:solidFill>
                <a:latin typeface="+mn-lt"/>
                <a:ea typeface="+mn-ea"/>
                <a:cs typeface="+mn-cs"/>
              </a:rPr>
              <a:t> domain that removes incorrect nucleotide bases. [Drawn from 1DPI.pdb.]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154409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428318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29.5 DNA polymerase mechanism.</a:t>
            </a:r>
            <a:r>
              <a:rPr lang="en-US" sz="1200" b="0" i="0" u="none" strike="noStrike" kern="1200" baseline="0" dirty="0" smtClean="0">
                <a:solidFill>
                  <a:schemeClr val="tx1"/>
                </a:solidFill>
                <a:latin typeface="+mn-lt"/>
                <a:ea typeface="+mn-ea"/>
                <a:cs typeface="+mn-cs"/>
              </a:rPr>
              <a:t> Two metal ions (typically, Mg</a:t>
            </a:r>
            <a:r>
              <a:rPr lang="en-US" sz="1200" b="0" i="0" u="none" strike="noStrike" kern="1200" baseline="30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participate in the DNA polymerase reaction. One metal ion coordinates the </a:t>
            </a:r>
            <a:r>
              <a:rPr lang="en-US" sz="1200" kern="1200" dirty="0" smtClean="0">
                <a:solidFill>
                  <a:schemeClr val="tx1"/>
                </a:solidFill>
                <a:effectLst/>
                <a:latin typeface="+mn-lt"/>
                <a:ea typeface="+mn-ea"/>
                <a:cs typeface="+mn-cs"/>
              </a:rPr>
              <a:t>3´</a:t>
            </a:r>
            <a:r>
              <a:rPr lang="en-US" sz="1200" b="0" i="0" u="none" strike="noStrike" kern="1200" baseline="0" dirty="0" smtClean="0">
                <a:solidFill>
                  <a:schemeClr val="tx1"/>
                </a:solidFill>
                <a:latin typeface="+mn-lt"/>
                <a:ea typeface="+mn-ea"/>
                <a:cs typeface="+mn-cs"/>
              </a:rPr>
              <a:t>-hydroxyl group of the primer, whereas the other metal ion interacts only with the </a:t>
            </a:r>
            <a:r>
              <a:rPr lang="en-US" sz="1200" b="0" i="0" u="none" strike="noStrike" kern="1200" baseline="0" dirty="0" err="1" smtClean="0">
                <a:solidFill>
                  <a:schemeClr val="tx1"/>
                </a:solidFill>
                <a:latin typeface="+mn-lt"/>
                <a:ea typeface="+mn-ea"/>
                <a:cs typeface="+mn-cs"/>
              </a:rPr>
              <a:t>dNTP</a:t>
            </a:r>
            <a:r>
              <a:rPr lang="en-US" sz="1200" b="0" i="0" u="none" strike="noStrike" kern="1200" baseline="0" dirty="0" smtClean="0">
                <a:solidFill>
                  <a:schemeClr val="tx1"/>
                </a:solidFill>
                <a:latin typeface="+mn-lt"/>
                <a:ea typeface="+mn-ea"/>
                <a:cs typeface="+mn-cs"/>
              </a:rPr>
              <a:t>. The </a:t>
            </a:r>
            <a:r>
              <a:rPr lang="en-US" sz="1200" b="0" i="0" u="none" strike="noStrike" kern="1200" baseline="0" dirty="0" err="1" smtClean="0">
                <a:solidFill>
                  <a:schemeClr val="tx1"/>
                </a:solidFill>
                <a:latin typeface="+mn-lt"/>
                <a:ea typeface="+mn-ea"/>
                <a:cs typeface="+mn-cs"/>
              </a:rPr>
              <a:t>phosphoryl</a:t>
            </a:r>
            <a:r>
              <a:rPr lang="en-US" sz="1200" b="0" i="0" u="none" strike="noStrike" kern="1200" baseline="0" dirty="0" smtClean="0">
                <a:solidFill>
                  <a:schemeClr val="tx1"/>
                </a:solidFill>
                <a:latin typeface="+mn-lt"/>
                <a:ea typeface="+mn-ea"/>
                <a:cs typeface="+mn-cs"/>
              </a:rPr>
              <a:t> group of the nucleoside triphosphate bridges between the two metal ions. The hydroxyl group of the primer attacks the </a:t>
            </a:r>
            <a:r>
              <a:rPr lang="en-US" sz="1200" b="0" i="0" u="none" strike="noStrike" kern="1200" baseline="0" dirty="0" err="1" smtClean="0">
                <a:solidFill>
                  <a:schemeClr val="tx1"/>
                </a:solidFill>
                <a:latin typeface="+mn-lt"/>
                <a:ea typeface="+mn-ea"/>
                <a:cs typeface="+mn-cs"/>
              </a:rPr>
              <a:t>phosphoryl</a:t>
            </a:r>
            <a:r>
              <a:rPr lang="en-US" sz="1200" b="0" i="0" u="none" strike="noStrike" kern="1200" baseline="0" dirty="0" smtClean="0">
                <a:solidFill>
                  <a:schemeClr val="tx1"/>
                </a:solidFill>
                <a:latin typeface="+mn-lt"/>
                <a:ea typeface="+mn-ea"/>
                <a:cs typeface="+mn-cs"/>
              </a:rPr>
              <a:t> group to form a new O—P bond.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389405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3796403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29.6 Shape complementarity. </a:t>
            </a:r>
            <a:r>
              <a:rPr lang="en-US" sz="1200" b="0" i="0" u="none" strike="noStrike" kern="1200" baseline="0" dirty="0" smtClean="0">
                <a:solidFill>
                  <a:schemeClr val="tx1"/>
                </a:solidFill>
                <a:latin typeface="+mn-lt"/>
                <a:ea typeface="+mn-ea"/>
                <a:cs typeface="+mn-cs"/>
              </a:rPr>
              <a:t>The base analog on the right has the same shape as adenosine, but groups that form hydrogen bonds between base pairs have been replaced by groups (shown in red) not capable of hydrogen bonding. Nonetheless, studies reveal that, when incorporated into the template strand, this analog directs the insertion of thymidine in DNA replication.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727439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29.7 Minor-groove interactions.</a:t>
            </a:r>
            <a:r>
              <a:rPr lang="en-US" sz="1200" b="0" i="0" u="none" strike="noStrike" kern="1200" baseline="0" dirty="0" smtClean="0">
                <a:solidFill>
                  <a:schemeClr val="tx1"/>
                </a:solidFill>
                <a:latin typeface="+mn-lt"/>
                <a:ea typeface="+mn-ea"/>
                <a:cs typeface="+mn-cs"/>
              </a:rPr>
              <a:t> DNA polymerases donate two hydrogen bonds to base pairs in the minor groove. Hydrogen-bond acceptors are present in these two positions for all Watson–Crick base pairs, including the A—T base pair shown.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17</a:t>
            </a:fld>
            <a:endParaRPr lang="en-US" dirty="0"/>
          </a:p>
        </p:txBody>
      </p:sp>
    </p:spTree>
    <p:extLst>
      <p:ext uri="{BB962C8B-B14F-4D97-AF65-F5344CB8AC3E}">
        <p14:creationId xmlns:p14="http://schemas.microsoft.com/office/powerpoint/2010/main" val="253765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29.8 Shape selectivity. </a:t>
            </a:r>
            <a:r>
              <a:rPr lang="en-US" sz="1200" b="0" i="0" u="none" strike="noStrike" kern="1200" baseline="0" dirty="0" smtClean="0">
                <a:solidFill>
                  <a:schemeClr val="tx1"/>
                </a:solidFill>
                <a:latin typeface="+mn-lt"/>
                <a:ea typeface="+mn-ea"/>
                <a:cs typeface="+mn-cs"/>
              </a:rPr>
              <a:t>The binding of a </a:t>
            </a:r>
            <a:r>
              <a:rPr lang="en-US" sz="1200" b="0" i="0" u="none" strike="noStrike" kern="1200" baseline="0" dirty="0" err="1" smtClean="0">
                <a:solidFill>
                  <a:schemeClr val="tx1"/>
                </a:solidFill>
                <a:latin typeface="+mn-lt"/>
                <a:ea typeface="+mn-ea"/>
                <a:cs typeface="+mn-cs"/>
              </a:rPr>
              <a:t>deoxyribonucleoside</a:t>
            </a:r>
            <a:r>
              <a:rPr lang="en-US" sz="1200" b="0" i="0" u="none" strike="noStrike" kern="1200" baseline="0" dirty="0" smtClean="0">
                <a:solidFill>
                  <a:schemeClr val="tx1"/>
                </a:solidFill>
                <a:latin typeface="+mn-lt"/>
                <a:ea typeface="+mn-ea"/>
                <a:cs typeface="+mn-cs"/>
              </a:rPr>
              <a:t> triphosphate (</a:t>
            </a:r>
            <a:r>
              <a:rPr lang="en-US" sz="1200" b="0" i="0" u="none" strike="noStrike" kern="1200" baseline="0" dirty="0" err="1" smtClean="0">
                <a:solidFill>
                  <a:schemeClr val="tx1"/>
                </a:solidFill>
                <a:latin typeface="+mn-lt"/>
                <a:ea typeface="+mn-ea"/>
                <a:cs typeface="+mn-cs"/>
              </a:rPr>
              <a:t>dNTP</a:t>
            </a:r>
            <a:r>
              <a:rPr lang="en-US" sz="1200" b="0" i="0" u="none" strike="noStrike" kern="1200" baseline="0" dirty="0" smtClean="0">
                <a:solidFill>
                  <a:schemeClr val="tx1"/>
                </a:solidFill>
                <a:latin typeface="+mn-lt"/>
                <a:ea typeface="+mn-ea"/>
                <a:cs typeface="+mn-cs"/>
              </a:rPr>
              <a:t>) to DNA polymerase induces a conformational change, generating a tight pocket for the base pair consisting of the </a:t>
            </a:r>
            <a:r>
              <a:rPr lang="en-US" sz="1200" b="0" i="0" u="none" strike="noStrike" kern="1200" baseline="0" dirty="0" err="1" smtClean="0">
                <a:solidFill>
                  <a:schemeClr val="tx1"/>
                </a:solidFill>
                <a:latin typeface="+mn-lt"/>
                <a:ea typeface="+mn-ea"/>
                <a:cs typeface="+mn-cs"/>
              </a:rPr>
              <a:t>dNTP</a:t>
            </a:r>
            <a:r>
              <a:rPr lang="en-US" sz="1200" b="0" i="0" u="none" strike="noStrike" kern="1200" baseline="0" dirty="0" smtClean="0">
                <a:solidFill>
                  <a:schemeClr val="tx1"/>
                </a:solidFill>
                <a:latin typeface="+mn-lt"/>
                <a:ea typeface="+mn-ea"/>
                <a:cs typeface="+mn-cs"/>
              </a:rPr>
              <a:t> and its partner on the template strand. Such a conformational change is possible only when the </a:t>
            </a:r>
            <a:r>
              <a:rPr lang="en-US" sz="1200" b="0" i="0" u="none" strike="noStrike" kern="1200" baseline="0" dirty="0" err="1" smtClean="0">
                <a:solidFill>
                  <a:schemeClr val="tx1"/>
                </a:solidFill>
                <a:latin typeface="+mn-lt"/>
                <a:ea typeface="+mn-ea"/>
                <a:cs typeface="+mn-cs"/>
              </a:rPr>
              <a:t>dNTP</a:t>
            </a:r>
            <a:r>
              <a:rPr lang="en-US" sz="1200" b="0" i="0" u="none" strike="noStrike" kern="1200" baseline="0" dirty="0" smtClean="0">
                <a:solidFill>
                  <a:schemeClr val="tx1"/>
                </a:solidFill>
                <a:latin typeface="+mn-lt"/>
                <a:ea typeface="+mn-ea"/>
                <a:cs typeface="+mn-cs"/>
              </a:rPr>
              <a:t> corresponds to the Watson–Crick partner of the template base. [Drawn from 2BDP.pdb and 1T7P.pdb.]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37234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1803520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29.9 Priming. </a:t>
            </a:r>
            <a:r>
              <a:rPr lang="en-US" sz="1200" b="0" i="0" u="none" strike="noStrike" kern="1200" baseline="0" dirty="0" smtClean="0">
                <a:solidFill>
                  <a:schemeClr val="tx1"/>
                </a:solidFill>
                <a:latin typeface="+mn-lt"/>
                <a:ea typeface="+mn-ea"/>
                <a:cs typeface="+mn-cs"/>
              </a:rPr>
              <a:t>DNA replication is primed by a short stretch of RNA that is synthesized by </a:t>
            </a:r>
            <a:r>
              <a:rPr lang="en-US" sz="1200" b="0" i="0" u="none" strike="noStrike" kern="1200" baseline="0" dirty="0" err="1" smtClean="0">
                <a:solidFill>
                  <a:schemeClr val="tx1"/>
                </a:solidFill>
                <a:latin typeface="+mn-lt"/>
                <a:ea typeface="+mn-ea"/>
                <a:cs typeface="+mn-cs"/>
              </a:rPr>
              <a:t>primase</a:t>
            </a:r>
            <a:r>
              <a:rPr lang="en-US" sz="1200" b="0" i="0" u="none" strike="noStrike" kern="1200" baseline="0" dirty="0" smtClean="0">
                <a:solidFill>
                  <a:schemeClr val="tx1"/>
                </a:solidFill>
                <a:latin typeface="+mn-lt"/>
                <a:ea typeface="+mn-ea"/>
                <a:cs typeface="+mn-cs"/>
              </a:rPr>
              <a:t>, an RNA polymerase. The RNA primer is removed at a later stage of replication.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101297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44667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Faithful copying is essential to the storage of genetic information. With the precision of a careful artisan copying an exemplar, a DNA polymerase (above) copies DNA strands, preserving the precise sequence of bases with very few errors. [(Left) Lou </a:t>
            </a:r>
            <a:r>
              <a:rPr lang="en-US" sz="1200" kern="1200" dirty="0" err="1" smtClean="0">
                <a:solidFill>
                  <a:schemeClr val="tx1"/>
                </a:solidFill>
                <a:effectLst/>
                <a:latin typeface="+mn-lt"/>
                <a:ea typeface="+mn-ea"/>
                <a:cs typeface="+mn-cs"/>
              </a:rPr>
              <a:t>Linwei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Alamy</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29.10 Okazaki fragments.</a:t>
            </a:r>
            <a:r>
              <a:rPr lang="en-US" sz="1200" b="0" i="0" u="none" strike="noStrike" kern="1200" baseline="0" dirty="0" smtClean="0">
                <a:solidFill>
                  <a:schemeClr val="tx1"/>
                </a:solidFill>
                <a:latin typeface="+mn-lt"/>
                <a:ea typeface="+mn-ea"/>
                <a:cs typeface="+mn-cs"/>
              </a:rPr>
              <a:t> At a replication fork, both strands are synthesized in the 5</a:t>
            </a:r>
            <a:r>
              <a:rPr lang="en-US" sz="1200" kern="120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 3</a:t>
            </a:r>
            <a:r>
              <a:rPr lang="en-US" sz="1200" kern="120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 direction. The leading strand is synthesized continuously, whereas the lagging strand is synthesized in short pieces termed Okazaki fragments.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693255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23</a:t>
            </a:fld>
            <a:endParaRPr lang="en-US" dirty="0"/>
          </a:p>
        </p:txBody>
      </p:sp>
    </p:spTree>
    <p:extLst>
      <p:ext uri="{BB962C8B-B14F-4D97-AF65-F5344CB8AC3E}">
        <p14:creationId xmlns:p14="http://schemas.microsoft.com/office/powerpoint/2010/main" val="3303789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29.11 DNA ligase reaction.</a:t>
            </a:r>
            <a:r>
              <a:rPr lang="en-US" sz="1200" b="0" i="0" u="none" strike="noStrike" kern="1200" baseline="0" dirty="0" smtClean="0">
                <a:solidFill>
                  <a:schemeClr val="tx1"/>
                </a:solidFill>
                <a:latin typeface="+mn-lt"/>
                <a:ea typeface="+mn-ea"/>
                <a:cs typeface="+mn-cs"/>
              </a:rPr>
              <a:t> DNA ligase catalyzes the joining of one DNA strand with a free 3</a:t>
            </a:r>
            <a:r>
              <a:rPr lang="en-US" sz="1200" kern="120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-hydroxyl group to another with a free 5</a:t>
            </a:r>
            <a:r>
              <a:rPr lang="en-US" sz="1200" kern="1200" dirty="0" smtClean="0">
                <a:solidFill>
                  <a:schemeClr val="tx1"/>
                </a:solidFill>
                <a:effectLst/>
                <a:latin typeface="+mn-lt"/>
                <a:ea typeface="+mn-ea"/>
                <a:cs typeface="+mn-cs"/>
              </a:rPr>
              <a:t>´-</a:t>
            </a:r>
            <a:r>
              <a:rPr lang="en-US" sz="1200" b="0" i="0" u="none" strike="noStrike" kern="1200" baseline="0" dirty="0" smtClean="0">
                <a:solidFill>
                  <a:schemeClr val="tx1"/>
                </a:solidFill>
                <a:latin typeface="+mn-lt"/>
                <a:ea typeface="+mn-ea"/>
                <a:cs typeface="+mn-cs"/>
              </a:rPr>
              <a:t>phosphoryl group. In eukaryotes and </a:t>
            </a:r>
            <a:r>
              <a:rPr lang="en-US" sz="1200" b="0" i="0" u="none" strike="noStrike" kern="1200" baseline="0" dirty="0" err="1" smtClean="0">
                <a:solidFill>
                  <a:schemeClr val="tx1"/>
                </a:solidFill>
                <a:latin typeface="+mn-lt"/>
                <a:ea typeface="+mn-ea"/>
                <a:cs typeface="+mn-cs"/>
              </a:rPr>
              <a:t>archaea</a:t>
            </a:r>
            <a:r>
              <a:rPr lang="en-US" sz="1200" b="0" i="0" u="none" strike="noStrike" kern="1200" baseline="0" dirty="0" smtClean="0">
                <a:solidFill>
                  <a:schemeClr val="tx1"/>
                </a:solidFill>
                <a:latin typeface="+mn-lt"/>
                <a:ea typeface="+mn-ea"/>
                <a:cs typeface="+mn-cs"/>
              </a:rPr>
              <a:t>, ATP is cleaved to AMP and </a:t>
            </a:r>
            <a:r>
              <a:rPr lang="en-US" sz="1200" b="0" i="0" u="none" strike="noStrike" kern="1200" baseline="0" dirty="0" err="1" smtClean="0">
                <a:solidFill>
                  <a:schemeClr val="tx1"/>
                </a:solidFill>
                <a:latin typeface="+mn-lt"/>
                <a:ea typeface="+mn-ea"/>
                <a:cs typeface="+mn-cs"/>
              </a:rPr>
              <a:t>PP</a:t>
            </a:r>
            <a:r>
              <a:rPr lang="en-US" sz="1200" b="0" i="0" u="none" strike="noStrike" kern="1200" baseline="-2500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to drive this reaction. In bacteria, NAD</a:t>
            </a:r>
            <a:r>
              <a:rPr lang="en-US" sz="1200" b="0" i="0" u="none" strike="noStrike" kern="1200" baseline="3000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is cleaved to AMP and </a:t>
            </a:r>
            <a:r>
              <a:rPr lang="en-US" sz="1200" b="0" i="0" u="none" strike="noStrike" kern="1200" baseline="0" dirty="0" err="1" smtClean="0">
                <a:solidFill>
                  <a:schemeClr val="tx1"/>
                </a:solidFill>
                <a:latin typeface="+mn-lt"/>
                <a:ea typeface="+mn-ea"/>
                <a:cs typeface="+mn-cs"/>
              </a:rPr>
              <a:t>nicotinamide</a:t>
            </a:r>
            <a:r>
              <a:rPr lang="en-US" sz="1200" b="0" i="0" u="none" strike="noStrike" kern="1200" baseline="0" dirty="0" smtClean="0">
                <a:solidFill>
                  <a:schemeClr val="tx1"/>
                </a:solidFill>
                <a:latin typeface="+mn-lt"/>
                <a:ea typeface="+mn-ea"/>
                <a:cs typeface="+mn-cs"/>
              </a:rPr>
              <a:t> mononucleotide (NMN).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525170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756849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29.12 Helicase structure. </a:t>
            </a:r>
            <a:r>
              <a:rPr lang="en-US" sz="1200" b="0" i="0" u="none" strike="noStrike" kern="1200" baseline="0" dirty="0" smtClean="0">
                <a:solidFill>
                  <a:schemeClr val="tx1"/>
                </a:solidFill>
                <a:latin typeface="+mn-lt"/>
                <a:ea typeface="+mn-ea"/>
                <a:cs typeface="+mn-cs"/>
              </a:rPr>
              <a:t>The structure of the </a:t>
            </a:r>
            <a:r>
              <a:rPr lang="en-US" sz="1200" b="0" i="0" u="none" strike="noStrike" kern="1200" baseline="0" dirty="0" err="1" smtClean="0">
                <a:solidFill>
                  <a:schemeClr val="tx1"/>
                </a:solidFill>
                <a:latin typeface="+mn-lt"/>
                <a:ea typeface="+mn-ea"/>
                <a:cs typeface="+mn-cs"/>
              </a:rPr>
              <a:t>hexameric</a:t>
            </a:r>
            <a:r>
              <a:rPr lang="en-US" sz="1200" b="0" i="0" u="none" strike="noStrike" kern="1200" baseline="0" dirty="0" smtClean="0">
                <a:solidFill>
                  <a:schemeClr val="tx1"/>
                </a:solidFill>
                <a:latin typeface="+mn-lt"/>
                <a:ea typeface="+mn-ea"/>
                <a:cs typeface="+mn-cs"/>
              </a:rPr>
              <a:t> helicase from bacteriophage T7. One of the six subunits is shown in yellow with the P-loop </a:t>
            </a:r>
            <a:r>
              <a:rPr lang="en-US" sz="1200" b="0" i="0" u="none" strike="noStrike" kern="1200" baseline="0" dirty="0" err="1" smtClean="0">
                <a:solidFill>
                  <a:schemeClr val="tx1"/>
                </a:solidFill>
                <a:latin typeface="+mn-lt"/>
                <a:ea typeface="+mn-ea"/>
                <a:cs typeface="+mn-cs"/>
              </a:rPr>
              <a:t>NTPase</a:t>
            </a:r>
            <a:r>
              <a:rPr lang="en-US" sz="1200" b="0" i="0" u="none" strike="noStrike" kern="1200" baseline="0" dirty="0" smtClean="0">
                <a:solidFill>
                  <a:schemeClr val="tx1"/>
                </a:solidFill>
                <a:latin typeface="+mn-lt"/>
                <a:ea typeface="+mn-ea"/>
                <a:cs typeface="+mn-cs"/>
              </a:rPr>
              <a:t> shown in purple. The loops that participate in DNA binding are highlighted by a yellow oval.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each subunit interacts closely with its neighbors and that the DNA-binding loops line the hole in the center of the structure. [Drawn from 1E0K.pdb.]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2213040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29.13 Helicase asymmetry. </a:t>
            </a:r>
            <a:r>
              <a:rPr lang="en-US" sz="1200" b="0" i="0" u="none" strike="noStrike" kern="1200" baseline="0" dirty="0" smtClean="0">
                <a:solidFill>
                  <a:schemeClr val="tx1"/>
                </a:solidFill>
                <a:latin typeface="+mn-lt"/>
                <a:ea typeface="+mn-ea"/>
                <a:cs typeface="+mn-cs"/>
              </a:rPr>
              <a:t>The structure of the T7 helicase complexes with the ATP analog AMP-PNP is shown. The three classes of helicase subunits are shown in blue, red, and yellow. The rotation relative to the plane of the </a:t>
            </a:r>
            <a:r>
              <a:rPr lang="en-US" sz="1200" b="0" i="0" u="none" strike="noStrike" kern="1200" baseline="0" dirty="0" err="1" smtClean="0">
                <a:solidFill>
                  <a:schemeClr val="tx1"/>
                </a:solidFill>
                <a:latin typeface="+mn-lt"/>
                <a:ea typeface="+mn-ea"/>
                <a:cs typeface="+mn-cs"/>
              </a:rPr>
              <a:t>hexamer</a:t>
            </a:r>
            <a:r>
              <a:rPr lang="en-US" sz="1200" b="0" i="0" u="none" strike="noStrike" kern="1200" baseline="0" dirty="0" smtClean="0">
                <a:solidFill>
                  <a:schemeClr val="tx1"/>
                </a:solidFill>
                <a:latin typeface="+mn-lt"/>
                <a:ea typeface="+mn-ea"/>
                <a:cs typeface="+mn-cs"/>
              </a:rPr>
              <a:t> is shown for each subunit.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only four of the subunits, those shown in blue and yellow, bind AMP-PNP. [Drawn from 1E0K.pdb.]</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360365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29.14 Helicase mechanism. </a:t>
            </a:r>
            <a:r>
              <a:rPr lang="en-US" sz="1200" b="0" i="0" u="none" strike="noStrike" kern="1200" baseline="0" dirty="0" smtClean="0">
                <a:solidFill>
                  <a:schemeClr val="tx1"/>
                </a:solidFill>
                <a:latin typeface="+mn-lt"/>
                <a:ea typeface="+mn-ea"/>
                <a:cs typeface="+mn-cs"/>
              </a:rPr>
              <a:t>One of the strands of the double helix passes through the hole in the center of the helicase, bound to the loops of two adjacent subunits. Two of the subunits do not contain bound nucleotides. On the binding of ATP to these two subunits and the release of ADP + P</a:t>
            </a:r>
            <a:r>
              <a:rPr lang="en-US" sz="1200" b="0" i="0" u="none" strike="noStrike" kern="1200" baseline="-25000" dirty="0"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from two other subunits, the helicase </a:t>
            </a:r>
            <a:r>
              <a:rPr lang="en-US" sz="1200" b="0" i="0" u="none" strike="noStrike" kern="1200" baseline="0" dirty="0" err="1" smtClean="0">
                <a:solidFill>
                  <a:schemeClr val="tx1"/>
                </a:solidFill>
                <a:latin typeface="+mn-lt"/>
                <a:ea typeface="+mn-ea"/>
                <a:cs typeface="+mn-cs"/>
              </a:rPr>
              <a:t>hexamer</a:t>
            </a:r>
            <a:r>
              <a:rPr lang="en-US" sz="1200" b="0" i="0" u="none" strike="noStrike" kern="1200" baseline="0" dirty="0" smtClean="0">
                <a:solidFill>
                  <a:schemeClr val="tx1"/>
                </a:solidFill>
                <a:latin typeface="+mn-lt"/>
                <a:ea typeface="+mn-ea"/>
                <a:cs typeface="+mn-cs"/>
              </a:rPr>
              <a:t> undergoes a conformational change, pulling the DNA through the helicase. The helicase acts as a wedge to force separation of the two strands of DNA.</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1895460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368069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29.15 Linking number. </a:t>
            </a:r>
            <a:r>
              <a:rPr lang="en-US" sz="1200" b="0" i="0" u="none" strike="noStrike" kern="1200" baseline="0" dirty="0" smtClean="0">
                <a:solidFill>
                  <a:schemeClr val="tx1"/>
                </a:solidFill>
                <a:latin typeface="+mn-lt"/>
                <a:ea typeface="+mn-ea"/>
                <a:cs typeface="+mn-cs"/>
              </a:rPr>
              <a:t>The relations between the linking number </a:t>
            </a:r>
            <a:r>
              <a:rPr lang="en-US" sz="1200" b="0" i="1"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Lk</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twisting number </a:t>
            </a:r>
            <a:r>
              <a:rPr lang="en-US" sz="1200" b="0" i="1" u="none" strike="noStrike" kern="1200" baseline="0" dirty="0" smtClean="0">
                <a:solidFill>
                  <a:schemeClr val="tx1"/>
                </a:solidFill>
                <a:latin typeface="+mn-lt"/>
                <a:ea typeface="+mn-ea"/>
                <a:cs typeface="+mn-cs"/>
              </a:rPr>
              <a:t>(Tw)</a:t>
            </a:r>
            <a:r>
              <a:rPr lang="en-US" sz="1200" b="0" i="0" u="none" strike="noStrike" kern="1200" baseline="0" dirty="0" smtClean="0">
                <a:solidFill>
                  <a:schemeClr val="tx1"/>
                </a:solidFill>
                <a:latin typeface="+mn-lt"/>
                <a:ea typeface="+mn-ea"/>
                <a:cs typeface="+mn-cs"/>
              </a:rPr>
              <a:t>, and writhing number </a:t>
            </a:r>
            <a:r>
              <a:rPr lang="en-US" sz="1200" b="0" i="1"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Wr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a circular DNA molecule revealed schematically. [Information from W. </a:t>
            </a:r>
            <a:r>
              <a:rPr lang="en-US" sz="1200" b="0" i="0" u="none" strike="noStrike" kern="1200" baseline="0" dirty="0" err="1" smtClean="0">
                <a:solidFill>
                  <a:schemeClr val="tx1"/>
                </a:solidFill>
                <a:latin typeface="+mn-lt"/>
                <a:ea typeface="+mn-ea"/>
                <a:cs typeface="+mn-cs"/>
              </a:rPr>
              <a:t>Saenger</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Principles of Nucleic Acid Structure </a:t>
            </a:r>
            <a:r>
              <a:rPr lang="en-US" sz="1200" b="0" i="0" u="none" strike="noStrike" kern="1200" baseline="0" dirty="0" smtClean="0">
                <a:solidFill>
                  <a:schemeClr val="tx1"/>
                </a:solidFill>
                <a:latin typeface="+mn-lt"/>
                <a:ea typeface="+mn-ea"/>
                <a:cs typeface="+mn-cs"/>
              </a:rPr>
              <a:t>(Springer </a:t>
            </a:r>
            <a:r>
              <a:rPr lang="en-US" sz="1200" b="0" i="0" u="none" strike="noStrike" kern="1200" baseline="0" dirty="0" err="1" smtClean="0">
                <a:solidFill>
                  <a:schemeClr val="tx1"/>
                </a:solidFill>
                <a:latin typeface="+mn-lt"/>
                <a:ea typeface="+mn-ea"/>
                <a:cs typeface="+mn-cs"/>
              </a:rPr>
              <a:t>Verlag</a:t>
            </a:r>
            <a:r>
              <a:rPr lang="en-US" sz="1200" b="0" i="0" u="none" strike="noStrike" kern="1200" baseline="0" dirty="0" smtClean="0">
                <a:solidFill>
                  <a:schemeClr val="tx1"/>
                </a:solidFill>
                <a:latin typeface="+mn-lt"/>
                <a:ea typeface="+mn-ea"/>
                <a:cs typeface="+mn-cs"/>
              </a:rPr>
              <a:t>, 1984), p. 452.]</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1059209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45848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29.16 </a:t>
            </a:r>
            <a:r>
              <a:rPr lang="en-US" sz="1200" b="1" i="0" u="none" strike="noStrike" kern="1200" baseline="0" dirty="0" err="1" smtClean="0">
                <a:solidFill>
                  <a:schemeClr val="tx1"/>
                </a:solidFill>
                <a:latin typeface="+mn-lt"/>
                <a:ea typeface="+mn-ea"/>
                <a:cs typeface="+mn-cs"/>
              </a:rPr>
              <a:t>Topoisomers</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 electron micrograph showing negatively supercoiled and relaxed DNA. [Courtesy of Dr. Jack Griffith.]</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3383787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441248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2256895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29.17 Structure of topoisomerase I. </a:t>
            </a:r>
            <a:r>
              <a:rPr lang="en-US" sz="1200" b="0" i="0" u="none" strike="noStrike" kern="1200" baseline="0" dirty="0" smtClean="0">
                <a:solidFill>
                  <a:schemeClr val="tx1"/>
                </a:solidFill>
                <a:latin typeface="+mn-lt"/>
                <a:ea typeface="+mn-ea"/>
                <a:cs typeface="+mn-cs"/>
              </a:rPr>
              <a:t>The structure of a complex between a fragment of human topoisomerase I and DNA is shown.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DNA lies in a central cavity within the enzyme. [Drawn from 1EJ9.pdb.]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14616715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29.18 Topoisomerase I mechanism. </a:t>
            </a:r>
            <a:r>
              <a:rPr lang="en-US" sz="1200" b="0" i="0" u="none" strike="noStrike" kern="1200" baseline="0" dirty="0" smtClean="0">
                <a:solidFill>
                  <a:schemeClr val="tx1"/>
                </a:solidFill>
                <a:latin typeface="+mn-lt"/>
                <a:ea typeface="+mn-ea"/>
                <a:cs typeface="+mn-cs"/>
              </a:rPr>
              <a:t>On binding to DNA, topoisomerase I cleaves one strand of the DNA by means of a tyrosine (Y) residue attacking a </a:t>
            </a:r>
            <a:r>
              <a:rPr lang="en-US" sz="1200" b="0" i="0" u="none" strike="noStrike" kern="1200" baseline="0" dirty="0" err="1" smtClean="0">
                <a:solidFill>
                  <a:schemeClr val="tx1"/>
                </a:solidFill>
                <a:latin typeface="+mn-lt"/>
                <a:ea typeface="+mn-ea"/>
                <a:cs typeface="+mn-cs"/>
              </a:rPr>
              <a:t>phosphoryl</a:t>
            </a:r>
            <a:r>
              <a:rPr lang="en-US" sz="1200" b="0" i="0" u="none" strike="noStrike" kern="1200" baseline="0" dirty="0" smtClean="0">
                <a:solidFill>
                  <a:schemeClr val="tx1"/>
                </a:solidFill>
                <a:latin typeface="+mn-lt"/>
                <a:ea typeface="+mn-ea"/>
                <a:cs typeface="+mn-cs"/>
              </a:rPr>
              <a:t> group. When the strand has been cleaved, it rotates in a controlled manner around the other strand. The reaction is completed by </a:t>
            </a:r>
            <a:r>
              <a:rPr lang="en-US" sz="1200" b="0" i="0" u="none" strike="noStrike" kern="1200" baseline="0" dirty="0" err="1" smtClean="0">
                <a:solidFill>
                  <a:schemeClr val="tx1"/>
                </a:solidFill>
                <a:latin typeface="+mn-lt"/>
                <a:ea typeface="+mn-ea"/>
                <a:cs typeface="+mn-cs"/>
              </a:rPr>
              <a:t>religation</a:t>
            </a:r>
            <a:r>
              <a:rPr lang="en-US" sz="1200" b="0" i="0" u="none" strike="noStrike" kern="1200" baseline="0" dirty="0" smtClean="0">
                <a:solidFill>
                  <a:schemeClr val="tx1"/>
                </a:solidFill>
                <a:latin typeface="+mn-lt"/>
                <a:ea typeface="+mn-ea"/>
                <a:cs typeface="+mn-cs"/>
              </a:rPr>
              <a:t> of the cleaved strand. This process results in partial or complete relaxation of a supercoiled plasmid.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711253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452636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29.19 Structure of topoisomerase II. </a:t>
            </a:r>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dimeric</a:t>
            </a:r>
            <a:r>
              <a:rPr lang="en-US" sz="1200" b="0" i="0" u="none" strike="noStrike" kern="1200" baseline="0" dirty="0" smtClean="0">
                <a:solidFill>
                  <a:schemeClr val="tx1"/>
                </a:solidFill>
                <a:latin typeface="+mn-lt"/>
                <a:ea typeface="+mn-ea"/>
                <a:cs typeface="+mn-cs"/>
              </a:rPr>
              <a:t> structure of a typical topoisomerase II, that from the </a:t>
            </a:r>
            <a:r>
              <a:rPr lang="en-US" sz="1200" b="0" i="0" u="none" strike="noStrike" kern="1200" baseline="0" dirty="0" err="1" smtClean="0">
                <a:solidFill>
                  <a:schemeClr val="tx1"/>
                </a:solidFill>
                <a:latin typeface="+mn-lt"/>
                <a:ea typeface="+mn-ea"/>
                <a:cs typeface="+mn-cs"/>
              </a:rPr>
              <a:t>archaeon</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Sulfolobus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shibatae</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each half of the enzyme has one domain (shown in yellow) that contains a region for binding a DNA double helix and another domain (shown in green) that contains ATP binding sites. [Drawn from 2ZBK.pdb.]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278292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29.20 Topoisomerase II mechanism. </a:t>
            </a:r>
            <a:r>
              <a:rPr lang="en-US" sz="1200" b="0" i="0" u="none" strike="noStrike" kern="1200" baseline="0" dirty="0" smtClean="0">
                <a:solidFill>
                  <a:schemeClr val="tx1"/>
                </a:solidFill>
                <a:latin typeface="+mn-lt"/>
                <a:ea typeface="+mn-ea"/>
                <a:cs typeface="+mn-cs"/>
              </a:rPr>
              <a:t>Topoisomerase II first binds one DNA duplex termed the G (for gate) segment. The binding of ATP to the two N-terminal domains brings these two domains together. This conformational change leads to the cleavage of both strands of the G segment and the binding of an additional DNA duplex, the T segment. This T segment then moves through the break in the G segment and out the bottom of the enzyme. The hydrolysis of ATP resets the enzyme with the G segment still bound. The orientation of the entering T segment results in the introduction of negative supercoils.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572284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3749232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177229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29.1 DNA replication. </a:t>
            </a:r>
            <a:r>
              <a:rPr lang="en-US" sz="1200" b="0" i="0" u="none" strike="noStrike" kern="1200" baseline="0" dirty="0" smtClean="0">
                <a:solidFill>
                  <a:schemeClr val="tx1"/>
                </a:solidFill>
                <a:latin typeface="+mn-lt"/>
                <a:ea typeface="+mn-ea"/>
                <a:cs typeface="+mn-cs"/>
              </a:rPr>
              <a:t>Each strand of one double helix (shown in blue) acts as a template for the synthesis of a new complementary strand (shown in red).</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765911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147574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29.21 Structure of a sliding DNA clamp.</a:t>
            </a:r>
            <a:r>
              <a:rPr lang="en-US" sz="1200" b="0" i="0" u="none" strike="noStrike" kern="1200" baseline="0" dirty="0" smtClean="0">
                <a:solidFill>
                  <a:schemeClr val="tx1"/>
                </a:solidFill>
                <a:latin typeface="+mn-lt"/>
                <a:ea typeface="+mn-ea"/>
                <a:cs typeface="+mn-cs"/>
              </a:rPr>
              <a:t> The </a:t>
            </a:r>
            <a:r>
              <a:rPr lang="en-US" sz="1200" b="0" i="0" u="none" strike="noStrike" kern="1200" baseline="0" dirty="0" err="1" smtClean="0">
                <a:solidFill>
                  <a:schemeClr val="tx1"/>
                </a:solidFill>
                <a:latin typeface="+mn-lt"/>
                <a:ea typeface="+mn-ea"/>
                <a:cs typeface="+mn-cs"/>
              </a:rPr>
              <a:t>dimeric</a:t>
            </a:r>
            <a:r>
              <a:rPr lang="en-US" sz="1200" b="0" i="0" u="none" strike="noStrike" kern="1200" baseline="0" dirty="0" smtClean="0">
                <a:solidFill>
                  <a:schemeClr val="tx1"/>
                </a:solidFill>
                <a:latin typeface="+mn-lt"/>
                <a:ea typeface="+mn-ea"/>
                <a:cs typeface="+mn-cs"/>
              </a:rPr>
              <a:t> β subunit of DNA polymerase III forms a ring that surrounds the DNA duplex.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the central cavity through which the DNA template slides. Clasping the DNA molecule in the ring, the polymerase enzyme is able to move without falling off the DNA substrate. [Drawn from 2POL.pdb.]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43</a:t>
            </a:fld>
            <a:endParaRPr lang="en-US" dirty="0"/>
          </a:p>
        </p:txBody>
      </p:sp>
    </p:spTree>
    <p:extLst>
      <p:ext uri="{BB962C8B-B14F-4D97-AF65-F5344CB8AC3E}">
        <p14:creationId xmlns:p14="http://schemas.microsoft.com/office/powerpoint/2010/main" val="2396846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2342678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29.22 Replication fork. </a:t>
            </a:r>
            <a:r>
              <a:rPr lang="en-US" sz="1200" b="0" i="0" u="none" strike="noStrike" kern="1200" baseline="0" dirty="0" smtClean="0">
                <a:solidFill>
                  <a:schemeClr val="tx1"/>
                </a:solidFill>
                <a:latin typeface="+mn-lt"/>
                <a:ea typeface="+mn-ea"/>
                <a:cs typeface="+mn-cs"/>
              </a:rPr>
              <a:t>A strand schematic view of the arrangement of DNA polymerase III and associated enzymes and proteins present in the replication of DNA. The helicase separates the two strands of the parent double helix, allowing DNA polymerases to use each strand as a template for DNA synthesis. Abbreviation: SSB, single-stranded-binding protein.  </a:t>
            </a:r>
            <a:r>
              <a:rPr lang="en-US" sz="1200" b="1" i="0" u="none" strike="noStrike" kern="1200" baseline="0" dirty="0" smtClean="0">
                <a:solidFill>
                  <a:schemeClr val="tx1"/>
                </a:solidFill>
                <a:latin typeface="+mn-lt"/>
                <a:ea typeface="+mn-ea"/>
                <a:cs typeface="+mn-cs"/>
              </a:rPr>
              <a:t>AU: In the chapter, the beginning of the caption reads as “A schematic view,” not A strand schematic view.” Please advise.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45</a:t>
            </a:fld>
            <a:endParaRPr lang="en-US" dirty="0"/>
          </a:p>
        </p:txBody>
      </p:sp>
    </p:spTree>
    <p:extLst>
      <p:ext uri="{BB962C8B-B14F-4D97-AF65-F5344CB8AC3E}">
        <p14:creationId xmlns:p14="http://schemas.microsoft.com/office/powerpoint/2010/main" val="230382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29.23 DNA polymerase </a:t>
            </a:r>
            <a:r>
              <a:rPr lang="en-US" sz="1200" b="1" i="0" u="none" strike="noStrike" kern="1200" baseline="0" dirty="0" err="1" smtClean="0">
                <a:solidFill>
                  <a:schemeClr val="tx1"/>
                </a:solidFill>
                <a:latin typeface="+mn-lt"/>
                <a:ea typeface="+mn-ea"/>
                <a:cs typeface="+mn-cs"/>
              </a:rPr>
              <a:t>holoenzyme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Each </a:t>
            </a:r>
            <a:r>
              <a:rPr lang="en-US" sz="1200" b="0" i="0" u="none" strike="noStrike" kern="1200" baseline="0" dirty="0" err="1" smtClean="0">
                <a:solidFill>
                  <a:schemeClr val="tx1"/>
                </a:solidFill>
                <a:latin typeface="+mn-lt"/>
                <a:ea typeface="+mn-ea"/>
                <a:cs typeface="+mn-cs"/>
              </a:rPr>
              <a:t>holoenzyme</a:t>
            </a:r>
            <a:r>
              <a:rPr lang="en-US" sz="1200" b="0" i="0" u="none" strike="noStrike" kern="1200" baseline="0" dirty="0" smtClean="0">
                <a:solidFill>
                  <a:schemeClr val="tx1"/>
                </a:solidFill>
                <a:latin typeface="+mn-lt"/>
                <a:ea typeface="+mn-ea"/>
                <a:cs typeface="+mn-cs"/>
              </a:rPr>
              <a:t> consists of two copies of the polymerase core enzyme, which comprises the α, ε, and θ subunits and two copies of the β subunit, linked to a central structure. The central structure includes the clamp-loader complex and the </a:t>
            </a:r>
            <a:r>
              <a:rPr lang="en-US" sz="1200" b="0" i="0" u="none" strike="noStrike" kern="1200" baseline="0" dirty="0" err="1" smtClean="0">
                <a:solidFill>
                  <a:schemeClr val="tx1"/>
                </a:solidFill>
                <a:latin typeface="+mn-lt"/>
                <a:ea typeface="+mn-ea"/>
                <a:cs typeface="+mn-cs"/>
              </a:rPr>
              <a:t>hexameric</a:t>
            </a:r>
            <a:r>
              <a:rPr lang="en-US" sz="1200" b="0" i="0" u="none" strike="noStrike" kern="1200" baseline="0" dirty="0" smtClean="0">
                <a:solidFill>
                  <a:schemeClr val="tx1"/>
                </a:solidFill>
                <a:latin typeface="+mn-lt"/>
                <a:ea typeface="+mn-ea"/>
                <a:cs typeface="+mn-cs"/>
              </a:rPr>
              <a:t> helicase </a:t>
            </a:r>
            <a:r>
              <a:rPr lang="en-US" sz="1200" b="0" i="0" u="none" strike="noStrike" kern="1200" baseline="0" dirty="0" err="1" smtClean="0">
                <a:solidFill>
                  <a:schemeClr val="tx1"/>
                </a:solidFill>
                <a:latin typeface="+mn-lt"/>
                <a:ea typeface="+mn-ea"/>
                <a:cs typeface="+mn-cs"/>
              </a:rPr>
              <a:t>DnaB</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2486210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28.24 Trombone model.</a:t>
            </a:r>
            <a:r>
              <a:rPr lang="en-US" sz="1200" b="0" i="0" u="none" strike="noStrike" kern="1200" baseline="0" dirty="0" smtClean="0">
                <a:solidFill>
                  <a:schemeClr val="tx1"/>
                </a:solidFill>
                <a:latin typeface="+mn-lt"/>
                <a:ea typeface="+mn-ea"/>
                <a:cs typeface="+mn-cs"/>
              </a:rPr>
              <a:t> The replication of the leading and lagging strands is coordinated by the looping out of the lagging strand to form a structure that acts somewhat as a trombone slide, growing as the replication fork moves forward. When the polymerase on the lagging strand reaches a region that has been replicated, the sliding clamp is released and a new loop is formed.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22735818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4260966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29.25 Origin of replication in </a:t>
            </a:r>
            <a:r>
              <a:rPr lang="en-US" sz="1200" b="1" i="1" u="none" strike="noStrike" kern="1200" baseline="0" dirty="0" smtClean="0">
                <a:solidFill>
                  <a:schemeClr val="tx1"/>
                </a:solidFill>
                <a:latin typeface="+mn-lt"/>
                <a:ea typeface="+mn-ea"/>
                <a:cs typeface="+mn-cs"/>
              </a:rPr>
              <a:t>E. coli</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t>
            </a:r>
            <a:r>
              <a:rPr lang="en-US" sz="1200" b="0" i="1" u="none" strike="noStrike" kern="1200" baseline="0" dirty="0" err="1" smtClean="0">
                <a:solidFill>
                  <a:schemeClr val="tx1"/>
                </a:solidFill>
                <a:latin typeface="+mn-lt"/>
                <a:ea typeface="+mn-ea"/>
                <a:cs typeface="+mn-cs"/>
              </a:rPr>
              <a:t>oriC</a:t>
            </a:r>
            <a:r>
              <a:rPr lang="en-US" sz="1200" b="0" i="0" u="none" strike="noStrike" kern="1200" baseline="0" dirty="0" smtClean="0">
                <a:solidFill>
                  <a:schemeClr val="tx1"/>
                </a:solidFill>
                <a:latin typeface="+mn-lt"/>
                <a:ea typeface="+mn-ea"/>
                <a:cs typeface="+mn-cs"/>
              </a:rPr>
              <a:t> locus has a length of 245 </a:t>
            </a:r>
            <a:r>
              <a:rPr lang="en-US" sz="1200" b="0" i="0" u="none" strike="noStrike" kern="1200" baseline="0" dirty="0" err="1" smtClean="0">
                <a:solidFill>
                  <a:schemeClr val="tx1"/>
                </a:solidFill>
                <a:latin typeface="+mn-lt"/>
                <a:ea typeface="+mn-ea"/>
                <a:cs typeface="+mn-cs"/>
              </a:rPr>
              <a:t>bp.</a:t>
            </a:r>
            <a:r>
              <a:rPr lang="en-US" sz="1200" b="0" i="0" u="none" strike="noStrike" kern="1200" baseline="0" dirty="0" smtClean="0">
                <a:solidFill>
                  <a:schemeClr val="tx1"/>
                </a:solidFill>
                <a:latin typeface="+mn-lt"/>
                <a:ea typeface="+mn-ea"/>
                <a:cs typeface="+mn-cs"/>
              </a:rPr>
              <a:t> It contains a tandem array of three nearly identical 13-nucleotide sequences (green) and five binding sites (yellow) for the </a:t>
            </a:r>
            <a:r>
              <a:rPr lang="en-US" sz="1200" b="0" i="0" u="none" strike="noStrike" kern="1200" baseline="0" dirty="0" err="1" smtClean="0">
                <a:solidFill>
                  <a:schemeClr val="tx1"/>
                </a:solidFill>
                <a:latin typeface="+mn-lt"/>
                <a:ea typeface="+mn-ea"/>
                <a:cs typeface="+mn-cs"/>
              </a:rPr>
              <a:t>DnaA</a:t>
            </a:r>
            <a:r>
              <a:rPr lang="en-US" sz="1200" b="0" i="0" u="none" strike="noStrike" kern="1200" baseline="0" dirty="0" smtClean="0">
                <a:solidFill>
                  <a:schemeClr val="tx1"/>
                </a:solidFill>
                <a:latin typeface="+mn-lt"/>
                <a:ea typeface="+mn-ea"/>
                <a:cs typeface="+mn-cs"/>
              </a:rPr>
              <a:t> protein.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49</a:t>
            </a:fld>
            <a:endParaRPr lang="en-US" dirty="0"/>
          </a:p>
        </p:txBody>
      </p:sp>
    </p:spTree>
    <p:extLst>
      <p:ext uri="{BB962C8B-B14F-4D97-AF65-F5344CB8AC3E}">
        <p14:creationId xmlns:p14="http://schemas.microsoft.com/office/powerpoint/2010/main" val="12504852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29.26 Assembly of </a:t>
            </a:r>
            <a:r>
              <a:rPr lang="en-US" sz="1200" b="1" i="0" u="none" strike="noStrike" kern="1200" baseline="0" dirty="0" err="1" smtClean="0">
                <a:solidFill>
                  <a:schemeClr val="tx1"/>
                </a:solidFill>
                <a:latin typeface="+mn-lt"/>
                <a:ea typeface="+mn-ea"/>
                <a:cs typeface="+mn-cs"/>
              </a:rPr>
              <a:t>DnaA</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Monomers of </a:t>
            </a:r>
            <a:r>
              <a:rPr lang="en-US" sz="1200" b="0" i="0" u="none" strike="noStrike" kern="1200" baseline="0" dirty="0" err="1" smtClean="0">
                <a:solidFill>
                  <a:schemeClr val="tx1"/>
                </a:solidFill>
                <a:latin typeface="+mn-lt"/>
                <a:ea typeface="+mn-ea"/>
                <a:cs typeface="+mn-cs"/>
              </a:rPr>
              <a:t>DnaA</a:t>
            </a:r>
            <a:r>
              <a:rPr lang="en-US" sz="1200" b="0" i="0" u="none" strike="noStrike" kern="1200" baseline="0" dirty="0" smtClean="0">
                <a:solidFill>
                  <a:schemeClr val="tx1"/>
                </a:solidFill>
                <a:latin typeface="+mn-lt"/>
                <a:ea typeface="+mn-ea"/>
                <a:cs typeface="+mn-cs"/>
              </a:rPr>
              <a:t> bind to their binding sites (shown in yellow) in </a:t>
            </a:r>
            <a:r>
              <a:rPr lang="en-US" sz="1200" b="0" i="1" u="none" strike="noStrike" kern="1200" baseline="0" dirty="0" err="1" smtClean="0">
                <a:solidFill>
                  <a:schemeClr val="tx1"/>
                </a:solidFill>
                <a:latin typeface="+mn-lt"/>
                <a:ea typeface="+mn-ea"/>
                <a:cs typeface="+mn-cs"/>
              </a:rPr>
              <a:t>oriC</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come together to form a complex structure, possibly the cyclic </a:t>
            </a:r>
            <a:r>
              <a:rPr lang="en-US" sz="1200" b="0" i="0" u="none" strike="noStrike" kern="1200" baseline="0" dirty="0" err="1" smtClean="0">
                <a:solidFill>
                  <a:schemeClr val="tx1"/>
                </a:solidFill>
                <a:latin typeface="+mn-lt"/>
                <a:ea typeface="+mn-ea"/>
                <a:cs typeface="+mn-cs"/>
              </a:rPr>
              <a:t>hexamer</a:t>
            </a:r>
            <a:r>
              <a:rPr lang="en-US" sz="1200" b="0" i="0" u="none" strike="noStrike" kern="1200" baseline="0" dirty="0" smtClean="0">
                <a:solidFill>
                  <a:schemeClr val="tx1"/>
                </a:solidFill>
                <a:latin typeface="+mn-lt"/>
                <a:ea typeface="+mn-ea"/>
                <a:cs typeface="+mn-cs"/>
              </a:rPr>
              <a:t> shown here. This structure marks the origin of replication and favors DNA strand separation in the AT-rich sites (green).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32214166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29.27 </a:t>
            </a:r>
            <a:r>
              <a:rPr lang="en-US" sz="1200" b="1" i="0" u="none" strike="noStrike" kern="1200" baseline="0" dirty="0" err="1" smtClean="0">
                <a:solidFill>
                  <a:schemeClr val="tx1"/>
                </a:solidFill>
                <a:latin typeface="+mn-lt"/>
                <a:ea typeface="+mn-ea"/>
                <a:cs typeface="+mn-cs"/>
              </a:rPr>
              <a:t>Prepriming</a:t>
            </a:r>
            <a:r>
              <a:rPr lang="en-US" sz="1200" b="1" i="0" u="none" strike="noStrike" kern="1200" baseline="0" dirty="0" smtClean="0">
                <a:solidFill>
                  <a:schemeClr val="tx1"/>
                </a:solidFill>
                <a:latin typeface="+mn-lt"/>
                <a:ea typeface="+mn-ea"/>
                <a:cs typeface="+mn-cs"/>
              </a:rPr>
              <a:t> complex. </a:t>
            </a:r>
            <a:r>
              <a:rPr lang="en-US" sz="1200" b="0" i="0" u="none" strike="noStrike" kern="1200" baseline="0" dirty="0" smtClean="0">
                <a:solidFill>
                  <a:schemeClr val="tx1"/>
                </a:solidFill>
                <a:latin typeface="+mn-lt"/>
                <a:ea typeface="+mn-ea"/>
                <a:cs typeface="+mn-cs"/>
              </a:rPr>
              <a:t>The AT-rich regions are unwound and trapped by the single-stranded-binding protein (SSB). The </a:t>
            </a:r>
            <a:r>
              <a:rPr lang="en-US" sz="1200" b="0" i="0" u="none" strike="noStrike" kern="1200" baseline="0" dirty="0" err="1" smtClean="0">
                <a:solidFill>
                  <a:schemeClr val="tx1"/>
                </a:solidFill>
                <a:latin typeface="+mn-lt"/>
                <a:ea typeface="+mn-ea"/>
                <a:cs typeface="+mn-cs"/>
              </a:rPr>
              <a:t>hexameric</a:t>
            </a:r>
            <a:r>
              <a:rPr lang="en-US" sz="1200" b="0" i="0" u="none" strike="noStrike" kern="1200" baseline="0" dirty="0" smtClean="0">
                <a:solidFill>
                  <a:schemeClr val="tx1"/>
                </a:solidFill>
                <a:latin typeface="+mn-lt"/>
                <a:ea typeface="+mn-ea"/>
                <a:cs typeface="+mn-cs"/>
              </a:rPr>
              <a:t> DNA helicase </a:t>
            </a:r>
            <a:r>
              <a:rPr lang="en-US" sz="1200" b="0" i="0" u="none" strike="noStrike" kern="1200" baseline="0" dirty="0" err="1" smtClean="0">
                <a:solidFill>
                  <a:schemeClr val="tx1"/>
                </a:solidFill>
                <a:latin typeface="+mn-lt"/>
                <a:ea typeface="+mn-ea"/>
                <a:cs typeface="+mn-cs"/>
              </a:rPr>
              <a:t>DnaB</a:t>
            </a:r>
            <a:r>
              <a:rPr lang="en-US" sz="1200" b="0" i="0" u="none" strike="noStrike" kern="1200" baseline="0" dirty="0" smtClean="0">
                <a:solidFill>
                  <a:schemeClr val="tx1"/>
                </a:solidFill>
                <a:latin typeface="+mn-lt"/>
                <a:ea typeface="+mn-ea"/>
                <a:cs typeface="+mn-cs"/>
              </a:rPr>
              <a:t> is loaded on each strand. At this stage, the complex is ready for the synthesis of the RNA primers and assembly of the DNA polymerase III </a:t>
            </a:r>
            <a:r>
              <a:rPr lang="en-US" sz="1200" b="0" i="0" u="none" strike="noStrike" kern="1200" baseline="0" dirty="0" err="1" smtClean="0">
                <a:solidFill>
                  <a:schemeClr val="tx1"/>
                </a:solidFill>
                <a:latin typeface="+mn-lt"/>
                <a:ea typeface="+mn-ea"/>
                <a:cs typeface="+mn-cs"/>
              </a:rPr>
              <a:t>holoenzyme</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51</a:t>
            </a:fld>
            <a:endParaRPr lang="en-US" dirty="0"/>
          </a:p>
        </p:txBody>
      </p:sp>
    </p:spTree>
    <p:extLst>
      <p:ext uri="{BB962C8B-B14F-4D97-AF65-F5344CB8AC3E}">
        <p14:creationId xmlns:p14="http://schemas.microsoft.com/office/powerpoint/2010/main" val="588827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29.2 DNA Replication, damage, and repair. </a:t>
            </a:r>
            <a:r>
              <a:rPr lang="en-US" sz="1200" b="0" i="0" u="none" strike="noStrike" kern="1200" baseline="0" dirty="0" smtClean="0">
                <a:solidFill>
                  <a:schemeClr val="tx1"/>
                </a:solidFill>
                <a:latin typeface="+mn-lt"/>
                <a:ea typeface="+mn-ea"/>
                <a:cs typeface="+mn-cs"/>
              </a:rPr>
              <a:t>Some errors (shown as a black dot) may arise in the replication processes. Additional defects (shown in yellow), including modified bases, cross-links, and single- and double-strand breaks, are introduced into DNA by subsequent DNA-damaging reactions. Many of the errors are detected and subsequently repaired.</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a:t>
            </a:fld>
            <a:endParaRPr lang="en-US" dirty="0"/>
          </a:p>
        </p:txBody>
      </p:sp>
    </p:spTree>
    <p:extLst>
      <p:ext uri="{BB962C8B-B14F-4D97-AF65-F5344CB8AC3E}">
        <p14:creationId xmlns:p14="http://schemas.microsoft.com/office/powerpoint/2010/main" val="676563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3317410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29.28 Replication termination in </a:t>
            </a:r>
            <a:r>
              <a:rPr lang="en-US" sz="1200" b="1" i="1" kern="1200" dirty="0" smtClean="0">
                <a:solidFill>
                  <a:schemeClr val="tx1"/>
                </a:solidFill>
                <a:effectLst/>
                <a:latin typeface="+mn-lt"/>
                <a:ea typeface="+mn-ea"/>
                <a:cs typeface="+mn-cs"/>
              </a:rPr>
              <a:t>E. coli</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E. coli </a:t>
            </a:r>
            <a:r>
              <a:rPr lang="en-US" sz="1200" kern="1200" dirty="0" smtClean="0">
                <a:solidFill>
                  <a:schemeClr val="tx1"/>
                </a:solidFill>
                <a:effectLst/>
                <a:latin typeface="+mn-lt"/>
                <a:ea typeface="+mn-ea"/>
                <a:cs typeface="+mn-cs"/>
              </a:rPr>
              <a:t>genome includes 10 </a:t>
            </a:r>
            <a:r>
              <a:rPr lang="en-US" sz="1200" kern="1200" dirty="0" err="1" smtClean="0">
                <a:solidFill>
                  <a:schemeClr val="tx1"/>
                </a:solidFill>
                <a:effectLst/>
                <a:latin typeface="+mn-lt"/>
                <a:ea typeface="+mn-ea"/>
                <a:cs typeface="+mn-cs"/>
              </a:rPr>
              <a:t>Ter</a:t>
            </a:r>
            <a:r>
              <a:rPr lang="en-US" sz="1200" kern="1200" dirty="0" smtClean="0">
                <a:solidFill>
                  <a:schemeClr val="tx1"/>
                </a:solidFill>
                <a:effectLst/>
                <a:latin typeface="+mn-lt"/>
                <a:ea typeface="+mn-ea"/>
                <a:cs typeface="+mn-cs"/>
              </a:rPr>
              <a:t> sites that bind the termination utilization substance (</a:t>
            </a:r>
            <a:r>
              <a:rPr lang="en-US" sz="1200" kern="1200" dirty="0" err="1" smtClean="0">
                <a:solidFill>
                  <a:schemeClr val="tx1"/>
                </a:solidFill>
                <a:effectLst/>
                <a:latin typeface="+mn-lt"/>
                <a:ea typeface="+mn-ea"/>
                <a:cs typeface="+mn-cs"/>
              </a:rPr>
              <a:t>Tus</a:t>
            </a:r>
            <a:r>
              <a:rPr lang="en-US" sz="1200" kern="1200" dirty="0" smtClean="0">
                <a:solidFill>
                  <a:schemeClr val="tx1"/>
                </a:solidFill>
                <a:effectLst/>
                <a:latin typeface="+mn-lt"/>
                <a:ea typeface="+mn-ea"/>
                <a:cs typeface="+mn-cs"/>
              </a:rPr>
              <a:t>) protein. The </a:t>
            </a:r>
            <a:r>
              <a:rPr lang="en-US" sz="1200" kern="1200" dirty="0" err="1" smtClean="0">
                <a:solidFill>
                  <a:schemeClr val="tx1"/>
                </a:solidFill>
                <a:effectLst/>
                <a:latin typeface="+mn-lt"/>
                <a:ea typeface="+mn-ea"/>
                <a:cs typeface="+mn-cs"/>
              </a:rPr>
              <a:t>Ter-Tus</a:t>
            </a:r>
            <a:r>
              <a:rPr lang="en-US" sz="1200" kern="1200" dirty="0" smtClean="0">
                <a:solidFill>
                  <a:schemeClr val="tx1"/>
                </a:solidFill>
                <a:effectLst/>
                <a:latin typeface="+mn-lt"/>
                <a:ea typeface="+mn-ea"/>
                <a:cs typeface="+mn-cs"/>
              </a:rPr>
              <a:t> complexes block incoming replication forks in a unidirectional manner (indicated by the orientation of the triangles representing the </a:t>
            </a:r>
            <a:r>
              <a:rPr lang="en-US" sz="1200" kern="1200" dirty="0" err="1" smtClean="0">
                <a:solidFill>
                  <a:schemeClr val="tx1"/>
                </a:solidFill>
                <a:effectLst/>
                <a:latin typeface="+mn-lt"/>
                <a:ea typeface="+mn-ea"/>
                <a:cs typeface="+mn-cs"/>
              </a:rPr>
              <a:t>Ter</a:t>
            </a:r>
            <a:r>
              <a:rPr lang="en-US" sz="1200" kern="1200" dirty="0" smtClean="0">
                <a:solidFill>
                  <a:schemeClr val="tx1"/>
                </a:solidFill>
                <a:effectLst/>
                <a:latin typeface="+mn-lt"/>
                <a:ea typeface="+mn-ea"/>
                <a:cs typeface="+mn-cs"/>
              </a:rPr>
              <a:t> sites), facilitating termination of replication after a single cycle.</a:t>
            </a:r>
            <a:endParaRPr lang="en-US" dirty="0" smtClean="0"/>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24408833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54</a:t>
            </a:fld>
            <a:endParaRPr lang="en-US" dirty="0"/>
          </a:p>
        </p:txBody>
      </p:sp>
    </p:spTree>
    <p:extLst>
      <p:ext uri="{BB962C8B-B14F-4D97-AF65-F5344CB8AC3E}">
        <p14:creationId xmlns:p14="http://schemas.microsoft.com/office/powerpoint/2010/main" val="3802240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991570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56</a:t>
            </a:fld>
            <a:endParaRPr lang="en-US" dirty="0"/>
          </a:p>
        </p:txBody>
      </p:sp>
    </p:spTree>
    <p:extLst>
      <p:ext uri="{BB962C8B-B14F-4D97-AF65-F5344CB8AC3E}">
        <p14:creationId xmlns:p14="http://schemas.microsoft.com/office/powerpoint/2010/main" val="1702756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29.29 Eukaryotic origins of replication. </a:t>
            </a:r>
            <a:r>
              <a:rPr lang="en-US" sz="1200" b="0" i="0" u="none" strike="noStrike" kern="1200" baseline="0" dirty="0" smtClean="0">
                <a:solidFill>
                  <a:schemeClr val="tx1"/>
                </a:solidFill>
                <a:latin typeface="+mn-lt"/>
                <a:ea typeface="+mn-ea"/>
                <a:cs typeface="+mn-cs"/>
              </a:rPr>
              <a:t>The image shows a single molecule of DNA containing two origins of replication. The origins were identified by labeling new replicated DNA in human cells first with one thymine analog (</a:t>
            </a:r>
            <a:r>
              <a:rPr lang="en-US" sz="1200" b="0" i="0" u="none" strike="noStrike" kern="1200" baseline="0" dirty="0" err="1" smtClean="0">
                <a:solidFill>
                  <a:schemeClr val="tx1"/>
                </a:solidFill>
                <a:latin typeface="+mn-lt"/>
                <a:ea typeface="+mn-ea"/>
                <a:cs typeface="+mn-cs"/>
              </a:rPr>
              <a:t>iodo-deoxyuridine</a:t>
            </a:r>
            <a:r>
              <a:rPr lang="en-US" sz="1200" b="0" i="0" u="none" strike="noStrike" kern="1200" baseline="0" dirty="0" smtClean="0">
                <a:solidFill>
                  <a:schemeClr val="tx1"/>
                </a:solidFill>
                <a:latin typeface="+mn-lt"/>
                <a:ea typeface="+mn-ea"/>
                <a:cs typeface="+mn-cs"/>
              </a:rPr>
              <a:t>, I-</a:t>
            </a:r>
            <a:r>
              <a:rPr lang="en-US" sz="1200" b="0" i="0" u="none" strike="noStrike" kern="1200" baseline="0" dirty="0" err="1" smtClean="0">
                <a:solidFill>
                  <a:schemeClr val="tx1"/>
                </a:solidFill>
                <a:latin typeface="+mn-lt"/>
                <a:ea typeface="+mn-ea"/>
                <a:cs typeface="+mn-cs"/>
              </a:rPr>
              <a:t>dU</a:t>
            </a:r>
            <a:r>
              <a:rPr lang="en-US" sz="1200" b="0" i="0" u="none" strike="noStrike" kern="1200" baseline="0" dirty="0" smtClean="0">
                <a:solidFill>
                  <a:schemeClr val="tx1"/>
                </a:solidFill>
                <a:latin typeface="+mn-lt"/>
                <a:ea typeface="+mn-ea"/>
                <a:cs typeface="+mn-cs"/>
              </a:rPr>
              <a:t>) and then another (</a:t>
            </a:r>
            <a:r>
              <a:rPr lang="en-US" sz="1200" b="0" i="0" u="none" strike="noStrike" kern="1200" baseline="0" dirty="0" err="1" smtClean="0">
                <a:solidFill>
                  <a:schemeClr val="tx1"/>
                </a:solidFill>
                <a:latin typeface="+mn-lt"/>
                <a:ea typeface="+mn-ea"/>
                <a:cs typeface="+mn-cs"/>
              </a:rPr>
              <a:t>chloro-deoxyuridine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Cl-dU</a:t>
            </a:r>
            <a:r>
              <a:rPr lang="en-US" sz="1200" b="0" i="0" u="none" strike="noStrike" kern="1200" baseline="0" dirty="0" smtClean="0">
                <a:solidFill>
                  <a:schemeClr val="tx1"/>
                </a:solidFill>
                <a:latin typeface="+mn-lt"/>
                <a:ea typeface="+mn-ea"/>
                <a:cs typeface="+mn-cs"/>
              </a:rPr>
              <a:t>). DNA molecules from these cells were then extended on a microscope slide and labeled with antibodies to I-</a:t>
            </a:r>
            <a:r>
              <a:rPr lang="en-US" sz="1200" b="0" i="0" u="none" strike="noStrike" kern="1200" baseline="0" dirty="0" err="1" smtClean="0">
                <a:solidFill>
                  <a:schemeClr val="tx1"/>
                </a:solidFill>
                <a:latin typeface="+mn-lt"/>
                <a:ea typeface="+mn-ea"/>
                <a:cs typeface="+mn-cs"/>
              </a:rPr>
              <a:t>dU</a:t>
            </a:r>
            <a:r>
              <a:rPr lang="en-US" sz="1200" b="0" i="0" u="none" strike="noStrike" kern="1200" baseline="0" dirty="0" smtClean="0">
                <a:solidFill>
                  <a:schemeClr val="tx1"/>
                </a:solidFill>
                <a:latin typeface="+mn-lt"/>
                <a:ea typeface="+mn-ea"/>
                <a:cs typeface="+mn-cs"/>
              </a:rPr>
              <a:t> (green) and </a:t>
            </a:r>
            <a:r>
              <a:rPr lang="en-US" sz="1200" b="0" i="0" u="none" strike="noStrike" kern="1200" baseline="0" dirty="0" err="1" smtClean="0">
                <a:solidFill>
                  <a:schemeClr val="tx1"/>
                </a:solidFill>
                <a:latin typeface="+mn-lt"/>
                <a:ea typeface="+mn-ea"/>
                <a:cs typeface="+mn-cs"/>
              </a:rPr>
              <a:t>Cl-dU</a:t>
            </a:r>
            <a:r>
              <a:rPr lang="en-US" sz="1200" b="0" i="0" u="none" strike="noStrike" kern="1200" baseline="0" dirty="0" smtClean="0">
                <a:solidFill>
                  <a:schemeClr val="tx1"/>
                </a:solidFill>
                <a:latin typeface="+mn-lt"/>
                <a:ea typeface="+mn-ea"/>
                <a:cs typeface="+mn-cs"/>
              </a:rPr>
              <a:t> (red) to visualize the DNA. This method allows the detection of replication origins as well as determination of the rate of DNA synthesis. [Courtesy Aaron </a:t>
            </a:r>
            <a:r>
              <a:rPr lang="en-US" sz="1200" b="0" i="0" u="none" strike="noStrike" kern="1200" baseline="0" dirty="0" err="1" smtClean="0">
                <a:solidFill>
                  <a:schemeClr val="tx1"/>
                </a:solidFill>
                <a:latin typeface="+mn-lt"/>
                <a:ea typeface="+mn-ea"/>
                <a:cs typeface="+mn-cs"/>
              </a:rPr>
              <a:t>Bensimon</a:t>
            </a:r>
            <a:r>
              <a:rPr lang="en-US" sz="1200" b="0" i="0" u="none" strike="noStrike" kern="1200" baseline="0" dirty="0" smtClean="0">
                <a:solidFill>
                  <a:schemeClr val="tx1"/>
                </a:solidFill>
                <a:latin typeface="+mn-lt"/>
                <a:ea typeface="+mn-ea"/>
                <a:cs typeface="+mn-cs"/>
              </a:rPr>
              <a:t>. Data from C. Conti et al.</a:t>
            </a:r>
            <a:r>
              <a:rPr lang="en-US" sz="1200" b="0" i="1" u="none" strike="noStrike" kern="1200" baseline="0" dirty="0" smtClean="0">
                <a:solidFill>
                  <a:schemeClr val="tx1"/>
                </a:solidFill>
                <a:latin typeface="+mn-lt"/>
                <a:ea typeface="+mn-ea"/>
                <a:cs typeface="+mn-cs"/>
              </a:rPr>
              <a:t>, Mol. Biol. Cell</a:t>
            </a:r>
            <a:r>
              <a:rPr lang="en-US" sz="1200" b="0" i="0" u="none" strike="noStrike" kern="1200" baseline="0" dirty="0" smtClean="0">
                <a:solidFill>
                  <a:schemeClr val="tx1"/>
                </a:solidFill>
                <a:latin typeface="+mn-lt"/>
                <a:ea typeface="+mn-ea"/>
                <a:cs typeface="+mn-cs"/>
              </a:rPr>
              <a:t>. 18:3059–3067, 2007.]  </a:t>
            </a:r>
            <a:r>
              <a:rPr lang="en-US" sz="1200" b="1" i="0" u="none" strike="noStrike" kern="1200" baseline="0" dirty="0" smtClean="0">
                <a:solidFill>
                  <a:schemeClr val="tx1"/>
                </a:solidFill>
                <a:latin typeface="+mn-lt"/>
                <a:ea typeface="+mn-ea"/>
                <a:cs typeface="+mn-cs"/>
              </a:rPr>
              <a:t>AU: Credit differs from what is shown in the chapter. OK?</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24227556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58</a:t>
            </a:fld>
            <a:endParaRPr lang="en-US" dirty="0"/>
          </a:p>
        </p:txBody>
      </p:sp>
    </p:spTree>
    <p:extLst>
      <p:ext uri="{BB962C8B-B14F-4D97-AF65-F5344CB8AC3E}">
        <p14:creationId xmlns:p14="http://schemas.microsoft.com/office/powerpoint/2010/main" val="6547616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a:t>
            </a:r>
            <a:r>
              <a:rPr lang="en-US" sz="1200" b="1" kern="1200" dirty="0" smtClean="0">
                <a:solidFill>
                  <a:schemeClr val="tx1"/>
                </a:solidFill>
                <a:effectLst/>
                <a:latin typeface="+mn-lt"/>
                <a:ea typeface="+mn-ea"/>
                <a:cs typeface="+mn-cs"/>
              </a:rPr>
              <a:t>29.30</a:t>
            </a:r>
            <a:r>
              <a:rPr lang="en-US" sz="1200" b="1" i="0" u="none" strike="noStrike" kern="1200" baseline="0" dirty="0" smtClean="0">
                <a:solidFill>
                  <a:schemeClr val="tx1"/>
                </a:solidFill>
                <a:latin typeface="+mn-lt"/>
                <a:ea typeface="+mn-ea"/>
                <a:cs typeface="+mn-cs"/>
              </a:rPr>
              <a:t> Eukaryotic cell cycle.</a:t>
            </a:r>
            <a:r>
              <a:rPr lang="en-US" sz="1200" b="0" i="0" u="none" strike="noStrike" kern="1200" baseline="0" dirty="0" smtClean="0">
                <a:solidFill>
                  <a:schemeClr val="tx1"/>
                </a:solidFill>
                <a:latin typeface="+mn-lt"/>
                <a:ea typeface="+mn-ea"/>
                <a:cs typeface="+mn-cs"/>
              </a:rPr>
              <a:t> DNA replication and cell division must take place in a highly coordinated fashion in eukaryotes. Mitosis (M) takes place only after DNA synthesis (S). Two gaps (G</a:t>
            </a:r>
            <a:r>
              <a:rPr lang="en-US" sz="1200" b="0" i="0" u="none" strike="noStrike" kern="1200" baseline="-25000" dirty="0" smtClean="0">
                <a:solidFill>
                  <a:schemeClr val="tx1"/>
                </a:solidFill>
                <a:latin typeface="+mn-lt"/>
                <a:ea typeface="+mn-ea"/>
                <a:cs typeface="+mn-cs"/>
              </a:rPr>
              <a:t>1</a:t>
            </a:r>
            <a:r>
              <a:rPr lang="en-US" sz="1200" b="0" i="0" u="none" strike="noStrike" kern="1200" baseline="0" dirty="0" smtClean="0">
                <a:solidFill>
                  <a:schemeClr val="tx1"/>
                </a:solidFill>
                <a:latin typeface="+mn-lt"/>
                <a:ea typeface="+mn-ea"/>
                <a:cs typeface="+mn-cs"/>
              </a:rPr>
              <a:t> and G</a:t>
            </a:r>
            <a:r>
              <a:rPr lang="en-US" sz="1200" b="0" i="0" u="none" strike="noStrike" kern="1200" baseline="-2500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in time separate the two processes.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59</a:t>
            </a:fld>
            <a:endParaRPr lang="en-US" dirty="0"/>
          </a:p>
        </p:txBody>
      </p:sp>
    </p:spTree>
    <p:extLst>
      <p:ext uri="{BB962C8B-B14F-4D97-AF65-F5344CB8AC3E}">
        <p14:creationId xmlns:p14="http://schemas.microsoft.com/office/powerpoint/2010/main" val="3316934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60</a:t>
            </a:fld>
            <a:endParaRPr lang="en-US" dirty="0"/>
          </a:p>
        </p:txBody>
      </p:sp>
    </p:spTree>
    <p:extLst>
      <p:ext uri="{BB962C8B-B14F-4D97-AF65-F5344CB8AC3E}">
        <p14:creationId xmlns:p14="http://schemas.microsoft.com/office/powerpoint/2010/main" val="12013243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a:t>
            </a:r>
            <a:r>
              <a:rPr lang="en-US" sz="1200" b="1" kern="1200" dirty="0" smtClean="0">
                <a:solidFill>
                  <a:schemeClr val="tx1"/>
                </a:solidFill>
                <a:effectLst/>
                <a:latin typeface="+mn-lt"/>
                <a:ea typeface="+mn-ea"/>
                <a:cs typeface="+mn-cs"/>
              </a:rPr>
              <a:t>29.31</a:t>
            </a:r>
            <a:r>
              <a:rPr lang="en-US" sz="1200" b="1" i="0" u="none" strike="noStrike" kern="1200" baseline="0" dirty="0" smtClean="0">
                <a:solidFill>
                  <a:schemeClr val="tx1"/>
                </a:solidFill>
                <a:latin typeface="+mn-lt"/>
                <a:ea typeface="+mn-ea"/>
                <a:cs typeface="+mn-cs"/>
              </a:rPr>
              <a:t> Proposed model for telomeres. </a:t>
            </a:r>
            <a:r>
              <a:rPr lang="en-US" sz="1200" b="0" i="0" u="none" strike="noStrike" kern="1200" baseline="0" dirty="0" smtClean="0">
                <a:solidFill>
                  <a:schemeClr val="tx1"/>
                </a:solidFill>
                <a:latin typeface="+mn-lt"/>
                <a:ea typeface="+mn-ea"/>
                <a:cs typeface="+mn-cs"/>
              </a:rPr>
              <a:t>A single-stranded segment of the G-rich strand extends from the end of the telomere. In one model for telomeres, this single-stranded region invades the duplex to form a large duplex loop.</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61</a:t>
            </a:fld>
            <a:endParaRPr lang="en-US" dirty="0"/>
          </a:p>
        </p:txBody>
      </p:sp>
    </p:spTree>
    <p:extLst>
      <p:ext uri="{BB962C8B-B14F-4D97-AF65-F5344CB8AC3E}">
        <p14:creationId xmlns:p14="http://schemas.microsoft.com/office/powerpoint/2010/main" val="63615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29.3 DNA repair in action. </a:t>
            </a:r>
            <a:r>
              <a:rPr lang="en-US" sz="1200" b="0" i="0" u="none" strike="noStrike" kern="1200" baseline="0" dirty="0" smtClean="0">
                <a:solidFill>
                  <a:schemeClr val="tx1"/>
                </a:solidFill>
                <a:latin typeface="+mn-lt"/>
                <a:ea typeface="+mn-ea"/>
                <a:cs typeface="+mn-cs"/>
              </a:rPr>
              <a:t>The bacterium </a:t>
            </a:r>
            <a:r>
              <a:rPr lang="en-US" sz="1200" b="0" i="1" u="none" strike="noStrike" kern="1200" baseline="0" dirty="0" err="1" smtClean="0">
                <a:solidFill>
                  <a:schemeClr val="tx1"/>
                </a:solidFill>
                <a:latin typeface="+mn-lt"/>
                <a:ea typeface="+mn-ea"/>
                <a:cs typeface="+mn-cs"/>
              </a:rPr>
              <a:t>Deinococcus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radiodurans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can reassemble its genome over the course of 3 hours after irradiation with gamma rays to fragment the genome into many pieces. To aid analysis, the genomic DNA samples were digested with a restriction enzyme that cuts at only a few sites within the genome. [Adapted from K. </a:t>
            </a:r>
            <a:r>
              <a:rPr lang="en-US" sz="1200" b="0" i="0" u="none" strike="noStrike" kern="1200" baseline="0" dirty="0" err="1" smtClean="0">
                <a:solidFill>
                  <a:schemeClr val="tx1"/>
                </a:solidFill>
                <a:latin typeface="+mn-lt"/>
                <a:ea typeface="+mn-ea"/>
                <a:cs typeface="+mn-cs"/>
              </a:rPr>
              <a:t>Zahradka</a:t>
            </a:r>
            <a:r>
              <a:rPr lang="en-US" sz="1200" b="0" i="0" u="none" strike="noStrike" kern="1200" baseline="0" dirty="0" smtClean="0">
                <a:solidFill>
                  <a:schemeClr val="tx1"/>
                </a:solidFill>
                <a:latin typeface="+mn-lt"/>
                <a:ea typeface="+mn-ea"/>
                <a:cs typeface="+mn-cs"/>
              </a:rPr>
              <a:t> et al., </a:t>
            </a:r>
            <a:r>
              <a:rPr lang="en-US" sz="1200" b="0" i="1" u="none" strike="noStrike" kern="1200" baseline="0" dirty="0" smtClean="0">
                <a:solidFill>
                  <a:schemeClr val="tx1"/>
                </a:solidFill>
                <a:latin typeface="+mn-lt"/>
                <a:ea typeface="+mn-ea"/>
                <a:cs typeface="+mn-cs"/>
              </a:rPr>
              <a:t>Nature</a:t>
            </a:r>
            <a:r>
              <a:rPr lang="en-US" sz="1200" b="0" i="0" u="none" strike="noStrike" kern="1200" baseline="0" dirty="0" smtClean="0">
                <a:solidFill>
                  <a:schemeClr val="tx1"/>
                </a:solidFill>
                <a:latin typeface="+mn-lt"/>
                <a:ea typeface="+mn-ea"/>
                <a:cs typeface="+mn-cs"/>
              </a:rPr>
              <a:t> 445:569–573, 2006.]  </a:t>
            </a:r>
            <a:r>
              <a:rPr lang="en-US" sz="1200" b="1" i="0" u="none" strike="noStrike" kern="1200" baseline="0" dirty="0" smtClean="0">
                <a:solidFill>
                  <a:schemeClr val="tx1"/>
                </a:solidFill>
                <a:latin typeface="+mn-lt"/>
                <a:ea typeface="+mn-ea"/>
                <a:cs typeface="+mn-cs"/>
              </a:rPr>
              <a:t>AU: Source differs from that shown in the chapter. OK?</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14339693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62</a:t>
            </a:fld>
            <a:endParaRPr lang="en-US" dirty="0"/>
          </a:p>
        </p:txBody>
      </p:sp>
    </p:spTree>
    <p:extLst>
      <p:ext uri="{BB962C8B-B14F-4D97-AF65-F5344CB8AC3E}">
        <p14:creationId xmlns:p14="http://schemas.microsoft.com/office/powerpoint/2010/main" val="25844285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a:t>
            </a:r>
            <a:r>
              <a:rPr lang="en-US" sz="1200" b="1" kern="1200" dirty="0" smtClean="0">
                <a:solidFill>
                  <a:schemeClr val="tx1"/>
                </a:solidFill>
                <a:effectLst/>
                <a:latin typeface="+mn-lt"/>
                <a:ea typeface="+mn-ea"/>
                <a:cs typeface="+mn-cs"/>
              </a:rPr>
              <a:t>29.32</a:t>
            </a:r>
            <a:r>
              <a:rPr lang="en-US" sz="1200" b="1" i="0" u="none" strike="noStrike" kern="1200" baseline="0" dirty="0" smtClean="0">
                <a:solidFill>
                  <a:schemeClr val="tx1"/>
                </a:solidFill>
                <a:latin typeface="+mn-lt"/>
                <a:ea typeface="+mn-ea"/>
                <a:cs typeface="+mn-cs"/>
              </a:rPr>
              <a:t> Telomere formation. </a:t>
            </a:r>
            <a:r>
              <a:rPr lang="en-US" sz="1200" b="0" i="0" u="none" strike="noStrike" kern="1200" baseline="0" dirty="0" smtClean="0">
                <a:solidFill>
                  <a:schemeClr val="tx1"/>
                </a:solidFill>
                <a:latin typeface="+mn-lt"/>
                <a:ea typeface="+mn-ea"/>
                <a:cs typeface="+mn-cs"/>
              </a:rPr>
              <a:t>Mechanism of synthesis of the G-rich strand of </a:t>
            </a:r>
            <a:r>
              <a:rPr lang="en-US" sz="1200" b="0" i="0" u="none" strike="noStrike" kern="1200" baseline="0" dirty="0" err="1" smtClean="0">
                <a:solidFill>
                  <a:schemeClr val="tx1"/>
                </a:solidFill>
                <a:latin typeface="+mn-lt"/>
                <a:ea typeface="+mn-ea"/>
                <a:cs typeface="+mn-cs"/>
              </a:rPr>
              <a:t>telomeric</a:t>
            </a:r>
            <a:r>
              <a:rPr lang="en-US" sz="1200" b="0" i="0" u="none" strike="noStrike" kern="1200" baseline="0" dirty="0" smtClean="0">
                <a:solidFill>
                  <a:schemeClr val="tx1"/>
                </a:solidFill>
                <a:latin typeface="+mn-lt"/>
                <a:ea typeface="+mn-ea"/>
                <a:cs typeface="+mn-cs"/>
              </a:rPr>
              <a:t> DNA. The RNA template of telomerase is shown in blue and the nucleotides added to the G-rich strand of the primer are shown in red. [Information from </a:t>
            </a:r>
            <a:r>
              <a:rPr lang="nl-NL" sz="1200" b="0" i="0" u="none" strike="noStrike" kern="1200" baseline="0" dirty="0" smtClean="0">
                <a:solidFill>
                  <a:schemeClr val="tx1"/>
                </a:solidFill>
                <a:latin typeface="+mn-lt"/>
                <a:ea typeface="+mn-ea"/>
                <a:cs typeface="+mn-cs"/>
              </a:rPr>
              <a:t>E. H. Blackburn</a:t>
            </a:r>
            <a:r>
              <a:rPr lang="nl-NL" sz="1200" b="0" i="1" u="none" strike="noStrike" kern="1200" baseline="0" dirty="0" smtClean="0">
                <a:solidFill>
                  <a:schemeClr val="tx1"/>
                </a:solidFill>
                <a:latin typeface="+mn-lt"/>
                <a:ea typeface="+mn-ea"/>
                <a:cs typeface="+mn-cs"/>
              </a:rPr>
              <a:t>, Nature </a:t>
            </a:r>
            <a:r>
              <a:rPr lang="nl-NL" sz="1200" b="0" i="0" u="none" strike="noStrike" kern="1200" baseline="0" dirty="0" smtClean="0">
                <a:solidFill>
                  <a:schemeClr val="tx1"/>
                </a:solidFill>
                <a:latin typeface="+mn-lt"/>
                <a:ea typeface="+mn-ea"/>
                <a:cs typeface="+mn-cs"/>
              </a:rPr>
              <a:t>350:569–573, 1991.]</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63</a:t>
            </a:fld>
            <a:endParaRPr lang="en-US" dirty="0"/>
          </a:p>
        </p:txBody>
      </p:sp>
    </p:spTree>
    <p:extLst>
      <p:ext uri="{BB962C8B-B14F-4D97-AF65-F5344CB8AC3E}">
        <p14:creationId xmlns:p14="http://schemas.microsoft.com/office/powerpoint/2010/main" val="13919895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64</a:t>
            </a:fld>
            <a:endParaRPr lang="en-US" dirty="0"/>
          </a:p>
        </p:txBody>
      </p:sp>
    </p:spTree>
    <p:extLst>
      <p:ext uri="{BB962C8B-B14F-4D97-AF65-F5344CB8AC3E}">
        <p14:creationId xmlns:p14="http://schemas.microsoft.com/office/powerpoint/2010/main" val="22587848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65</a:t>
            </a:fld>
            <a:endParaRPr lang="en-US" dirty="0"/>
          </a:p>
        </p:txBody>
      </p:sp>
    </p:spTree>
    <p:extLst>
      <p:ext uri="{BB962C8B-B14F-4D97-AF65-F5344CB8AC3E}">
        <p14:creationId xmlns:p14="http://schemas.microsoft.com/office/powerpoint/2010/main" val="24512267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66</a:t>
            </a:fld>
            <a:endParaRPr lang="en-US" dirty="0"/>
          </a:p>
        </p:txBody>
      </p:sp>
    </p:spTree>
    <p:extLst>
      <p:ext uri="{BB962C8B-B14F-4D97-AF65-F5344CB8AC3E}">
        <p14:creationId xmlns:p14="http://schemas.microsoft.com/office/powerpoint/2010/main" val="20196386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a:t>
            </a:r>
            <a:r>
              <a:rPr lang="en-US" sz="1200" b="1" kern="1200" dirty="0" smtClean="0">
                <a:solidFill>
                  <a:schemeClr val="tx1"/>
                </a:solidFill>
                <a:effectLst/>
                <a:latin typeface="+mn-lt"/>
                <a:ea typeface="+mn-ea"/>
                <a:cs typeface="+mn-cs"/>
              </a:rPr>
              <a:t>29.33</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Oxoguanine</a:t>
            </a:r>
            <a:r>
              <a:rPr lang="en-US" sz="1200" b="1" i="0" u="none" strike="noStrike" kern="1200" baseline="0" dirty="0" smtClean="0">
                <a:solidFill>
                  <a:schemeClr val="tx1"/>
                </a:solidFill>
                <a:latin typeface="+mn-lt"/>
                <a:ea typeface="+mn-ea"/>
                <a:cs typeface="+mn-cs"/>
              </a:rPr>
              <a:t>–adenine base pair.</a:t>
            </a:r>
            <a:r>
              <a:rPr lang="en-US" sz="1200" b="0" i="0" u="none" strike="noStrike" kern="1200" baseline="0" dirty="0" smtClean="0">
                <a:solidFill>
                  <a:schemeClr val="tx1"/>
                </a:solidFill>
                <a:latin typeface="+mn-lt"/>
                <a:ea typeface="+mn-ea"/>
                <a:cs typeface="+mn-cs"/>
              </a:rPr>
              <a:t> When guanine is oxidized to 8-oxoguanine, the damaged base can form a base pair with adenine through an edge of the base that does not normally participate in base-pair formation.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67</a:t>
            </a:fld>
            <a:endParaRPr lang="en-US" dirty="0"/>
          </a:p>
        </p:txBody>
      </p:sp>
    </p:spTree>
    <p:extLst>
      <p:ext uri="{BB962C8B-B14F-4D97-AF65-F5344CB8AC3E}">
        <p14:creationId xmlns:p14="http://schemas.microsoft.com/office/powerpoint/2010/main" val="25575519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a:t>
            </a:r>
            <a:r>
              <a:rPr lang="en-US" sz="1200" b="1" kern="1200" dirty="0" smtClean="0">
                <a:solidFill>
                  <a:schemeClr val="tx1"/>
                </a:solidFill>
                <a:effectLst/>
                <a:latin typeface="+mn-lt"/>
                <a:ea typeface="+mn-ea"/>
                <a:cs typeface="+mn-cs"/>
              </a:rPr>
              <a:t>29.34</a:t>
            </a:r>
            <a:r>
              <a:rPr lang="en-US" sz="1200" b="1" i="0" u="none" strike="noStrike" kern="1200" baseline="0" dirty="0" smtClean="0">
                <a:solidFill>
                  <a:schemeClr val="tx1"/>
                </a:solidFill>
                <a:latin typeface="+mn-lt"/>
                <a:ea typeface="+mn-ea"/>
                <a:cs typeface="+mn-cs"/>
              </a:rPr>
              <a:t> Adenine deamination. </a:t>
            </a:r>
            <a:r>
              <a:rPr lang="en-US" sz="1200" b="0" i="0" u="none" strike="noStrike" kern="1200" baseline="0" dirty="0" smtClean="0">
                <a:solidFill>
                  <a:schemeClr val="tx1"/>
                </a:solidFill>
                <a:latin typeface="+mn-lt"/>
                <a:ea typeface="+mn-ea"/>
                <a:cs typeface="+mn-cs"/>
              </a:rPr>
              <a:t>The base adenine can be </a:t>
            </a:r>
            <a:r>
              <a:rPr lang="en-US" sz="1200" b="0" i="0" u="none" strike="noStrike" kern="1200" baseline="0" dirty="0" err="1" smtClean="0">
                <a:solidFill>
                  <a:schemeClr val="tx1"/>
                </a:solidFill>
                <a:latin typeface="+mn-lt"/>
                <a:ea typeface="+mn-ea"/>
                <a:cs typeface="+mn-cs"/>
              </a:rPr>
              <a:t>deaminated</a:t>
            </a:r>
            <a:r>
              <a:rPr lang="en-US" sz="1200" b="0" i="0" u="none" strike="noStrike" kern="1200" baseline="0" dirty="0" smtClean="0">
                <a:solidFill>
                  <a:schemeClr val="tx1"/>
                </a:solidFill>
                <a:latin typeface="+mn-lt"/>
                <a:ea typeface="+mn-ea"/>
                <a:cs typeface="+mn-cs"/>
              </a:rPr>
              <a:t> to form hypoxanthine. Hypoxanthine forms base pairs with cytosine in a manner similar to that of guanine, and so the deamination reaction can result in mutation.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68</a:t>
            </a:fld>
            <a:endParaRPr lang="en-US" dirty="0"/>
          </a:p>
        </p:txBody>
      </p:sp>
    </p:spTree>
    <p:extLst>
      <p:ext uri="{BB962C8B-B14F-4D97-AF65-F5344CB8AC3E}">
        <p14:creationId xmlns:p14="http://schemas.microsoft.com/office/powerpoint/2010/main" val="7428177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69</a:t>
            </a:fld>
            <a:endParaRPr lang="en-US" dirty="0"/>
          </a:p>
        </p:txBody>
      </p:sp>
    </p:spTree>
    <p:extLst>
      <p:ext uri="{BB962C8B-B14F-4D97-AF65-F5344CB8AC3E}">
        <p14:creationId xmlns:p14="http://schemas.microsoft.com/office/powerpoint/2010/main" val="19391112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a:t>
            </a:r>
            <a:r>
              <a:rPr lang="en-US" sz="1200" b="1" kern="1200" dirty="0" smtClean="0">
                <a:solidFill>
                  <a:schemeClr val="tx1"/>
                </a:solidFill>
                <a:effectLst/>
                <a:latin typeface="+mn-lt"/>
                <a:ea typeface="+mn-ea"/>
                <a:cs typeface="+mn-cs"/>
              </a:rPr>
              <a:t>29.35</a:t>
            </a:r>
            <a:r>
              <a:rPr lang="en-US" sz="1200" b="1" i="0" u="none" strike="noStrike" kern="1200" baseline="0" dirty="0" smtClean="0">
                <a:solidFill>
                  <a:schemeClr val="tx1"/>
                </a:solidFill>
                <a:latin typeface="+mn-lt"/>
                <a:ea typeface="+mn-ea"/>
                <a:cs typeface="+mn-cs"/>
              </a:rPr>
              <a:t> </a:t>
            </a:r>
            <a:r>
              <a:rPr lang="en-US" sz="1200" b="1" i="0" u="none" strike="noStrike" kern="1200" baseline="0" dirty="0" err="1" smtClean="0">
                <a:solidFill>
                  <a:schemeClr val="tx1"/>
                </a:solidFill>
                <a:latin typeface="+mn-lt"/>
                <a:ea typeface="+mn-ea"/>
                <a:cs typeface="+mn-cs"/>
              </a:rPr>
              <a:t>Aflatoxin</a:t>
            </a:r>
            <a:r>
              <a:rPr lang="en-US" sz="1200" b="1" i="0" u="none" strike="noStrike" kern="1200" baseline="0" dirty="0" smtClean="0">
                <a:solidFill>
                  <a:schemeClr val="tx1"/>
                </a:solidFill>
                <a:latin typeface="+mn-lt"/>
                <a:ea typeface="+mn-ea"/>
                <a:cs typeface="+mn-cs"/>
              </a:rPr>
              <a:t> activation.</a:t>
            </a:r>
            <a:r>
              <a:rPr lang="en-US" sz="1200" b="0" i="0" u="none" strike="noStrike" kern="1200" baseline="0" dirty="0" smtClean="0">
                <a:solidFill>
                  <a:schemeClr val="tx1"/>
                </a:solidFill>
                <a:latin typeface="+mn-lt"/>
                <a:ea typeface="+mn-ea"/>
                <a:cs typeface="+mn-cs"/>
              </a:rPr>
              <a:t> The compound, produced by molds that grow on peanuts, is activated by cytochrome P450 to form a highly reactive species that modifies bases such as guanine in DNA, leading to mutations.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70</a:t>
            </a:fld>
            <a:endParaRPr lang="en-US" dirty="0"/>
          </a:p>
        </p:txBody>
      </p:sp>
    </p:spTree>
    <p:extLst>
      <p:ext uri="{BB962C8B-B14F-4D97-AF65-F5344CB8AC3E}">
        <p14:creationId xmlns:p14="http://schemas.microsoft.com/office/powerpoint/2010/main" val="4495739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a:t>
            </a:r>
            <a:r>
              <a:rPr lang="en-US" sz="1200" b="1" kern="1200" dirty="0" smtClean="0">
                <a:solidFill>
                  <a:schemeClr val="tx1"/>
                </a:solidFill>
                <a:effectLst/>
                <a:latin typeface="+mn-lt"/>
                <a:ea typeface="+mn-ea"/>
                <a:cs typeface="+mn-cs"/>
              </a:rPr>
              <a:t>29.36</a:t>
            </a:r>
            <a:r>
              <a:rPr lang="en-US" sz="1200" b="1" i="0" u="none" strike="noStrike" kern="1200" baseline="0" dirty="0" smtClean="0">
                <a:solidFill>
                  <a:schemeClr val="tx1"/>
                </a:solidFill>
                <a:latin typeface="+mn-lt"/>
                <a:ea typeface="+mn-ea"/>
                <a:cs typeface="+mn-cs"/>
              </a:rPr>
              <a:t> Cross-linked dimer of two thymine bases.</a:t>
            </a:r>
            <a:r>
              <a:rPr lang="en-US" sz="1200" b="0" i="0" u="none" strike="noStrike" kern="1200" baseline="0" dirty="0" smtClean="0">
                <a:solidFill>
                  <a:schemeClr val="tx1"/>
                </a:solidFill>
                <a:latin typeface="+mn-lt"/>
                <a:ea typeface="+mn-ea"/>
                <a:cs typeface="+mn-cs"/>
              </a:rPr>
              <a:t> Ultraviolet light induces cross-links between adjacent </a:t>
            </a:r>
            <a:r>
              <a:rPr lang="en-US" sz="1200" b="0" i="0" u="none" strike="noStrike" kern="1200" baseline="0" dirty="0" err="1" smtClean="0">
                <a:solidFill>
                  <a:schemeClr val="tx1"/>
                </a:solidFill>
                <a:latin typeface="+mn-lt"/>
                <a:ea typeface="+mn-ea"/>
                <a:cs typeface="+mn-cs"/>
              </a:rPr>
              <a:t>pyrimidines</a:t>
            </a:r>
            <a:r>
              <a:rPr lang="en-US" sz="1200" b="0" i="0" u="none" strike="noStrike" kern="1200" baseline="0" dirty="0" smtClean="0">
                <a:solidFill>
                  <a:schemeClr val="tx1"/>
                </a:solidFill>
                <a:latin typeface="+mn-lt"/>
                <a:ea typeface="+mn-ea"/>
                <a:cs typeface="+mn-cs"/>
              </a:rPr>
              <a:t> along one strand of DNA.</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71</a:t>
            </a:fld>
            <a:endParaRPr lang="en-US" dirty="0"/>
          </a:p>
        </p:txBody>
      </p:sp>
    </p:spTree>
    <p:extLst>
      <p:ext uri="{BB962C8B-B14F-4D97-AF65-F5344CB8AC3E}">
        <p14:creationId xmlns:p14="http://schemas.microsoft.com/office/powerpoint/2010/main" val="156979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a:t>
            </a:fld>
            <a:endParaRPr lang="en-US" dirty="0"/>
          </a:p>
        </p:txBody>
      </p:sp>
    </p:spTree>
    <p:extLst>
      <p:ext uri="{BB962C8B-B14F-4D97-AF65-F5344CB8AC3E}">
        <p14:creationId xmlns:p14="http://schemas.microsoft.com/office/powerpoint/2010/main" val="5692535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29.37 A cross-linking agent.</a:t>
            </a:r>
            <a:r>
              <a:rPr lang="en-US" sz="1200" b="0" i="0" u="none" strike="noStrike" kern="1200" baseline="0" dirty="0" smtClean="0">
                <a:solidFill>
                  <a:schemeClr val="tx1"/>
                </a:solidFill>
                <a:latin typeface="+mn-lt"/>
                <a:ea typeface="+mn-ea"/>
                <a:cs typeface="+mn-cs"/>
              </a:rPr>
              <a:t> The compound </a:t>
            </a:r>
            <a:r>
              <a:rPr lang="en-US" sz="1200" b="0" i="0" u="none" strike="noStrike" kern="1200" baseline="0" dirty="0" err="1" smtClean="0">
                <a:solidFill>
                  <a:schemeClr val="tx1"/>
                </a:solidFill>
                <a:latin typeface="+mn-lt"/>
                <a:ea typeface="+mn-ea"/>
                <a:cs typeface="+mn-cs"/>
              </a:rPr>
              <a:t>psoralen</a:t>
            </a:r>
            <a:r>
              <a:rPr lang="en-US" sz="1200" b="0" i="0" u="none" strike="noStrike" kern="1200" baseline="0" dirty="0" smtClean="0">
                <a:solidFill>
                  <a:schemeClr val="tx1"/>
                </a:solidFill>
                <a:latin typeface="+mn-lt"/>
                <a:ea typeface="+mn-ea"/>
                <a:cs typeface="+mn-cs"/>
              </a:rPr>
              <a:t> and its derivatives can form </a:t>
            </a:r>
            <a:r>
              <a:rPr lang="en-US" sz="1200" b="0" i="0" u="none" strike="noStrike" kern="1200" baseline="0" dirty="0" err="1" smtClean="0">
                <a:solidFill>
                  <a:schemeClr val="tx1"/>
                </a:solidFill>
                <a:latin typeface="+mn-lt"/>
                <a:ea typeface="+mn-ea"/>
                <a:cs typeface="+mn-cs"/>
              </a:rPr>
              <a:t>interstrand</a:t>
            </a:r>
            <a:r>
              <a:rPr lang="en-US" sz="1200" b="0" i="0" u="none" strike="noStrike" kern="1200" baseline="0" dirty="0" smtClean="0">
                <a:solidFill>
                  <a:schemeClr val="tx1"/>
                </a:solidFill>
                <a:latin typeface="+mn-lt"/>
                <a:ea typeface="+mn-ea"/>
                <a:cs typeface="+mn-cs"/>
              </a:rPr>
              <a:t> cross-links through two reactive sites that can form adducts with nucleotide bases.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72</a:t>
            </a:fld>
            <a:endParaRPr lang="en-US" dirty="0"/>
          </a:p>
        </p:txBody>
      </p:sp>
    </p:spTree>
    <p:extLst>
      <p:ext uri="{BB962C8B-B14F-4D97-AF65-F5344CB8AC3E}">
        <p14:creationId xmlns:p14="http://schemas.microsoft.com/office/powerpoint/2010/main" val="16677037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73</a:t>
            </a:fld>
            <a:endParaRPr lang="en-US" dirty="0"/>
          </a:p>
        </p:txBody>
      </p:sp>
    </p:spTree>
    <p:extLst>
      <p:ext uri="{BB962C8B-B14F-4D97-AF65-F5344CB8AC3E}">
        <p14:creationId xmlns:p14="http://schemas.microsoft.com/office/powerpoint/2010/main" val="39617248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a:t>
            </a:r>
            <a:r>
              <a:rPr lang="en-US" sz="1200" b="1" kern="1200" dirty="0" smtClean="0">
                <a:solidFill>
                  <a:schemeClr val="tx1"/>
                </a:solidFill>
                <a:effectLst/>
                <a:latin typeface="+mn-lt"/>
                <a:ea typeface="+mn-ea"/>
                <a:cs typeface="+mn-cs"/>
              </a:rPr>
              <a:t>29.38</a:t>
            </a:r>
            <a:r>
              <a:rPr lang="en-US" sz="1200" b="1" i="0" u="none" strike="noStrike" kern="1200" baseline="0" dirty="0" smtClean="0">
                <a:solidFill>
                  <a:schemeClr val="tx1"/>
                </a:solidFill>
                <a:latin typeface="+mn-lt"/>
                <a:ea typeface="+mn-ea"/>
                <a:cs typeface="+mn-cs"/>
              </a:rPr>
              <a:t> Proofreading. </a:t>
            </a:r>
            <a:r>
              <a:rPr lang="en-US" sz="1200" b="0" i="0" u="none" strike="noStrike" kern="1200" baseline="0" dirty="0" smtClean="0">
                <a:solidFill>
                  <a:schemeClr val="tx1"/>
                </a:solidFill>
                <a:latin typeface="+mn-lt"/>
                <a:ea typeface="+mn-ea"/>
                <a:cs typeface="+mn-cs"/>
              </a:rPr>
              <a:t>The growing polynucleotide chain occasionally leaves the polymerase site and migrates to the active site of the </a:t>
            </a:r>
            <a:r>
              <a:rPr lang="en-US" sz="1200" b="0" i="0" u="none" strike="noStrike" kern="1200" baseline="0" dirty="0" err="1" smtClean="0">
                <a:solidFill>
                  <a:schemeClr val="tx1"/>
                </a:solidFill>
                <a:latin typeface="+mn-lt"/>
                <a:ea typeface="+mn-ea"/>
                <a:cs typeface="+mn-cs"/>
              </a:rPr>
              <a:t>exonuclease</a:t>
            </a:r>
            <a:r>
              <a:rPr lang="en-US" sz="1200" b="0" i="0" u="none" strike="noStrike" kern="1200" baseline="0" dirty="0" smtClean="0">
                <a:solidFill>
                  <a:schemeClr val="tx1"/>
                </a:solidFill>
                <a:latin typeface="+mn-lt"/>
                <a:ea typeface="+mn-ea"/>
                <a:cs typeface="+mn-cs"/>
              </a:rPr>
              <a:t>. There, one or more nucleotides are excised from the newly synthesized chain, removing potentially incorrect bases.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74</a:t>
            </a:fld>
            <a:endParaRPr lang="en-US" dirty="0"/>
          </a:p>
        </p:txBody>
      </p:sp>
    </p:spTree>
    <p:extLst>
      <p:ext uri="{BB962C8B-B14F-4D97-AF65-F5344CB8AC3E}">
        <p14:creationId xmlns:p14="http://schemas.microsoft.com/office/powerpoint/2010/main" val="3432025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75</a:t>
            </a:fld>
            <a:endParaRPr lang="en-US" dirty="0"/>
          </a:p>
        </p:txBody>
      </p:sp>
    </p:spTree>
    <p:extLst>
      <p:ext uri="{BB962C8B-B14F-4D97-AF65-F5344CB8AC3E}">
        <p14:creationId xmlns:p14="http://schemas.microsoft.com/office/powerpoint/2010/main" val="7516438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a:t>
            </a:r>
            <a:r>
              <a:rPr lang="en-US" sz="1200" b="1" kern="1200" dirty="0" smtClean="0">
                <a:solidFill>
                  <a:schemeClr val="tx1"/>
                </a:solidFill>
                <a:effectLst/>
                <a:latin typeface="+mn-lt"/>
                <a:ea typeface="+mn-ea"/>
                <a:cs typeface="+mn-cs"/>
              </a:rPr>
              <a:t>29.39</a:t>
            </a:r>
            <a:r>
              <a:rPr lang="en-US" sz="1200" b="1" i="0" u="none" strike="noStrike" kern="1200" baseline="0" dirty="0" smtClean="0">
                <a:solidFill>
                  <a:schemeClr val="tx1"/>
                </a:solidFill>
                <a:latin typeface="+mn-lt"/>
                <a:ea typeface="+mn-ea"/>
                <a:cs typeface="+mn-cs"/>
              </a:rPr>
              <a:t> Mismatch repair. </a:t>
            </a:r>
            <a:r>
              <a:rPr lang="en-US" sz="1200" b="0" i="0" u="none" strike="noStrike" kern="1200" baseline="0" dirty="0" smtClean="0">
                <a:solidFill>
                  <a:schemeClr val="tx1"/>
                </a:solidFill>
                <a:latin typeface="+mn-lt"/>
                <a:ea typeface="+mn-ea"/>
                <a:cs typeface="+mn-cs"/>
              </a:rPr>
              <a:t>DNA mismatch repair in </a:t>
            </a:r>
            <a:r>
              <a:rPr lang="en-US" sz="1200" b="0" i="1" u="none" strike="noStrike" kern="1200" baseline="0" dirty="0" smtClean="0">
                <a:solidFill>
                  <a:schemeClr val="tx1"/>
                </a:solidFill>
                <a:latin typeface="+mn-lt"/>
                <a:ea typeface="+mn-ea"/>
                <a:cs typeface="+mn-cs"/>
              </a:rPr>
              <a:t>E. coli</a:t>
            </a:r>
            <a:r>
              <a:rPr lang="en-US" sz="1200" b="0" i="0" u="none" strike="noStrike" kern="1200" baseline="0" dirty="0" smtClean="0">
                <a:solidFill>
                  <a:schemeClr val="tx1"/>
                </a:solidFill>
                <a:latin typeface="+mn-lt"/>
                <a:ea typeface="+mn-ea"/>
                <a:cs typeface="+mn-cs"/>
              </a:rPr>
              <a:t> is initiated by the interplay of </a:t>
            </a:r>
            <a:r>
              <a:rPr lang="en-US" sz="1200" b="0" i="0" u="none" strike="noStrike" kern="1200" baseline="0" dirty="0" err="1" smtClean="0">
                <a:solidFill>
                  <a:schemeClr val="tx1"/>
                </a:solidFill>
                <a:latin typeface="+mn-lt"/>
                <a:ea typeface="+mn-ea"/>
                <a:cs typeface="+mn-cs"/>
              </a:rPr>
              <a:t>MutS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MutL</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MutH</a:t>
            </a:r>
            <a:r>
              <a:rPr lang="en-US" sz="1200" b="0" i="0" u="none" strike="noStrike" kern="1200" baseline="0" dirty="0" smtClean="0">
                <a:solidFill>
                  <a:schemeClr val="tx1"/>
                </a:solidFill>
                <a:latin typeface="+mn-lt"/>
                <a:ea typeface="+mn-ea"/>
                <a:cs typeface="+mn-cs"/>
              </a:rPr>
              <a:t> proteins. A G—T mismatch is recognized by </a:t>
            </a:r>
            <a:r>
              <a:rPr lang="en-US" sz="1200" b="0" i="0" u="none" strike="noStrike" kern="1200" baseline="0" dirty="0" err="1" smtClean="0">
                <a:solidFill>
                  <a:schemeClr val="tx1"/>
                </a:solidFill>
                <a:latin typeface="+mn-lt"/>
                <a:ea typeface="+mn-ea"/>
                <a:cs typeface="+mn-cs"/>
              </a:rPr>
              <a:t>MutS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MutH</a:t>
            </a:r>
            <a:r>
              <a:rPr lang="en-US" sz="1200" b="0" i="0" u="none" strike="noStrike" kern="1200" baseline="0" dirty="0" smtClean="0">
                <a:solidFill>
                  <a:schemeClr val="tx1"/>
                </a:solidFill>
                <a:latin typeface="+mn-lt"/>
                <a:ea typeface="+mn-ea"/>
                <a:cs typeface="+mn-cs"/>
              </a:rPr>
              <a:t> cleaves the backbone in the vicinity of the mismatch. A segment of the DNA strand containing the erroneous T is removed by </a:t>
            </a:r>
            <a:r>
              <a:rPr lang="en-US" sz="1200" b="0" i="0" u="none" strike="noStrike" kern="1200" baseline="0" dirty="0" err="1" smtClean="0">
                <a:solidFill>
                  <a:schemeClr val="tx1"/>
                </a:solidFill>
                <a:latin typeface="+mn-lt"/>
                <a:ea typeface="+mn-ea"/>
                <a:cs typeface="+mn-cs"/>
              </a:rPr>
              <a:t>exonuclease</a:t>
            </a:r>
            <a:r>
              <a:rPr lang="en-US" sz="1200" b="0" i="0" u="none" strike="noStrike" kern="1200" baseline="0" dirty="0" smtClean="0">
                <a:solidFill>
                  <a:schemeClr val="tx1"/>
                </a:solidFill>
                <a:latin typeface="+mn-lt"/>
                <a:ea typeface="+mn-ea"/>
                <a:cs typeface="+mn-cs"/>
              </a:rPr>
              <a:t> I and synthesized anew by DNA polymerase III. [Information from R. F. Service, </a:t>
            </a:r>
            <a:r>
              <a:rPr lang="en-US" sz="1200" b="0" i="1" u="none" strike="noStrike" kern="1200" baseline="0" dirty="0" smtClean="0">
                <a:solidFill>
                  <a:schemeClr val="tx1"/>
                </a:solidFill>
                <a:latin typeface="+mn-lt"/>
                <a:ea typeface="+mn-ea"/>
                <a:cs typeface="+mn-cs"/>
              </a:rPr>
              <a:t>Science </a:t>
            </a:r>
            <a:r>
              <a:rPr lang="en-US" sz="1200" b="0" i="0" u="none" strike="noStrike" kern="1200" baseline="0" dirty="0" smtClean="0">
                <a:solidFill>
                  <a:schemeClr val="tx1"/>
                </a:solidFill>
                <a:latin typeface="+mn-lt"/>
                <a:ea typeface="+mn-ea"/>
                <a:cs typeface="+mn-cs"/>
              </a:rPr>
              <a:t>263:1559–1560, 1994.]</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76</a:t>
            </a:fld>
            <a:endParaRPr lang="en-US" dirty="0"/>
          </a:p>
        </p:txBody>
      </p:sp>
    </p:spTree>
    <p:extLst>
      <p:ext uri="{BB962C8B-B14F-4D97-AF65-F5344CB8AC3E}">
        <p14:creationId xmlns:p14="http://schemas.microsoft.com/office/powerpoint/2010/main" val="1507743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77</a:t>
            </a:fld>
            <a:endParaRPr lang="en-US" dirty="0"/>
          </a:p>
        </p:txBody>
      </p:sp>
    </p:spTree>
    <p:extLst>
      <p:ext uri="{BB962C8B-B14F-4D97-AF65-F5344CB8AC3E}">
        <p14:creationId xmlns:p14="http://schemas.microsoft.com/office/powerpoint/2010/main" val="35778416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FIGURE </a:t>
            </a:r>
            <a:r>
              <a:rPr lang="en-US" sz="1200" b="1" kern="1200" dirty="0" smtClean="0">
                <a:solidFill>
                  <a:schemeClr val="tx1"/>
                </a:solidFill>
                <a:effectLst/>
                <a:latin typeface="+mn-lt"/>
                <a:ea typeface="+mn-ea"/>
                <a:cs typeface="+mn-cs"/>
              </a:rPr>
              <a:t>29.40</a:t>
            </a:r>
            <a:r>
              <a:rPr lang="en-US" sz="1200" b="1" i="0" u="none" strike="noStrike" kern="1200" baseline="0" dirty="0" smtClean="0">
                <a:solidFill>
                  <a:schemeClr val="tx1"/>
                </a:solidFill>
                <a:latin typeface="+mn-lt"/>
                <a:ea typeface="+mn-ea"/>
                <a:cs typeface="+mn-cs"/>
              </a:rPr>
              <a:t> Structure of DNA-repair enzyme. </a:t>
            </a:r>
            <a:r>
              <a:rPr lang="en-US" sz="1200" b="0" i="0" u="none" strike="noStrike" kern="1200" baseline="0" dirty="0" smtClean="0">
                <a:solidFill>
                  <a:schemeClr val="tx1"/>
                </a:solidFill>
                <a:latin typeface="+mn-lt"/>
                <a:ea typeface="+mn-ea"/>
                <a:cs typeface="+mn-cs"/>
              </a:rPr>
              <a:t>A complex between the DNA-repair enzyme </a:t>
            </a:r>
            <a:r>
              <a:rPr lang="en-US" sz="1200" b="0" i="0" u="none" strike="noStrike" kern="1200" baseline="0" dirty="0" err="1" smtClean="0">
                <a:solidFill>
                  <a:schemeClr val="tx1"/>
                </a:solidFill>
                <a:latin typeface="+mn-lt"/>
                <a:ea typeface="+mn-ea"/>
                <a:cs typeface="+mn-cs"/>
              </a:rPr>
              <a:t>AlkA</a:t>
            </a:r>
            <a:r>
              <a:rPr lang="en-US" sz="1200" b="0" i="0" u="none" strike="noStrike" kern="1200" baseline="0" dirty="0" smtClean="0">
                <a:solidFill>
                  <a:schemeClr val="tx1"/>
                </a:solidFill>
                <a:latin typeface="+mn-lt"/>
                <a:ea typeface="+mn-ea"/>
                <a:cs typeface="+mn-cs"/>
              </a:rPr>
              <a:t> and an analog of a DNA molecule missing a purine base (an </a:t>
            </a:r>
            <a:r>
              <a:rPr lang="en-US" sz="1200" b="0" i="0" u="none" strike="noStrike" kern="1200" baseline="0" dirty="0" err="1" smtClean="0">
                <a:solidFill>
                  <a:schemeClr val="tx1"/>
                </a:solidFill>
                <a:latin typeface="+mn-lt"/>
                <a:ea typeface="+mn-ea"/>
                <a:cs typeface="+mn-cs"/>
              </a:rPr>
              <a:t>apurinic</a:t>
            </a:r>
            <a:r>
              <a:rPr lang="en-US" sz="1200" b="0" i="0" u="none" strike="noStrike" kern="1200" baseline="0" dirty="0" smtClean="0">
                <a:solidFill>
                  <a:schemeClr val="tx1"/>
                </a:solidFill>
                <a:latin typeface="+mn-lt"/>
                <a:ea typeface="+mn-ea"/>
                <a:cs typeface="+mn-cs"/>
              </a:rPr>
              <a:t> site) is shown. </a:t>
            </a:r>
            <a:r>
              <a:rPr lang="en-US" sz="1200" b="0" i="1" u="none" strike="noStrike" kern="1200" baseline="0" dirty="0" smtClean="0">
                <a:solidFill>
                  <a:schemeClr val="tx1"/>
                </a:solidFill>
                <a:latin typeface="+mn-lt"/>
                <a:ea typeface="+mn-ea"/>
                <a:cs typeface="+mn-cs"/>
              </a:rPr>
              <a:t>Notice</a:t>
            </a:r>
            <a:r>
              <a:rPr lang="en-US" sz="1200" b="0" i="0" u="none" strike="noStrike" kern="1200" baseline="0" dirty="0" smtClean="0">
                <a:solidFill>
                  <a:schemeClr val="tx1"/>
                </a:solidFill>
                <a:latin typeface="+mn-lt"/>
                <a:ea typeface="+mn-ea"/>
                <a:cs typeface="+mn-cs"/>
              </a:rPr>
              <a:t> that the backbone sugar in the </a:t>
            </a:r>
            <a:r>
              <a:rPr lang="en-US" sz="1200" b="0" i="0" u="none" strike="noStrike" kern="1200" baseline="0" dirty="0" err="1" smtClean="0">
                <a:solidFill>
                  <a:schemeClr val="tx1"/>
                </a:solidFill>
                <a:latin typeface="+mn-lt"/>
                <a:ea typeface="+mn-ea"/>
                <a:cs typeface="+mn-cs"/>
              </a:rPr>
              <a:t>apurinic</a:t>
            </a:r>
            <a:r>
              <a:rPr lang="en-US" sz="1200" b="0" i="0" u="none" strike="noStrike" kern="1200" baseline="0" dirty="0" smtClean="0">
                <a:solidFill>
                  <a:schemeClr val="tx1"/>
                </a:solidFill>
                <a:latin typeface="+mn-lt"/>
                <a:ea typeface="+mn-ea"/>
                <a:cs typeface="+mn-cs"/>
              </a:rPr>
              <a:t> site is flipped out of the double helix into the active site of the enzyme. [Drawn from 1BNK.pdb.]</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78</a:t>
            </a:fld>
            <a:endParaRPr lang="en-US" dirty="0"/>
          </a:p>
        </p:txBody>
      </p:sp>
    </p:spTree>
    <p:extLst>
      <p:ext uri="{BB962C8B-B14F-4D97-AF65-F5344CB8AC3E}">
        <p14:creationId xmlns:p14="http://schemas.microsoft.com/office/powerpoint/2010/main" val="12951801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79</a:t>
            </a:fld>
            <a:endParaRPr lang="en-US" dirty="0"/>
          </a:p>
        </p:txBody>
      </p:sp>
    </p:spTree>
    <p:extLst>
      <p:ext uri="{BB962C8B-B14F-4D97-AF65-F5344CB8AC3E}">
        <p14:creationId xmlns:p14="http://schemas.microsoft.com/office/powerpoint/2010/main" val="41529485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29.41 Nucleotide-excision repair. </a:t>
            </a:r>
            <a:r>
              <a:rPr lang="en-US" sz="1200" b="0" i="0" u="none" strike="noStrike" kern="1200" baseline="0" dirty="0" smtClean="0">
                <a:solidFill>
                  <a:schemeClr val="tx1"/>
                </a:solidFill>
                <a:latin typeface="+mn-lt"/>
                <a:ea typeface="+mn-ea"/>
                <a:cs typeface="+mn-cs"/>
              </a:rPr>
              <a:t>Repair of a region of DNA containing a thymine dimer by the sequential action of a specific </a:t>
            </a:r>
            <a:r>
              <a:rPr lang="en-US" sz="1200" b="0" i="0" u="none" strike="noStrike" kern="1200" baseline="0" dirty="0" err="1" smtClean="0">
                <a:solidFill>
                  <a:schemeClr val="tx1"/>
                </a:solidFill>
                <a:latin typeface="+mn-lt"/>
                <a:ea typeface="+mn-ea"/>
                <a:cs typeface="+mn-cs"/>
              </a:rPr>
              <a:t>excinuclease</a:t>
            </a:r>
            <a:r>
              <a:rPr lang="en-US" sz="1200" b="0" i="0" u="none" strike="noStrike" kern="1200" baseline="0" dirty="0" smtClean="0">
                <a:solidFill>
                  <a:schemeClr val="tx1"/>
                </a:solidFill>
                <a:latin typeface="+mn-lt"/>
                <a:ea typeface="+mn-ea"/>
                <a:cs typeface="+mn-cs"/>
              </a:rPr>
              <a:t>, a DNA polymerase, and a DNA ligase. The thymine dimer is shown in blue and the new region of DNA is in red. [Information from P. C. </a:t>
            </a:r>
            <a:r>
              <a:rPr lang="en-US" sz="1200" b="0" i="0" u="none" strike="noStrike" kern="1200" baseline="0" dirty="0" err="1" smtClean="0">
                <a:solidFill>
                  <a:schemeClr val="tx1"/>
                </a:solidFill>
                <a:latin typeface="+mn-lt"/>
                <a:ea typeface="+mn-ea"/>
                <a:cs typeface="+mn-cs"/>
              </a:rPr>
              <a:t>Hanawalt</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Endevour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31:83, 1982.]</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80</a:t>
            </a:fld>
            <a:endParaRPr lang="en-US" dirty="0"/>
          </a:p>
        </p:txBody>
      </p:sp>
    </p:spTree>
    <p:extLst>
      <p:ext uri="{BB962C8B-B14F-4D97-AF65-F5344CB8AC3E}">
        <p14:creationId xmlns:p14="http://schemas.microsoft.com/office/powerpoint/2010/main" val="31307028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81</a:t>
            </a:fld>
            <a:endParaRPr lang="en-US" dirty="0"/>
          </a:p>
        </p:txBody>
      </p:sp>
    </p:spTree>
    <p:extLst>
      <p:ext uri="{BB962C8B-B14F-4D97-AF65-F5344CB8AC3E}">
        <p14:creationId xmlns:p14="http://schemas.microsoft.com/office/powerpoint/2010/main" val="28638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10</a:t>
            </a:fld>
            <a:endParaRPr lang="en-US" dirty="0"/>
          </a:p>
        </p:txBody>
      </p:sp>
    </p:spTree>
    <p:extLst>
      <p:ext uri="{BB962C8B-B14F-4D97-AF65-F5344CB8AC3E}">
        <p14:creationId xmlns:p14="http://schemas.microsoft.com/office/powerpoint/2010/main" val="40560128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29.42 Uracil repair. </a:t>
            </a:r>
            <a:r>
              <a:rPr lang="en-US" sz="1200" b="0" i="0" u="none" strike="noStrike" kern="1200" baseline="0" dirty="0" err="1" smtClean="0">
                <a:solidFill>
                  <a:schemeClr val="tx1"/>
                </a:solidFill>
                <a:latin typeface="+mn-lt"/>
                <a:ea typeface="+mn-ea"/>
                <a:cs typeface="+mn-cs"/>
              </a:rPr>
              <a:t>Uridine</a:t>
            </a:r>
            <a:r>
              <a:rPr lang="en-US" sz="1200" b="0" i="0" u="none" strike="noStrike" kern="1200" baseline="0" dirty="0" smtClean="0">
                <a:solidFill>
                  <a:schemeClr val="tx1"/>
                </a:solidFill>
                <a:latin typeface="+mn-lt"/>
                <a:ea typeface="+mn-ea"/>
                <a:cs typeface="+mn-cs"/>
              </a:rPr>
              <a:t> bases in DNA, formed by the deamination of </a:t>
            </a:r>
            <a:r>
              <a:rPr lang="en-US" sz="1200" b="0" i="0" u="none" strike="noStrike" kern="1200" baseline="0" dirty="0" err="1" smtClean="0">
                <a:solidFill>
                  <a:schemeClr val="tx1"/>
                </a:solidFill>
                <a:latin typeface="+mn-lt"/>
                <a:ea typeface="+mn-ea"/>
                <a:cs typeface="+mn-cs"/>
              </a:rPr>
              <a:t>cytidine</a:t>
            </a:r>
            <a:r>
              <a:rPr lang="en-US" sz="1200" b="0" i="0" u="none" strike="noStrike" kern="1200" baseline="0" dirty="0" smtClean="0">
                <a:solidFill>
                  <a:schemeClr val="tx1"/>
                </a:solidFill>
                <a:latin typeface="+mn-lt"/>
                <a:ea typeface="+mn-ea"/>
                <a:cs typeface="+mn-cs"/>
              </a:rPr>
              <a:t>, are excised and replaced by </a:t>
            </a:r>
            <a:r>
              <a:rPr lang="en-US" sz="1200" b="0" i="0" u="none" strike="noStrike" kern="1200" baseline="0" dirty="0" err="1" smtClean="0">
                <a:solidFill>
                  <a:schemeClr val="tx1"/>
                </a:solidFill>
                <a:latin typeface="+mn-lt"/>
                <a:ea typeface="+mn-ea"/>
                <a:cs typeface="+mn-cs"/>
              </a:rPr>
              <a:t>cytidine</a:t>
            </a:r>
            <a:r>
              <a:rPr lang="en-US" sz="1200" b="0" i="0" u="none" strike="noStrike" kern="1200" baseline="0" dirty="0" smtClean="0">
                <a:solidFill>
                  <a:schemeClr val="tx1"/>
                </a:solidFill>
                <a:latin typeface="+mn-lt"/>
                <a:ea typeface="+mn-ea"/>
                <a:cs typeface="+mn-cs"/>
              </a:rPr>
              <a:t>.</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82</a:t>
            </a:fld>
            <a:endParaRPr lang="en-US" dirty="0"/>
          </a:p>
        </p:txBody>
      </p:sp>
    </p:spTree>
    <p:extLst>
      <p:ext uri="{BB962C8B-B14F-4D97-AF65-F5344CB8AC3E}">
        <p14:creationId xmlns:p14="http://schemas.microsoft.com/office/powerpoint/2010/main" val="23382896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83</a:t>
            </a:fld>
            <a:endParaRPr lang="en-US" dirty="0"/>
          </a:p>
        </p:txBody>
      </p:sp>
    </p:spTree>
    <p:extLst>
      <p:ext uri="{BB962C8B-B14F-4D97-AF65-F5344CB8AC3E}">
        <p14:creationId xmlns:p14="http://schemas.microsoft.com/office/powerpoint/2010/main" val="34997271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84</a:t>
            </a:fld>
            <a:endParaRPr lang="en-US" dirty="0"/>
          </a:p>
        </p:txBody>
      </p:sp>
    </p:spTree>
    <p:extLst>
      <p:ext uri="{BB962C8B-B14F-4D97-AF65-F5344CB8AC3E}">
        <p14:creationId xmlns:p14="http://schemas.microsoft.com/office/powerpoint/2010/main" val="27160434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85</a:t>
            </a:fld>
            <a:endParaRPr lang="en-US" dirty="0"/>
          </a:p>
        </p:txBody>
      </p:sp>
    </p:spTree>
    <p:extLst>
      <p:ext uri="{BB962C8B-B14F-4D97-AF65-F5344CB8AC3E}">
        <p14:creationId xmlns:p14="http://schemas.microsoft.com/office/powerpoint/2010/main" val="4410639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86</a:t>
            </a:fld>
            <a:endParaRPr lang="en-US" dirty="0"/>
          </a:p>
        </p:txBody>
      </p:sp>
    </p:spTree>
    <p:extLst>
      <p:ext uri="{BB962C8B-B14F-4D97-AF65-F5344CB8AC3E}">
        <p14:creationId xmlns:p14="http://schemas.microsoft.com/office/powerpoint/2010/main" val="6276608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29.43 Ames test. </a:t>
            </a:r>
            <a:r>
              <a:rPr lang="en-US" sz="1200" b="0" i="0" u="none" strike="noStrike" kern="1200" baseline="0" dirty="0" smtClean="0">
                <a:solidFill>
                  <a:schemeClr val="tx1"/>
                </a:solidFill>
                <a:latin typeface="+mn-lt"/>
                <a:ea typeface="+mn-ea"/>
                <a:cs typeface="+mn-cs"/>
              </a:rPr>
              <a:t>(A) A petri plate containing about 10</a:t>
            </a:r>
            <a:r>
              <a:rPr lang="en-US" sz="1200" b="0" i="0" u="none" strike="noStrike" kern="1200" baseline="30000" dirty="0" smtClean="0">
                <a:solidFill>
                  <a:schemeClr val="tx1"/>
                </a:solidFill>
                <a:latin typeface="+mn-lt"/>
                <a:ea typeface="+mn-ea"/>
                <a:cs typeface="+mn-cs"/>
              </a:rPr>
              <a:t>9</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Salmonella</a:t>
            </a:r>
            <a:r>
              <a:rPr lang="en-US" sz="1200" b="0" i="0" u="none" strike="noStrike" kern="1200" baseline="0" dirty="0" smtClean="0">
                <a:solidFill>
                  <a:schemeClr val="tx1"/>
                </a:solidFill>
                <a:latin typeface="+mn-lt"/>
                <a:ea typeface="+mn-ea"/>
                <a:cs typeface="+mn-cs"/>
              </a:rPr>
              <a:t> bacteria that cannot synthesize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 and (B) a petri plate containing a filter-paper disc with a mutagen, which produces a large number of </a:t>
            </a:r>
            <a:r>
              <a:rPr lang="en-US" sz="1200" b="0" i="0" u="none" strike="noStrike" kern="1200" baseline="0" dirty="0" err="1" smtClean="0">
                <a:solidFill>
                  <a:schemeClr val="tx1"/>
                </a:solidFill>
                <a:latin typeface="+mn-lt"/>
                <a:ea typeface="+mn-ea"/>
                <a:cs typeface="+mn-cs"/>
              </a:rPr>
              <a:t>revertants</a:t>
            </a:r>
            <a:r>
              <a:rPr lang="en-US" sz="1200" b="0" i="0" u="none" strike="noStrike" kern="1200" baseline="0" dirty="0" smtClean="0">
                <a:solidFill>
                  <a:schemeClr val="tx1"/>
                </a:solidFill>
                <a:latin typeface="+mn-lt"/>
                <a:ea typeface="+mn-ea"/>
                <a:cs typeface="+mn-cs"/>
              </a:rPr>
              <a:t> that can synthesize </a:t>
            </a:r>
            <a:r>
              <a:rPr lang="en-US" sz="1200" b="0" i="0" u="none" strike="noStrike" kern="1200" baseline="0" dirty="0" err="1" smtClean="0">
                <a:solidFill>
                  <a:schemeClr val="tx1"/>
                </a:solidFill>
                <a:latin typeface="+mn-lt"/>
                <a:ea typeface="+mn-ea"/>
                <a:cs typeface="+mn-cs"/>
              </a:rPr>
              <a:t>histidine</a:t>
            </a:r>
            <a:r>
              <a:rPr lang="en-US" sz="1200" b="0" i="0" u="none" strike="noStrike" kern="1200" baseline="0" dirty="0" smtClean="0">
                <a:solidFill>
                  <a:schemeClr val="tx1"/>
                </a:solidFill>
                <a:latin typeface="+mn-lt"/>
                <a:ea typeface="+mn-ea"/>
                <a:cs typeface="+mn-cs"/>
              </a:rPr>
              <a:t>. After 2 days, the </a:t>
            </a:r>
            <a:r>
              <a:rPr lang="en-US" sz="1200" b="0" i="0" u="none" strike="noStrike" kern="1200" baseline="0" dirty="0" err="1" smtClean="0">
                <a:solidFill>
                  <a:schemeClr val="tx1"/>
                </a:solidFill>
                <a:latin typeface="+mn-lt"/>
                <a:ea typeface="+mn-ea"/>
                <a:cs typeface="+mn-cs"/>
              </a:rPr>
              <a:t>revertants</a:t>
            </a:r>
            <a:r>
              <a:rPr lang="en-US" sz="1200" b="0" i="0" u="none" strike="noStrike" kern="1200" baseline="0" dirty="0" smtClean="0">
                <a:solidFill>
                  <a:schemeClr val="tx1"/>
                </a:solidFill>
                <a:latin typeface="+mn-lt"/>
                <a:ea typeface="+mn-ea"/>
                <a:cs typeface="+mn-cs"/>
              </a:rPr>
              <a:t> appear as rings of colonies around the disc. The small number of visible colonies in plate A are spontaneous </a:t>
            </a:r>
            <a:r>
              <a:rPr lang="en-US" sz="1200" b="0" i="0" u="none" strike="noStrike" kern="1200" baseline="0" dirty="0" err="1" smtClean="0">
                <a:solidFill>
                  <a:schemeClr val="tx1"/>
                </a:solidFill>
                <a:latin typeface="+mn-lt"/>
                <a:ea typeface="+mn-ea"/>
                <a:cs typeface="+mn-cs"/>
              </a:rPr>
              <a:t>revertants</a:t>
            </a:r>
            <a:r>
              <a:rPr lang="en-US" sz="1200" b="0" i="0" u="none" strike="noStrike" kern="1200" baseline="0" dirty="0" smtClean="0">
                <a:solidFill>
                  <a:schemeClr val="tx1"/>
                </a:solidFill>
                <a:latin typeface="+mn-lt"/>
                <a:ea typeface="+mn-ea"/>
                <a:cs typeface="+mn-cs"/>
              </a:rPr>
              <a:t>. [From B. N. Ames, J. McCann, and E. </a:t>
            </a:r>
            <a:r>
              <a:rPr lang="en-US" sz="1200" b="0" i="0" u="none" strike="noStrike" kern="1200" baseline="0" dirty="0" err="1" smtClean="0">
                <a:solidFill>
                  <a:schemeClr val="tx1"/>
                </a:solidFill>
                <a:latin typeface="+mn-lt"/>
                <a:ea typeface="+mn-ea"/>
                <a:cs typeface="+mn-cs"/>
              </a:rPr>
              <a:t>Yamasake</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Mutat</a:t>
            </a:r>
            <a:r>
              <a:rPr lang="en-US" sz="1200" b="0" i="1" u="none" strike="noStrike" kern="1200" baseline="0" dirty="0" smtClean="0">
                <a:solidFill>
                  <a:schemeClr val="tx1"/>
                </a:solidFill>
                <a:latin typeface="+mn-lt"/>
                <a:ea typeface="+mn-ea"/>
                <a:cs typeface="+mn-cs"/>
              </a:rPr>
              <a:t>. Res</a:t>
            </a:r>
            <a:r>
              <a:rPr lang="en-US" sz="1200" b="0" i="0" u="none" strike="noStrike" kern="1200" baseline="0" dirty="0" smtClean="0">
                <a:solidFill>
                  <a:schemeClr val="tx1"/>
                </a:solidFill>
                <a:latin typeface="+mn-lt"/>
                <a:ea typeface="+mn-ea"/>
                <a:cs typeface="+mn-cs"/>
              </a:rPr>
              <a:t>. 31:347–364, 1975.]  </a:t>
            </a:r>
            <a:r>
              <a:rPr lang="en-US" sz="1200" b="1" i="0" u="none" strike="noStrike" kern="1200" baseline="0" dirty="0" smtClean="0">
                <a:solidFill>
                  <a:schemeClr val="tx1"/>
                </a:solidFill>
                <a:latin typeface="+mn-lt"/>
                <a:ea typeface="+mn-ea"/>
                <a:cs typeface="+mn-cs"/>
              </a:rPr>
              <a:t>AU: Source line differs from that in the chapter. Please advise.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87</a:t>
            </a:fld>
            <a:endParaRPr lang="en-US" dirty="0"/>
          </a:p>
        </p:txBody>
      </p:sp>
    </p:spTree>
    <p:extLst>
      <p:ext uri="{BB962C8B-B14F-4D97-AF65-F5344CB8AC3E}">
        <p14:creationId xmlns:p14="http://schemas.microsoft.com/office/powerpoint/2010/main" val="25023928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88</a:t>
            </a:fld>
            <a:endParaRPr lang="en-US" dirty="0"/>
          </a:p>
        </p:txBody>
      </p:sp>
    </p:spTree>
    <p:extLst>
      <p:ext uri="{BB962C8B-B14F-4D97-AF65-F5344CB8AC3E}">
        <p14:creationId xmlns:p14="http://schemas.microsoft.com/office/powerpoint/2010/main" val="40089902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29.44 Recombination. </a:t>
            </a:r>
            <a:r>
              <a:rPr lang="en-US" sz="1200" b="0" i="0" u="none" strike="noStrike" kern="1200" baseline="0" dirty="0" smtClean="0">
                <a:solidFill>
                  <a:schemeClr val="tx1"/>
                </a:solidFill>
                <a:latin typeface="+mn-lt"/>
                <a:ea typeface="+mn-ea"/>
                <a:cs typeface="+mn-cs"/>
              </a:rPr>
              <a:t>Two DNA molecules can recombine with each other to form new DNA molecules that have segments from both parent molecules.</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89</a:t>
            </a:fld>
            <a:endParaRPr lang="en-US" dirty="0"/>
          </a:p>
        </p:txBody>
      </p:sp>
    </p:spTree>
    <p:extLst>
      <p:ext uri="{BB962C8B-B14F-4D97-AF65-F5344CB8AC3E}">
        <p14:creationId xmlns:p14="http://schemas.microsoft.com/office/powerpoint/2010/main" val="18695911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90</a:t>
            </a:fld>
            <a:endParaRPr lang="en-US" dirty="0"/>
          </a:p>
        </p:txBody>
      </p:sp>
    </p:spTree>
    <p:extLst>
      <p:ext uri="{BB962C8B-B14F-4D97-AF65-F5344CB8AC3E}">
        <p14:creationId xmlns:p14="http://schemas.microsoft.com/office/powerpoint/2010/main" val="38448709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29.45 Strand invasion. </a:t>
            </a:r>
            <a:r>
              <a:rPr lang="en-US" sz="1200" b="0" i="0" u="none" strike="noStrike" kern="1200" baseline="0" dirty="0" smtClean="0">
                <a:solidFill>
                  <a:schemeClr val="tx1"/>
                </a:solidFill>
                <a:latin typeface="+mn-lt"/>
                <a:ea typeface="+mn-ea"/>
                <a:cs typeface="+mn-cs"/>
              </a:rPr>
              <a:t>This process, promoted by proteins such as </a:t>
            </a:r>
            <a:r>
              <a:rPr lang="en-US" sz="1200" b="0" i="0" u="none" strike="noStrike" kern="1200" baseline="0" dirty="0" err="1" smtClean="0">
                <a:solidFill>
                  <a:schemeClr val="tx1"/>
                </a:solidFill>
                <a:latin typeface="+mn-lt"/>
                <a:ea typeface="+mn-ea"/>
                <a:cs typeface="+mn-cs"/>
              </a:rPr>
              <a:t>RecA</a:t>
            </a:r>
            <a:r>
              <a:rPr lang="en-US" sz="1200" b="0" i="0" u="none" strike="noStrike" kern="1200" baseline="0" dirty="0" smtClean="0">
                <a:solidFill>
                  <a:schemeClr val="tx1"/>
                </a:solidFill>
                <a:latin typeface="+mn-lt"/>
                <a:ea typeface="+mn-ea"/>
                <a:cs typeface="+mn-cs"/>
              </a:rPr>
              <a:t>, can initiate recombination.</a:t>
            </a: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91</a:t>
            </a:fld>
            <a:endParaRPr lang="en-US" dirty="0"/>
          </a:p>
        </p:txBody>
      </p:sp>
    </p:spTree>
    <p:extLst>
      <p:ext uri="{BB962C8B-B14F-4D97-AF65-F5344CB8AC3E}">
        <p14:creationId xmlns:p14="http://schemas.microsoft.com/office/powerpoint/2010/main" val="241064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580454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92</a:t>
            </a:fld>
            <a:endParaRPr lang="en-US" dirty="0"/>
          </a:p>
        </p:txBody>
      </p:sp>
    </p:spTree>
    <p:extLst>
      <p:ext uri="{BB962C8B-B14F-4D97-AF65-F5344CB8AC3E}">
        <p14:creationId xmlns:p14="http://schemas.microsoft.com/office/powerpoint/2010/main" val="10731648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29.46 Recombination mechanism. </a:t>
            </a:r>
            <a:r>
              <a:rPr lang="en-US" sz="1200" b="0" i="0" u="none" strike="noStrike" kern="1200" baseline="0" dirty="0" smtClean="0">
                <a:solidFill>
                  <a:schemeClr val="tx1"/>
                </a:solidFill>
                <a:latin typeface="+mn-lt"/>
                <a:ea typeface="+mn-ea"/>
                <a:cs typeface="+mn-cs"/>
              </a:rPr>
              <a:t>Recombination begins as two DNA molecules come together to form a recombination synapse. One strand from each duplex is cleaved by </a:t>
            </a:r>
            <a:r>
              <a:rPr lang="en-US" sz="1200" b="0" i="0" u="none" strike="noStrike" kern="1200" baseline="0" dirty="0" err="1" smtClean="0">
                <a:solidFill>
                  <a:schemeClr val="tx1"/>
                </a:solidFill>
                <a:latin typeface="+mn-lt"/>
                <a:ea typeface="+mn-ea"/>
                <a:cs typeface="+mn-cs"/>
              </a:rPr>
              <a:t>transesterification</a:t>
            </a:r>
            <a:r>
              <a:rPr lang="en-US" sz="1200" b="0" i="0" u="none" strike="noStrike" kern="1200" baseline="0" dirty="0" smtClean="0">
                <a:solidFill>
                  <a:schemeClr val="tx1"/>
                </a:solidFill>
                <a:latin typeface="+mn-lt"/>
                <a:ea typeface="+mn-ea"/>
                <a:cs typeface="+mn-cs"/>
              </a:rPr>
              <a:t> with the 3</a:t>
            </a:r>
            <a:r>
              <a:rPr lang="en-US" sz="1200" kern="1200" dirty="0" smtClean="0">
                <a:solidFill>
                  <a:schemeClr val="tx1"/>
                </a:solidFill>
                <a:effectLst/>
                <a:latin typeface="+mn-lt"/>
                <a:ea typeface="+mn-ea"/>
                <a:cs typeface="+mn-cs"/>
              </a:rPr>
              <a:t>´</a:t>
            </a:r>
            <a:r>
              <a:rPr lang="en-US" dirty="0" smtClean="0">
                <a:effectLst/>
              </a:rPr>
              <a:t> </a:t>
            </a:r>
            <a:r>
              <a:rPr lang="en-US" sz="1200" b="0" i="0" u="none" strike="noStrike" kern="1200" baseline="0" dirty="0" smtClean="0">
                <a:solidFill>
                  <a:schemeClr val="tx1"/>
                </a:solidFill>
                <a:latin typeface="+mn-lt"/>
                <a:ea typeface="+mn-ea"/>
                <a:cs typeface="+mn-cs"/>
              </a:rPr>
              <a:t>end of each of the cleaved strands linked to a tyrosine residue on the </a:t>
            </a:r>
            <a:r>
              <a:rPr lang="en-US" sz="1200" b="0" i="0" u="none" strike="noStrike" kern="1200" baseline="0" dirty="0" err="1" smtClean="0">
                <a:solidFill>
                  <a:schemeClr val="tx1"/>
                </a:solidFill>
                <a:latin typeface="+mn-lt"/>
                <a:ea typeface="+mn-ea"/>
                <a:cs typeface="+mn-cs"/>
              </a:rPr>
              <a:t>recombinase</a:t>
            </a:r>
            <a:r>
              <a:rPr lang="en-US" sz="1200" b="0" i="0" u="none" strike="noStrike" kern="1200" baseline="0" dirty="0" smtClean="0">
                <a:solidFill>
                  <a:schemeClr val="tx1"/>
                </a:solidFill>
                <a:latin typeface="+mn-lt"/>
                <a:ea typeface="+mn-ea"/>
                <a:cs typeface="+mn-cs"/>
              </a:rPr>
              <a:t> enzyme. New </a:t>
            </a:r>
            <a:r>
              <a:rPr lang="en-US" sz="1200" b="0" i="0" u="none" strike="noStrike" kern="1200" baseline="0" dirty="0" err="1" smtClean="0">
                <a:solidFill>
                  <a:schemeClr val="tx1"/>
                </a:solidFill>
                <a:latin typeface="+mn-lt"/>
                <a:ea typeface="+mn-ea"/>
                <a:cs typeface="+mn-cs"/>
              </a:rPr>
              <a:t>phosphodiester</a:t>
            </a:r>
            <a:r>
              <a:rPr lang="en-US" sz="1200" b="0" i="0" u="none" strike="noStrike" kern="1200" baseline="0" dirty="0" smtClean="0">
                <a:solidFill>
                  <a:schemeClr val="tx1"/>
                </a:solidFill>
                <a:latin typeface="+mn-lt"/>
                <a:ea typeface="+mn-ea"/>
                <a:cs typeface="+mn-cs"/>
              </a:rPr>
              <a:t> bonds are formed when a 5</a:t>
            </a:r>
            <a:r>
              <a:rPr lang="en-US" sz="1200" kern="1200" dirty="0" smtClean="0">
                <a:solidFill>
                  <a:schemeClr val="tx1"/>
                </a:solidFill>
                <a:effectLst/>
                <a:latin typeface="+mn-lt"/>
                <a:ea typeface="+mn-ea"/>
                <a:cs typeface="+mn-cs"/>
              </a:rPr>
              <a:t>´</a:t>
            </a:r>
            <a:r>
              <a:rPr lang="en-US" dirty="0" smtClean="0">
                <a:effectLst/>
              </a:rPr>
              <a:t> </a:t>
            </a:r>
            <a:r>
              <a:rPr lang="en-US" sz="1200" b="0" i="0" u="none" strike="noStrike" kern="1200" baseline="0" dirty="0" smtClean="0">
                <a:solidFill>
                  <a:schemeClr val="tx1"/>
                </a:solidFill>
                <a:latin typeface="+mn-lt"/>
                <a:ea typeface="+mn-ea"/>
                <a:cs typeface="+mn-cs"/>
              </a:rPr>
              <a:t>end of the other cleaved strand in the complex attacks these tyrosine–DNA adducts. After isomerization, these steps are repeated to form the recombined products.</a:t>
            </a:r>
            <a:endParaRPr lang="en-US" dirty="0" smtClean="0">
              <a:ea typeface="ＭＳ Ｐゴシック" charset="-128"/>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93</a:t>
            </a:fld>
            <a:endParaRPr lang="en-US" dirty="0"/>
          </a:p>
        </p:txBody>
      </p:sp>
    </p:spTree>
    <p:extLst>
      <p:ext uri="{BB962C8B-B14F-4D97-AF65-F5344CB8AC3E}">
        <p14:creationId xmlns:p14="http://schemas.microsoft.com/office/powerpoint/2010/main" val="18350935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94</a:t>
            </a:fld>
            <a:endParaRPr lang="en-US" dirty="0"/>
          </a:p>
        </p:txBody>
      </p:sp>
    </p:spTree>
    <p:extLst>
      <p:ext uri="{BB962C8B-B14F-4D97-AF65-F5344CB8AC3E}">
        <p14:creationId xmlns:p14="http://schemas.microsoft.com/office/powerpoint/2010/main" val="2465225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1855694"/>
          </a:xfrm>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noAutofit/>
          </a:bodyPr>
          <a:lstStyle>
            <a:lvl1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defRPr lang="en-US" sz="2600" kern="1200" dirty="0">
                <a:solidFill>
                  <a:schemeClr val="tx1"/>
                </a:solidFill>
                <a:latin typeface="Arial" panose="020B0604020202020204" pitchFamily="34" charset="0"/>
                <a:ea typeface="+mn-ea"/>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59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5829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375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698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051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997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059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69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2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575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5/1/2019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96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5/1/2019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5/1/2019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268031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smtClean="0">
                <a:solidFill>
                  <a:srgbClr val="843C0C"/>
                </a:solidFill>
              </a:rPr>
              <a:t>Chapter </a:t>
            </a:r>
            <a:r>
              <a:rPr lang="en-US" altLang="en-US" sz="3600" b="1" dirty="0" smtClean="0">
                <a:solidFill>
                  <a:srgbClr val="843C0C"/>
                </a:solidFill>
              </a:rPr>
              <a:t>29</a:t>
            </a:r>
            <a:endParaRPr lang="en-US" altLang="en-US" sz="3600" b="1" dirty="0" smtClean="0">
              <a:solidFill>
                <a:srgbClr val="843C0C"/>
              </a:solidFill>
            </a:endParaRPr>
          </a:p>
          <a:p>
            <a:pPr defTabSz="914400">
              <a:buFontTx/>
              <a:buNone/>
            </a:pPr>
            <a:r>
              <a:rPr lang="en-US" altLang="en-US" sz="2800" b="1" dirty="0" smtClean="0">
                <a:solidFill>
                  <a:srgbClr val="843C0C"/>
                </a:solidFill>
              </a:rPr>
              <a:t>DNA Replication, Repair, and Recombination</a:t>
            </a:r>
            <a:endParaRPr lang="en-US" altLang="en-US" sz="2800" b="1" dirty="0">
              <a:solidFill>
                <a:srgbClr val="843C0C"/>
              </a:solidFill>
            </a:endParaRP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a:t>
            </a:r>
            <a:r>
              <a:rPr lang="en-US" altLang="en-US" sz="1400" b="1" dirty="0" smtClean="0">
                <a:solidFill>
                  <a:srgbClr val="843C0C"/>
                </a:solidFill>
              </a:rPr>
              <a:t>W. H. Freeman and Company</a:t>
            </a:r>
            <a:endParaRPr lang="en-US" altLang="en-US" sz="1400" b="1" dirty="0">
              <a:solidFill>
                <a:srgbClr val="843C0C"/>
              </a:solidFill>
            </a:endParaRP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713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Polymerases </a:t>
            </a:r>
            <a:r>
              <a:rPr lang="en-US" dirty="0">
                <a:solidFill>
                  <a:srgbClr val="843C0C"/>
                </a:solidFill>
              </a:rPr>
              <a:t>R</a:t>
            </a:r>
            <a:r>
              <a:rPr lang="en-US" dirty="0" smtClean="0">
                <a:solidFill>
                  <a:srgbClr val="843C0C"/>
                </a:solidFill>
              </a:rPr>
              <a:t>equire </a:t>
            </a:r>
            <a:r>
              <a:rPr lang="en-US" dirty="0">
                <a:solidFill>
                  <a:srgbClr val="843C0C"/>
                </a:solidFill>
              </a:rPr>
              <a:t>a </a:t>
            </a:r>
            <a:r>
              <a:rPr lang="en-US" dirty="0" smtClean="0">
                <a:solidFill>
                  <a:srgbClr val="843C0C"/>
                </a:solidFill>
              </a:rPr>
              <a:t>Template </a:t>
            </a:r>
            <a:r>
              <a:rPr lang="en-US" dirty="0">
                <a:solidFill>
                  <a:srgbClr val="843C0C"/>
                </a:solidFill>
              </a:rPr>
              <a:t>and a </a:t>
            </a:r>
            <a:r>
              <a:rPr lang="en-US" dirty="0">
                <a:solidFill>
                  <a:srgbClr val="843C0C"/>
                </a:solidFill>
              </a:rPr>
              <a:t>P</a:t>
            </a:r>
            <a:r>
              <a:rPr lang="en-US" dirty="0" smtClean="0">
                <a:solidFill>
                  <a:srgbClr val="843C0C"/>
                </a:solidFill>
              </a:rPr>
              <a:t>rimer </a:t>
            </a:r>
            <a:r>
              <a:rPr lang="en-US" dirty="0" smtClean="0">
                <a:solidFill>
                  <a:srgbClr val="843C0C"/>
                </a:solidFill>
              </a:rPr>
              <a:t>(</a:t>
            </a:r>
            <a:r>
              <a:rPr lang="en-US" dirty="0" smtClean="0">
                <a:solidFill>
                  <a:srgbClr val="843C0C"/>
                </a:solidFill>
              </a:rPr>
              <a:t>1/2</a:t>
            </a:r>
            <a:r>
              <a:rPr lang="en-US" dirty="0" smtClean="0">
                <a:solidFill>
                  <a:srgbClr val="843C0C"/>
                </a:solidFill>
              </a:rPr>
              <a:t>)</a:t>
            </a:r>
            <a:endParaRPr lang="en-US" dirty="0">
              <a:solidFill>
                <a:srgbClr val="843C0C"/>
              </a:solidFill>
            </a:endParaRPr>
          </a:p>
        </p:txBody>
      </p:sp>
      <p:sp>
        <p:nvSpPr>
          <p:cNvPr id="3" name="Content Placeholder 2"/>
          <p:cNvSpPr>
            <a:spLocks noGrp="1"/>
          </p:cNvSpPr>
          <p:nvPr>
            <p:ph idx="1"/>
          </p:nvPr>
        </p:nvSpPr>
        <p:spPr/>
        <p:txBody>
          <a:bodyPr>
            <a:normAutofit/>
          </a:bodyPr>
          <a:lstStyle/>
          <a:p>
            <a:pPr>
              <a:spcAft>
                <a:spcPts val="1200"/>
              </a:spcAft>
            </a:pPr>
            <a:r>
              <a:rPr lang="en-US" dirty="0"/>
              <a:t>DNA polymerases catalyze the template-directed synthesis of DNA</a:t>
            </a:r>
            <a:r>
              <a:rPr lang="en-US" dirty="0" smtClean="0"/>
              <a:t>.</a:t>
            </a:r>
            <a:endParaRPr lang="en-US" dirty="0"/>
          </a:p>
          <a:p>
            <a:pPr>
              <a:spcAft>
                <a:spcPts val="1200"/>
              </a:spcAft>
            </a:pPr>
            <a:r>
              <a:rPr lang="en-US" dirty="0"/>
              <a:t>DNA polymerases cannot begin a strand de novo and thus require a primer</a:t>
            </a:r>
            <a:r>
              <a:rPr lang="en-US" dirty="0" smtClean="0"/>
              <a:t>.</a:t>
            </a:r>
            <a:endParaRPr lang="en-US" dirty="0"/>
          </a:p>
          <a:p>
            <a:pPr>
              <a:spcAft>
                <a:spcPts val="1200"/>
              </a:spcAft>
            </a:pPr>
            <a:r>
              <a:rPr lang="en-US" dirty="0"/>
              <a:t>A </a:t>
            </a:r>
            <a:r>
              <a:rPr lang="en-US" i="1" dirty="0"/>
              <a:t>primer</a:t>
            </a:r>
            <a:r>
              <a:rPr lang="en-US" dirty="0"/>
              <a:t> is the initial segment of a polymer to be extended on which elongation depends</a:t>
            </a:r>
            <a:r>
              <a:rPr lang="en-US" dirty="0" smtClean="0"/>
              <a:t>.</a:t>
            </a:r>
            <a:endParaRPr lang="en-US" dirty="0"/>
          </a:p>
          <a:p>
            <a:pPr>
              <a:spcAft>
                <a:spcPts val="1200"/>
              </a:spcAft>
            </a:pPr>
            <a:r>
              <a:rPr lang="en-US" dirty="0"/>
              <a:t>A </a:t>
            </a:r>
            <a:r>
              <a:rPr lang="en-US" i="1" dirty="0"/>
              <a:t>template</a:t>
            </a:r>
            <a:r>
              <a:rPr lang="en-US" dirty="0"/>
              <a:t> is a sequence of DNA or RNA that directs the synthesis of a complementary sequence.</a:t>
            </a:r>
          </a:p>
        </p:txBody>
      </p:sp>
    </p:spTree>
    <p:extLst>
      <p:ext uri="{BB962C8B-B14F-4D97-AF65-F5344CB8AC3E}">
        <p14:creationId xmlns:p14="http://schemas.microsoft.com/office/powerpoint/2010/main" val="224324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Polymerases Require a Template and a Primer </a:t>
            </a:r>
            <a:r>
              <a:rPr lang="en-US" dirty="0" smtClean="0">
                <a:solidFill>
                  <a:srgbClr val="843C0C"/>
                </a:solidFill>
              </a:rPr>
              <a:t>(2/2</a:t>
            </a:r>
            <a:r>
              <a:rPr lang="en-US" dirty="0">
                <a:solidFill>
                  <a:srgbClr val="843C0C"/>
                </a:solidFill>
              </a:rPr>
              <a:t>)</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a:t>The structures of DNA polymerases are similar in that the region containing the active site approximates the shape of a right hand</a:t>
            </a:r>
            <a:r>
              <a:rPr lang="en-US" sz="2400" dirty="0" smtClean="0"/>
              <a:t>.</a:t>
            </a:r>
            <a:endParaRPr lang="en-US" sz="2400" dirty="0"/>
          </a:p>
          <a:p>
            <a:pPr>
              <a:spcAft>
                <a:spcPts val="1200"/>
              </a:spcAft>
            </a:pPr>
            <a:r>
              <a:rPr lang="en-US" sz="2400" dirty="0"/>
              <a:t>The thumb and finger domains wrap around the DNA, positioning it in the active site located in the palm domain</a:t>
            </a:r>
            <a:r>
              <a:rPr lang="en-US" sz="2400" dirty="0" smtClean="0"/>
              <a:t>.</a:t>
            </a:r>
            <a:endParaRPr lang="en-US" sz="2400" dirty="0"/>
          </a:p>
          <a:p>
            <a:pPr>
              <a:spcAft>
                <a:spcPts val="1200"/>
              </a:spcAft>
            </a:pPr>
            <a:r>
              <a:rPr lang="en-US" sz="2400" dirty="0"/>
              <a:t>DNA polymerase I from </a:t>
            </a:r>
            <a:r>
              <a:rPr lang="en-US" sz="2400" i="1" dirty="0"/>
              <a:t>E. coli </a:t>
            </a:r>
            <a:r>
              <a:rPr lang="en-US" sz="2400" dirty="0"/>
              <a:t>possesses a 3</a:t>
            </a:r>
            <a:r>
              <a:rPr lang="en-US" sz="2400" dirty="0">
                <a:sym typeface="Symbol" charset="0"/>
              </a:rPr>
              <a:t></a:t>
            </a:r>
            <a:r>
              <a:rPr lang="en-US" sz="2400" dirty="0"/>
              <a:t> </a:t>
            </a:r>
            <a:r>
              <a:rPr lang="en-US" sz="2400" dirty="0">
                <a:sym typeface="Symbol"/>
              </a:rPr>
              <a:t> </a:t>
            </a:r>
            <a:r>
              <a:rPr lang="en-US" sz="2400" dirty="0">
                <a:sym typeface="Wingdings" charset="0"/>
              </a:rPr>
              <a:t>5</a:t>
            </a:r>
            <a:r>
              <a:rPr lang="en-US" sz="2400" dirty="0">
                <a:sym typeface="Symbol" charset="0"/>
              </a:rPr>
              <a:t></a:t>
            </a:r>
            <a:r>
              <a:rPr lang="en-US" sz="2400" dirty="0"/>
              <a:t> </a:t>
            </a:r>
            <a:r>
              <a:rPr lang="en-US" sz="2400" dirty="0">
                <a:sym typeface="Wingdings" charset="0"/>
              </a:rPr>
              <a:t> </a:t>
            </a:r>
            <a:r>
              <a:rPr lang="en-US" sz="2400" dirty="0" err="1">
                <a:sym typeface="Wingdings" charset="0"/>
              </a:rPr>
              <a:t>exonuclease</a:t>
            </a:r>
            <a:r>
              <a:rPr lang="en-US" sz="2400" dirty="0">
                <a:sym typeface="Wingdings" charset="0"/>
              </a:rPr>
              <a:t> activity for proofreading replication.</a:t>
            </a:r>
            <a:endParaRPr lang="en-US" sz="2400" dirty="0"/>
          </a:p>
        </p:txBody>
      </p:sp>
    </p:spTree>
    <p:extLst>
      <p:ext uri="{BB962C8B-B14F-4D97-AF65-F5344CB8AC3E}">
        <p14:creationId xmlns:p14="http://schemas.microsoft.com/office/powerpoint/2010/main" val="1240739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Polymerase </a:t>
            </a:r>
            <a:r>
              <a:rPr lang="en-US" dirty="0">
                <a:solidFill>
                  <a:srgbClr val="843C0C"/>
                </a:solidFill>
              </a:rPr>
              <a:t>S</a:t>
            </a:r>
            <a:r>
              <a:rPr lang="en-US" dirty="0" smtClean="0">
                <a:solidFill>
                  <a:srgbClr val="843C0C"/>
                </a:solidFill>
              </a:rPr>
              <a:t>tructure</a:t>
            </a:r>
            <a:endParaRPr lang="en-US" dirty="0">
              <a:solidFill>
                <a:srgbClr val="843C0C"/>
              </a:solidFill>
            </a:endParaRPr>
          </a:p>
        </p:txBody>
      </p:sp>
      <p:pic>
        <p:nvPicPr>
          <p:cNvPr id="6" name="Picture 2" descr="A D N A polymerase with multiple helices and four domains is shown in a ribbon structure. The top left domain is labeled Fingers and extends above the middle domain, the middle domain is labeled Palm, and the right hand domain, which extends highest, is labeled Thumb. The bottom region is labeled Exonucle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6" y="2004027"/>
            <a:ext cx="4480189" cy="415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87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Two </a:t>
            </a:r>
            <a:r>
              <a:rPr lang="en-US" dirty="0" smtClean="0">
                <a:solidFill>
                  <a:srgbClr val="843C0C"/>
                </a:solidFill>
              </a:rPr>
              <a:t>Bound </a:t>
            </a:r>
            <a:r>
              <a:rPr lang="en-US" dirty="0">
                <a:solidFill>
                  <a:srgbClr val="843C0C"/>
                </a:solidFill>
              </a:rPr>
              <a:t>M</a:t>
            </a:r>
            <a:r>
              <a:rPr lang="en-US" dirty="0" smtClean="0">
                <a:solidFill>
                  <a:srgbClr val="843C0C"/>
                </a:solidFill>
              </a:rPr>
              <a:t>etal </a:t>
            </a:r>
            <a:r>
              <a:rPr lang="en-US" dirty="0">
                <a:solidFill>
                  <a:srgbClr val="843C0C"/>
                </a:solidFill>
              </a:rPr>
              <a:t>I</a:t>
            </a:r>
            <a:r>
              <a:rPr lang="en-US" dirty="0" smtClean="0">
                <a:solidFill>
                  <a:srgbClr val="843C0C"/>
                </a:solidFill>
              </a:rPr>
              <a:t>ons </a:t>
            </a:r>
            <a:r>
              <a:rPr lang="en-US" dirty="0">
                <a:solidFill>
                  <a:srgbClr val="843C0C"/>
                </a:solidFill>
              </a:rPr>
              <a:t>P</a:t>
            </a:r>
            <a:r>
              <a:rPr lang="en-US" dirty="0" smtClean="0">
                <a:solidFill>
                  <a:srgbClr val="843C0C"/>
                </a:solidFill>
              </a:rPr>
              <a:t>articipate </a:t>
            </a:r>
            <a:r>
              <a:rPr lang="en-US" dirty="0">
                <a:solidFill>
                  <a:srgbClr val="843C0C"/>
                </a:solidFill>
              </a:rPr>
              <a:t>in the </a:t>
            </a:r>
            <a:r>
              <a:rPr lang="en-US" dirty="0">
                <a:solidFill>
                  <a:srgbClr val="843C0C"/>
                </a:solidFill>
              </a:rPr>
              <a:t>P</a:t>
            </a:r>
            <a:r>
              <a:rPr lang="en-US" dirty="0" smtClean="0">
                <a:solidFill>
                  <a:srgbClr val="843C0C"/>
                </a:solidFill>
              </a:rPr>
              <a:t>olymerase </a:t>
            </a:r>
            <a:r>
              <a:rPr lang="en-US" dirty="0">
                <a:solidFill>
                  <a:srgbClr val="843C0C"/>
                </a:solidFill>
              </a:rPr>
              <a:t>R</a:t>
            </a:r>
            <a:r>
              <a:rPr lang="en-US" dirty="0" smtClean="0">
                <a:solidFill>
                  <a:srgbClr val="843C0C"/>
                </a:solidFill>
              </a:rPr>
              <a:t>eaction</a:t>
            </a:r>
            <a:endParaRPr lang="en-US" dirty="0">
              <a:solidFill>
                <a:srgbClr val="843C0C"/>
              </a:solidFill>
            </a:endParaRPr>
          </a:p>
        </p:txBody>
      </p:sp>
      <p:sp>
        <p:nvSpPr>
          <p:cNvPr id="3" name="Content Placeholder 2"/>
          <p:cNvSpPr>
            <a:spLocks noGrp="1"/>
          </p:cNvSpPr>
          <p:nvPr>
            <p:ph idx="1"/>
          </p:nvPr>
        </p:nvSpPr>
        <p:spPr/>
        <p:txBody>
          <a:bodyPr>
            <a:normAutofit/>
          </a:bodyPr>
          <a:lstStyle/>
          <a:p>
            <a:pPr>
              <a:spcAft>
                <a:spcPts val="1200"/>
              </a:spcAft>
            </a:pPr>
            <a:r>
              <a:rPr lang="en-US" sz="2400" dirty="0"/>
              <a:t>DNA polymerase requires two bound divalent </a:t>
            </a:r>
            <a:r>
              <a:rPr lang="en-US" sz="2400" dirty="0" err="1"/>
              <a:t>cations</a:t>
            </a:r>
            <a:r>
              <a:rPr lang="en-US" sz="2400" dirty="0"/>
              <a:t>, usually Mg</a:t>
            </a:r>
            <a:r>
              <a:rPr lang="en-US" sz="2400" baseline="30000" dirty="0"/>
              <a:t>2+</a:t>
            </a:r>
            <a:r>
              <a:rPr lang="en-US" sz="2400" dirty="0"/>
              <a:t>, for activity</a:t>
            </a:r>
            <a:r>
              <a:rPr lang="en-US" sz="2400" dirty="0" smtClean="0"/>
              <a:t>.</a:t>
            </a:r>
            <a:endParaRPr lang="en-US" sz="2400" dirty="0"/>
          </a:p>
          <a:p>
            <a:pPr>
              <a:spcAft>
                <a:spcPts val="1200"/>
              </a:spcAft>
            </a:pPr>
            <a:r>
              <a:rPr lang="en-US" sz="2400" dirty="0"/>
              <a:t>They are held in place by aspartate residues</a:t>
            </a:r>
            <a:r>
              <a:rPr lang="en-US" sz="2400" dirty="0" smtClean="0"/>
              <a:t>.</a:t>
            </a:r>
            <a:endParaRPr lang="en-US" sz="2400" dirty="0"/>
          </a:p>
          <a:p>
            <a:pPr>
              <a:spcAft>
                <a:spcPts val="1200"/>
              </a:spcAft>
            </a:pPr>
            <a:r>
              <a:rPr lang="en-US" sz="2400" dirty="0"/>
              <a:t>They position the 3′OH of the primer and the incoming </a:t>
            </a:r>
            <a:r>
              <a:rPr lang="en-US" sz="2400" dirty="0" err="1"/>
              <a:t>dNTP</a:t>
            </a:r>
            <a:r>
              <a:rPr lang="en-US" sz="2400" dirty="0"/>
              <a:t> and stabilize the transition state.</a:t>
            </a:r>
          </a:p>
        </p:txBody>
      </p:sp>
    </p:spTree>
    <p:extLst>
      <p:ext uri="{BB962C8B-B14F-4D97-AF65-F5344CB8AC3E}">
        <p14:creationId xmlns:p14="http://schemas.microsoft.com/office/powerpoint/2010/main" val="4073884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Polymerase </a:t>
            </a:r>
            <a:r>
              <a:rPr lang="en-US" dirty="0">
                <a:solidFill>
                  <a:srgbClr val="843C0C"/>
                </a:solidFill>
              </a:rPr>
              <a:t>M</a:t>
            </a:r>
            <a:r>
              <a:rPr lang="en-US" dirty="0" smtClean="0">
                <a:solidFill>
                  <a:srgbClr val="843C0C"/>
                </a:solidFill>
              </a:rPr>
              <a:t>echanism</a:t>
            </a:r>
            <a:endParaRPr lang="en-US" dirty="0">
              <a:solidFill>
                <a:srgbClr val="843C0C"/>
              </a:solidFill>
            </a:endParaRPr>
          </a:p>
        </p:txBody>
      </p:sp>
      <p:pic>
        <p:nvPicPr>
          <p:cNvPr id="5" name="Picture 2" descr="A ball-and-stick model is used to show the D N A polymerase reaction mechanism. On the upper left, there is a structure labeled Primer that has a phosphate to the left, a sugar towards the middle, and a pyrimidine base extending above it. On the upper right, there is a structure labeled d N T P that has a phosphate at the bottom, a sugar above, and a purine base above. An arrow points from a hydroxyl group on the primer to a phosphate group on the d N T P above two M 2 plus ions and two structures labeled Asp to show how the primer and the d N T P are joined togeth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925144"/>
            <a:ext cx="5421029" cy="4469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9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The </a:t>
            </a:r>
            <a:r>
              <a:rPr lang="en-US" sz="2800" dirty="0" smtClean="0">
                <a:solidFill>
                  <a:srgbClr val="843C0C"/>
                </a:solidFill>
              </a:rPr>
              <a:t>Specificity </a:t>
            </a:r>
            <a:r>
              <a:rPr lang="en-US" sz="2800" dirty="0">
                <a:solidFill>
                  <a:srgbClr val="843C0C"/>
                </a:solidFill>
              </a:rPr>
              <a:t>of </a:t>
            </a:r>
            <a:r>
              <a:rPr lang="en-US" sz="2800" dirty="0" smtClean="0">
                <a:solidFill>
                  <a:srgbClr val="843C0C"/>
                </a:solidFill>
              </a:rPr>
              <a:t>Replication </a:t>
            </a:r>
            <a:r>
              <a:rPr lang="en-US" sz="2800" dirty="0">
                <a:solidFill>
                  <a:srgbClr val="843C0C"/>
                </a:solidFill>
              </a:rPr>
              <a:t>is </a:t>
            </a:r>
            <a:r>
              <a:rPr lang="en-US" sz="2800" dirty="0" smtClean="0">
                <a:solidFill>
                  <a:srgbClr val="843C0C"/>
                </a:solidFill>
              </a:rPr>
              <a:t>Dictated </a:t>
            </a:r>
            <a:r>
              <a:rPr lang="en-US" sz="2800" dirty="0">
                <a:solidFill>
                  <a:srgbClr val="843C0C"/>
                </a:solidFill>
              </a:rPr>
              <a:t>by </a:t>
            </a:r>
            <a:r>
              <a:rPr lang="en-US" sz="2800" dirty="0" smtClean="0">
                <a:solidFill>
                  <a:srgbClr val="843C0C"/>
                </a:solidFill>
              </a:rPr>
              <a:t>Complementarity </a:t>
            </a:r>
            <a:r>
              <a:rPr lang="en-US" sz="2800" dirty="0">
                <a:solidFill>
                  <a:srgbClr val="843C0C"/>
                </a:solidFill>
              </a:rPr>
              <a:t>of </a:t>
            </a:r>
            <a:r>
              <a:rPr lang="en-US" sz="2800" dirty="0">
                <a:solidFill>
                  <a:srgbClr val="843C0C"/>
                </a:solidFill>
              </a:rPr>
              <a:t>S</a:t>
            </a:r>
            <a:r>
              <a:rPr lang="en-US" sz="2800" dirty="0" smtClean="0">
                <a:solidFill>
                  <a:srgbClr val="843C0C"/>
                </a:solidFill>
              </a:rPr>
              <a:t>hape </a:t>
            </a:r>
            <a:r>
              <a:rPr lang="en-US" sz="2800" dirty="0">
                <a:solidFill>
                  <a:srgbClr val="843C0C"/>
                </a:solidFill>
              </a:rPr>
              <a:t>B</a:t>
            </a:r>
            <a:r>
              <a:rPr lang="en-US" sz="2800" dirty="0" smtClean="0">
                <a:solidFill>
                  <a:srgbClr val="843C0C"/>
                </a:solidFill>
              </a:rPr>
              <a:t>etween Bases</a:t>
            </a:r>
            <a:endParaRPr lang="en-US" sz="2800" dirty="0">
              <a:solidFill>
                <a:srgbClr val="843C0C"/>
              </a:solidFill>
            </a:endParaRPr>
          </a:p>
        </p:txBody>
      </p:sp>
      <p:sp>
        <p:nvSpPr>
          <p:cNvPr id="3" name="Content Placeholder 2"/>
          <p:cNvSpPr>
            <a:spLocks noGrp="1"/>
          </p:cNvSpPr>
          <p:nvPr>
            <p:ph idx="1"/>
          </p:nvPr>
        </p:nvSpPr>
        <p:spPr/>
        <p:txBody>
          <a:bodyPr>
            <a:normAutofit/>
          </a:bodyPr>
          <a:lstStyle/>
          <a:p>
            <a:pPr>
              <a:spcAft>
                <a:spcPts val="1200"/>
              </a:spcAft>
            </a:pPr>
            <a:r>
              <a:rPr lang="en-US" sz="2400" dirty="0"/>
              <a:t>The specificity of replication is determined not only by the correct hydrogen bonding between the incoming </a:t>
            </a:r>
            <a:r>
              <a:rPr lang="en-US" sz="2400" dirty="0" err="1"/>
              <a:t>dNTP</a:t>
            </a:r>
            <a:r>
              <a:rPr lang="en-US" sz="2400" dirty="0"/>
              <a:t> and the DNA template but also by the overall shape of the incoming base</a:t>
            </a:r>
            <a:r>
              <a:rPr lang="en-US" sz="2400" dirty="0" smtClean="0"/>
              <a:t>.</a:t>
            </a:r>
            <a:endParaRPr lang="en-US" sz="2400" dirty="0"/>
          </a:p>
          <a:p>
            <a:pPr>
              <a:spcAft>
                <a:spcPts val="1200"/>
              </a:spcAft>
            </a:pPr>
            <a:r>
              <a:rPr lang="en-US" sz="2400" dirty="0"/>
              <a:t>Amino acids of the enzyme form hydrogen bonds with the minor-groove side of the base pair in the active </a:t>
            </a:r>
            <a:r>
              <a:rPr lang="en-US" sz="2400" dirty="0" smtClean="0"/>
              <a:t>site.</a:t>
            </a:r>
          </a:p>
          <a:p>
            <a:pPr>
              <a:spcAft>
                <a:spcPts val="1200"/>
              </a:spcAft>
            </a:pPr>
            <a:r>
              <a:rPr lang="en-US" sz="2400" dirty="0" smtClean="0"/>
              <a:t>Binding </a:t>
            </a:r>
            <a:r>
              <a:rPr lang="en-US" sz="2400" dirty="0"/>
              <a:t>of the incoming </a:t>
            </a:r>
            <a:r>
              <a:rPr lang="en-US" sz="2400" dirty="0" err="1"/>
              <a:t>dNTP</a:t>
            </a:r>
            <a:r>
              <a:rPr lang="en-US" sz="2400" dirty="0"/>
              <a:t> induces a structural change in which the finger domain closes over the nucleotide, forming a pocket into which only the correct nucleotide fits.</a:t>
            </a:r>
          </a:p>
        </p:txBody>
      </p:sp>
    </p:spTree>
    <p:extLst>
      <p:ext uri="{BB962C8B-B14F-4D97-AF65-F5344CB8AC3E}">
        <p14:creationId xmlns:p14="http://schemas.microsoft.com/office/powerpoint/2010/main" val="337429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Shape </a:t>
            </a:r>
            <a:r>
              <a:rPr lang="en-US" dirty="0" smtClean="0">
                <a:solidFill>
                  <a:srgbClr val="843C0C"/>
                </a:solidFill>
              </a:rPr>
              <a:t>Complementarity</a:t>
            </a:r>
            <a:endParaRPr lang="en-US" dirty="0">
              <a:solidFill>
                <a:srgbClr val="843C0C"/>
              </a:solidFill>
            </a:endParaRPr>
          </a:p>
        </p:txBody>
      </p:sp>
      <p:pic>
        <p:nvPicPr>
          <p:cNvPr id="6" name="Picture 2" descr="An illustration shows the structure of Adenosine and a Base analog. Adenosine has a five-membered sugar ring with an oxygen atom at the top vertex. The upper right vertex is bonded to a C H 2 that is bonded to an O that is further bonded. The lower right vertex is bonded to an O that is further bonded. The upper right vertex is bonded to nitrogen at the bottom left vertex of a 5-membered ring that is fused with a six-membered ring (the purine base). The five membered ring has N at the top left vertex connected by a double bond to C at the left side vertex, N at the bottom left vertex, and a right side that is shared with the six-membered ring. The six-membered ring has N at the bottom vertex that is double bonded to C at the bottom right vertex. The upper right vertex has N that is double bonded to the C at the top vertex, all highlighted in red. This C has a red highlighted substituent of N bonded to 2 H. The Analog lacking the ability to form base pairing hydrogen bonds has a similar structure except for the red highlighted portion. The top right vertex of the six-membered ring has C instead of N. This C is bonded to H and double bonded to C at the top vertex.  The substituent is C bonded to 3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1956817"/>
            <a:ext cx="8113105" cy="4226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4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Minor-groove </a:t>
            </a:r>
            <a:r>
              <a:rPr lang="en-US" dirty="0" smtClean="0">
                <a:solidFill>
                  <a:srgbClr val="843C0C"/>
                </a:solidFill>
              </a:rPr>
              <a:t>Interactions</a:t>
            </a:r>
            <a:endParaRPr lang="en-US" dirty="0">
              <a:solidFill>
                <a:srgbClr val="843C0C"/>
              </a:solidFill>
            </a:endParaRPr>
          </a:p>
        </p:txBody>
      </p:sp>
      <p:pic>
        <p:nvPicPr>
          <p:cNvPr id="5" name="Picture 2" descr="An illustration shows a ball-and-stick model of DNA polymerase contributing two hydrogen bonds to base pairs in the minor groove of D N A. D N A polymerase has carbon chains with A r g on the left and Gln on the right. Above these amino acids, there is a purine nucleotide, A, on the left with two hydrogen bonds connecting it to a pyrimidine nucleotide, T, on the right. The six-membered ring of the purine has a third hydrogen bond with A r g and the six-membered ring of the pyrimidine has a third hydrogen bond with G l n.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3536" y="1914431"/>
            <a:ext cx="7936929" cy="433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4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Shape </a:t>
            </a:r>
            <a:r>
              <a:rPr lang="en-US" dirty="0" smtClean="0">
                <a:solidFill>
                  <a:srgbClr val="843C0C"/>
                </a:solidFill>
              </a:rPr>
              <a:t>Selectivity</a:t>
            </a:r>
            <a:endParaRPr lang="en-US" dirty="0">
              <a:solidFill>
                <a:srgbClr val="843C0C"/>
              </a:solidFill>
            </a:endParaRPr>
          </a:p>
        </p:txBody>
      </p:sp>
      <p:pic>
        <p:nvPicPr>
          <p:cNvPr id="5" name="Picture 2" descr="An equation shows the formation of a deep pocket due to d N T P binding. On the left, a D N A polymerase molecule is shown with M g 2 plus indicated next to a ribbon structure on the left, above a ball and stick structure, and to the left of a helix. When d N T P is added, it binds between these 3 parts and pulls them closer togeth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92815" y="2685018"/>
            <a:ext cx="8358370" cy="337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336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An RNA </a:t>
            </a:r>
            <a:r>
              <a:rPr lang="en-US" sz="3200" dirty="0" smtClean="0">
                <a:solidFill>
                  <a:srgbClr val="843C0C"/>
                </a:solidFill>
              </a:rPr>
              <a:t>Primer </a:t>
            </a:r>
            <a:r>
              <a:rPr lang="en-US" sz="3200" dirty="0">
                <a:solidFill>
                  <a:srgbClr val="843C0C"/>
                </a:solidFill>
              </a:rPr>
              <a:t>S</a:t>
            </a:r>
            <a:r>
              <a:rPr lang="en-US" sz="3200" dirty="0" smtClean="0">
                <a:solidFill>
                  <a:srgbClr val="843C0C"/>
                </a:solidFill>
              </a:rPr>
              <a:t>ynthesized </a:t>
            </a:r>
            <a:r>
              <a:rPr lang="en-US" sz="3200" dirty="0">
                <a:solidFill>
                  <a:srgbClr val="843C0C"/>
                </a:solidFill>
              </a:rPr>
              <a:t>by </a:t>
            </a:r>
            <a:r>
              <a:rPr lang="en-US" sz="3200" dirty="0" smtClean="0">
                <a:solidFill>
                  <a:srgbClr val="843C0C"/>
                </a:solidFill>
              </a:rPr>
              <a:t>Primase </a:t>
            </a:r>
            <a:r>
              <a:rPr lang="en-US" sz="3200" dirty="0">
                <a:solidFill>
                  <a:srgbClr val="843C0C"/>
                </a:solidFill>
              </a:rPr>
              <a:t>E</a:t>
            </a:r>
            <a:r>
              <a:rPr lang="en-US" sz="3200" dirty="0" smtClean="0">
                <a:solidFill>
                  <a:srgbClr val="843C0C"/>
                </a:solidFill>
              </a:rPr>
              <a:t>nables </a:t>
            </a:r>
            <a:r>
              <a:rPr lang="en-US" sz="3200" dirty="0">
                <a:solidFill>
                  <a:srgbClr val="843C0C"/>
                </a:solidFill>
              </a:rPr>
              <a:t>DNA </a:t>
            </a:r>
            <a:r>
              <a:rPr lang="en-US" sz="3200" dirty="0" smtClean="0">
                <a:solidFill>
                  <a:srgbClr val="843C0C"/>
                </a:solidFill>
              </a:rPr>
              <a:t>Synthesis </a:t>
            </a:r>
            <a:r>
              <a:rPr lang="en-US" sz="3200" dirty="0">
                <a:solidFill>
                  <a:srgbClr val="843C0C"/>
                </a:solidFill>
              </a:rPr>
              <a:t>to </a:t>
            </a:r>
            <a:r>
              <a:rPr lang="en-US" sz="3200" dirty="0" smtClean="0">
                <a:solidFill>
                  <a:srgbClr val="843C0C"/>
                </a:solidFill>
              </a:rPr>
              <a:t>Begin</a:t>
            </a:r>
            <a:endParaRPr lang="en-US" sz="3200" dirty="0">
              <a:solidFill>
                <a:srgbClr val="843C0C"/>
              </a:solidFill>
            </a:endParaRPr>
          </a:p>
        </p:txBody>
      </p:sp>
      <p:sp>
        <p:nvSpPr>
          <p:cNvPr id="3" name="Content Placeholder 2"/>
          <p:cNvSpPr>
            <a:spLocks noGrp="1"/>
          </p:cNvSpPr>
          <p:nvPr>
            <p:ph idx="1"/>
          </p:nvPr>
        </p:nvSpPr>
        <p:spPr/>
        <p:txBody>
          <a:bodyPr>
            <a:normAutofit/>
          </a:bodyPr>
          <a:lstStyle/>
          <a:p>
            <a:pPr>
              <a:spcAft>
                <a:spcPts val="1200"/>
              </a:spcAft>
            </a:pPr>
            <a:r>
              <a:rPr lang="en-US" dirty="0"/>
              <a:t>A special type of RNA polymerase called </a:t>
            </a:r>
            <a:r>
              <a:rPr lang="en-US" dirty="0" err="1"/>
              <a:t>primase</a:t>
            </a:r>
            <a:r>
              <a:rPr lang="en-US" dirty="0"/>
              <a:t> synthesizes a short RNA strand (≈5 nucleotides) complementary to a DNA strand that then serves as a primer for DNA synthesis</a:t>
            </a:r>
            <a:r>
              <a:rPr lang="en-US" dirty="0" smtClean="0"/>
              <a:t>.</a:t>
            </a:r>
            <a:endParaRPr lang="en-US" dirty="0"/>
          </a:p>
          <a:p>
            <a:pPr>
              <a:spcAft>
                <a:spcPts val="1200"/>
              </a:spcAft>
            </a:pPr>
            <a:r>
              <a:rPr lang="en-US" dirty="0"/>
              <a:t>DNA polymerase I, employing a third enzymatic activity, a 5</a:t>
            </a:r>
            <a:r>
              <a:rPr lang="en-US" dirty="0">
                <a:sym typeface="Symbol" charset="0"/>
              </a:rPr>
              <a:t></a:t>
            </a:r>
            <a:r>
              <a:rPr lang="en-US" dirty="0">
                <a:sym typeface="Symbol"/>
              </a:rPr>
              <a:t> </a:t>
            </a:r>
            <a:r>
              <a:rPr lang="en-US" altLang="ja-JP" dirty="0">
                <a:sym typeface="Wingdings" charset="0"/>
              </a:rPr>
              <a:t>3</a:t>
            </a:r>
            <a:r>
              <a:rPr lang="en-US" dirty="0">
                <a:sym typeface="Symbol" charset="0"/>
              </a:rPr>
              <a:t></a:t>
            </a:r>
            <a:r>
              <a:rPr lang="en-US" altLang="ja-JP" dirty="0">
                <a:sym typeface="Wingdings" charset="0"/>
              </a:rPr>
              <a:t> </a:t>
            </a:r>
            <a:r>
              <a:rPr lang="en-US" altLang="ja-JP" dirty="0" err="1">
                <a:sym typeface="Wingdings" charset="0"/>
              </a:rPr>
              <a:t>exonuclease</a:t>
            </a:r>
            <a:r>
              <a:rPr lang="en-US" altLang="ja-JP" dirty="0">
                <a:sym typeface="Wingdings" charset="0"/>
              </a:rPr>
              <a:t> activity, subsequently removes the primers and replaces the RNA with DNA.</a:t>
            </a:r>
            <a:endParaRPr lang="en-US" dirty="0"/>
          </a:p>
        </p:txBody>
      </p:sp>
    </p:spTree>
    <p:extLst>
      <p:ext uri="{BB962C8B-B14F-4D97-AF65-F5344CB8AC3E}">
        <p14:creationId xmlns:p14="http://schemas.microsoft.com/office/powerpoint/2010/main" val="217045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83"/>
            <a:ext cx="8229600" cy="1422711"/>
          </a:xfrm>
        </p:spPr>
        <p:txBody>
          <a:bodyPr>
            <a:normAutofit fontScale="90000"/>
          </a:bodyPr>
          <a:lstStyle/>
          <a:p>
            <a:r>
              <a:rPr lang="en-US" dirty="0" smtClean="0">
                <a:solidFill>
                  <a:srgbClr val="843C0C"/>
                </a:solidFill>
                <a:latin typeface="Arial" panose="020B0604020202020204" pitchFamily="34" charset="0"/>
                <a:cs typeface="Arial" panose="020B0604020202020204" pitchFamily="34" charset="0"/>
              </a:rPr>
              <a:t>CHAPTER 29</a:t>
            </a:r>
            <a:r>
              <a:rPr lang="en-US" dirty="0" smtClean="0">
                <a:solidFill>
                  <a:srgbClr val="843C0C"/>
                </a:solidFill>
                <a:latin typeface="Arial" panose="020B0604020202020204" pitchFamily="34" charset="0"/>
                <a:cs typeface="Arial" panose="020B0604020202020204" pitchFamily="34" charset="0"/>
              </a:rPr>
              <a:t/>
            </a:r>
            <a:br>
              <a:rPr lang="en-US" dirty="0" smtClean="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DNA Replication, Repair, </a:t>
            </a:r>
            <a:r>
              <a:rPr lang="en-US" dirty="0" smtClean="0">
                <a:solidFill>
                  <a:srgbClr val="843C0C"/>
                </a:solidFill>
                <a:latin typeface="Arial" panose="020B0604020202020204" pitchFamily="34" charset="0"/>
                <a:cs typeface="Arial" panose="020B0604020202020204" pitchFamily="34" charset="0"/>
              </a:rPr>
              <a:t>and Recombination</a:t>
            </a:r>
            <a:endParaRPr lang="en-US" dirty="0">
              <a:solidFill>
                <a:srgbClr val="843C0C"/>
              </a:solidFill>
              <a:latin typeface="Arial" panose="020B0604020202020204" pitchFamily="34" charset="0"/>
              <a:cs typeface="Arial" panose="020B0604020202020204" pitchFamily="34" charset="0"/>
            </a:endParaRPr>
          </a:p>
        </p:txBody>
      </p:sp>
      <p:pic>
        <p:nvPicPr>
          <p:cNvPr id="9" name="Picture 2" descr="A photo shows a woman painting an intricate pattern on a va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7684" y="1978717"/>
            <a:ext cx="4191284" cy="43071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An illustration shows template D N A and newly synthesized D N A attached to a twisted D N A polymerase that has helices"/>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tretch>
            <a:fillRect/>
          </a:stretch>
        </p:blipFill>
        <p:spPr bwMode="auto">
          <a:xfrm>
            <a:off x="4757486" y="2128203"/>
            <a:ext cx="4056553" cy="398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Priming</a:t>
            </a:r>
          </a:p>
        </p:txBody>
      </p:sp>
      <p:pic>
        <p:nvPicPr>
          <p:cNvPr id="6" name="Picture 2" descr="An illustration shows the process of priming. The D N A template is a strand with a 3 prime end on the left and a 5 prime end on the right. It is treated with a primase, which produces a shorter R N A primer with its 5 prime end beneath and slightly to the right of the 3 prime end of the template strand and its 3 prime end about one fourth of the way along the template molecule. This is treated with D N A polymerase, which adds a strand of D N A that extends from the end of the primer almost to the end of the template stra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124979" y="1776839"/>
            <a:ext cx="6894042" cy="460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0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77" y="211202"/>
            <a:ext cx="8823246" cy="1269873"/>
          </a:xfrm>
        </p:spPr>
        <p:txBody>
          <a:bodyPr>
            <a:noAutofit/>
          </a:bodyPr>
          <a:lstStyle/>
          <a:p>
            <a:r>
              <a:rPr lang="en-US" sz="3200" dirty="0">
                <a:solidFill>
                  <a:srgbClr val="843C0C"/>
                </a:solidFill>
              </a:rPr>
              <a:t>One </a:t>
            </a:r>
            <a:r>
              <a:rPr lang="en-US" sz="3200" dirty="0" smtClean="0">
                <a:solidFill>
                  <a:srgbClr val="843C0C"/>
                </a:solidFill>
              </a:rPr>
              <a:t>Strand </a:t>
            </a:r>
            <a:r>
              <a:rPr lang="en-US" sz="3200" dirty="0">
                <a:solidFill>
                  <a:srgbClr val="843C0C"/>
                </a:solidFill>
              </a:rPr>
              <a:t>of DNA is </a:t>
            </a:r>
            <a:r>
              <a:rPr lang="en-US" sz="3200" dirty="0" smtClean="0">
                <a:solidFill>
                  <a:srgbClr val="843C0C"/>
                </a:solidFill>
              </a:rPr>
              <a:t>Made </a:t>
            </a:r>
            <a:r>
              <a:rPr lang="en-US" sz="3200" dirty="0">
                <a:solidFill>
                  <a:srgbClr val="843C0C"/>
                </a:solidFill>
              </a:rPr>
              <a:t>C</a:t>
            </a:r>
            <a:r>
              <a:rPr lang="en-US" sz="3200" dirty="0" smtClean="0">
                <a:solidFill>
                  <a:srgbClr val="843C0C"/>
                </a:solidFill>
              </a:rPr>
              <a:t>ontinuously</a:t>
            </a:r>
            <a:r>
              <a:rPr lang="en-US" sz="3200" dirty="0">
                <a:solidFill>
                  <a:srgbClr val="843C0C"/>
                </a:solidFill>
              </a:rPr>
              <a:t>, </a:t>
            </a:r>
            <a:r>
              <a:rPr lang="en-US" sz="3200" dirty="0" smtClean="0">
                <a:solidFill>
                  <a:srgbClr val="843C0C"/>
                </a:solidFill>
              </a:rPr>
              <a:t>Whereas </a:t>
            </a:r>
            <a:r>
              <a:rPr lang="en-US" sz="3200" dirty="0">
                <a:solidFill>
                  <a:srgbClr val="843C0C"/>
                </a:solidFill>
              </a:rPr>
              <a:t>the </a:t>
            </a:r>
            <a:r>
              <a:rPr lang="en-US" sz="3200" dirty="0" smtClean="0">
                <a:solidFill>
                  <a:srgbClr val="843C0C"/>
                </a:solidFill>
              </a:rPr>
              <a:t>Other </a:t>
            </a:r>
            <a:r>
              <a:rPr lang="en-US" sz="3200" dirty="0">
                <a:solidFill>
                  <a:srgbClr val="843C0C"/>
                </a:solidFill>
              </a:rPr>
              <a:t>strand is </a:t>
            </a:r>
            <a:r>
              <a:rPr lang="en-US" sz="3200" dirty="0" smtClean="0">
                <a:solidFill>
                  <a:srgbClr val="843C0C"/>
                </a:solidFill>
              </a:rPr>
              <a:t>Synthesized </a:t>
            </a:r>
            <a:r>
              <a:rPr lang="en-US" sz="3200" dirty="0">
                <a:solidFill>
                  <a:srgbClr val="843C0C"/>
                </a:solidFill>
              </a:rPr>
              <a:t>in </a:t>
            </a:r>
            <a:r>
              <a:rPr lang="en-US" sz="3200" dirty="0" smtClean="0">
                <a:solidFill>
                  <a:srgbClr val="843C0C"/>
                </a:solidFill>
              </a:rPr>
              <a:t>Fragments</a:t>
            </a:r>
            <a:endParaRPr lang="en-US" sz="3200" dirty="0">
              <a:solidFill>
                <a:srgbClr val="843C0C"/>
              </a:solidFill>
            </a:endParaRPr>
          </a:p>
        </p:txBody>
      </p:sp>
      <p:sp>
        <p:nvSpPr>
          <p:cNvPr id="3" name="Content Placeholder 2"/>
          <p:cNvSpPr>
            <a:spLocks noGrp="1"/>
          </p:cNvSpPr>
          <p:nvPr>
            <p:ph idx="1"/>
          </p:nvPr>
        </p:nvSpPr>
        <p:spPr/>
        <p:txBody>
          <a:bodyPr>
            <a:normAutofit/>
          </a:bodyPr>
          <a:lstStyle/>
          <a:p>
            <a:pPr>
              <a:spcBef>
                <a:spcPts val="624"/>
              </a:spcBef>
              <a:spcAft>
                <a:spcPts val="1200"/>
              </a:spcAft>
            </a:pPr>
            <a:r>
              <a:rPr lang="en-US" sz="2000" dirty="0"/>
              <a:t>The site of replication is called the replication fork. The fork moves in one direction, demonstrating that both strands are copied simultaneously</a:t>
            </a:r>
            <a:r>
              <a:rPr lang="en-US" sz="2000" dirty="0" smtClean="0"/>
              <a:t>.</a:t>
            </a:r>
            <a:endParaRPr lang="en-US" sz="2000" dirty="0"/>
          </a:p>
          <a:p>
            <a:pPr>
              <a:spcBef>
                <a:spcPts val="624"/>
              </a:spcBef>
              <a:spcAft>
                <a:spcPts val="1200"/>
              </a:spcAft>
            </a:pPr>
            <a:r>
              <a:rPr lang="en-US" sz="2000" dirty="0"/>
              <a:t>However, all DNA polymerases synthesize DNA only in the 5</a:t>
            </a:r>
            <a:r>
              <a:rPr lang="en-US" sz="2000" dirty="0">
                <a:sym typeface="Symbol" charset="0"/>
              </a:rPr>
              <a:t></a:t>
            </a:r>
            <a:r>
              <a:rPr lang="en-US" sz="2000" dirty="0"/>
              <a:t> </a:t>
            </a:r>
            <a:r>
              <a:rPr lang="en-US" sz="2000" dirty="0">
                <a:sym typeface="Symbol"/>
              </a:rPr>
              <a:t></a:t>
            </a:r>
            <a:r>
              <a:rPr lang="en-US" sz="2000" dirty="0">
                <a:sym typeface="Wingdings" charset="0"/>
              </a:rPr>
              <a:t> 3</a:t>
            </a:r>
            <a:r>
              <a:rPr lang="en-US" sz="2000" dirty="0">
                <a:sym typeface="Symbol" charset="0"/>
              </a:rPr>
              <a:t></a:t>
            </a:r>
            <a:r>
              <a:rPr lang="en-US" sz="2000" dirty="0"/>
              <a:t> </a:t>
            </a:r>
            <a:r>
              <a:rPr lang="en-US" sz="2000" dirty="0">
                <a:sym typeface="Wingdings" charset="0"/>
              </a:rPr>
              <a:t> direction</a:t>
            </a:r>
            <a:r>
              <a:rPr lang="en-US" sz="2000" dirty="0" smtClean="0">
                <a:sym typeface="Wingdings" charset="0"/>
              </a:rPr>
              <a:t>.</a:t>
            </a:r>
            <a:endParaRPr lang="en-US" sz="2000" dirty="0">
              <a:sym typeface="Wingdings" charset="0"/>
            </a:endParaRPr>
          </a:p>
          <a:p>
            <a:pPr>
              <a:spcBef>
                <a:spcPts val="624"/>
              </a:spcBef>
              <a:spcAft>
                <a:spcPts val="1200"/>
              </a:spcAft>
            </a:pPr>
            <a:r>
              <a:rPr lang="en-US" sz="2000" dirty="0">
                <a:sym typeface="Wingdings" charset="0"/>
              </a:rPr>
              <a:t>At the replication fork, one strand, called the leading strand,  is synthesized continuously in the 5</a:t>
            </a:r>
            <a:r>
              <a:rPr lang="en-US" sz="2000" dirty="0">
                <a:sym typeface="Symbol" charset="0"/>
              </a:rPr>
              <a:t></a:t>
            </a:r>
            <a:r>
              <a:rPr lang="en-US" sz="2000" dirty="0"/>
              <a:t> </a:t>
            </a:r>
            <a:r>
              <a:rPr lang="en-US" sz="2000" dirty="0">
                <a:sym typeface="Symbol"/>
              </a:rPr>
              <a:t></a:t>
            </a:r>
            <a:r>
              <a:rPr lang="en-US" sz="2000" dirty="0">
                <a:sym typeface="Wingdings" charset="0"/>
              </a:rPr>
              <a:t> 3</a:t>
            </a:r>
            <a:r>
              <a:rPr lang="en-US" sz="2000" dirty="0">
                <a:sym typeface="Symbol" charset="0"/>
              </a:rPr>
              <a:t></a:t>
            </a:r>
            <a:r>
              <a:rPr lang="en-US" sz="2000" dirty="0"/>
              <a:t> </a:t>
            </a:r>
            <a:r>
              <a:rPr lang="en-US" sz="2000" dirty="0">
                <a:sym typeface="Wingdings" charset="0"/>
              </a:rPr>
              <a:t> direction</a:t>
            </a:r>
            <a:r>
              <a:rPr lang="en-US" sz="2000" dirty="0" smtClean="0">
                <a:sym typeface="Wingdings" charset="0"/>
              </a:rPr>
              <a:t>.</a:t>
            </a:r>
            <a:endParaRPr lang="en-US" sz="2000" dirty="0">
              <a:sym typeface="Wingdings" charset="0"/>
            </a:endParaRPr>
          </a:p>
          <a:p>
            <a:pPr>
              <a:spcBef>
                <a:spcPts val="624"/>
              </a:spcBef>
              <a:spcAft>
                <a:spcPts val="1200"/>
              </a:spcAft>
            </a:pPr>
            <a:r>
              <a:rPr lang="en-US" sz="2000" dirty="0">
                <a:sym typeface="Wingdings" charset="0"/>
              </a:rPr>
              <a:t>The other strand, the lagging strand, is synthesized discontinuously as small pieces called Okazaki fragments in the 5</a:t>
            </a:r>
            <a:r>
              <a:rPr lang="en-US" sz="2000" dirty="0">
                <a:sym typeface="Symbol" charset="0"/>
              </a:rPr>
              <a:t></a:t>
            </a:r>
            <a:r>
              <a:rPr lang="en-US" sz="2000" dirty="0"/>
              <a:t> </a:t>
            </a:r>
            <a:r>
              <a:rPr lang="en-US" sz="2000" dirty="0">
                <a:sym typeface="Symbol"/>
              </a:rPr>
              <a:t> </a:t>
            </a:r>
            <a:r>
              <a:rPr lang="en-US" sz="2000" dirty="0">
                <a:sym typeface="Wingdings" charset="0"/>
              </a:rPr>
              <a:t>3</a:t>
            </a:r>
            <a:r>
              <a:rPr lang="en-US" sz="2000" dirty="0">
                <a:sym typeface="Symbol" charset="0"/>
              </a:rPr>
              <a:t></a:t>
            </a:r>
            <a:r>
              <a:rPr lang="en-US" sz="2000" dirty="0"/>
              <a:t> </a:t>
            </a:r>
            <a:r>
              <a:rPr lang="en-US" sz="2000" dirty="0">
                <a:sym typeface="Wingdings" charset="0"/>
              </a:rPr>
              <a:t> direction</a:t>
            </a:r>
            <a:r>
              <a:rPr lang="en-US" sz="2000" dirty="0" smtClean="0">
                <a:sym typeface="Wingdings" charset="0"/>
              </a:rPr>
              <a:t>.</a:t>
            </a:r>
            <a:endParaRPr lang="en-US" sz="2000" dirty="0">
              <a:sym typeface="Wingdings" charset="0"/>
            </a:endParaRPr>
          </a:p>
          <a:p>
            <a:pPr>
              <a:spcBef>
                <a:spcPts val="624"/>
              </a:spcBef>
              <a:spcAft>
                <a:spcPts val="1200"/>
              </a:spcAft>
            </a:pPr>
            <a:r>
              <a:rPr lang="en-US" sz="2000" dirty="0">
                <a:sym typeface="Wingdings" charset="0"/>
              </a:rPr>
              <a:t>The discontinuous assembly allows fork movement in the 3</a:t>
            </a:r>
            <a:r>
              <a:rPr lang="en-US" sz="2000" dirty="0">
                <a:sym typeface="Symbol" charset="0"/>
              </a:rPr>
              <a:t></a:t>
            </a:r>
            <a:r>
              <a:rPr lang="en-US" sz="2000" dirty="0"/>
              <a:t> </a:t>
            </a:r>
            <a:r>
              <a:rPr lang="en-US" sz="2000" dirty="0">
                <a:sym typeface="Symbol"/>
              </a:rPr>
              <a:t></a:t>
            </a:r>
            <a:r>
              <a:rPr lang="en-US" sz="2000" dirty="0">
                <a:sym typeface="Wingdings" charset="0"/>
              </a:rPr>
              <a:t> 5</a:t>
            </a:r>
            <a:r>
              <a:rPr lang="en-US" sz="2000" dirty="0">
                <a:sym typeface="Symbol" charset="0"/>
              </a:rPr>
              <a:t></a:t>
            </a:r>
            <a:r>
              <a:rPr lang="en-US" sz="2000" dirty="0"/>
              <a:t> </a:t>
            </a:r>
            <a:r>
              <a:rPr lang="en-US" sz="2000" dirty="0">
                <a:sym typeface="Wingdings" charset="0"/>
              </a:rPr>
              <a:t> direction, whereas fragments are made in the 5</a:t>
            </a:r>
            <a:r>
              <a:rPr lang="en-US" sz="2000" dirty="0">
                <a:sym typeface="Symbol" charset="0"/>
              </a:rPr>
              <a:t> </a:t>
            </a:r>
            <a:r>
              <a:rPr lang="en-US" sz="2000" dirty="0">
                <a:sym typeface="Symbol"/>
              </a:rPr>
              <a:t> </a:t>
            </a:r>
            <a:r>
              <a:rPr lang="en-US" sz="2000" dirty="0">
                <a:sym typeface="Wingdings" charset="0"/>
              </a:rPr>
              <a:t>3</a:t>
            </a:r>
            <a:r>
              <a:rPr lang="en-US" sz="2000" dirty="0">
                <a:sym typeface="Symbol" charset="0"/>
              </a:rPr>
              <a:t></a:t>
            </a:r>
            <a:r>
              <a:rPr lang="en-US" sz="2000" dirty="0">
                <a:sym typeface="Wingdings" charset="0"/>
              </a:rPr>
              <a:t> direction.</a:t>
            </a:r>
            <a:endParaRPr lang="en-US" sz="2000" dirty="0"/>
          </a:p>
        </p:txBody>
      </p:sp>
    </p:spTree>
    <p:extLst>
      <p:ext uri="{BB962C8B-B14F-4D97-AF65-F5344CB8AC3E}">
        <p14:creationId xmlns:p14="http://schemas.microsoft.com/office/powerpoint/2010/main" val="464509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Okazaki </a:t>
            </a:r>
            <a:r>
              <a:rPr lang="en-US" dirty="0" smtClean="0">
                <a:solidFill>
                  <a:srgbClr val="843C0C"/>
                </a:solidFill>
              </a:rPr>
              <a:t>Fragments</a:t>
            </a:r>
            <a:endParaRPr lang="en-US" dirty="0">
              <a:solidFill>
                <a:srgbClr val="843C0C"/>
              </a:solidFill>
            </a:endParaRPr>
          </a:p>
        </p:txBody>
      </p:sp>
      <p:pic>
        <p:nvPicPr>
          <p:cNvPr id="5" name="Picture 2" descr="An illustration shows Okazaki fragments. On the left, double stranded parental D N A is shown with the top strand starting at 5 prime and the bottom strand starting at 3 prime. About halfway across the figure, the two strands split in a Y shape. An arrow pointing from the 3 prime end of the parental strand to the fork of the Y, pointing downward and to the left, is labeled as Leading strand and has its 5 prime end aligned with the 3 prime end of the parental strand. Along the bottom half of the Y, there are three short arrows that point downward and to the right. These are labeled as Lagging strand and each individual fragment is labeled as an Okazaki fragme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03536" y="2108792"/>
            <a:ext cx="7936929" cy="3941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5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Ligase </a:t>
            </a:r>
            <a:r>
              <a:rPr lang="en-US" dirty="0">
                <a:solidFill>
                  <a:srgbClr val="843C0C"/>
                </a:solidFill>
              </a:rPr>
              <a:t>J</a:t>
            </a:r>
            <a:r>
              <a:rPr lang="en-US" dirty="0" smtClean="0">
                <a:solidFill>
                  <a:srgbClr val="843C0C"/>
                </a:solidFill>
              </a:rPr>
              <a:t>oins </a:t>
            </a:r>
            <a:r>
              <a:rPr lang="en-US" dirty="0">
                <a:solidFill>
                  <a:srgbClr val="843C0C"/>
                </a:solidFill>
              </a:rPr>
              <a:t>E</a:t>
            </a:r>
            <a:r>
              <a:rPr lang="en-US" dirty="0" smtClean="0">
                <a:solidFill>
                  <a:srgbClr val="843C0C"/>
                </a:solidFill>
              </a:rPr>
              <a:t>nds </a:t>
            </a:r>
            <a:r>
              <a:rPr lang="en-US" dirty="0">
                <a:solidFill>
                  <a:srgbClr val="843C0C"/>
                </a:solidFill>
              </a:rPr>
              <a:t>of DNA in </a:t>
            </a:r>
            <a:r>
              <a:rPr lang="en-US" dirty="0">
                <a:solidFill>
                  <a:srgbClr val="843C0C"/>
                </a:solidFill>
              </a:rPr>
              <a:t>D</a:t>
            </a:r>
            <a:r>
              <a:rPr lang="en-US" dirty="0" smtClean="0">
                <a:solidFill>
                  <a:srgbClr val="843C0C"/>
                </a:solidFill>
              </a:rPr>
              <a:t>uplex Regions</a:t>
            </a:r>
            <a:endParaRPr lang="en-US" dirty="0">
              <a:solidFill>
                <a:srgbClr val="843C0C"/>
              </a:solidFill>
            </a:endParaRPr>
          </a:p>
        </p:txBody>
      </p:sp>
      <p:sp>
        <p:nvSpPr>
          <p:cNvPr id="3" name="Content Placeholder 2"/>
          <p:cNvSpPr>
            <a:spLocks noGrp="1"/>
          </p:cNvSpPr>
          <p:nvPr>
            <p:ph idx="1"/>
          </p:nvPr>
        </p:nvSpPr>
        <p:spPr/>
        <p:txBody>
          <a:bodyPr>
            <a:normAutofit/>
          </a:bodyPr>
          <a:lstStyle/>
          <a:p>
            <a:pPr>
              <a:spcAft>
                <a:spcPts val="1200"/>
              </a:spcAft>
            </a:pPr>
            <a:r>
              <a:rPr lang="en-US" sz="2400" dirty="0"/>
              <a:t>DNA ligase catalyzes the joining of one DNA fragment with a free 3</a:t>
            </a:r>
            <a:r>
              <a:rPr lang="en-US" sz="2400" dirty="0">
                <a:sym typeface="Symbol" charset="0"/>
              </a:rPr>
              <a:t></a:t>
            </a:r>
            <a:r>
              <a:rPr lang="en-US" sz="2400" dirty="0"/>
              <a:t>-hydroxyl group to another with a free 5</a:t>
            </a:r>
            <a:r>
              <a:rPr lang="en-US" sz="2400" dirty="0">
                <a:sym typeface="Symbol" charset="0"/>
              </a:rPr>
              <a:t></a:t>
            </a:r>
            <a:r>
              <a:rPr lang="en-US" sz="2400" dirty="0"/>
              <a:t>-hydroxyl group in a reaction that requires an energy source</a:t>
            </a:r>
            <a:r>
              <a:rPr lang="en-US" sz="2400" dirty="0" smtClean="0"/>
              <a:t>.</a:t>
            </a:r>
            <a:endParaRPr lang="en-US" sz="2400" dirty="0"/>
          </a:p>
          <a:p>
            <a:pPr>
              <a:spcAft>
                <a:spcPts val="1200"/>
              </a:spcAft>
            </a:pPr>
            <a:r>
              <a:rPr lang="en-US" sz="2400" dirty="0"/>
              <a:t>In eukaryotes and </a:t>
            </a:r>
            <a:r>
              <a:rPr lang="en-US" sz="2400" dirty="0" err="1"/>
              <a:t>archaea</a:t>
            </a:r>
            <a:r>
              <a:rPr lang="en-US" sz="2400" dirty="0"/>
              <a:t>, ATP is the energy source that drives this reaction, whereas in bacteria, it is usually NAD</a:t>
            </a:r>
            <a:r>
              <a:rPr lang="en-US" sz="2400" baseline="30000" dirty="0"/>
              <a:t>+</a:t>
            </a:r>
            <a:r>
              <a:rPr lang="en-US" sz="2400" dirty="0"/>
              <a:t>.</a:t>
            </a:r>
          </a:p>
        </p:txBody>
      </p:sp>
    </p:spTree>
    <p:extLst>
      <p:ext uri="{BB962C8B-B14F-4D97-AF65-F5344CB8AC3E}">
        <p14:creationId xmlns:p14="http://schemas.microsoft.com/office/powerpoint/2010/main" val="149793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Ligase </a:t>
            </a:r>
            <a:r>
              <a:rPr lang="en-US" dirty="0">
                <a:solidFill>
                  <a:srgbClr val="843C0C"/>
                </a:solidFill>
              </a:rPr>
              <a:t>R</a:t>
            </a:r>
            <a:r>
              <a:rPr lang="en-US" dirty="0" smtClean="0">
                <a:solidFill>
                  <a:srgbClr val="843C0C"/>
                </a:solidFill>
              </a:rPr>
              <a:t>eaction</a:t>
            </a:r>
            <a:endParaRPr lang="en-US" dirty="0">
              <a:solidFill>
                <a:srgbClr val="843C0C"/>
              </a:solidFill>
            </a:endParaRPr>
          </a:p>
        </p:txBody>
      </p:sp>
      <p:pic>
        <p:nvPicPr>
          <p:cNvPr id="6" name="Picture 2" descr="An equation shows the D N A ligase reaction. There are two reactants. The first reactant has a five-membered sugar ring with an oxygen atom at the left side vertex. The top left vertex is bonded to a base, the bottom left vertex is bonded to C H 2 that is bonded to O and then further bonded, and the lower right vertex is bonded to O H. The second reactant has a five-membered sugar ring with an oxygen atom at the top vertex. The top left vertex is bonded to C H 2 that is further bonded to O that is bonded to a phosphate group with a 2 minus charge. The lower left vertex is bonded to O and further bonded. The upper right vertex is bonded to a base. In the presence of D N A ligase and either N A D +, in bacteria, or A T P, in eukaryotes and archaea, the two reactants are joined together and N M N, in bacteria, or A M P and P P subscript i, in eukaryotes and archaea, are produced. The reactants are joined together by a bond between the O of the hydroxyl group of one reactant and the phosphate group of the other, which has a minus 1 charge in the product and has lost an oxygen where the bond to the oxygen of the hydroxyl group has form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2569347"/>
            <a:ext cx="8112551" cy="164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54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The </a:t>
            </a:r>
            <a:r>
              <a:rPr lang="en-US" sz="3200" dirty="0" smtClean="0">
                <a:solidFill>
                  <a:srgbClr val="843C0C"/>
                </a:solidFill>
              </a:rPr>
              <a:t>Separation </a:t>
            </a:r>
            <a:r>
              <a:rPr lang="en-US" sz="3200" dirty="0">
                <a:solidFill>
                  <a:srgbClr val="843C0C"/>
                </a:solidFill>
              </a:rPr>
              <a:t>of DNA </a:t>
            </a:r>
            <a:r>
              <a:rPr lang="en-US" sz="3200" dirty="0" smtClean="0">
                <a:solidFill>
                  <a:srgbClr val="843C0C"/>
                </a:solidFill>
              </a:rPr>
              <a:t>Strands </a:t>
            </a:r>
            <a:r>
              <a:rPr lang="en-US" sz="3200" dirty="0">
                <a:solidFill>
                  <a:srgbClr val="843C0C"/>
                </a:solidFill>
              </a:rPr>
              <a:t>R</a:t>
            </a:r>
            <a:r>
              <a:rPr lang="en-US" sz="3200" dirty="0" smtClean="0">
                <a:solidFill>
                  <a:srgbClr val="843C0C"/>
                </a:solidFill>
              </a:rPr>
              <a:t>equires </a:t>
            </a:r>
            <a:r>
              <a:rPr lang="en-US" sz="3200" dirty="0">
                <a:solidFill>
                  <a:srgbClr val="843C0C"/>
                </a:solidFill>
              </a:rPr>
              <a:t>S</a:t>
            </a:r>
            <a:r>
              <a:rPr lang="en-US" sz="3200" dirty="0" smtClean="0">
                <a:solidFill>
                  <a:srgbClr val="843C0C"/>
                </a:solidFill>
              </a:rPr>
              <a:t>pecific Helicases </a:t>
            </a:r>
            <a:r>
              <a:rPr lang="en-US" sz="3200" dirty="0">
                <a:solidFill>
                  <a:srgbClr val="843C0C"/>
                </a:solidFill>
              </a:rPr>
              <a:t>and ATP </a:t>
            </a:r>
            <a:r>
              <a:rPr lang="en-US" sz="3200" dirty="0" smtClean="0">
                <a:solidFill>
                  <a:srgbClr val="843C0C"/>
                </a:solidFill>
              </a:rPr>
              <a:t>Hydrolysis</a:t>
            </a:r>
            <a:endParaRPr lang="en-US" sz="3200" dirty="0">
              <a:solidFill>
                <a:srgbClr val="843C0C"/>
              </a:solidFill>
            </a:endParaRPr>
          </a:p>
        </p:txBody>
      </p:sp>
      <p:sp>
        <p:nvSpPr>
          <p:cNvPr id="4" name="Content Placeholder 3"/>
          <p:cNvSpPr>
            <a:spLocks noGrp="1"/>
          </p:cNvSpPr>
          <p:nvPr>
            <p:ph idx="1"/>
          </p:nvPr>
        </p:nvSpPr>
        <p:spPr>
          <a:xfrm>
            <a:off x="457200" y="1600200"/>
            <a:ext cx="8229600" cy="3208283"/>
          </a:xfrm>
        </p:spPr>
        <p:txBody>
          <a:bodyPr>
            <a:normAutofit fontScale="92500" lnSpcReduction="20000"/>
          </a:bodyPr>
          <a:lstStyle/>
          <a:p>
            <a:pPr>
              <a:lnSpc>
                <a:spcPct val="110000"/>
              </a:lnSpc>
              <a:spcBef>
                <a:spcPts val="624"/>
              </a:spcBef>
              <a:spcAft>
                <a:spcPts val="1200"/>
              </a:spcAft>
            </a:pPr>
            <a:r>
              <a:rPr lang="en-US" dirty="0"/>
              <a:t>Helicases, powered by ATP hydrolysis, separate the strands of the double helix to make the DNA available for DNA polymerase</a:t>
            </a:r>
            <a:r>
              <a:rPr lang="en-US" dirty="0" smtClean="0"/>
              <a:t>.</a:t>
            </a:r>
            <a:endParaRPr lang="en-US" dirty="0"/>
          </a:p>
          <a:p>
            <a:pPr>
              <a:lnSpc>
                <a:spcPct val="110000"/>
              </a:lnSpc>
              <a:spcBef>
                <a:spcPts val="624"/>
              </a:spcBef>
              <a:spcAft>
                <a:spcPts val="1200"/>
              </a:spcAft>
            </a:pPr>
            <a:r>
              <a:rPr lang="en-US" dirty="0"/>
              <a:t>The helicase, which consists of a ring-like structure composed of six subunits, acts as a wedge to pry the helix apart</a:t>
            </a:r>
            <a:r>
              <a:rPr lang="en-US" dirty="0" smtClean="0"/>
              <a:t>.</a:t>
            </a:r>
            <a:endParaRPr lang="en-US" dirty="0"/>
          </a:p>
          <a:p>
            <a:pPr>
              <a:lnSpc>
                <a:spcPct val="110000"/>
              </a:lnSpc>
              <a:spcBef>
                <a:spcPts val="624"/>
              </a:spcBef>
              <a:spcAft>
                <a:spcPts val="1200"/>
              </a:spcAft>
            </a:pPr>
            <a:r>
              <a:rPr lang="en-US" dirty="0"/>
              <a:t>The </a:t>
            </a:r>
            <a:r>
              <a:rPr lang="en-US" dirty="0" err="1"/>
              <a:t>nonhydrolyzable</a:t>
            </a:r>
            <a:r>
              <a:rPr lang="en-US" dirty="0"/>
              <a:t> ATP analog AMP-PNP was used to elucidate helicase structure and function</a:t>
            </a:r>
            <a:r>
              <a:rPr lang="en-US" dirty="0" smtClean="0"/>
              <a:t>.</a:t>
            </a:r>
            <a:endParaRPr lang="en-US" dirty="0"/>
          </a:p>
        </p:txBody>
      </p:sp>
      <p:pic>
        <p:nvPicPr>
          <p:cNvPr id="9" name="Picture Placeholder 8" descr="An illustration shows the structure of A M P – P N P. The structure shows a five-membered sugar ring with oxygen at the top vertex, O H bonded to the bottom left and bottom right vertices, C H 2 bonded to O that is further bonded attached to the top left vertex, and a five membered ring fused with a six-membered ring (the adenine base) bonded to the upper right vertex. The further bonded O is bonded to a P that is bonded to two O with partial double bonds and a minus 1 charge and single bonded to another O that is further bonded to a P that is also bonded to two O with partial double bonds and a minus 1 charge, but single bonded to N. The N is highlighted in blue and further bonded to a blue highlighted H and a phosphate group with a 2 minus charge. The five-membered ring fused with a six-membered ring (the adenine base) has N at the lower left vertex wedge bonded to the five-membered ring in the center, N at the top vertex, a double bond on the upper left side, and a double bond on the right side that is shared with the six-membered ring, which has alternating double and single bonds. The six-membered ring has N at the bottom and upper right vertices with a bond to N H 2 at the top vertex."/>
          <p:cNvPicPr>
            <a:picLocks noGrp="1" noChangeAspect="1"/>
          </p:cNvPicPr>
          <p:nvPr>
            <p:ph type="pic" sz="quarter" idx="13"/>
          </p:nvPr>
        </p:nvPicPr>
        <p:blipFill>
          <a:blip r:embed="rId3"/>
          <a:stretch>
            <a:fillRect/>
          </a:stretch>
        </p:blipFill>
        <p:spPr>
          <a:xfrm>
            <a:off x="2371725" y="4923603"/>
            <a:ext cx="4400550" cy="1762125"/>
          </a:xfrm>
          <a:prstGeom prst="rect">
            <a:avLst/>
          </a:prstGeom>
        </p:spPr>
      </p:pic>
    </p:spTree>
    <p:extLst>
      <p:ext uri="{BB962C8B-B14F-4D97-AF65-F5344CB8AC3E}">
        <p14:creationId xmlns:p14="http://schemas.microsoft.com/office/powerpoint/2010/main" val="3750647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Helicase </a:t>
            </a:r>
            <a:r>
              <a:rPr lang="en-US" dirty="0" smtClean="0">
                <a:solidFill>
                  <a:srgbClr val="843C0C"/>
                </a:solidFill>
              </a:rPr>
              <a:t>Structure</a:t>
            </a:r>
            <a:endParaRPr lang="en-US" dirty="0">
              <a:solidFill>
                <a:srgbClr val="843C0C"/>
              </a:solidFill>
            </a:endParaRPr>
          </a:p>
        </p:txBody>
      </p:sp>
      <p:pic>
        <p:nvPicPr>
          <p:cNvPr id="5" name="Picture 2" descr="An illustration shows  a helicase structure with six subunits, each bound to P-loop NTPase. Strands extend from each subunit toward the center of the molecul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634525"/>
            <a:ext cx="5421029" cy="4889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43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Helicase </a:t>
            </a:r>
            <a:r>
              <a:rPr lang="en-US" dirty="0" smtClean="0">
                <a:solidFill>
                  <a:srgbClr val="843C0C"/>
                </a:solidFill>
              </a:rPr>
              <a:t>Asymmetry</a:t>
            </a:r>
            <a:endParaRPr lang="en-US" dirty="0">
              <a:solidFill>
                <a:srgbClr val="843C0C"/>
              </a:solidFill>
            </a:endParaRPr>
          </a:p>
        </p:txBody>
      </p:sp>
      <p:pic>
        <p:nvPicPr>
          <p:cNvPr id="6" name="Picture 2" descr="An illustration depicts the helicase asymmetry. It consists of six subunits, two at 0 degrees, two at 15 degrees and two at 30 degrees. A M P-P N P is attached to each subun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893059"/>
            <a:ext cx="5963132" cy="437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Helicase </a:t>
            </a:r>
            <a:r>
              <a:rPr lang="en-US" dirty="0" smtClean="0">
                <a:solidFill>
                  <a:srgbClr val="843C0C"/>
                </a:solidFill>
              </a:rPr>
              <a:t>Mechanism</a:t>
            </a:r>
            <a:endParaRPr lang="en-US" dirty="0">
              <a:solidFill>
                <a:srgbClr val="843C0C"/>
              </a:solidFill>
            </a:endParaRPr>
          </a:p>
        </p:txBody>
      </p:sp>
      <p:pic>
        <p:nvPicPr>
          <p:cNvPr id="5" name="Picture 2" descr="An equation shows a reaction involving a helicase and a DNA molecule. The DNA molecule consists of a blue strand with its 3 prime end at the top left and a pink strand with its 5 prime end at the top left coiled together. The helicase is represented by six spheres with an opening through which the pink strand runs. In the reactant helicase, the top and bottom yellow spheres are labeled as A T P. The top right and bottom left pink spheres are labeled as A D P plus P subscript i. There are two blue unlabeled spheres. Two molecules of A T P are added and 2 molecules of A D P and P subscript i are removed. In the product helicase, the upper left and lower right blue spheres are labeled as A T P. The top and bottom yellow spheres are labeled as two ADP plus P subscript i molecules. The strands of DNA have changed their shape, with the pink strand pulled lower dow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3858" y="2225357"/>
            <a:ext cx="8576188" cy="409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35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843C0C"/>
                </a:solidFill>
              </a:rPr>
              <a:t>Section 29.2 </a:t>
            </a:r>
            <a:r>
              <a:rPr lang="en-US" sz="3200" dirty="0">
                <a:solidFill>
                  <a:srgbClr val="843C0C"/>
                </a:solidFill>
              </a:rPr>
              <a:t>DNA Unwinding and Supercoiling Are Controlled by Topoisomerases</a:t>
            </a:r>
          </a:p>
        </p:txBody>
      </p:sp>
      <p:sp>
        <p:nvSpPr>
          <p:cNvPr id="3" name="Content Placeholder 2"/>
          <p:cNvSpPr>
            <a:spLocks noGrp="1"/>
          </p:cNvSpPr>
          <p:nvPr>
            <p:ph idx="1"/>
          </p:nvPr>
        </p:nvSpPr>
        <p:spPr/>
        <p:txBody>
          <a:bodyPr>
            <a:normAutofit/>
          </a:bodyPr>
          <a:lstStyle/>
          <a:p>
            <a:pPr>
              <a:spcAft>
                <a:spcPts val="1200"/>
              </a:spcAft>
            </a:pPr>
            <a:r>
              <a:rPr lang="en-US" dirty="0"/>
              <a:t>In order to fit inside a cell, the DNA molecule must be compacted</a:t>
            </a:r>
            <a:r>
              <a:rPr lang="en-US" dirty="0" smtClean="0"/>
              <a:t>. </a:t>
            </a:r>
            <a:r>
              <a:rPr lang="en-US" dirty="0"/>
              <a:t>In </a:t>
            </a:r>
            <a:r>
              <a:rPr lang="en-US" i="1" dirty="0"/>
              <a:t>E. coli</a:t>
            </a:r>
            <a:r>
              <a:rPr lang="en-US" dirty="0"/>
              <a:t>, the DNA double helix is a circular molecule that is twisted into a </a:t>
            </a:r>
            <a:r>
              <a:rPr lang="en-US" dirty="0" err="1"/>
              <a:t>superhelix</a:t>
            </a:r>
            <a:r>
              <a:rPr lang="en-US" dirty="0"/>
              <a:t> by the process of supercoiling</a:t>
            </a:r>
            <a:r>
              <a:rPr lang="en-US" dirty="0" smtClean="0"/>
              <a:t>.</a:t>
            </a:r>
            <a:endParaRPr lang="en-US" dirty="0"/>
          </a:p>
          <a:p>
            <a:pPr>
              <a:spcAft>
                <a:spcPts val="1200"/>
              </a:spcAft>
            </a:pPr>
            <a:r>
              <a:rPr lang="en-US" dirty="0"/>
              <a:t>The relaxed circular DNA and the </a:t>
            </a:r>
            <a:r>
              <a:rPr lang="en-US" dirty="0" err="1"/>
              <a:t>superhelix</a:t>
            </a:r>
            <a:r>
              <a:rPr lang="en-US" dirty="0"/>
              <a:t> form are topological isomers of each other.</a:t>
            </a:r>
          </a:p>
        </p:txBody>
      </p:sp>
    </p:spTree>
    <p:extLst>
      <p:ext uri="{BB962C8B-B14F-4D97-AF65-F5344CB8AC3E}">
        <p14:creationId xmlns:p14="http://schemas.microsoft.com/office/powerpoint/2010/main" val="764080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Ch.29 </a:t>
            </a:r>
            <a:r>
              <a:rPr lang="en-US" dirty="0">
                <a:solidFill>
                  <a:srgbClr val="843C0C"/>
                </a:solidFill>
                <a:latin typeface="Arial" panose="020B0604020202020204" pitchFamily="34" charset="0"/>
                <a:cs typeface="Arial" panose="020B0604020202020204" pitchFamily="34" charset="0"/>
              </a:rPr>
              <a:t>Learning Objectives</a:t>
            </a:r>
          </a:p>
        </p:txBody>
      </p:sp>
      <p:sp>
        <p:nvSpPr>
          <p:cNvPr id="4" name="Content Placeholder 3"/>
          <p:cNvSpPr>
            <a:spLocks noGrp="1"/>
          </p:cNvSpPr>
          <p:nvPr>
            <p:ph idx="1"/>
          </p:nvPr>
        </p:nvSpPr>
        <p:spPr>
          <a:xfrm>
            <a:off x="457200" y="1451033"/>
            <a:ext cx="8229600" cy="5257800"/>
          </a:xfrm>
        </p:spPr>
        <p:txBody>
          <a:bodyPr>
            <a:noAutofit/>
          </a:bodyPr>
          <a:lstStyle/>
          <a:p>
            <a:pPr marL="0" indent="0">
              <a:lnSpc>
                <a:spcPct val="110000"/>
              </a:lnSpc>
              <a:spcBef>
                <a:spcPts val="624"/>
              </a:spcBef>
              <a:spcAft>
                <a:spcPts val="1200"/>
              </a:spcAft>
              <a:buNone/>
            </a:pPr>
            <a:r>
              <a:rPr lang="en-US" sz="2200" i="1" dirty="0">
                <a:latin typeface="Arial" panose="020B0604020202020204" pitchFamily="34" charset="0"/>
                <a:cs typeface="Arial" panose="020B0604020202020204" pitchFamily="34" charset="0"/>
              </a:rPr>
              <a:t>By the end of this chapter, you should be able to</a:t>
            </a:r>
            <a:r>
              <a:rPr lang="en-US" sz="2200" i="1"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Describe some of the challenges associated with faithfully copying and maintaining the genome of an organism.</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Describe the reactions catalyzed by DNA polymerase, DNA </a:t>
            </a:r>
            <a:r>
              <a:rPr lang="en-US" sz="1600" b="1" dirty="0" err="1">
                <a:latin typeface="Arial" panose="020B0604020202020204" pitchFamily="34" charset="0"/>
                <a:cs typeface="Arial" panose="020B0604020202020204" pitchFamily="34" charset="0"/>
              </a:rPr>
              <a:t>primase</a:t>
            </a:r>
            <a:r>
              <a:rPr lang="en-US" sz="1600" b="1" dirty="0">
                <a:latin typeface="Arial" panose="020B0604020202020204" pitchFamily="34" charset="0"/>
                <a:cs typeface="Arial" panose="020B0604020202020204" pitchFamily="34" charset="0"/>
              </a:rPr>
              <a:t>, and DNA ligase and the roles of the template, the primer, and Okazaki fragments.</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Discuss the reaction catalyzed by helicases and key aspects of their mechanisms.</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Define </a:t>
            </a:r>
            <a:r>
              <a:rPr lang="en-US" sz="1600" b="1" dirty="0" err="1">
                <a:latin typeface="Arial" panose="020B0604020202020204" pitchFamily="34" charset="0"/>
                <a:cs typeface="Arial" panose="020B0604020202020204" pitchFamily="34" charset="0"/>
              </a:rPr>
              <a:t>topoisomers</a:t>
            </a:r>
            <a:r>
              <a:rPr lang="en-US" sz="1600" b="1" dirty="0">
                <a:latin typeface="Arial" panose="020B0604020202020204" pitchFamily="34" charset="0"/>
                <a:cs typeface="Arial" panose="020B0604020202020204" pitchFamily="34" charset="0"/>
              </a:rPr>
              <a:t> of circular DNA molecules and explain the relationship between twist and writhe in determining the linking number.</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Describe how different activities of DNA replication are coordinated to accurately copy a complete genome.</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Compare and contrast prokaryotic and eukaryotic replication.</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Define telomeres and describe how they are synthesized.</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Discuss types of DNA damage and how such lesions can be repaired.</a:t>
            </a:r>
          </a:p>
          <a:p>
            <a:pPr marL="457200" indent="-457200">
              <a:lnSpc>
                <a:spcPct val="110000"/>
              </a:lnSpc>
              <a:spcBef>
                <a:spcPts val="624"/>
              </a:spcBef>
              <a:buFont typeface="+mj-lt"/>
              <a:buAutoNum type="arabicPeriod"/>
            </a:pPr>
            <a:r>
              <a:rPr lang="en-US" sz="1600" b="1" dirty="0">
                <a:latin typeface="Arial" panose="020B0604020202020204" pitchFamily="34" charset="0"/>
                <a:cs typeface="Arial" panose="020B0604020202020204" pitchFamily="34" charset="0"/>
              </a:rPr>
              <a:t>Discuss the mechanism of DNA recombination and its role in a variety of biological processes.</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Linking </a:t>
            </a:r>
            <a:r>
              <a:rPr lang="en-US" dirty="0" smtClean="0">
                <a:solidFill>
                  <a:srgbClr val="843C0C"/>
                </a:solidFill>
              </a:rPr>
              <a:t>Number</a:t>
            </a:r>
            <a:endParaRPr lang="en-US" dirty="0">
              <a:solidFill>
                <a:srgbClr val="843C0C"/>
              </a:solidFill>
            </a:endParaRPr>
          </a:p>
        </p:txBody>
      </p:sp>
      <p:pic>
        <p:nvPicPr>
          <p:cNvPr id="6" name="Picture 2" descr="Five illustrations, A through E, show different types of coils of DNA molecules. A straight chain with 25 links is shown. B. A relaxed circle is shown with linking number equals 25, the twisting number equals 25, and the writhing number equals 0. C. A linear DNA chain is shown being unwound by two right hand turns, such that the linking number is now 23. D. A circle of DNA strand is unwound, such that the linking number equals 23, the twisting number equals 23, and the writhing number is approximately 0. E. Three looped circles with 25 links are shown. The structure is labeled right-handed negative superhelix and the linking number equals 23, the twisting number is approximately 25, and the writhing number is approximately negative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962073" y="1623847"/>
            <a:ext cx="5219854" cy="4934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282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06" y="274638"/>
            <a:ext cx="8874189" cy="1143000"/>
          </a:xfrm>
        </p:spPr>
        <p:txBody>
          <a:bodyPr>
            <a:noAutofit/>
          </a:bodyPr>
          <a:lstStyle/>
          <a:p>
            <a:r>
              <a:rPr lang="en-US" sz="2800" dirty="0">
                <a:solidFill>
                  <a:srgbClr val="843C0C"/>
                </a:solidFill>
              </a:rPr>
              <a:t>The </a:t>
            </a:r>
            <a:r>
              <a:rPr lang="en-US" sz="2800" dirty="0" smtClean="0">
                <a:solidFill>
                  <a:srgbClr val="843C0C"/>
                </a:solidFill>
              </a:rPr>
              <a:t>Linking </a:t>
            </a:r>
            <a:r>
              <a:rPr lang="en-US" sz="2800" dirty="0">
                <a:solidFill>
                  <a:srgbClr val="843C0C"/>
                </a:solidFill>
              </a:rPr>
              <a:t>N</a:t>
            </a:r>
            <a:r>
              <a:rPr lang="en-US" sz="2800" dirty="0" smtClean="0">
                <a:solidFill>
                  <a:srgbClr val="843C0C"/>
                </a:solidFill>
              </a:rPr>
              <a:t>umber </a:t>
            </a:r>
            <a:r>
              <a:rPr lang="en-US" sz="2800" dirty="0">
                <a:solidFill>
                  <a:srgbClr val="843C0C"/>
                </a:solidFill>
              </a:rPr>
              <a:t>of DNA, a </a:t>
            </a:r>
            <a:r>
              <a:rPr lang="en-US" sz="2800" dirty="0" smtClean="0">
                <a:solidFill>
                  <a:srgbClr val="843C0C"/>
                </a:solidFill>
              </a:rPr>
              <a:t>Topological </a:t>
            </a:r>
            <a:r>
              <a:rPr lang="en-US" sz="2800" dirty="0">
                <a:solidFill>
                  <a:srgbClr val="843C0C"/>
                </a:solidFill>
              </a:rPr>
              <a:t>P</a:t>
            </a:r>
            <a:r>
              <a:rPr lang="en-US" sz="2800" dirty="0" smtClean="0">
                <a:solidFill>
                  <a:srgbClr val="843C0C"/>
                </a:solidFill>
              </a:rPr>
              <a:t>roperty</a:t>
            </a:r>
            <a:r>
              <a:rPr lang="en-US" sz="2800" dirty="0">
                <a:solidFill>
                  <a:srgbClr val="843C0C"/>
                </a:solidFill>
              </a:rPr>
              <a:t>, </a:t>
            </a:r>
            <a:r>
              <a:rPr lang="en-US" sz="2800" dirty="0" smtClean="0">
                <a:solidFill>
                  <a:srgbClr val="843C0C"/>
                </a:solidFill>
              </a:rPr>
              <a:t>Determines </a:t>
            </a:r>
            <a:r>
              <a:rPr lang="en-US" sz="2800" dirty="0">
                <a:solidFill>
                  <a:srgbClr val="843C0C"/>
                </a:solidFill>
              </a:rPr>
              <a:t>the </a:t>
            </a:r>
            <a:r>
              <a:rPr lang="en-US" sz="2800" dirty="0" smtClean="0">
                <a:solidFill>
                  <a:srgbClr val="843C0C"/>
                </a:solidFill>
              </a:rPr>
              <a:t>Degree </a:t>
            </a:r>
            <a:r>
              <a:rPr lang="en-US" sz="2800" dirty="0">
                <a:solidFill>
                  <a:srgbClr val="843C0C"/>
                </a:solidFill>
              </a:rPr>
              <a:t>of </a:t>
            </a:r>
            <a:r>
              <a:rPr lang="en-US" sz="2800" dirty="0" smtClean="0">
                <a:solidFill>
                  <a:srgbClr val="843C0C"/>
                </a:solidFill>
              </a:rPr>
              <a:t>Supercoiling</a:t>
            </a:r>
            <a:endParaRPr lang="en-US" sz="2800" dirty="0">
              <a:solidFill>
                <a:srgbClr val="843C0C"/>
              </a:solidFill>
            </a:endParaRPr>
          </a:p>
        </p:txBody>
      </p:sp>
      <p:sp>
        <p:nvSpPr>
          <p:cNvPr id="3" name="Content Placeholder 2"/>
          <p:cNvSpPr>
            <a:spLocks noGrp="1"/>
          </p:cNvSpPr>
          <p:nvPr>
            <p:ph idx="1"/>
          </p:nvPr>
        </p:nvSpPr>
        <p:spPr/>
        <p:txBody>
          <a:bodyPr>
            <a:noAutofit/>
          </a:bodyPr>
          <a:lstStyle/>
          <a:p>
            <a:pPr>
              <a:spcAft>
                <a:spcPts val="1200"/>
              </a:spcAft>
            </a:pPr>
            <a:r>
              <a:rPr lang="en-US" sz="2400" dirty="0"/>
              <a:t>Linking number (</a:t>
            </a:r>
            <a:r>
              <a:rPr lang="en-US" sz="2400" i="1" dirty="0" err="1"/>
              <a:t>Lk</a:t>
            </a:r>
            <a:r>
              <a:rPr lang="en-US" sz="2400" dirty="0"/>
              <a:t>) is the number of times a strand of DNA winds in the right-handed direction around the helical axis when the axis lies in a plane</a:t>
            </a:r>
            <a:r>
              <a:rPr lang="en-US" sz="2400" dirty="0" smtClean="0"/>
              <a:t>.</a:t>
            </a:r>
            <a:endParaRPr lang="en-US" sz="2400" dirty="0"/>
          </a:p>
          <a:p>
            <a:pPr>
              <a:spcAft>
                <a:spcPts val="1200"/>
              </a:spcAft>
            </a:pPr>
            <a:r>
              <a:rPr lang="en-US" sz="2400" i="1" dirty="0" err="1"/>
              <a:t>Lk</a:t>
            </a:r>
            <a:r>
              <a:rPr lang="en-US" sz="2400" dirty="0"/>
              <a:t> for a relaxed circle is 25, whereas the </a:t>
            </a:r>
            <a:r>
              <a:rPr lang="en-US" sz="2400" i="1" dirty="0" err="1"/>
              <a:t>Lk</a:t>
            </a:r>
            <a:r>
              <a:rPr lang="en-US" sz="2400" dirty="0"/>
              <a:t> is 23 if the circle is unwound by two right-hand turns</a:t>
            </a:r>
            <a:r>
              <a:rPr lang="en-US" sz="2400" dirty="0" smtClean="0"/>
              <a:t>.</a:t>
            </a:r>
            <a:endParaRPr lang="en-US" sz="2400" dirty="0"/>
          </a:p>
          <a:p>
            <a:pPr>
              <a:spcAft>
                <a:spcPts val="1200"/>
              </a:spcAft>
            </a:pPr>
            <a:r>
              <a:rPr lang="en-US" sz="2400" dirty="0"/>
              <a:t>Twist (</a:t>
            </a:r>
            <a:r>
              <a:rPr lang="en-US" sz="2400" i="1" dirty="0"/>
              <a:t>Tw</a:t>
            </a:r>
            <a:r>
              <a:rPr lang="en-US" sz="2400" dirty="0"/>
              <a:t>) measures the winding of DNA strands around each other, whereas writhe (</a:t>
            </a:r>
            <a:r>
              <a:rPr lang="en-US" sz="2400" i="1" dirty="0" err="1"/>
              <a:t>Wr</a:t>
            </a:r>
            <a:r>
              <a:rPr lang="en-US" sz="2400" dirty="0"/>
              <a:t>) measures supercoiling</a:t>
            </a:r>
            <a:r>
              <a:rPr lang="en-US" sz="2400" dirty="0" smtClean="0"/>
              <a:t>.</a:t>
            </a:r>
            <a:endParaRPr lang="en-US" sz="2400" dirty="0"/>
          </a:p>
          <a:p>
            <a:pPr>
              <a:spcAft>
                <a:spcPts val="1200"/>
              </a:spcAft>
            </a:pPr>
            <a:r>
              <a:rPr lang="en-US" sz="2400" dirty="0"/>
              <a:t>Linking number is the sum of twist and writhe</a:t>
            </a:r>
            <a:r>
              <a:rPr lang="en-US" sz="2400" dirty="0" smtClean="0"/>
              <a:t>.</a:t>
            </a:r>
            <a:endParaRPr lang="en-US" sz="2400" dirty="0"/>
          </a:p>
          <a:p>
            <a:pPr lvl="1" indent="0">
              <a:spcAft>
                <a:spcPts val="1200"/>
              </a:spcAft>
              <a:buNone/>
            </a:pPr>
            <a:r>
              <a:rPr lang="en-US" i="1" dirty="0" err="1" smtClean="0"/>
              <a:t>Lk</a:t>
            </a:r>
            <a:r>
              <a:rPr lang="en-US" dirty="0" smtClean="0"/>
              <a:t> </a:t>
            </a:r>
            <a:r>
              <a:rPr lang="en-US" dirty="0"/>
              <a:t>= </a:t>
            </a:r>
            <a:r>
              <a:rPr lang="en-US" i="1" dirty="0"/>
              <a:t>Tw</a:t>
            </a:r>
            <a:r>
              <a:rPr lang="en-US" dirty="0"/>
              <a:t> + </a:t>
            </a:r>
            <a:r>
              <a:rPr lang="en-US" i="1" dirty="0" err="1"/>
              <a:t>Wr</a:t>
            </a:r>
            <a:endParaRPr lang="en-US" i="1" dirty="0"/>
          </a:p>
        </p:txBody>
      </p:sp>
    </p:spTree>
    <p:extLst>
      <p:ext uri="{BB962C8B-B14F-4D97-AF65-F5344CB8AC3E}">
        <p14:creationId xmlns:p14="http://schemas.microsoft.com/office/powerpoint/2010/main" val="2210249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Topoisomers</a:t>
            </a:r>
            <a:endParaRPr lang="en-US" dirty="0">
              <a:solidFill>
                <a:srgbClr val="843C0C"/>
              </a:solidFill>
            </a:endParaRPr>
          </a:p>
        </p:txBody>
      </p:sp>
      <p:pic>
        <p:nvPicPr>
          <p:cNvPr id="5" name="Picture 2" descr="A micrograph shows strands of coiled DNA. The strand shown at the upper left is tightly packed. The strand shown at the lower right is roughly circular but ben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2316041"/>
            <a:ext cx="8113105" cy="401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353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Topoisomerases </a:t>
            </a:r>
            <a:r>
              <a:rPr lang="en-US" dirty="0" smtClean="0">
                <a:solidFill>
                  <a:srgbClr val="843C0C"/>
                </a:solidFill>
              </a:rPr>
              <a:t>Prepare </a:t>
            </a:r>
            <a:r>
              <a:rPr lang="en-US" dirty="0">
                <a:solidFill>
                  <a:srgbClr val="843C0C"/>
                </a:solidFill>
              </a:rPr>
              <a:t>the </a:t>
            </a:r>
            <a:r>
              <a:rPr lang="en-US" dirty="0" smtClean="0">
                <a:solidFill>
                  <a:srgbClr val="843C0C"/>
                </a:solidFill>
              </a:rPr>
              <a:t>Double </a:t>
            </a:r>
            <a:r>
              <a:rPr lang="en-US" dirty="0">
                <a:solidFill>
                  <a:srgbClr val="843C0C"/>
                </a:solidFill>
              </a:rPr>
              <a:t>H</a:t>
            </a:r>
            <a:r>
              <a:rPr lang="en-US" dirty="0" smtClean="0">
                <a:solidFill>
                  <a:srgbClr val="843C0C"/>
                </a:solidFill>
              </a:rPr>
              <a:t>elix </a:t>
            </a:r>
            <a:r>
              <a:rPr lang="en-US" dirty="0">
                <a:solidFill>
                  <a:srgbClr val="843C0C"/>
                </a:solidFill>
              </a:rPr>
              <a:t>for </a:t>
            </a:r>
            <a:r>
              <a:rPr lang="en-US" dirty="0" smtClean="0">
                <a:solidFill>
                  <a:srgbClr val="843C0C"/>
                </a:solidFill>
              </a:rPr>
              <a:t>Unwinding</a:t>
            </a:r>
            <a:endParaRPr lang="en-US" dirty="0">
              <a:solidFill>
                <a:srgbClr val="843C0C"/>
              </a:solidFill>
            </a:endParaRPr>
          </a:p>
        </p:txBody>
      </p:sp>
      <p:sp>
        <p:nvSpPr>
          <p:cNvPr id="3" name="Content Placeholder 2"/>
          <p:cNvSpPr>
            <a:spLocks noGrp="1"/>
          </p:cNvSpPr>
          <p:nvPr>
            <p:ph idx="1"/>
          </p:nvPr>
        </p:nvSpPr>
        <p:spPr/>
        <p:txBody>
          <a:bodyPr>
            <a:noAutofit/>
          </a:bodyPr>
          <a:lstStyle/>
          <a:p>
            <a:pPr>
              <a:spcBef>
                <a:spcPts val="624"/>
              </a:spcBef>
              <a:spcAft>
                <a:spcPts val="1200"/>
              </a:spcAft>
              <a:defRPr/>
            </a:pPr>
            <a:r>
              <a:rPr lang="en-US" sz="2000" dirty="0"/>
              <a:t>When DNA is unwound for replication, supercoiling occurs because of </a:t>
            </a:r>
            <a:r>
              <a:rPr lang="en-US" sz="2000" dirty="0" err="1"/>
              <a:t>overwinding</a:t>
            </a:r>
            <a:r>
              <a:rPr lang="en-US" sz="2000" dirty="0"/>
              <a:t> in nearby regions of the helix</a:t>
            </a:r>
            <a:r>
              <a:rPr lang="en-US" sz="2000" dirty="0" smtClean="0"/>
              <a:t>.</a:t>
            </a:r>
            <a:endParaRPr lang="en-US" sz="2000" dirty="0"/>
          </a:p>
          <a:p>
            <a:pPr>
              <a:spcBef>
                <a:spcPts val="624"/>
              </a:spcBef>
              <a:spcAft>
                <a:spcPts val="1200"/>
              </a:spcAft>
              <a:defRPr/>
            </a:pPr>
            <a:r>
              <a:rPr lang="en-US" sz="2000" i="1" dirty="0"/>
              <a:t>Topoisomerases</a:t>
            </a:r>
            <a:r>
              <a:rPr lang="en-US" sz="2000" dirty="0"/>
              <a:t> induce or eliminate supercoils</a:t>
            </a:r>
            <a:r>
              <a:rPr lang="en-US" sz="2000" dirty="0" smtClean="0"/>
              <a:t>.</a:t>
            </a:r>
            <a:endParaRPr lang="en-US" sz="2000" dirty="0"/>
          </a:p>
          <a:p>
            <a:pPr>
              <a:spcBef>
                <a:spcPts val="624"/>
              </a:spcBef>
              <a:spcAft>
                <a:spcPts val="1200"/>
              </a:spcAft>
              <a:defRPr/>
            </a:pPr>
            <a:r>
              <a:rPr lang="en-US" sz="2000" dirty="0"/>
              <a:t>Type I topoisomerases relax supercoils, a thermodynamically favorable reaction, whereas type II topoisomerases, such as DNA </a:t>
            </a:r>
            <a:r>
              <a:rPr lang="en-US" sz="2000" dirty="0" err="1"/>
              <a:t>gyrase</a:t>
            </a:r>
            <a:r>
              <a:rPr lang="en-US" sz="2000" dirty="0"/>
              <a:t> in </a:t>
            </a:r>
            <a:r>
              <a:rPr lang="en-US" sz="2000" i="1" dirty="0"/>
              <a:t>E. coli</a:t>
            </a:r>
            <a:r>
              <a:rPr lang="en-US" sz="2000" dirty="0"/>
              <a:t>, introduce supercoiling at the expense of ATP</a:t>
            </a:r>
            <a:r>
              <a:rPr lang="en-US" sz="2000" dirty="0" smtClean="0"/>
              <a:t>.</a:t>
            </a:r>
            <a:endParaRPr lang="en-US" sz="2000" dirty="0"/>
          </a:p>
          <a:p>
            <a:pPr>
              <a:spcBef>
                <a:spcPts val="624"/>
              </a:spcBef>
              <a:defRPr/>
            </a:pPr>
            <a:r>
              <a:rPr lang="en-US" sz="2000" dirty="0"/>
              <a:t>Topoisomerases change the linking number in a three-step reaction:</a:t>
            </a:r>
          </a:p>
          <a:p>
            <a:pPr lvl="1">
              <a:spcBef>
                <a:spcPts val="624"/>
              </a:spcBef>
              <a:buFontTx/>
              <a:buAutoNum type="arabicPeriod"/>
              <a:defRPr/>
            </a:pPr>
            <a:r>
              <a:rPr lang="en-US" sz="2000" dirty="0"/>
              <a:t>Cleavage of one (Type I) or both (Type II) strand(s) of the DNA</a:t>
            </a:r>
          </a:p>
          <a:p>
            <a:pPr lvl="1">
              <a:spcBef>
                <a:spcPts val="624"/>
              </a:spcBef>
              <a:buFontTx/>
              <a:buAutoNum type="arabicPeriod"/>
              <a:defRPr/>
            </a:pPr>
            <a:r>
              <a:rPr lang="en-US" sz="2000" dirty="0"/>
              <a:t>Passage of a segment of DNA through the break</a:t>
            </a:r>
          </a:p>
          <a:p>
            <a:pPr lvl="1">
              <a:spcBef>
                <a:spcPts val="624"/>
              </a:spcBef>
              <a:buFontTx/>
              <a:buAutoNum type="arabicPeriod"/>
              <a:defRPr/>
            </a:pPr>
            <a:r>
              <a:rPr lang="en-US" sz="2000" dirty="0"/>
              <a:t>Repair of the DNA </a:t>
            </a:r>
            <a:r>
              <a:rPr lang="en-US" sz="2000" dirty="0" smtClean="0"/>
              <a:t>break</a:t>
            </a:r>
            <a:endParaRPr lang="en-US" sz="2000" dirty="0"/>
          </a:p>
        </p:txBody>
      </p:sp>
    </p:spTree>
    <p:extLst>
      <p:ext uri="{BB962C8B-B14F-4D97-AF65-F5344CB8AC3E}">
        <p14:creationId xmlns:p14="http://schemas.microsoft.com/office/powerpoint/2010/main" val="1941468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Type I </a:t>
            </a:r>
            <a:r>
              <a:rPr lang="en-US" dirty="0" smtClean="0">
                <a:solidFill>
                  <a:srgbClr val="843C0C"/>
                </a:solidFill>
              </a:rPr>
              <a:t>Topoisomerases </a:t>
            </a:r>
            <a:r>
              <a:rPr lang="en-US" dirty="0">
                <a:solidFill>
                  <a:srgbClr val="843C0C"/>
                </a:solidFill>
              </a:rPr>
              <a:t>R</a:t>
            </a:r>
            <a:r>
              <a:rPr lang="en-US" dirty="0" smtClean="0">
                <a:solidFill>
                  <a:srgbClr val="843C0C"/>
                </a:solidFill>
              </a:rPr>
              <a:t>elax </a:t>
            </a:r>
            <a:r>
              <a:rPr lang="en-US" dirty="0">
                <a:solidFill>
                  <a:srgbClr val="843C0C"/>
                </a:solidFill>
              </a:rPr>
              <a:t>S</a:t>
            </a:r>
            <a:r>
              <a:rPr lang="en-US" dirty="0" smtClean="0">
                <a:solidFill>
                  <a:srgbClr val="843C0C"/>
                </a:solidFill>
              </a:rPr>
              <a:t>upercoiled Structures</a:t>
            </a:r>
            <a:endParaRPr lang="en-US" dirty="0">
              <a:solidFill>
                <a:srgbClr val="843C0C"/>
              </a:solidFill>
            </a:endParaRPr>
          </a:p>
        </p:txBody>
      </p:sp>
      <p:sp>
        <p:nvSpPr>
          <p:cNvPr id="4" name="Content Placeholder 3"/>
          <p:cNvSpPr>
            <a:spLocks noGrp="1"/>
          </p:cNvSpPr>
          <p:nvPr>
            <p:ph idx="1"/>
          </p:nvPr>
        </p:nvSpPr>
        <p:spPr>
          <a:xfrm>
            <a:off x="457200" y="1600200"/>
            <a:ext cx="8229600" cy="3208283"/>
          </a:xfrm>
        </p:spPr>
        <p:txBody>
          <a:bodyPr>
            <a:normAutofit fontScale="92500" lnSpcReduction="10000"/>
          </a:bodyPr>
          <a:lstStyle/>
          <a:p>
            <a:pPr>
              <a:lnSpc>
                <a:spcPct val="110000"/>
              </a:lnSpc>
              <a:spcAft>
                <a:spcPts val="1200"/>
              </a:spcAft>
            </a:pPr>
            <a:r>
              <a:rPr lang="en-US" dirty="0"/>
              <a:t>Type I topoisomerases cleave one strand of DNA, with the formation of a covalent bond between a tyrosine residue and the </a:t>
            </a:r>
            <a:r>
              <a:rPr lang="en-US" dirty="0" err="1"/>
              <a:t>phosphoryl</a:t>
            </a:r>
            <a:r>
              <a:rPr lang="en-US" dirty="0"/>
              <a:t> group of DNA at the cleavage site</a:t>
            </a:r>
            <a:r>
              <a:rPr lang="en-US" dirty="0" smtClean="0"/>
              <a:t>.</a:t>
            </a:r>
            <a:endParaRPr lang="en-US" dirty="0"/>
          </a:p>
          <a:p>
            <a:pPr>
              <a:lnSpc>
                <a:spcPct val="110000"/>
              </a:lnSpc>
              <a:spcAft>
                <a:spcPts val="1200"/>
              </a:spcAft>
            </a:pPr>
            <a:r>
              <a:rPr lang="en-US" dirty="0"/>
              <a:t>The cleaved strand rotates around the remaining strand, unwinding the DNA in a controlled fashion</a:t>
            </a:r>
            <a:r>
              <a:rPr lang="en-US" dirty="0" smtClean="0"/>
              <a:t>.</a:t>
            </a:r>
            <a:endParaRPr lang="en-US" dirty="0"/>
          </a:p>
          <a:p>
            <a:pPr>
              <a:lnSpc>
                <a:spcPct val="110000"/>
              </a:lnSpc>
              <a:spcAft>
                <a:spcPts val="1200"/>
              </a:spcAft>
            </a:pPr>
            <a:r>
              <a:rPr lang="en-US" dirty="0"/>
              <a:t>The cleaved DNA is then </a:t>
            </a:r>
            <a:r>
              <a:rPr lang="en-US" dirty="0" err="1"/>
              <a:t>religated</a:t>
            </a:r>
            <a:r>
              <a:rPr lang="en-US" dirty="0"/>
              <a:t>.</a:t>
            </a:r>
          </a:p>
        </p:txBody>
      </p:sp>
      <p:pic>
        <p:nvPicPr>
          <p:cNvPr id="6" name="Picture 2" descr="An equation shows the process involved in a reversible cleavage reaction. One reactant has a central phosphorus atom bonded to four oxygen atoms. Two of the atoms are bonded by delocalized double bonds with a negative charge. One oxygen atom is further bonded to the lower right vertex of a five-membered sugar ring that has a base bonded at the upper right vertex, O at the left side vertex, and C H 2 bonded to O that is further bonded attached to the lower left vertex. The other oxygen atom is bonded to C H 2 that is further bonded to the upper left vertex of a five-membered sugar ring with O at the top vertex, a base bonded to the upper right vertex, and O that is further bonded at the bottom left vertex. The other reactant is toluene with a bond to Tyr 723 at the para position. This reversibly reacts to produce a benzene ring with an ethyl group para to an O that is further bonded to a red highlighted phosphate and the rest of the reactant molecule to the left of the phosphate. The other part of the reactant is cleaved and consists of a five-membered sugar ring with O at the top vertex, a base at the upper right vertex, O bonded to the lower left vertex, and C H 2 bonded to O and a non-highlighted H bonded to the upper left vert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4845407"/>
            <a:ext cx="8112551" cy="175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318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t>
            </a:r>
            <a:r>
              <a:rPr lang="en-US" dirty="0" smtClean="0">
                <a:solidFill>
                  <a:srgbClr val="843C0C"/>
                </a:solidFill>
              </a:rPr>
              <a:t>Topoisomerase </a:t>
            </a:r>
            <a:r>
              <a:rPr lang="en-US" dirty="0">
                <a:solidFill>
                  <a:srgbClr val="843C0C"/>
                </a:solidFill>
              </a:rPr>
              <a:t>I</a:t>
            </a:r>
          </a:p>
        </p:txBody>
      </p:sp>
      <p:pic>
        <p:nvPicPr>
          <p:cNvPr id="6" name="Picture 2" descr="An illustration shows the structure of topoisomerase 1 as a ribbon structure with a complex DNA molecule exists in the central cavity between the coils of the enzy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2067481"/>
            <a:ext cx="5963132" cy="40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08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Topoisomerase I </a:t>
            </a:r>
            <a:r>
              <a:rPr lang="en-US" dirty="0" smtClean="0">
                <a:solidFill>
                  <a:srgbClr val="843C0C"/>
                </a:solidFill>
              </a:rPr>
              <a:t>Mechanism</a:t>
            </a:r>
            <a:endParaRPr lang="en-US" dirty="0">
              <a:solidFill>
                <a:srgbClr val="843C0C"/>
              </a:solidFill>
            </a:endParaRPr>
          </a:p>
        </p:txBody>
      </p:sp>
      <p:pic>
        <p:nvPicPr>
          <p:cNvPr id="5" name="Picture 2" descr="An illustration depicts the mechanism of topoisomerase I. Negatively supercoiled DNA may reversibly fit into the cavity of topoisomerase 1. Molecule Y in the cavity of the enzyme attaches itself to the DNA, cleaves it, and then rotates it. Later, the molecule detaches itself from the DNA. The DNA undergoes religation to a complete strand. All of the actions are reversib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2562900"/>
            <a:ext cx="8112551" cy="27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537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Type II </a:t>
            </a:r>
            <a:r>
              <a:rPr lang="en-US" sz="2800" dirty="0" smtClean="0">
                <a:solidFill>
                  <a:srgbClr val="843C0C"/>
                </a:solidFill>
              </a:rPr>
              <a:t>Topoisomerases </a:t>
            </a:r>
            <a:r>
              <a:rPr lang="en-US" sz="2800" dirty="0">
                <a:solidFill>
                  <a:srgbClr val="843C0C"/>
                </a:solidFill>
              </a:rPr>
              <a:t>can </a:t>
            </a:r>
            <a:r>
              <a:rPr lang="en-US" sz="2800" dirty="0" smtClean="0">
                <a:solidFill>
                  <a:srgbClr val="843C0C"/>
                </a:solidFill>
              </a:rPr>
              <a:t>Introduce </a:t>
            </a:r>
            <a:r>
              <a:rPr lang="en-US" sz="2800" dirty="0">
                <a:solidFill>
                  <a:srgbClr val="843C0C"/>
                </a:solidFill>
              </a:rPr>
              <a:t>N</a:t>
            </a:r>
            <a:r>
              <a:rPr lang="en-US" sz="2800" dirty="0" smtClean="0">
                <a:solidFill>
                  <a:srgbClr val="843C0C"/>
                </a:solidFill>
              </a:rPr>
              <a:t>egative </a:t>
            </a:r>
            <a:r>
              <a:rPr lang="en-US" sz="2800" dirty="0">
                <a:solidFill>
                  <a:srgbClr val="843C0C"/>
                </a:solidFill>
              </a:rPr>
              <a:t>S</a:t>
            </a:r>
            <a:r>
              <a:rPr lang="en-US" sz="2800" dirty="0" smtClean="0">
                <a:solidFill>
                  <a:srgbClr val="843C0C"/>
                </a:solidFill>
              </a:rPr>
              <a:t>upercoils </a:t>
            </a:r>
            <a:r>
              <a:rPr lang="en-US" sz="2800" dirty="0">
                <a:solidFill>
                  <a:srgbClr val="843C0C"/>
                </a:solidFill>
              </a:rPr>
              <a:t>through </a:t>
            </a:r>
            <a:r>
              <a:rPr lang="en-US" sz="2800" dirty="0" smtClean="0">
                <a:solidFill>
                  <a:srgbClr val="843C0C"/>
                </a:solidFill>
              </a:rPr>
              <a:t>Coupling </a:t>
            </a:r>
            <a:r>
              <a:rPr lang="en-US" sz="2800" dirty="0">
                <a:solidFill>
                  <a:srgbClr val="843C0C"/>
                </a:solidFill>
              </a:rPr>
              <a:t>to </a:t>
            </a:r>
            <a:r>
              <a:rPr lang="en-US" sz="2800" dirty="0" smtClean="0">
                <a:solidFill>
                  <a:srgbClr val="843C0C"/>
                </a:solidFill>
              </a:rPr>
              <a:t>ATP Hydrolysis</a:t>
            </a:r>
            <a:endParaRPr lang="en-US" sz="2800"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sz="2200" dirty="0"/>
              <a:t>Topoisomerase II introduces negative supercoils in a series of steps</a:t>
            </a:r>
            <a:r>
              <a:rPr lang="en-US" sz="2200" dirty="0" smtClean="0"/>
              <a:t>:</a:t>
            </a:r>
            <a:endParaRPr lang="en-US" sz="2200" dirty="0"/>
          </a:p>
          <a:p>
            <a:pPr lvl="1">
              <a:spcAft>
                <a:spcPts val="1200"/>
              </a:spcAft>
              <a:buFontTx/>
              <a:buAutoNum type="arabicPeriod"/>
              <a:defRPr/>
            </a:pPr>
            <a:r>
              <a:rPr lang="en-US" sz="2000" dirty="0"/>
              <a:t>The enzyme binds a stretch of DNA, termed the </a:t>
            </a:r>
            <a:r>
              <a:rPr lang="en-US" sz="2000" i="1" dirty="0"/>
              <a:t>G segment</a:t>
            </a:r>
            <a:r>
              <a:rPr lang="en-US" sz="2000" dirty="0" smtClean="0"/>
              <a:t>.</a:t>
            </a:r>
            <a:endParaRPr lang="en-US" sz="2000" dirty="0"/>
          </a:p>
          <a:p>
            <a:pPr lvl="1">
              <a:spcAft>
                <a:spcPts val="1200"/>
              </a:spcAft>
              <a:buFontTx/>
              <a:buAutoNum type="arabicPeriod"/>
              <a:defRPr/>
            </a:pPr>
            <a:r>
              <a:rPr lang="en-US" sz="2000" dirty="0"/>
              <a:t>ATP binds to the enzyme, leading to cleavage of the G segment and binding of another stretch of DNA called the </a:t>
            </a:r>
            <a:r>
              <a:rPr lang="en-US" sz="2000" i="1" dirty="0"/>
              <a:t>T segment</a:t>
            </a:r>
            <a:r>
              <a:rPr lang="en-US" sz="2000" dirty="0" smtClean="0"/>
              <a:t>.</a:t>
            </a:r>
            <a:endParaRPr lang="en-US" sz="2000" dirty="0"/>
          </a:p>
          <a:p>
            <a:pPr lvl="1">
              <a:spcAft>
                <a:spcPts val="1200"/>
              </a:spcAft>
              <a:buFontTx/>
              <a:buAutoNum type="arabicPeriod"/>
              <a:defRPr/>
            </a:pPr>
            <a:r>
              <a:rPr lang="en-US" sz="2000" dirty="0"/>
              <a:t>The T segment moves through the break in the G segment, introducing a negative supercoil, decreasing </a:t>
            </a:r>
            <a:r>
              <a:rPr lang="en-US" sz="2000" i="1" dirty="0" err="1"/>
              <a:t>Lk</a:t>
            </a:r>
            <a:r>
              <a:rPr lang="en-US" sz="2000" dirty="0"/>
              <a:t> by 2</a:t>
            </a:r>
            <a:r>
              <a:rPr lang="en-US" sz="2000" dirty="0" smtClean="0"/>
              <a:t>.</a:t>
            </a:r>
            <a:endParaRPr lang="en-US" sz="2000" dirty="0"/>
          </a:p>
          <a:p>
            <a:pPr lvl="1">
              <a:spcAft>
                <a:spcPts val="1200"/>
              </a:spcAft>
              <a:buFontTx/>
              <a:buAutoNum type="arabicPeriod"/>
              <a:defRPr/>
            </a:pPr>
            <a:r>
              <a:rPr lang="en-US" sz="2000" dirty="0"/>
              <a:t>The G segment is </a:t>
            </a:r>
            <a:r>
              <a:rPr lang="en-US" sz="2000" dirty="0" err="1"/>
              <a:t>religated</a:t>
            </a:r>
            <a:r>
              <a:rPr lang="en-US" sz="2000" dirty="0" smtClean="0"/>
              <a:t>.</a:t>
            </a:r>
            <a:endParaRPr lang="en-US" sz="2000" dirty="0"/>
          </a:p>
          <a:p>
            <a:pPr lvl="1">
              <a:spcAft>
                <a:spcPts val="1200"/>
              </a:spcAft>
              <a:buFontTx/>
              <a:buAutoNum type="arabicPeriod"/>
              <a:defRPr/>
            </a:pPr>
            <a:r>
              <a:rPr lang="en-US" sz="2000" dirty="0"/>
              <a:t>ATP hydrolysis resets the enzyme with the G segment still bound.</a:t>
            </a:r>
          </a:p>
        </p:txBody>
      </p:sp>
    </p:spTree>
    <p:extLst>
      <p:ext uri="{BB962C8B-B14F-4D97-AF65-F5344CB8AC3E}">
        <p14:creationId xmlns:p14="http://schemas.microsoft.com/office/powerpoint/2010/main" val="1565071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t>
            </a:r>
            <a:r>
              <a:rPr lang="en-US" dirty="0" smtClean="0">
                <a:solidFill>
                  <a:srgbClr val="843C0C"/>
                </a:solidFill>
              </a:rPr>
              <a:t>Topoisomerase </a:t>
            </a:r>
            <a:r>
              <a:rPr lang="en-US" dirty="0">
                <a:solidFill>
                  <a:srgbClr val="843C0C"/>
                </a:solidFill>
              </a:rPr>
              <a:t>II</a:t>
            </a:r>
          </a:p>
        </p:txBody>
      </p:sp>
      <p:pic>
        <p:nvPicPr>
          <p:cNvPr id="6" name="Picture 2" descr="An illustration shows the structure of Topoisomerase two. A ribbon structure shows a central section with DNA-segment-binding sites and structures on either side that extend upwards and have ATP-binding sit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8" y="1803992"/>
            <a:ext cx="6705045" cy="462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95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Topoisomerase II </a:t>
            </a:r>
            <a:r>
              <a:rPr lang="en-US" dirty="0" smtClean="0">
                <a:solidFill>
                  <a:srgbClr val="843C0C"/>
                </a:solidFill>
              </a:rPr>
              <a:t>Mechanism</a:t>
            </a:r>
            <a:endParaRPr lang="en-US" dirty="0">
              <a:solidFill>
                <a:srgbClr val="843C0C"/>
              </a:solidFill>
            </a:endParaRPr>
          </a:p>
        </p:txBody>
      </p:sp>
      <p:pic>
        <p:nvPicPr>
          <p:cNvPr id="5" name="Picture 2" descr="An illustration shows the mechanism of Topoisomerase 2. A G segment DNA attaches itself between the domains of the enzyme, pulling them together. Two molecules of ATP are added, which attach to the terminal domains of the enzyme. Next, T segment DNA attaches itself to the enzyme, bringing the terminal domains in contact and cleaving the G segment DNA. This DNA stays on the surface of the enzyme, while T segment DNA falls through the gap between the enzymes. When the terminals are brought closer together, G segment undergoes religation and the T segment exits the enzyme. With the release of 2 ATP and 2 P subscript i molecules, the process goes to the second ste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98186" y="1729349"/>
            <a:ext cx="6947628" cy="475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7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43C0C"/>
                </a:solidFill>
                <a:latin typeface="Arial" panose="020B0604020202020204" pitchFamily="34" charset="0"/>
                <a:cs typeface="Arial" panose="020B0604020202020204" pitchFamily="34" charset="0"/>
              </a:rPr>
              <a:t>Ch.29 Outline</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199" y="1600200"/>
            <a:ext cx="8435591" cy="5005552"/>
          </a:xfrm>
        </p:spPr>
        <p:txBody>
          <a:bodyPr>
            <a:noAutofit/>
          </a:bodyPr>
          <a:lstStyle/>
          <a:p>
            <a:pPr>
              <a:spcBef>
                <a:spcPts val="624"/>
              </a:spcBef>
              <a:spcAft>
                <a:spcPts val="1200"/>
              </a:spcAft>
            </a:pPr>
            <a:r>
              <a:rPr lang="en-US" sz="2400" b="1" dirty="0">
                <a:latin typeface="Arial" panose="020B0604020202020204" pitchFamily="34" charset="0"/>
                <a:cs typeface="Arial" panose="020B0604020202020204" pitchFamily="34" charset="0"/>
              </a:rPr>
              <a:t>29.1 DNA Replication Proceeds by </a:t>
            </a:r>
            <a:r>
              <a:rPr lang="en-US" sz="2400" b="1" dirty="0" smtClean="0">
                <a:latin typeface="Arial" panose="020B0604020202020204" pitchFamily="34" charset="0"/>
                <a:cs typeface="Arial" panose="020B0604020202020204" pitchFamily="34" charset="0"/>
              </a:rPr>
              <a:t>the  Polymerization </a:t>
            </a:r>
            <a:r>
              <a:rPr lang="en-US" sz="2400" b="1" dirty="0">
                <a:latin typeface="Arial" panose="020B0604020202020204" pitchFamily="34" charset="0"/>
                <a:cs typeface="Arial" panose="020B0604020202020204" pitchFamily="34" charset="0"/>
              </a:rPr>
              <a:t>of </a:t>
            </a:r>
            <a:r>
              <a:rPr lang="en-US" sz="2400" b="1" dirty="0" err="1">
                <a:latin typeface="Arial" panose="020B0604020202020204" pitchFamily="34" charset="0"/>
                <a:cs typeface="Arial" panose="020B0604020202020204" pitchFamily="34" charset="0"/>
              </a:rPr>
              <a:t>Deoxyribonucleoside</a:t>
            </a:r>
            <a:r>
              <a:rPr lang="en-US" sz="2400" b="1" dirty="0">
                <a:latin typeface="Arial" panose="020B0604020202020204" pitchFamily="34" charset="0"/>
                <a:cs typeface="Arial" panose="020B0604020202020204" pitchFamily="34" charset="0"/>
              </a:rPr>
              <a:t> Triphosphates Along </a:t>
            </a:r>
            <a:r>
              <a:rPr lang="en-US" sz="2400" b="1" dirty="0" smtClean="0">
                <a:latin typeface="Arial" panose="020B0604020202020204" pitchFamily="34" charset="0"/>
                <a:cs typeface="Arial" panose="020B0604020202020204" pitchFamily="34" charset="0"/>
              </a:rPr>
              <a:t>a Template</a:t>
            </a:r>
            <a:endParaRPr lang="en-US" sz="2400" b="1" dirty="0">
              <a:latin typeface="Arial" panose="020B0604020202020204" pitchFamily="34" charset="0"/>
              <a:cs typeface="Arial" panose="020B0604020202020204" pitchFamily="34" charset="0"/>
            </a:endParaRPr>
          </a:p>
          <a:p>
            <a:pPr>
              <a:spcBef>
                <a:spcPts val="624"/>
              </a:spcBef>
              <a:spcAft>
                <a:spcPts val="1200"/>
              </a:spcAft>
            </a:pPr>
            <a:r>
              <a:rPr lang="en-US" sz="2400" b="1" dirty="0">
                <a:latin typeface="Arial" panose="020B0604020202020204" pitchFamily="34" charset="0"/>
                <a:cs typeface="Arial" panose="020B0604020202020204" pitchFamily="34" charset="0"/>
              </a:rPr>
              <a:t>29.2 DNA Unwinding and Supercoiling Are Controlled by </a:t>
            </a:r>
            <a:r>
              <a:rPr lang="en-US" sz="2400" b="1" dirty="0" smtClean="0">
                <a:latin typeface="Arial" panose="020B0604020202020204" pitchFamily="34" charset="0"/>
                <a:cs typeface="Arial" panose="020B0604020202020204" pitchFamily="34" charset="0"/>
              </a:rPr>
              <a:t>Topoisomerases</a:t>
            </a:r>
            <a:endParaRPr lang="en-US" sz="2400" b="1" dirty="0">
              <a:latin typeface="Arial" panose="020B0604020202020204" pitchFamily="34" charset="0"/>
              <a:cs typeface="Arial" panose="020B0604020202020204" pitchFamily="34" charset="0"/>
            </a:endParaRPr>
          </a:p>
          <a:p>
            <a:pPr>
              <a:spcBef>
                <a:spcPts val="624"/>
              </a:spcBef>
              <a:spcAft>
                <a:spcPts val="1200"/>
              </a:spcAft>
            </a:pPr>
            <a:r>
              <a:rPr lang="en-US" sz="2400" b="1" dirty="0">
                <a:latin typeface="Arial" panose="020B0604020202020204" pitchFamily="34" charset="0"/>
                <a:cs typeface="Arial" panose="020B0604020202020204" pitchFamily="34" charset="0"/>
              </a:rPr>
              <a:t>29.3 DNA Replication Is Highly </a:t>
            </a:r>
            <a:r>
              <a:rPr lang="en-US" sz="2400" b="1" dirty="0" smtClean="0">
                <a:latin typeface="Arial" panose="020B0604020202020204" pitchFamily="34" charset="0"/>
                <a:cs typeface="Arial" panose="020B0604020202020204" pitchFamily="34" charset="0"/>
              </a:rPr>
              <a:t>Coordinated</a:t>
            </a:r>
            <a:endParaRPr lang="en-US" sz="2400" b="1" dirty="0">
              <a:latin typeface="Arial" panose="020B0604020202020204" pitchFamily="34" charset="0"/>
              <a:cs typeface="Arial" panose="020B0604020202020204" pitchFamily="34" charset="0"/>
            </a:endParaRPr>
          </a:p>
          <a:p>
            <a:pPr>
              <a:spcBef>
                <a:spcPts val="624"/>
              </a:spcBef>
              <a:spcAft>
                <a:spcPts val="1200"/>
              </a:spcAft>
            </a:pPr>
            <a:r>
              <a:rPr lang="en-US" sz="2400" b="1" dirty="0">
                <a:latin typeface="Arial" panose="020B0604020202020204" pitchFamily="34" charset="0"/>
                <a:cs typeface="Arial" panose="020B0604020202020204" pitchFamily="34" charset="0"/>
              </a:rPr>
              <a:t>29.4 Many Types of DNA Damage Can Be </a:t>
            </a:r>
            <a:r>
              <a:rPr lang="en-US" sz="2400" b="1" dirty="0" smtClean="0">
                <a:latin typeface="Arial" panose="020B0604020202020204" pitchFamily="34" charset="0"/>
                <a:cs typeface="Arial" panose="020B0604020202020204" pitchFamily="34" charset="0"/>
              </a:rPr>
              <a:t>Repaired</a:t>
            </a:r>
            <a:endParaRPr lang="en-US" sz="2400" b="1" dirty="0">
              <a:latin typeface="Arial" panose="020B0604020202020204" pitchFamily="34" charset="0"/>
              <a:cs typeface="Arial" panose="020B0604020202020204" pitchFamily="34" charset="0"/>
            </a:endParaRPr>
          </a:p>
          <a:p>
            <a:pPr>
              <a:spcBef>
                <a:spcPts val="624"/>
              </a:spcBef>
              <a:spcAft>
                <a:spcPts val="1200"/>
              </a:spcAft>
            </a:pPr>
            <a:r>
              <a:rPr lang="en-US" sz="2400" b="1" dirty="0">
                <a:latin typeface="Arial" panose="020B0604020202020204" pitchFamily="34" charset="0"/>
                <a:cs typeface="Arial" panose="020B0604020202020204" pitchFamily="34" charset="0"/>
              </a:rPr>
              <a:t>29.5 DNA Recombination Plays Important Roles in Replication, Repair, and Other Processes</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Medications that </a:t>
            </a:r>
            <a:r>
              <a:rPr lang="en-US" dirty="0" smtClean="0">
                <a:solidFill>
                  <a:srgbClr val="843C0C"/>
                </a:solidFill>
              </a:rPr>
              <a:t>Inhibit </a:t>
            </a:r>
            <a:r>
              <a:rPr lang="en-US" dirty="0">
                <a:solidFill>
                  <a:srgbClr val="843C0C"/>
                </a:solidFill>
              </a:rPr>
              <a:t>T</a:t>
            </a:r>
            <a:r>
              <a:rPr lang="en-US" dirty="0" smtClean="0">
                <a:solidFill>
                  <a:srgbClr val="843C0C"/>
                </a:solidFill>
              </a:rPr>
              <a:t>opoisomerases</a:t>
            </a:r>
            <a:endParaRPr lang="en-US" dirty="0">
              <a:solidFill>
                <a:srgbClr val="843C0C"/>
              </a:solidFill>
            </a:endParaRPr>
          </a:p>
        </p:txBody>
      </p:sp>
      <p:sp>
        <p:nvSpPr>
          <p:cNvPr id="4" name="Content Placeholder 3"/>
          <p:cNvSpPr>
            <a:spLocks noGrp="1"/>
          </p:cNvSpPr>
          <p:nvPr>
            <p:ph idx="1"/>
          </p:nvPr>
        </p:nvSpPr>
        <p:spPr>
          <a:xfrm>
            <a:off x="457200" y="1600200"/>
            <a:ext cx="8229600" cy="3208283"/>
          </a:xfrm>
        </p:spPr>
        <p:txBody>
          <a:bodyPr>
            <a:normAutofit/>
          </a:bodyPr>
          <a:lstStyle/>
          <a:p>
            <a:pPr>
              <a:spcAft>
                <a:spcPts val="1200"/>
              </a:spcAft>
            </a:pPr>
            <a:r>
              <a:rPr lang="en-US" dirty="0" err="1"/>
              <a:t>Nalidixic</a:t>
            </a:r>
            <a:r>
              <a:rPr lang="en-US" dirty="0"/>
              <a:t> acid and ciprofloxacin are inhibitors of DNA </a:t>
            </a:r>
            <a:r>
              <a:rPr lang="en-US" dirty="0" err="1"/>
              <a:t>gyrase</a:t>
            </a:r>
            <a:r>
              <a:rPr lang="en-US" dirty="0"/>
              <a:t> that are used to treat bacterial infections</a:t>
            </a:r>
            <a:r>
              <a:rPr lang="en-US" dirty="0" smtClean="0"/>
              <a:t>.</a:t>
            </a:r>
            <a:endParaRPr lang="en-US" dirty="0"/>
          </a:p>
          <a:p>
            <a:pPr>
              <a:spcAft>
                <a:spcPts val="1200"/>
              </a:spcAft>
            </a:pPr>
            <a:r>
              <a:rPr lang="en-US" dirty="0"/>
              <a:t>Ciprofloxacin prevents anthrax poisoning</a:t>
            </a:r>
            <a:r>
              <a:rPr lang="en-US" dirty="0" smtClean="0"/>
              <a:t>.</a:t>
            </a:r>
            <a:endParaRPr lang="en-US" dirty="0"/>
          </a:p>
          <a:p>
            <a:pPr>
              <a:spcAft>
                <a:spcPts val="1200"/>
              </a:spcAft>
            </a:pPr>
            <a:r>
              <a:rPr lang="en-US" dirty="0" err="1"/>
              <a:t>Camptothecin</a:t>
            </a:r>
            <a:r>
              <a:rPr lang="en-US" dirty="0"/>
              <a:t>, an antitumor agent, inhibits human topoisomerase by stabilizing the form of the enzyme bound to DNA.</a:t>
            </a:r>
          </a:p>
        </p:txBody>
      </p:sp>
      <p:pic>
        <p:nvPicPr>
          <p:cNvPr id="7" name="Picture 2" descr="An illustration shows the structures of Nalidixic acid and Ciprofloxacin. Nalidixic acid has two fused six-membered rings that each contain a nitrogen atom at the top vertex. The top left vertex of the left ring is bonded to a methyl group. The left ring has alternating double and single bonds. The nitrogen atom at the top vertex of the right ring is bonded to an ethyl group. The bottom vertex is double bonded to oxygen and the right bottom vertex is bonded to a carboxylic acid. The left side of the ring, shared with the other ring, and the right side of the ring have double bonds. Ciprofloxacin has two fused six-membered rings. The left-hand ring has a nitrogen at the bottom vertex that is bonded to cyclopropane. The top left vertex is bonded to a carboxylic acid and the top vertex is double bonded to oxygen. There are double bonds on the left and right sides of the ring. The adjacent ring has double bonds on the top and bottom right sides, fluorine bonded to the top right vertex, and a six-membered ring bonded to the lower right vertex. The ring has a double bond on its left side and N H at the lower right vert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06656" y="4766773"/>
            <a:ext cx="6130689" cy="182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984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29.3 </a:t>
            </a:r>
            <a:r>
              <a:rPr lang="en-US" dirty="0">
                <a:solidFill>
                  <a:srgbClr val="843C0C"/>
                </a:solidFill>
              </a:rPr>
              <a:t>DNA Replication Is Highly Coordinated</a:t>
            </a: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pPr>
            <a:r>
              <a:rPr lang="en-US" dirty="0"/>
              <a:t>DNA replication is rapid</a:t>
            </a:r>
            <a:r>
              <a:rPr lang="en-US" dirty="0" smtClean="0"/>
              <a:t>.</a:t>
            </a:r>
            <a:endParaRPr lang="en-US" dirty="0"/>
          </a:p>
          <a:p>
            <a:pPr>
              <a:spcAft>
                <a:spcPts val="1200"/>
              </a:spcAft>
            </a:pPr>
            <a:r>
              <a:rPr lang="en-US" dirty="0"/>
              <a:t>For example: the </a:t>
            </a:r>
            <a:r>
              <a:rPr lang="en-US" i="1" dirty="0"/>
              <a:t>E. coli </a:t>
            </a:r>
            <a:r>
              <a:rPr lang="en-US" dirty="0"/>
              <a:t>genome, consisting of 4.6 million base pairs, is replicated in less than 40 minutes, a rate of 2000 nucleotides per second.</a:t>
            </a:r>
          </a:p>
        </p:txBody>
      </p:sp>
    </p:spTree>
    <p:extLst>
      <p:ext uri="{BB962C8B-B14F-4D97-AF65-F5344CB8AC3E}">
        <p14:creationId xmlns:p14="http://schemas.microsoft.com/office/powerpoint/2010/main" val="201376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Replication </a:t>
            </a:r>
            <a:r>
              <a:rPr lang="en-US" dirty="0">
                <a:solidFill>
                  <a:srgbClr val="843C0C"/>
                </a:solidFill>
              </a:rPr>
              <a:t>R</a:t>
            </a:r>
            <a:r>
              <a:rPr lang="en-US" dirty="0" smtClean="0">
                <a:solidFill>
                  <a:srgbClr val="843C0C"/>
                </a:solidFill>
              </a:rPr>
              <a:t>equires </a:t>
            </a:r>
            <a:r>
              <a:rPr lang="en-US" dirty="0">
                <a:solidFill>
                  <a:srgbClr val="843C0C"/>
                </a:solidFill>
              </a:rPr>
              <a:t>H</a:t>
            </a:r>
            <a:r>
              <a:rPr lang="en-US" dirty="0" smtClean="0">
                <a:solidFill>
                  <a:srgbClr val="843C0C"/>
                </a:solidFill>
              </a:rPr>
              <a:t>ighly </a:t>
            </a:r>
            <a:r>
              <a:rPr lang="en-US" dirty="0" err="1">
                <a:solidFill>
                  <a:srgbClr val="843C0C"/>
                </a:solidFill>
              </a:rPr>
              <a:t>P</a:t>
            </a:r>
            <a:r>
              <a:rPr lang="en-US" dirty="0" err="1" smtClean="0">
                <a:solidFill>
                  <a:srgbClr val="843C0C"/>
                </a:solidFill>
              </a:rPr>
              <a:t>rocessive</a:t>
            </a:r>
            <a:r>
              <a:rPr lang="en-US" dirty="0" smtClean="0">
                <a:solidFill>
                  <a:srgbClr val="843C0C"/>
                </a:solidFill>
              </a:rPr>
              <a:t> Polymerases</a:t>
            </a:r>
            <a:endParaRPr lang="en-US"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Bef>
                <a:spcPts val="624"/>
              </a:spcBef>
              <a:spcAft>
                <a:spcPts val="1200"/>
              </a:spcAft>
            </a:pPr>
            <a:r>
              <a:rPr lang="en-US" sz="2200" dirty="0"/>
              <a:t>Replicative enzymes display high catalytic activity, fidelity, and </a:t>
            </a:r>
            <a:r>
              <a:rPr lang="en-US" sz="2200" dirty="0" err="1"/>
              <a:t>processivity</a:t>
            </a:r>
            <a:r>
              <a:rPr lang="en-US" sz="2200" dirty="0" smtClean="0"/>
              <a:t>.</a:t>
            </a:r>
            <a:endParaRPr lang="en-US" sz="2200" dirty="0"/>
          </a:p>
          <a:p>
            <a:pPr>
              <a:spcBef>
                <a:spcPts val="624"/>
              </a:spcBef>
              <a:spcAft>
                <a:spcPts val="1200"/>
              </a:spcAft>
            </a:pPr>
            <a:r>
              <a:rPr lang="en-US" sz="2200" dirty="0"/>
              <a:t>DNA polymerase III is responsible for the majority of DNA synthesis in </a:t>
            </a:r>
            <a:r>
              <a:rPr lang="en-US" sz="2200" i="1" dirty="0"/>
              <a:t>E. coli</a:t>
            </a:r>
            <a:r>
              <a:rPr lang="en-US" sz="2200" dirty="0" smtClean="0"/>
              <a:t>.</a:t>
            </a:r>
            <a:endParaRPr lang="en-US" sz="2200" dirty="0"/>
          </a:p>
          <a:p>
            <a:pPr>
              <a:spcBef>
                <a:spcPts val="624"/>
              </a:spcBef>
              <a:spcAft>
                <a:spcPts val="1200"/>
              </a:spcAft>
            </a:pPr>
            <a:r>
              <a:rPr lang="en-US" sz="2200" dirty="0"/>
              <a:t>DNA polymerase III is highly </a:t>
            </a:r>
            <a:r>
              <a:rPr lang="en-US" sz="2200" dirty="0" err="1"/>
              <a:t>processive</a:t>
            </a:r>
            <a:r>
              <a:rPr lang="en-US" sz="2200" dirty="0"/>
              <a:t>, meaning that once it begins catalysis, it rarely releases the DNA substrate</a:t>
            </a:r>
            <a:r>
              <a:rPr lang="en-US" sz="2200" dirty="0" smtClean="0"/>
              <a:t>.</a:t>
            </a:r>
            <a:endParaRPr lang="en-US" sz="2200" dirty="0"/>
          </a:p>
          <a:p>
            <a:pPr>
              <a:spcBef>
                <a:spcPts val="624"/>
              </a:spcBef>
              <a:spcAft>
                <a:spcPts val="1200"/>
              </a:spcAft>
            </a:pPr>
            <a:r>
              <a:rPr lang="en-US" sz="2200" dirty="0"/>
              <a:t>The source of the </a:t>
            </a:r>
            <a:r>
              <a:rPr lang="en-US" sz="2200" dirty="0" err="1"/>
              <a:t>processivity</a:t>
            </a:r>
            <a:r>
              <a:rPr lang="en-US" sz="2200" dirty="0"/>
              <a:t> is the sliding clamp (β</a:t>
            </a:r>
            <a:r>
              <a:rPr lang="en-US" sz="2200" baseline="-25000" dirty="0"/>
              <a:t>2</a:t>
            </a:r>
            <a:r>
              <a:rPr lang="en-US" sz="2200" dirty="0"/>
              <a:t> subunit),  a dimer that encircles the helix</a:t>
            </a:r>
            <a:r>
              <a:rPr lang="en-US" sz="2200" dirty="0" smtClean="0"/>
              <a:t>.</a:t>
            </a:r>
            <a:endParaRPr lang="en-US" sz="2200" dirty="0"/>
          </a:p>
          <a:p>
            <a:pPr>
              <a:spcBef>
                <a:spcPts val="624"/>
              </a:spcBef>
              <a:spcAft>
                <a:spcPts val="1200"/>
              </a:spcAft>
            </a:pPr>
            <a:r>
              <a:rPr lang="en-US" sz="2200" dirty="0"/>
              <a:t>The sliding clamp is loaded onto the DNA by a protein called the clamp loader, which uses the energy of ATP hydrolysis to open and close the clamp.</a:t>
            </a:r>
          </a:p>
        </p:txBody>
      </p:sp>
    </p:spTree>
    <p:extLst>
      <p:ext uri="{BB962C8B-B14F-4D97-AF65-F5344CB8AC3E}">
        <p14:creationId xmlns:p14="http://schemas.microsoft.com/office/powerpoint/2010/main" val="538738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a </a:t>
            </a:r>
            <a:r>
              <a:rPr lang="en-US" dirty="0" smtClean="0">
                <a:solidFill>
                  <a:srgbClr val="843C0C"/>
                </a:solidFill>
              </a:rPr>
              <a:t>Sliding </a:t>
            </a:r>
            <a:r>
              <a:rPr lang="en-US" dirty="0">
                <a:solidFill>
                  <a:srgbClr val="843C0C"/>
                </a:solidFill>
              </a:rPr>
              <a:t>DNA </a:t>
            </a:r>
            <a:r>
              <a:rPr lang="en-US" dirty="0" smtClean="0">
                <a:solidFill>
                  <a:srgbClr val="843C0C"/>
                </a:solidFill>
              </a:rPr>
              <a:t>Clamp</a:t>
            </a:r>
            <a:endParaRPr lang="en-US" dirty="0">
              <a:solidFill>
                <a:srgbClr val="843C0C"/>
              </a:solidFill>
            </a:endParaRPr>
          </a:p>
        </p:txBody>
      </p:sp>
      <p:pic>
        <p:nvPicPr>
          <p:cNvPr id="6" name="Picture 2" descr="An illustration shows dimeric beta subunits of DNA polymerase 3 forming a tight ring with a cavity in the center. This cavity is the DNA-enclosing 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577000"/>
            <a:ext cx="7215390" cy="487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24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89" y="274638"/>
            <a:ext cx="8825501" cy="1143000"/>
          </a:xfrm>
        </p:spPr>
        <p:txBody>
          <a:bodyPr>
            <a:noAutofit/>
          </a:bodyPr>
          <a:lstStyle/>
          <a:p>
            <a:r>
              <a:rPr lang="en-US" dirty="0">
                <a:solidFill>
                  <a:srgbClr val="843C0C"/>
                </a:solidFill>
              </a:rPr>
              <a:t>The </a:t>
            </a:r>
            <a:r>
              <a:rPr lang="en-US" dirty="0" smtClean="0">
                <a:solidFill>
                  <a:srgbClr val="843C0C"/>
                </a:solidFill>
              </a:rPr>
              <a:t>Leading </a:t>
            </a:r>
            <a:r>
              <a:rPr lang="en-US" dirty="0">
                <a:solidFill>
                  <a:srgbClr val="843C0C"/>
                </a:solidFill>
              </a:rPr>
              <a:t>and </a:t>
            </a:r>
            <a:r>
              <a:rPr lang="en-US" dirty="0" smtClean="0">
                <a:solidFill>
                  <a:srgbClr val="843C0C"/>
                </a:solidFill>
              </a:rPr>
              <a:t>Lagging </a:t>
            </a:r>
            <a:r>
              <a:rPr lang="en-US" dirty="0">
                <a:solidFill>
                  <a:srgbClr val="843C0C"/>
                </a:solidFill>
              </a:rPr>
              <a:t>S</a:t>
            </a:r>
            <a:r>
              <a:rPr lang="en-US" dirty="0" smtClean="0">
                <a:solidFill>
                  <a:srgbClr val="843C0C"/>
                </a:solidFill>
              </a:rPr>
              <a:t>trands </a:t>
            </a:r>
            <a:r>
              <a:rPr lang="en-US" dirty="0">
                <a:solidFill>
                  <a:srgbClr val="843C0C"/>
                </a:solidFill>
              </a:rPr>
              <a:t>are </a:t>
            </a:r>
            <a:r>
              <a:rPr lang="en-US" dirty="0" smtClean="0">
                <a:solidFill>
                  <a:srgbClr val="843C0C"/>
                </a:solidFill>
              </a:rPr>
              <a:t>Synthesized </a:t>
            </a:r>
            <a:r>
              <a:rPr lang="en-US" dirty="0">
                <a:solidFill>
                  <a:srgbClr val="843C0C"/>
                </a:solidFill>
              </a:rPr>
              <a:t>in a </a:t>
            </a:r>
            <a:r>
              <a:rPr lang="en-US" dirty="0" smtClean="0">
                <a:solidFill>
                  <a:srgbClr val="843C0C"/>
                </a:solidFill>
              </a:rPr>
              <a:t>Coordinated </a:t>
            </a:r>
            <a:r>
              <a:rPr lang="en-US" dirty="0">
                <a:solidFill>
                  <a:srgbClr val="843C0C"/>
                </a:solidFill>
              </a:rPr>
              <a:t>F</a:t>
            </a:r>
            <a:r>
              <a:rPr lang="en-US" dirty="0" smtClean="0">
                <a:solidFill>
                  <a:srgbClr val="843C0C"/>
                </a:solidFill>
              </a:rPr>
              <a:t>ashion</a:t>
            </a:r>
            <a:endParaRPr lang="en-US"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Bef>
                <a:spcPts val="624"/>
              </a:spcBef>
              <a:spcAft>
                <a:spcPts val="1200"/>
              </a:spcAft>
            </a:pPr>
            <a:r>
              <a:rPr lang="en-US" sz="2000" dirty="0"/>
              <a:t>The strand of DNA that is synthesized continuously is called the leading strand, whereas the lagging strand is synthesized discontinuously as Okazaki fragments</a:t>
            </a:r>
            <a:r>
              <a:rPr lang="en-US" sz="2000" dirty="0" smtClean="0"/>
              <a:t>.</a:t>
            </a:r>
            <a:endParaRPr lang="en-US" sz="2000" dirty="0"/>
          </a:p>
          <a:p>
            <a:pPr>
              <a:spcBef>
                <a:spcPts val="624"/>
              </a:spcBef>
              <a:spcAft>
                <a:spcPts val="1200"/>
              </a:spcAft>
            </a:pPr>
            <a:r>
              <a:rPr lang="en-US" sz="2000" dirty="0"/>
              <a:t>The lagging strand is looped so that it passes through the polymerase active site in the 3</a:t>
            </a:r>
            <a:r>
              <a:rPr lang="en-US" sz="2000" dirty="0">
                <a:sym typeface="Symbol" charset="0"/>
              </a:rPr>
              <a:t></a:t>
            </a:r>
            <a:r>
              <a:rPr lang="en-US" sz="2000" dirty="0"/>
              <a:t> </a:t>
            </a:r>
            <a:r>
              <a:rPr lang="en-US" sz="2000" dirty="0">
                <a:sym typeface="Symbol"/>
              </a:rPr>
              <a:t> </a:t>
            </a:r>
            <a:r>
              <a:rPr lang="en-US" sz="2000" dirty="0">
                <a:sym typeface="Wingdings" charset="0"/>
              </a:rPr>
              <a:t>5</a:t>
            </a:r>
            <a:r>
              <a:rPr lang="en-US" sz="2000" dirty="0">
                <a:sym typeface="Symbol" charset="0"/>
              </a:rPr>
              <a:t></a:t>
            </a:r>
            <a:r>
              <a:rPr lang="en-US" sz="2000" dirty="0"/>
              <a:t> </a:t>
            </a:r>
            <a:r>
              <a:rPr lang="en-US" sz="2000" dirty="0">
                <a:sym typeface="Wingdings" charset="0"/>
              </a:rPr>
              <a:t> direction, allowing synthesis to occur in the 5</a:t>
            </a:r>
            <a:r>
              <a:rPr lang="en-US" sz="2000" dirty="0">
                <a:sym typeface="Symbol" charset="0"/>
              </a:rPr>
              <a:t></a:t>
            </a:r>
            <a:r>
              <a:rPr lang="en-US" sz="2000" dirty="0"/>
              <a:t> </a:t>
            </a:r>
            <a:r>
              <a:rPr lang="en-US" sz="2000" dirty="0">
                <a:sym typeface="Symbol"/>
              </a:rPr>
              <a:t> </a:t>
            </a:r>
            <a:r>
              <a:rPr lang="en-US" sz="2000" dirty="0">
                <a:sym typeface="Wingdings" charset="0"/>
              </a:rPr>
              <a:t>3</a:t>
            </a:r>
            <a:r>
              <a:rPr lang="en-US" sz="2000" dirty="0">
                <a:sym typeface="Symbol" charset="0"/>
              </a:rPr>
              <a:t></a:t>
            </a:r>
            <a:r>
              <a:rPr lang="en-US" sz="2000" dirty="0"/>
              <a:t> </a:t>
            </a:r>
            <a:r>
              <a:rPr lang="en-US" sz="2000" dirty="0">
                <a:sym typeface="Wingdings" charset="0"/>
              </a:rPr>
              <a:t> direction</a:t>
            </a:r>
            <a:r>
              <a:rPr lang="en-US" sz="2000" dirty="0" smtClean="0">
                <a:sym typeface="Wingdings" charset="0"/>
              </a:rPr>
              <a:t>.</a:t>
            </a:r>
            <a:endParaRPr lang="en-US" sz="2000" dirty="0">
              <a:sym typeface="Wingdings" charset="0"/>
            </a:endParaRPr>
          </a:p>
          <a:p>
            <a:pPr>
              <a:spcBef>
                <a:spcPts val="624"/>
              </a:spcBef>
              <a:spcAft>
                <a:spcPts val="1200"/>
              </a:spcAft>
            </a:pPr>
            <a:r>
              <a:rPr lang="en-US" sz="2000" dirty="0">
                <a:sym typeface="Wingdings" charset="0"/>
              </a:rPr>
              <a:t>After DNA of  ≈1000 nucleotides in length is synthesized, the loop is released and a new loop is formed, a process called the trombone model</a:t>
            </a:r>
            <a:r>
              <a:rPr lang="en-US" sz="2000" dirty="0" smtClean="0">
                <a:sym typeface="Wingdings" charset="0"/>
              </a:rPr>
              <a:t>.</a:t>
            </a:r>
            <a:endParaRPr lang="en-US" sz="2000" dirty="0">
              <a:sym typeface="Wingdings" charset="0"/>
            </a:endParaRPr>
          </a:p>
          <a:p>
            <a:pPr>
              <a:spcBef>
                <a:spcPts val="624"/>
              </a:spcBef>
              <a:spcAft>
                <a:spcPts val="1200"/>
              </a:spcAft>
            </a:pPr>
            <a:r>
              <a:rPr lang="en-US" sz="2000" dirty="0">
                <a:sym typeface="Wingdings" charset="0"/>
              </a:rPr>
              <a:t>DNA polymerase I removes the RNA primer and replaces the sequence with DNA</a:t>
            </a:r>
            <a:r>
              <a:rPr lang="en-US" sz="2000" dirty="0" smtClean="0">
                <a:sym typeface="Wingdings" charset="0"/>
              </a:rPr>
              <a:t>.</a:t>
            </a:r>
            <a:endParaRPr lang="en-US" sz="2000" dirty="0">
              <a:sym typeface="Wingdings" charset="0"/>
            </a:endParaRPr>
          </a:p>
          <a:p>
            <a:pPr>
              <a:spcBef>
                <a:spcPts val="624"/>
              </a:spcBef>
              <a:spcAft>
                <a:spcPts val="1200"/>
              </a:spcAft>
            </a:pPr>
            <a:r>
              <a:rPr lang="en-US" sz="2000" dirty="0">
                <a:sym typeface="Wingdings" charset="0"/>
              </a:rPr>
              <a:t>DNA ligase joins the fragments to yield an intact strand.</a:t>
            </a:r>
            <a:endParaRPr lang="en-US" sz="2000" dirty="0"/>
          </a:p>
        </p:txBody>
      </p:sp>
    </p:spTree>
    <p:extLst>
      <p:ext uri="{BB962C8B-B14F-4D97-AF65-F5344CB8AC3E}">
        <p14:creationId xmlns:p14="http://schemas.microsoft.com/office/powerpoint/2010/main" val="1656277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Replication </a:t>
            </a:r>
            <a:r>
              <a:rPr lang="en-US" dirty="0" smtClean="0">
                <a:solidFill>
                  <a:srgbClr val="843C0C"/>
                </a:solidFill>
              </a:rPr>
              <a:t>Fork</a:t>
            </a:r>
            <a:endParaRPr lang="en-US" dirty="0">
              <a:solidFill>
                <a:srgbClr val="843C0C"/>
              </a:solidFill>
            </a:endParaRPr>
          </a:p>
        </p:txBody>
      </p:sp>
      <p:pic>
        <p:nvPicPr>
          <p:cNvPr id="5" name="Picture 2" descr="An illustration shows the structure of replication fork. An illustration shows that a parent D N A molecule splits into two, forming an inverted Y shape. Helicase is shown at the fork. A sliding clamp with D N A polymerase is attached to both the leading strand on the left and the lagging strand on the right. The lagging strand has S S B shown helping to hold open the double helix at the fork and RNA primer at the start of a new stra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1994053"/>
            <a:ext cx="8112551" cy="387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01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Polymerase </a:t>
            </a:r>
            <a:r>
              <a:rPr lang="en-US" dirty="0">
                <a:solidFill>
                  <a:srgbClr val="843C0C"/>
                </a:solidFill>
              </a:rPr>
              <a:t>H</a:t>
            </a:r>
            <a:r>
              <a:rPr lang="en-US" dirty="0" smtClean="0">
                <a:solidFill>
                  <a:srgbClr val="843C0C"/>
                </a:solidFill>
              </a:rPr>
              <a:t>oloenzyme</a:t>
            </a:r>
            <a:endParaRPr lang="en-US" dirty="0">
              <a:solidFill>
                <a:srgbClr val="843C0C"/>
              </a:solidFill>
            </a:endParaRPr>
          </a:p>
        </p:txBody>
      </p:sp>
      <p:pic>
        <p:nvPicPr>
          <p:cNvPr id="6" name="Picture 2" descr="An illustration shows DNA polymerase holoenzyme. An illustration shows a close up of the D n a B (helicase) with the Clamp loader below and the two core enzymes on either side of it.  The central portion has tau, gamma, delta prime, phi, and chi units. The cores each have alpha units closest to the center, a large yellow subunit in the center, small epsilon and theta units below, and a ring-shaped beta 2 unit at the far side of the cor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2203510"/>
            <a:ext cx="8112551" cy="380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769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Trombone </a:t>
            </a:r>
            <a:r>
              <a:rPr lang="en-US" dirty="0" smtClean="0">
                <a:solidFill>
                  <a:srgbClr val="843C0C"/>
                </a:solidFill>
              </a:rPr>
              <a:t>Model</a:t>
            </a:r>
            <a:endParaRPr lang="en-US" dirty="0">
              <a:solidFill>
                <a:srgbClr val="843C0C"/>
              </a:solidFill>
            </a:endParaRPr>
          </a:p>
        </p:txBody>
      </p:sp>
      <p:pic>
        <p:nvPicPr>
          <p:cNvPr id="5" name="Picture 2" descr="An illustration depicts the trombone model of replication. The parent molecule splits into two, forming an inverted Y shape with a kink on the right side. A helicase is shown at the fork with its clamp loader and core units below, with one core unit on each side. In addition, there are SSB proteins on the lagging strand helping to hold open the double helix at the fork and an RNA primer is shown at the start of a new strand on the lagging strand. The lagging strands bends and twists, forming a loop that is labeled as Trombone slid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24253" y="1690774"/>
            <a:ext cx="6095495" cy="483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895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DNA </a:t>
            </a:r>
            <a:r>
              <a:rPr lang="en-US" sz="2800" dirty="0" smtClean="0">
                <a:solidFill>
                  <a:srgbClr val="843C0C"/>
                </a:solidFill>
              </a:rPr>
              <a:t>Replication </a:t>
            </a:r>
            <a:r>
              <a:rPr lang="en-US" sz="2800" dirty="0">
                <a:solidFill>
                  <a:srgbClr val="843C0C"/>
                </a:solidFill>
              </a:rPr>
              <a:t>in </a:t>
            </a:r>
            <a:r>
              <a:rPr lang="en-US" sz="2800" i="1" dirty="0">
                <a:solidFill>
                  <a:srgbClr val="843C0C"/>
                </a:solidFill>
              </a:rPr>
              <a:t>Escherichia coli </a:t>
            </a:r>
            <a:r>
              <a:rPr lang="en-US" sz="2800" dirty="0">
                <a:solidFill>
                  <a:srgbClr val="843C0C"/>
                </a:solidFill>
              </a:rPr>
              <a:t>B</a:t>
            </a:r>
            <a:r>
              <a:rPr lang="en-US" sz="2800" dirty="0" smtClean="0">
                <a:solidFill>
                  <a:srgbClr val="843C0C"/>
                </a:solidFill>
              </a:rPr>
              <a:t>egins </a:t>
            </a:r>
            <a:r>
              <a:rPr lang="en-US" sz="2800" dirty="0">
                <a:solidFill>
                  <a:srgbClr val="843C0C"/>
                </a:solidFill>
              </a:rPr>
              <a:t>at a </a:t>
            </a:r>
            <a:r>
              <a:rPr lang="en-US" sz="2800" dirty="0">
                <a:solidFill>
                  <a:srgbClr val="843C0C"/>
                </a:solidFill>
              </a:rPr>
              <a:t>U</a:t>
            </a:r>
            <a:r>
              <a:rPr lang="en-US" sz="2800" dirty="0" smtClean="0">
                <a:solidFill>
                  <a:srgbClr val="843C0C"/>
                </a:solidFill>
              </a:rPr>
              <a:t>nique Site </a:t>
            </a:r>
            <a:r>
              <a:rPr lang="en-US" sz="2800" dirty="0">
                <a:solidFill>
                  <a:srgbClr val="843C0C"/>
                </a:solidFill>
              </a:rPr>
              <a:t>and </a:t>
            </a:r>
            <a:r>
              <a:rPr lang="en-US" sz="2800" dirty="0" smtClean="0">
                <a:solidFill>
                  <a:srgbClr val="843C0C"/>
                </a:solidFill>
              </a:rPr>
              <a:t>Proceeds through Initiation</a:t>
            </a:r>
            <a:r>
              <a:rPr lang="en-US" sz="2800" dirty="0">
                <a:solidFill>
                  <a:srgbClr val="843C0C"/>
                </a:solidFill>
              </a:rPr>
              <a:t>, </a:t>
            </a:r>
            <a:r>
              <a:rPr lang="en-US" sz="2800" dirty="0" smtClean="0">
                <a:solidFill>
                  <a:srgbClr val="843C0C"/>
                </a:solidFill>
              </a:rPr>
              <a:t>Elongation</a:t>
            </a:r>
            <a:r>
              <a:rPr lang="en-US" sz="2800" dirty="0">
                <a:solidFill>
                  <a:srgbClr val="843C0C"/>
                </a:solidFill>
              </a:rPr>
              <a:t>, and </a:t>
            </a:r>
            <a:r>
              <a:rPr lang="en-US" sz="2800" dirty="0" smtClean="0">
                <a:solidFill>
                  <a:srgbClr val="843C0C"/>
                </a:solidFill>
              </a:rPr>
              <a:t>Termination</a:t>
            </a:r>
            <a:endParaRPr lang="en-US" sz="2800"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pPr>
            <a:r>
              <a:rPr lang="en-US" sz="2400" dirty="0" smtClean="0"/>
              <a:t>Replication </a:t>
            </a:r>
            <a:r>
              <a:rPr lang="en-US" sz="2400" dirty="0"/>
              <a:t>begins in </a:t>
            </a:r>
            <a:r>
              <a:rPr lang="en-US" sz="2400" i="1" dirty="0"/>
              <a:t>E. coli </a:t>
            </a:r>
            <a:r>
              <a:rPr lang="en-US" sz="2400" dirty="0"/>
              <a:t>at a unique 245 base-pair site called the </a:t>
            </a:r>
            <a:r>
              <a:rPr lang="en-US" sz="2400" dirty="0" err="1"/>
              <a:t>oriC</a:t>
            </a:r>
            <a:r>
              <a:rPr lang="en-US" sz="2400" dirty="0"/>
              <a:t> locus and involves several steps</a:t>
            </a:r>
            <a:r>
              <a:rPr lang="en-US" sz="2400" dirty="0" smtClean="0"/>
              <a:t>:</a:t>
            </a:r>
            <a:endParaRPr lang="en-US" sz="2400" dirty="0"/>
          </a:p>
          <a:p>
            <a:pPr lvl="1">
              <a:spcAft>
                <a:spcPts val="1200"/>
              </a:spcAft>
              <a:buFont typeface="+mj-lt"/>
              <a:buAutoNum type="arabicPeriod"/>
            </a:pPr>
            <a:r>
              <a:rPr lang="en-US" sz="2200" dirty="0" err="1"/>
              <a:t>DnaA</a:t>
            </a:r>
            <a:r>
              <a:rPr lang="en-US" sz="2200" dirty="0"/>
              <a:t> proteins bind at distinct sites in the locus.</a:t>
            </a:r>
          </a:p>
          <a:p>
            <a:pPr lvl="1">
              <a:spcAft>
                <a:spcPts val="1200"/>
              </a:spcAft>
              <a:buFont typeface="+mj-lt"/>
              <a:buAutoNum type="arabicPeriod"/>
            </a:pPr>
            <a:r>
              <a:rPr lang="en-US" sz="2200" dirty="0" err="1"/>
              <a:t>DnaA</a:t>
            </a:r>
            <a:r>
              <a:rPr lang="en-US" sz="2200" dirty="0"/>
              <a:t> recruits </a:t>
            </a:r>
            <a:r>
              <a:rPr lang="en-US" sz="2200" dirty="0" err="1"/>
              <a:t>DnaB</a:t>
            </a:r>
            <a:r>
              <a:rPr lang="en-US" sz="2200" dirty="0"/>
              <a:t>, a helicase that uses ATP hydrolysis to unwind the locus. </a:t>
            </a:r>
            <a:r>
              <a:rPr lang="en-US" sz="2200" dirty="0" err="1"/>
              <a:t>DnaB</a:t>
            </a:r>
            <a:r>
              <a:rPr lang="en-US" sz="2200" dirty="0"/>
              <a:t> is loaded onto the complex with the help of </a:t>
            </a:r>
            <a:r>
              <a:rPr lang="en-US" sz="2200" dirty="0" err="1"/>
              <a:t>DnaC</a:t>
            </a:r>
            <a:r>
              <a:rPr lang="en-US" sz="2200" dirty="0"/>
              <a:t>. Single-stranded-DNA–binding proteins bind to the AT-rich region of the </a:t>
            </a:r>
            <a:r>
              <a:rPr lang="en-US" sz="2200" dirty="0" err="1"/>
              <a:t>oriC</a:t>
            </a:r>
            <a:r>
              <a:rPr lang="en-US" sz="2200" dirty="0"/>
              <a:t> locus. The resulting complex is called the </a:t>
            </a:r>
            <a:r>
              <a:rPr lang="en-US" sz="2200" dirty="0" err="1"/>
              <a:t>prepriming</a:t>
            </a:r>
            <a:r>
              <a:rPr lang="en-US" sz="2200" dirty="0"/>
              <a:t> complex.</a:t>
            </a:r>
          </a:p>
          <a:p>
            <a:pPr lvl="1">
              <a:spcAft>
                <a:spcPts val="1200"/>
              </a:spcAft>
              <a:buFont typeface="+mj-lt"/>
              <a:buAutoNum type="arabicPeriod"/>
            </a:pPr>
            <a:r>
              <a:rPr lang="en-US" sz="2200" dirty="0"/>
              <a:t>The DNA polymerase III </a:t>
            </a:r>
            <a:r>
              <a:rPr lang="en-US" sz="2200" dirty="0" err="1"/>
              <a:t>holoenzyme</a:t>
            </a:r>
            <a:r>
              <a:rPr lang="en-US" sz="2200" dirty="0"/>
              <a:t> assembles on the </a:t>
            </a:r>
            <a:r>
              <a:rPr lang="en-US" sz="2200" dirty="0" err="1"/>
              <a:t>prepriming</a:t>
            </a:r>
            <a:r>
              <a:rPr lang="en-US" sz="2200" dirty="0"/>
              <a:t> complex.</a:t>
            </a:r>
          </a:p>
        </p:txBody>
      </p:sp>
    </p:spTree>
    <p:extLst>
      <p:ext uri="{BB962C8B-B14F-4D97-AF65-F5344CB8AC3E}">
        <p14:creationId xmlns:p14="http://schemas.microsoft.com/office/powerpoint/2010/main" val="37902436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Origin of </a:t>
            </a:r>
            <a:r>
              <a:rPr lang="en-US" dirty="0" smtClean="0">
                <a:solidFill>
                  <a:srgbClr val="843C0C"/>
                </a:solidFill>
              </a:rPr>
              <a:t>Replication </a:t>
            </a:r>
            <a:r>
              <a:rPr lang="en-US" dirty="0">
                <a:solidFill>
                  <a:srgbClr val="843C0C"/>
                </a:solidFill>
              </a:rPr>
              <a:t>in </a:t>
            </a:r>
            <a:r>
              <a:rPr lang="en-US" i="1" dirty="0">
                <a:solidFill>
                  <a:srgbClr val="843C0C"/>
                </a:solidFill>
              </a:rPr>
              <a:t>E. coli</a:t>
            </a:r>
          </a:p>
        </p:txBody>
      </p:sp>
      <p:pic>
        <p:nvPicPr>
          <p:cNvPr id="6" name="Picture 2" descr="An illustration shows tandem array and binding sites in an ori C DNA strand. The initial portion of the strand consists of three closely packed sequences that are the tandem array of 13-mer sequences (AT rich). The remaining portion of the strand consists of binding sites for D n a A protein with spaces between them. The consensus sequence in the tandem array has a 5 prime-3 prime strand of G A T C T N T T N T T T T and a 3 prime-5 prime strand of C T A G A N A A N A A A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2824" y="2669809"/>
            <a:ext cx="8098353" cy="241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32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anose="020B0604020202020204" pitchFamily="34" charset="0"/>
                <a:cs typeface="Arial" panose="020B0604020202020204" pitchFamily="34" charset="0"/>
              </a:rPr>
              <a:t>DNA </a:t>
            </a:r>
            <a:r>
              <a:rPr lang="en-US" dirty="0" smtClean="0">
                <a:solidFill>
                  <a:srgbClr val="843C0C"/>
                </a:solidFill>
                <a:latin typeface="Arial" panose="020B0604020202020204" pitchFamily="34" charset="0"/>
                <a:cs typeface="Arial" panose="020B0604020202020204" pitchFamily="34" charset="0"/>
              </a:rPr>
              <a:t>Replication, Repair</a:t>
            </a:r>
            <a:r>
              <a:rPr lang="en-US" dirty="0">
                <a:solidFill>
                  <a:srgbClr val="843C0C"/>
                </a:solidFill>
                <a:latin typeface="Arial" panose="020B0604020202020204" pitchFamily="34" charset="0"/>
                <a:cs typeface="Arial" panose="020B0604020202020204" pitchFamily="34" charset="0"/>
              </a:rPr>
              <a:t>, and </a:t>
            </a:r>
            <a:r>
              <a:rPr lang="en-US" dirty="0" smtClean="0">
                <a:solidFill>
                  <a:srgbClr val="843C0C"/>
                </a:solidFill>
                <a:latin typeface="Arial" panose="020B0604020202020204" pitchFamily="34" charset="0"/>
                <a:cs typeface="Arial" panose="020B0604020202020204" pitchFamily="34" charset="0"/>
              </a:rPr>
              <a:t>Recombination</a:t>
            </a:r>
            <a:endParaRPr lang="en-US" dirty="0">
              <a:solidFill>
                <a:srgbClr val="843C0C"/>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spcBef>
                <a:spcPts val="624"/>
              </a:spcBef>
              <a:spcAft>
                <a:spcPts val="1200"/>
              </a:spcAft>
            </a:pPr>
            <a:r>
              <a:rPr lang="en-US" sz="2400" dirty="0"/>
              <a:t>The double helix is copied by semiconservative replication. Each strand of the parent double helix serves as a template for the generation of two new daughter strands</a:t>
            </a:r>
            <a:r>
              <a:rPr lang="en-US" sz="2400" dirty="0" smtClean="0"/>
              <a:t>.</a:t>
            </a:r>
            <a:endParaRPr lang="en-US" sz="2400" dirty="0"/>
          </a:p>
          <a:p>
            <a:pPr>
              <a:spcBef>
                <a:spcPts val="624"/>
              </a:spcBef>
              <a:spcAft>
                <a:spcPts val="1200"/>
              </a:spcAft>
            </a:pPr>
            <a:r>
              <a:rPr lang="en-US" sz="2400" dirty="0"/>
              <a:t>DNA can be damaged by a host of environmental factors. Consequently, DNA repair mechanisms are required to repair the damaged DNA</a:t>
            </a:r>
            <a:r>
              <a:rPr lang="en-US" sz="2400" dirty="0" smtClean="0"/>
              <a:t>.</a:t>
            </a:r>
            <a:endParaRPr lang="en-US" sz="2400" dirty="0"/>
          </a:p>
          <a:p>
            <a:pPr>
              <a:spcBef>
                <a:spcPts val="624"/>
              </a:spcBef>
              <a:spcAft>
                <a:spcPts val="1200"/>
              </a:spcAft>
            </a:pPr>
            <a:r>
              <a:rPr lang="en-US" sz="2400" dirty="0"/>
              <a:t>The bacterium </a:t>
            </a:r>
            <a:r>
              <a:rPr lang="en-US" sz="2400" i="1" dirty="0" err="1"/>
              <a:t>Deinococcus</a:t>
            </a:r>
            <a:r>
              <a:rPr lang="en-US" sz="2400" i="1" dirty="0"/>
              <a:t> </a:t>
            </a:r>
            <a:r>
              <a:rPr lang="en-US" sz="2400" i="1" dirty="0" err="1"/>
              <a:t>radiodurans</a:t>
            </a:r>
            <a:r>
              <a:rPr lang="en-US" sz="2400" i="1" dirty="0"/>
              <a:t> </a:t>
            </a:r>
            <a:r>
              <a:rPr lang="en-US" sz="2400" dirty="0"/>
              <a:t>has especially robust DNA repair mechanisms and can withstand doses of gamma radiation more than 1000 times larger than those that would kill a human being.</a:t>
            </a:r>
          </a:p>
        </p:txBody>
      </p:sp>
    </p:spTree>
    <p:extLst>
      <p:ext uri="{BB962C8B-B14F-4D97-AF65-F5344CB8AC3E}">
        <p14:creationId xmlns:p14="http://schemas.microsoft.com/office/powerpoint/2010/main" val="1139467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Assembly of </a:t>
            </a:r>
            <a:r>
              <a:rPr lang="en-US" dirty="0" err="1">
                <a:solidFill>
                  <a:srgbClr val="843C0C"/>
                </a:solidFill>
              </a:rPr>
              <a:t>DnaA</a:t>
            </a:r>
            <a:endParaRPr lang="en-US" dirty="0">
              <a:solidFill>
                <a:srgbClr val="843C0C"/>
              </a:solidFill>
            </a:endParaRPr>
          </a:p>
        </p:txBody>
      </p:sp>
      <p:pic>
        <p:nvPicPr>
          <p:cNvPr id="5" name="Picture 2" descr="An illustration shows a Prepriming complex. An illustration shows a DNA strand binding to the tips of the D n a A hexamer, which has six boomerang-shaped pieces arranged around an open center. The binding sites, where DNA contacts the tips of each piece of the hexamer except the bottom piece, are highlighted in yellow.  The tail of the strand is split into two. Each half has S S B relatively close to the D n a A hexamer with D n a B helicase further along 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851102"/>
            <a:ext cx="7215390" cy="445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03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Prepriming</a:t>
            </a:r>
            <a:r>
              <a:rPr lang="en-US" dirty="0">
                <a:solidFill>
                  <a:srgbClr val="843C0C"/>
                </a:solidFill>
              </a:rPr>
              <a:t> </a:t>
            </a:r>
            <a:r>
              <a:rPr lang="en-US" dirty="0" smtClean="0">
                <a:solidFill>
                  <a:srgbClr val="843C0C"/>
                </a:solidFill>
              </a:rPr>
              <a:t>Complex</a:t>
            </a:r>
            <a:endParaRPr lang="en-US" dirty="0">
              <a:solidFill>
                <a:srgbClr val="843C0C"/>
              </a:solidFill>
            </a:endParaRPr>
          </a:p>
        </p:txBody>
      </p:sp>
      <p:pic>
        <p:nvPicPr>
          <p:cNvPr id="6" name="Picture 2" descr="The interaction of a DNA strand with a D n a A hexamer is shown. An illustration shows a DNA strand binding to the tips of the D n a A hexamer, which has six boomerang-shaped pieces arranged around an open center. The binding sites, where DNA contacts the tips of each piece of the hexamer except the bottom piece, are highlighted in yellow. The tail of the strand consists of three AT-rich sit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868710"/>
            <a:ext cx="5963132" cy="442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012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Termination of </a:t>
            </a:r>
            <a:r>
              <a:rPr lang="en-US" i="1" dirty="0">
                <a:solidFill>
                  <a:srgbClr val="843C0C"/>
                </a:solidFill>
              </a:rPr>
              <a:t>E. coli </a:t>
            </a:r>
            <a:r>
              <a:rPr lang="en-US" dirty="0">
                <a:solidFill>
                  <a:srgbClr val="843C0C"/>
                </a:solidFill>
              </a:rPr>
              <a:t>R</a:t>
            </a:r>
            <a:r>
              <a:rPr lang="en-US" dirty="0" smtClean="0">
                <a:solidFill>
                  <a:srgbClr val="843C0C"/>
                </a:solidFill>
              </a:rPr>
              <a:t>eplication</a:t>
            </a:r>
            <a:endParaRPr lang="en-US"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pPr>
            <a:r>
              <a:rPr lang="en-US" dirty="0"/>
              <a:t>To terminate replication efficiently, the </a:t>
            </a:r>
            <a:r>
              <a:rPr lang="en-US" i="1" dirty="0"/>
              <a:t>E. coli </a:t>
            </a:r>
            <a:r>
              <a:rPr lang="en-US" dirty="0"/>
              <a:t>chromosome includes specific termination sites (</a:t>
            </a:r>
            <a:r>
              <a:rPr lang="en-US" dirty="0" err="1"/>
              <a:t>Ter</a:t>
            </a:r>
            <a:r>
              <a:rPr lang="en-US" dirty="0"/>
              <a:t> sites) that act as binding sites for a protein termed termination utilization substance, or </a:t>
            </a:r>
            <a:r>
              <a:rPr lang="en-US" dirty="0" err="1"/>
              <a:t>Tus</a:t>
            </a:r>
            <a:r>
              <a:rPr lang="en-US" dirty="0" smtClean="0"/>
              <a:t>.</a:t>
            </a:r>
            <a:endParaRPr lang="en-US" dirty="0"/>
          </a:p>
          <a:p>
            <a:pPr>
              <a:spcAft>
                <a:spcPts val="1200"/>
              </a:spcAft>
            </a:pPr>
            <a:r>
              <a:rPr lang="en-US" dirty="0"/>
              <a:t>When a replication fork, led by the helicase </a:t>
            </a:r>
            <a:r>
              <a:rPr lang="en-US" dirty="0" err="1"/>
              <a:t>DnaB</a:t>
            </a:r>
            <a:r>
              <a:rPr lang="en-US" dirty="0"/>
              <a:t>, reaches a </a:t>
            </a:r>
            <a:r>
              <a:rPr lang="en-US" dirty="0" err="1"/>
              <a:t>Tus-Tur</a:t>
            </a:r>
            <a:r>
              <a:rPr lang="en-US" dirty="0"/>
              <a:t> complex from one direction, it can move past it. However, when it reaches </a:t>
            </a:r>
            <a:r>
              <a:rPr lang="en-US" dirty="0" err="1"/>
              <a:t>Tus-Tur</a:t>
            </a:r>
            <a:r>
              <a:rPr lang="en-US" dirty="0"/>
              <a:t> Complex from the opposite direction, the </a:t>
            </a:r>
            <a:r>
              <a:rPr lang="en-US" dirty="0" err="1"/>
              <a:t>Tus-Tur</a:t>
            </a:r>
            <a:r>
              <a:rPr lang="en-US" dirty="0"/>
              <a:t> complex effectively blocks the replication fork</a:t>
            </a:r>
            <a:r>
              <a:rPr lang="en-US" dirty="0" smtClean="0"/>
              <a:t>.</a:t>
            </a:r>
            <a:endParaRPr lang="en-US" dirty="0"/>
          </a:p>
        </p:txBody>
      </p:sp>
    </p:spTree>
    <p:extLst>
      <p:ext uri="{BB962C8B-B14F-4D97-AF65-F5344CB8AC3E}">
        <p14:creationId xmlns:p14="http://schemas.microsoft.com/office/powerpoint/2010/main" val="2552608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Replication </a:t>
            </a:r>
            <a:r>
              <a:rPr lang="en-US" dirty="0" smtClean="0">
                <a:solidFill>
                  <a:srgbClr val="843C0C"/>
                </a:solidFill>
              </a:rPr>
              <a:t>Termination </a:t>
            </a:r>
            <a:r>
              <a:rPr lang="en-US" dirty="0">
                <a:solidFill>
                  <a:srgbClr val="843C0C"/>
                </a:solidFill>
              </a:rPr>
              <a:t>in </a:t>
            </a:r>
            <a:r>
              <a:rPr lang="en-US" i="1" dirty="0">
                <a:solidFill>
                  <a:srgbClr val="843C0C"/>
                </a:solidFill>
              </a:rPr>
              <a:t>E. coli</a:t>
            </a:r>
          </a:p>
        </p:txBody>
      </p:sp>
      <p:pic>
        <p:nvPicPr>
          <p:cNvPr id="5" name="Picture 2" descr="An illustration shows the termination of replication in E. coli. The illustration shows two fused strands forming a circular loop. The upper side of the loop shows separation between the two strands, forming a crescent, with ori C labeled on each strand at the top of the circle. Tus is labeled at the very bottom of the circle. Counterclockwise from the 45 minute position, the Ter sites Ter J, Ter G, Ter F, Ter B, and Ter C are labeled along the circle and accompanied by triangles that point in a counterclockwise direction. Clockwise from the 15 minute position, the sites Ter H, Ter I, Ter E, Ter D, and Ter A are labeled and accompanied by triangles pointing in a clockwise dire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8" y="1893053"/>
            <a:ext cx="6559445" cy="437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14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Synthesis </a:t>
            </a:r>
            <a:r>
              <a:rPr lang="en-US" dirty="0">
                <a:solidFill>
                  <a:srgbClr val="843C0C"/>
                </a:solidFill>
              </a:rPr>
              <a:t>in </a:t>
            </a:r>
            <a:r>
              <a:rPr lang="en-US" dirty="0" smtClean="0">
                <a:solidFill>
                  <a:srgbClr val="843C0C"/>
                </a:solidFill>
              </a:rPr>
              <a:t>Eukaryotes </a:t>
            </a:r>
            <a:r>
              <a:rPr lang="en-US" dirty="0">
                <a:solidFill>
                  <a:srgbClr val="843C0C"/>
                </a:solidFill>
              </a:rPr>
              <a:t>is </a:t>
            </a:r>
            <a:r>
              <a:rPr lang="en-US" dirty="0" smtClean="0">
                <a:solidFill>
                  <a:srgbClr val="843C0C"/>
                </a:solidFill>
              </a:rPr>
              <a:t>Initiated </a:t>
            </a:r>
            <a:r>
              <a:rPr lang="en-US" dirty="0">
                <a:solidFill>
                  <a:srgbClr val="843C0C"/>
                </a:solidFill>
              </a:rPr>
              <a:t>at </a:t>
            </a:r>
            <a:r>
              <a:rPr lang="en-US" dirty="0" smtClean="0">
                <a:solidFill>
                  <a:srgbClr val="843C0C"/>
                </a:solidFill>
              </a:rPr>
              <a:t>Mu</a:t>
            </a:r>
            <a:r>
              <a:rPr lang="en-US" dirty="0" smtClean="0">
                <a:solidFill>
                  <a:srgbClr val="843C0C"/>
                </a:solidFill>
              </a:rPr>
              <a:t>ltiple </a:t>
            </a:r>
            <a:r>
              <a:rPr lang="en-US" dirty="0">
                <a:solidFill>
                  <a:srgbClr val="843C0C"/>
                </a:solidFill>
              </a:rPr>
              <a:t>S</a:t>
            </a:r>
            <a:r>
              <a:rPr lang="en-US" dirty="0" smtClean="0">
                <a:solidFill>
                  <a:srgbClr val="843C0C"/>
                </a:solidFill>
              </a:rPr>
              <a:t>ites (</a:t>
            </a:r>
            <a:r>
              <a:rPr lang="en-US" dirty="0" smtClean="0">
                <a:solidFill>
                  <a:srgbClr val="843C0C"/>
                </a:solidFill>
              </a:rPr>
              <a:t>1/</a:t>
            </a:r>
            <a:r>
              <a:rPr lang="en-US" dirty="0" smtClean="0">
                <a:solidFill>
                  <a:srgbClr val="843C0C"/>
                </a:solidFill>
              </a:rPr>
              <a:t>3</a:t>
            </a:r>
            <a:r>
              <a:rPr lang="en-US" dirty="0" smtClean="0">
                <a:solidFill>
                  <a:srgbClr val="843C0C"/>
                </a:solidFill>
              </a:rPr>
              <a:t>)</a:t>
            </a:r>
            <a:endParaRPr lang="en-US"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pPr>
            <a:r>
              <a:rPr lang="en-US" dirty="0"/>
              <a:t>Replication factor C displaces polymerase α and recruits a sliding clamp called proliferating cell nuclear antigen (PCNA</a:t>
            </a:r>
            <a:r>
              <a:rPr lang="en-US" dirty="0" smtClean="0"/>
              <a:t>).</a:t>
            </a:r>
            <a:endParaRPr lang="en-US" dirty="0"/>
          </a:p>
          <a:p>
            <a:pPr>
              <a:spcAft>
                <a:spcPts val="1200"/>
              </a:spcAft>
            </a:pPr>
            <a:r>
              <a:rPr lang="en-US" dirty="0"/>
              <a:t>DNA polymerase δ, a highly </a:t>
            </a:r>
            <a:r>
              <a:rPr lang="en-US" dirty="0" err="1"/>
              <a:t>processive</a:t>
            </a:r>
            <a:r>
              <a:rPr lang="en-US" dirty="0"/>
              <a:t> enzyme, binds PCNA and begins replication</a:t>
            </a:r>
            <a:r>
              <a:rPr lang="en-US" dirty="0" smtClean="0"/>
              <a:t>.</a:t>
            </a:r>
            <a:endParaRPr lang="en-US" dirty="0"/>
          </a:p>
          <a:p>
            <a:pPr>
              <a:spcAft>
                <a:spcPts val="1200"/>
              </a:spcAft>
            </a:pPr>
            <a:r>
              <a:rPr lang="en-US" dirty="0"/>
              <a:t>DNA synthesis and cell division must be coordinated in eukaryotes; proteins called </a:t>
            </a:r>
            <a:r>
              <a:rPr lang="en-US" dirty="0" err="1"/>
              <a:t>cyclins</a:t>
            </a:r>
            <a:r>
              <a:rPr lang="en-US" dirty="0"/>
              <a:t> and </a:t>
            </a:r>
            <a:r>
              <a:rPr lang="en-US" dirty="0" err="1"/>
              <a:t>cyclin</a:t>
            </a:r>
            <a:r>
              <a:rPr lang="en-US" dirty="0"/>
              <a:t>-dependent protein kinases facilitate this coordination.</a:t>
            </a:r>
          </a:p>
        </p:txBody>
      </p:sp>
    </p:spTree>
    <p:extLst>
      <p:ext uri="{BB962C8B-B14F-4D97-AF65-F5344CB8AC3E}">
        <p14:creationId xmlns:p14="http://schemas.microsoft.com/office/powerpoint/2010/main" val="2749012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Synthesis in Eukaryotes is Initiated at Multiple Sites </a:t>
            </a:r>
            <a:r>
              <a:rPr lang="en-US" dirty="0" smtClean="0">
                <a:solidFill>
                  <a:srgbClr val="843C0C"/>
                </a:solidFill>
              </a:rPr>
              <a:t>(2/3</a:t>
            </a:r>
            <a:r>
              <a:rPr lang="en-US" dirty="0">
                <a:solidFill>
                  <a:srgbClr val="843C0C"/>
                </a:solidFill>
              </a:rPr>
              <a:t>)</a:t>
            </a:r>
            <a:endParaRPr lang="en-US" dirty="0"/>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pPr>
            <a:r>
              <a:rPr lang="en-US" dirty="0"/>
              <a:t>Eukaryotes have much more DNA than bacteria. Moreover, the DNA is present as linear molecules in multiple chromosomes</a:t>
            </a:r>
            <a:r>
              <a:rPr lang="en-US" dirty="0" smtClean="0"/>
              <a:t>.</a:t>
            </a:r>
            <a:endParaRPr lang="en-US" dirty="0"/>
          </a:p>
          <a:p>
            <a:pPr>
              <a:spcAft>
                <a:spcPts val="1200"/>
              </a:spcAft>
            </a:pPr>
            <a:r>
              <a:rPr lang="en-US" dirty="0"/>
              <a:t>Multiple origin of replication complexes (ORCs)  are required with each origin of replication representing a replication unit, or replicon. Humans have ≈ 30,000 replicons</a:t>
            </a:r>
            <a:r>
              <a:rPr lang="en-US" dirty="0" smtClean="0"/>
              <a:t>.</a:t>
            </a:r>
            <a:endParaRPr lang="en-US" dirty="0"/>
          </a:p>
          <a:p>
            <a:pPr>
              <a:spcAft>
                <a:spcPts val="1200"/>
              </a:spcAft>
            </a:pPr>
            <a:r>
              <a:rPr lang="en-US" dirty="0"/>
              <a:t>Replication from the ORC can be observed using single-molecule techniques</a:t>
            </a:r>
            <a:r>
              <a:rPr lang="en-US" dirty="0" smtClean="0"/>
              <a:t>.</a:t>
            </a:r>
            <a:endParaRPr lang="en-US" dirty="0"/>
          </a:p>
        </p:txBody>
      </p:sp>
    </p:spTree>
    <p:extLst>
      <p:ext uri="{BB962C8B-B14F-4D97-AF65-F5344CB8AC3E}">
        <p14:creationId xmlns:p14="http://schemas.microsoft.com/office/powerpoint/2010/main" val="3508987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Synthesis in Eukaryotes is Initiated at Multiple Sites </a:t>
            </a:r>
            <a:r>
              <a:rPr lang="en-US" dirty="0" smtClean="0">
                <a:solidFill>
                  <a:srgbClr val="843C0C"/>
                </a:solidFill>
              </a:rPr>
              <a:t>(3/3</a:t>
            </a:r>
            <a:r>
              <a:rPr lang="en-US" dirty="0">
                <a:solidFill>
                  <a:srgbClr val="843C0C"/>
                </a:solidFill>
              </a:rPr>
              <a:t>)</a:t>
            </a:r>
            <a:endParaRPr lang="en-US" dirty="0"/>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pPr>
            <a:r>
              <a:rPr lang="en-US" dirty="0"/>
              <a:t>Proteins called licensing factors allow only one replication per replicon per round of DNA synthesis</a:t>
            </a:r>
            <a:r>
              <a:rPr lang="en-US" dirty="0" smtClean="0"/>
              <a:t>.</a:t>
            </a:r>
            <a:endParaRPr lang="en-US" dirty="0"/>
          </a:p>
          <a:p>
            <a:pPr>
              <a:spcAft>
                <a:spcPts val="1200"/>
              </a:spcAft>
            </a:pPr>
            <a:r>
              <a:rPr lang="en-US" dirty="0"/>
              <a:t>DNA polymerase α, which includes a </a:t>
            </a:r>
            <a:r>
              <a:rPr lang="en-US" dirty="0" err="1"/>
              <a:t>primase</a:t>
            </a:r>
            <a:r>
              <a:rPr lang="en-US" dirty="0"/>
              <a:t> subunit, initiates DNA replication in eukaryotes, generating a DNA molecule ≈ 20 </a:t>
            </a:r>
            <a:r>
              <a:rPr lang="en-US" dirty="0" err="1"/>
              <a:t>dNTP</a:t>
            </a:r>
            <a:r>
              <a:rPr lang="en-US" dirty="0"/>
              <a:t> in length</a:t>
            </a:r>
            <a:r>
              <a:rPr lang="en-US" dirty="0" smtClean="0"/>
              <a:t>.</a:t>
            </a:r>
            <a:endParaRPr lang="en-US" dirty="0"/>
          </a:p>
          <a:p>
            <a:pPr>
              <a:spcAft>
                <a:spcPts val="1200"/>
              </a:spcAft>
            </a:pPr>
            <a:r>
              <a:rPr lang="en-US" dirty="0"/>
              <a:t>DNA polymerase δ, a more </a:t>
            </a:r>
            <a:r>
              <a:rPr lang="en-US" dirty="0" err="1"/>
              <a:t>processive</a:t>
            </a:r>
            <a:r>
              <a:rPr lang="en-US" dirty="0"/>
              <a:t> enzyme, extends the chains. The switch from polymerase α to δ is called polymerase switching.</a:t>
            </a:r>
          </a:p>
        </p:txBody>
      </p:sp>
    </p:spTree>
    <p:extLst>
      <p:ext uri="{BB962C8B-B14F-4D97-AF65-F5344CB8AC3E}">
        <p14:creationId xmlns:p14="http://schemas.microsoft.com/office/powerpoint/2010/main" val="227593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Eukaryotic </a:t>
            </a:r>
            <a:r>
              <a:rPr lang="en-US" dirty="0" smtClean="0">
                <a:solidFill>
                  <a:srgbClr val="843C0C"/>
                </a:solidFill>
              </a:rPr>
              <a:t>Origins </a:t>
            </a:r>
            <a:r>
              <a:rPr lang="en-US" dirty="0">
                <a:solidFill>
                  <a:srgbClr val="843C0C"/>
                </a:solidFill>
              </a:rPr>
              <a:t>of </a:t>
            </a:r>
            <a:r>
              <a:rPr lang="en-US" dirty="0" smtClean="0">
                <a:solidFill>
                  <a:srgbClr val="843C0C"/>
                </a:solidFill>
              </a:rPr>
              <a:t>Replication</a:t>
            </a:r>
            <a:endParaRPr lang="en-US" dirty="0">
              <a:solidFill>
                <a:srgbClr val="843C0C"/>
              </a:solidFill>
            </a:endParaRPr>
          </a:p>
        </p:txBody>
      </p:sp>
      <p:pic>
        <p:nvPicPr>
          <p:cNvPr id="6" name="Picture 2" descr="An image shows the origin of replication of a single DNA strand. The image shows highlighted segments on a black background. On the left, there is a segment with red and then green underneath an arrow that points to the left, a black space, and then a segment with green labeled I d U and red labeled C l d U underneath an arrow that points to the right. The area between the arrows contains text reading Origin of replication. The right side of the figure has the same pattern of segments and arrow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1322" y="2658714"/>
            <a:ext cx="8661357" cy="217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0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Some </a:t>
            </a:r>
            <a:r>
              <a:rPr lang="en-US" dirty="0" smtClean="0">
                <a:solidFill>
                  <a:srgbClr val="843C0C"/>
                </a:solidFill>
              </a:rPr>
              <a:t>Types </a:t>
            </a:r>
            <a:r>
              <a:rPr lang="en-US" dirty="0">
                <a:solidFill>
                  <a:srgbClr val="843C0C"/>
                </a:solidFill>
              </a:rPr>
              <a:t>of DNA </a:t>
            </a:r>
            <a:r>
              <a:rPr lang="en-US" dirty="0" smtClean="0">
                <a:solidFill>
                  <a:srgbClr val="843C0C"/>
                </a:solidFill>
              </a:rPr>
              <a:t>Polymerases</a:t>
            </a:r>
            <a:endParaRPr lang="en-US" dirty="0">
              <a:solidFill>
                <a:srgbClr val="843C0C"/>
              </a:solidFill>
            </a:endParaRPr>
          </a:p>
        </p:txBody>
      </p:sp>
      <p:pic>
        <p:nvPicPr>
          <p:cNvPr id="2050" name="Picture 2" descr="A table lists some types of D N A polymerases. The table has two columns and eight rows which are subdivided into two subsections. The column headers are: name, and function. The data are as follows:&#10;Subsection 1: prokaryotic polymerases&#10;Row 1: Name: D N A polymerase one; function: erases primer and fills in gaps on lagging strand&#10;Row 2: Name: D N A polymerase two (or error prone polymerase); function: D N A repair&#10;Row 3: D N A Polymerase three; function: primary enzyme of D N A synthesis&#10;Subsection 2: Eukaryotic polymerases&#10;Row 4: Name: D N A polymerase alpha; function: initiator polymerase&#10;Row 5: Name: Primase subunit; function: synthesizes the R N A primer&#10;Row 6: Name: D N A polymerase unit; function: adds stretch of about 20 nucleotides to the primer&#10;Row 7: Name: D N A polymerase beta (or error prone polymerase); function: D N A repair&#10;Row 8: Name: D N A polymerase delta; function: primary enzyme of D N A synthesi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5" y="1676268"/>
            <a:ext cx="7375551" cy="472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675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Eukaryotic </a:t>
            </a:r>
            <a:r>
              <a:rPr lang="en-US" dirty="0" smtClean="0">
                <a:solidFill>
                  <a:srgbClr val="843C0C"/>
                </a:solidFill>
              </a:rPr>
              <a:t>Cell </a:t>
            </a:r>
            <a:r>
              <a:rPr lang="en-US" dirty="0">
                <a:solidFill>
                  <a:srgbClr val="843C0C"/>
                </a:solidFill>
              </a:rPr>
              <a:t>C</a:t>
            </a:r>
            <a:r>
              <a:rPr lang="en-US" dirty="0" smtClean="0">
                <a:solidFill>
                  <a:srgbClr val="843C0C"/>
                </a:solidFill>
              </a:rPr>
              <a:t>ycle</a:t>
            </a:r>
            <a:endParaRPr lang="en-US" dirty="0">
              <a:solidFill>
                <a:srgbClr val="843C0C"/>
              </a:solidFill>
            </a:endParaRPr>
          </a:p>
        </p:txBody>
      </p:sp>
      <p:pic>
        <p:nvPicPr>
          <p:cNvPr id="6" name="Picture 2" descr="An illustration shows the stages in a eukaryotic cell cycle as parts of a circle.The first stage is DNA synthesis, which takes place over one fourth of the cycle. After a period of G subscript 2, which represents over one fourth of the total cycle, mitosis begins. Mitosis, labeled M, represents less than one fourth of the total cycle. G subscript 1 occurs next and represents over one fourth of the cycle. After this stage, DNA synthesis takes place agai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8" y="1705624"/>
            <a:ext cx="6559445" cy="474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02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Replication</a:t>
            </a:r>
            <a:endParaRPr lang="en-US" dirty="0">
              <a:solidFill>
                <a:srgbClr val="843C0C"/>
              </a:solidFill>
            </a:endParaRPr>
          </a:p>
        </p:txBody>
      </p:sp>
      <p:pic>
        <p:nvPicPr>
          <p:cNvPr id="5" name="Picture 2" descr="An illustration shows the formation of first-generation daughter molecules of D N A from a parent molecule of D N A. The parent molecule has two twisted D N A strands, of which one is transferred to each of the two daughter molecules. Each daughter molecule also has one new D N A strand that is complementary to the parent stra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493646" y="1771164"/>
            <a:ext cx="4096416" cy="474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51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Telomeres are </a:t>
            </a:r>
            <a:r>
              <a:rPr lang="en-US" dirty="0" smtClean="0">
                <a:solidFill>
                  <a:srgbClr val="843C0C"/>
                </a:solidFill>
              </a:rPr>
              <a:t>Unique </a:t>
            </a:r>
            <a:r>
              <a:rPr lang="en-US" dirty="0">
                <a:solidFill>
                  <a:srgbClr val="843C0C"/>
                </a:solidFill>
              </a:rPr>
              <a:t>S</a:t>
            </a:r>
            <a:r>
              <a:rPr lang="en-US" dirty="0" smtClean="0">
                <a:solidFill>
                  <a:srgbClr val="843C0C"/>
                </a:solidFill>
              </a:rPr>
              <a:t>tructures </a:t>
            </a:r>
            <a:r>
              <a:rPr lang="en-US" dirty="0">
                <a:solidFill>
                  <a:srgbClr val="843C0C"/>
                </a:solidFill>
              </a:rPr>
              <a:t>at the </a:t>
            </a:r>
            <a:r>
              <a:rPr lang="en-US" dirty="0" smtClean="0">
                <a:solidFill>
                  <a:srgbClr val="843C0C"/>
                </a:solidFill>
              </a:rPr>
              <a:t>Ends </a:t>
            </a:r>
            <a:r>
              <a:rPr lang="en-US" dirty="0">
                <a:solidFill>
                  <a:srgbClr val="843C0C"/>
                </a:solidFill>
              </a:rPr>
              <a:t>of </a:t>
            </a:r>
            <a:r>
              <a:rPr lang="en-US" dirty="0">
                <a:solidFill>
                  <a:srgbClr val="843C0C"/>
                </a:solidFill>
              </a:rPr>
              <a:t>L</a:t>
            </a:r>
            <a:r>
              <a:rPr lang="en-US" dirty="0" smtClean="0">
                <a:solidFill>
                  <a:srgbClr val="843C0C"/>
                </a:solidFill>
              </a:rPr>
              <a:t>inear Chromosomes</a:t>
            </a:r>
            <a:endParaRPr lang="en-US"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dirty="0"/>
              <a:t>The free ends of linear DNA molecules present two biochemical difficulties</a:t>
            </a:r>
            <a:r>
              <a:rPr lang="en-US" dirty="0" smtClean="0"/>
              <a:t>:</a:t>
            </a:r>
            <a:endParaRPr lang="en-US" dirty="0"/>
          </a:p>
          <a:p>
            <a:pPr lvl="1">
              <a:spcAft>
                <a:spcPts val="1200"/>
              </a:spcAft>
              <a:buFontTx/>
              <a:buAutoNum type="arabicPeriod"/>
              <a:defRPr/>
            </a:pPr>
            <a:r>
              <a:rPr lang="en-US" dirty="0"/>
              <a:t>They are susceptible to damage by nucleases</a:t>
            </a:r>
            <a:r>
              <a:rPr lang="en-US" dirty="0" smtClean="0"/>
              <a:t>.</a:t>
            </a:r>
            <a:endParaRPr lang="en-US" dirty="0"/>
          </a:p>
          <a:p>
            <a:pPr lvl="1">
              <a:spcAft>
                <a:spcPts val="1200"/>
              </a:spcAft>
              <a:buFontTx/>
              <a:buAutoNum type="arabicPeriod"/>
              <a:defRPr/>
            </a:pPr>
            <a:r>
              <a:rPr lang="en-US" dirty="0"/>
              <a:t>Due to the nature of DNA synthesis, one strand will shorten upon each round of DNA synthesis</a:t>
            </a:r>
            <a:r>
              <a:rPr lang="en-US" dirty="0" smtClean="0"/>
              <a:t>.</a:t>
            </a:r>
            <a:endParaRPr lang="en-US" dirty="0"/>
          </a:p>
          <a:p>
            <a:pPr>
              <a:spcAft>
                <a:spcPts val="1200"/>
              </a:spcAft>
              <a:defRPr/>
            </a:pPr>
            <a:r>
              <a:rPr lang="en-US" dirty="0"/>
              <a:t>The ends of the chromosomes are called telomeres. The longer of the two strands, which represents the leading strand, is rich in guanine. The stretch of guanine-rich single-strand DNA can form a loop structure to protect the end of the chromosome.</a:t>
            </a:r>
          </a:p>
        </p:txBody>
      </p:sp>
    </p:spTree>
    <p:extLst>
      <p:ext uri="{BB962C8B-B14F-4D97-AF65-F5344CB8AC3E}">
        <p14:creationId xmlns:p14="http://schemas.microsoft.com/office/powerpoint/2010/main" val="12177078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Proposed </a:t>
            </a:r>
            <a:r>
              <a:rPr lang="en-US" dirty="0" smtClean="0">
                <a:solidFill>
                  <a:srgbClr val="843C0C"/>
                </a:solidFill>
              </a:rPr>
              <a:t>Model </a:t>
            </a:r>
            <a:r>
              <a:rPr lang="en-US" dirty="0">
                <a:solidFill>
                  <a:srgbClr val="843C0C"/>
                </a:solidFill>
              </a:rPr>
              <a:t>for </a:t>
            </a:r>
            <a:r>
              <a:rPr lang="en-US" dirty="0" smtClean="0">
                <a:solidFill>
                  <a:srgbClr val="843C0C"/>
                </a:solidFill>
              </a:rPr>
              <a:t>Telomeres</a:t>
            </a:r>
            <a:endParaRPr lang="en-US" dirty="0">
              <a:solidFill>
                <a:srgbClr val="843C0C"/>
              </a:solidFill>
            </a:endParaRPr>
          </a:p>
        </p:txBody>
      </p:sp>
      <p:pic>
        <p:nvPicPr>
          <p:cNvPr id="5" name="Picture 2" descr="An illustration shows a model for telomeres. A linear strand is shown on the left with a relatively long pink strand labeled G-rich strand on top and a slightly shorter blue strand on the bottom. An arrow points to the right. On the right, the blue strand has wrapped around to form a circle, leaving a small portion that is still linear. The pink strand is above the blue strand and also has wrapped around to form a circle, with a slight elevation where the pink strand wraps around to meet the horizontal por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3221956"/>
            <a:ext cx="8113105" cy="152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766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9600" cy="1257300"/>
          </a:xfrm>
        </p:spPr>
        <p:txBody>
          <a:bodyPr>
            <a:noAutofit/>
          </a:bodyPr>
          <a:lstStyle/>
          <a:p>
            <a:r>
              <a:rPr lang="en-US" sz="2800" dirty="0">
                <a:solidFill>
                  <a:srgbClr val="843C0C"/>
                </a:solidFill>
              </a:rPr>
              <a:t>Telomeres are </a:t>
            </a:r>
            <a:r>
              <a:rPr lang="en-US" sz="2800" dirty="0" smtClean="0">
                <a:solidFill>
                  <a:srgbClr val="843C0C"/>
                </a:solidFill>
              </a:rPr>
              <a:t>Replicated </a:t>
            </a:r>
            <a:r>
              <a:rPr lang="en-US" sz="2800" dirty="0">
                <a:solidFill>
                  <a:srgbClr val="843C0C"/>
                </a:solidFill>
              </a:rPr>
              <a:t>by </a:t>
            </a:r>
            <a:r>
              <a:rPr lang="en-US" sz="2800" dirty="0" smtClean="0">
                <a:solidFill>
                  <a:srgbClr val="843C0C"/>
                </a:solidFill>
              </a:rPr>
              <a:t>Telomerase</a:t>
            </a:r>
            <a:r>
              <a:rPr lang="en-US" sz="2800" dirty="0">
                <a:solidFill>
                  <a:srgbClr val="843C0C"/>
                </a:solidFill>
              </a:rPr>
              <a:t>, a </a:t>
            </a:r>
            <a:r>
              <a:rPr lang="en-US" sz="2800" dirty="0">
                <a:solidFill>
                  <a:srgbClr val="843C0C"/>
                </a:solidFill>
              </a:rPr>
              <a:t>S</a:t>
            </a:r>
            <a:r>
              <a:rPr lang="en-US" sz="2800" dirty="0" smtClean="0">
                <a:solidFill>
                  <a:srgbClr val="843C0C"/>
                </a:solidFill>
              </a:rPr>
              <a:t>pecialized Polymerase </a:t>
            </a:r>
            <a:r>
              <a:rPr lang="en-US" sz="2800" dirty="0">
                <a:solidFill>
                  <a:srgbClr val="843C0C"/>
                </a:solidFill>
              </a:rPr>
              <a:t>that </a:t>
            </a:r>
            <a:r>
              <a:rPr lang="en-US" sz="2800" dirty="0" smtClean="0">
                <a:solidFill>
                  <a:srgbClr val="843C0C"/>
                </a:solidFill>
              </a:rPr>
              <a:t>Carries </a:t>
            </a:r>
            <a:r>
              <a:rPr lang="en-US" sz="2800" dirty="0">
                <a:solidFill>
                  <a:srgbClr val="843C0C"/>
                </a:solidFill>
              </a:rPr>
              <a:t>I</a:t>
            </a:r>
            <a:r>
              <a:rPr lang="en-US" sz="2800" dirty="0" smtClean="0">
                <a:solidFill>
                  <a:srgbClr val="843C0C"/>
                </a:solidFill>
              </a:rPr>
              <a:t>ts </a:t>
            </a:r>
            <a:r>
              <a:rPr lang="en-US" sz="2800" dirty="0">
                <a:solidFill>
                  <a:srgbClr val="843C0C"/>
                </a:solidFill>
              </a:rPr>
              <a:t>O</a:t>
            </a:r>
            <a:r>
              <a:rPr lang="en-US" sz="2800" dirty="0" smtClean="0">
                <a:solidFill>
                  <a:srgbClr val="843C0C"/>
                </a:solidFill>
              </a:rPr>
              <a:t>wn </a:t>
            </a:r>
            <a:r>
              <a:rPr lang="en-US" sz="2800" dirty="0">
                <a:solidFill>
                  <a:srgbClr val="843C0C"/>
                </a:solidFill>
              </a:rPr>
              <a:t>RNA </a:t>
            </a:r>
            <a:r>
              <a:rPr lang="en-US" sz="2800" dirty="0" smtClean="0">
                <a:solidFill>
                  <a:srgbClr val="843C0C"/>
                </a:solidFill>
              </a:rPr>
              <a:t>Template</a:t>
            </a:r>
            <a:endParaRPr lang="en-US" sz="2800"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pPr>
            <a:r>
              <a:rPr lang="en-US" sz="2400" dirty="0" smtClean="0"/>
              <a:t>The </a:t>
            </a:r>
            <a:r>
              <a:rPr lang="en-US" sz="2400" dirty="0"/>
              <a:t>G-rich leading strand of the telomere can be maintained by the enzyme telomerase</a:t>
            </a:r>
            <a:r>
              <a:rPr lang="en-US" sz="2400" dirty="0" smtClean="0"/>
              <a:t>.</a:t>
            </a:r>
            <a:endParaRPr lang="en-US" sz="2400" dirty="0"/>
          </a:p>
          <a:p>
            <a:pPr>
              <a:spcAft>
                <a:spcPts val="1200"/>
              </a:spcAft>
            </a:pPr>
            <a:r>
              <a:rPr lang="en-US" sz="2400" dirty="0"/>
              <a:t>Telomerase contains an RNA template that it uses to extend the leading strand</a:t>
            </a:r>
            <a:r>
              <a:rPr lang="en-US" sz="2400" dirty="0" smtClean="0"/>
              <a:t>.</a:t>
            </a:r>
            <a:endParaRPr lang="en-US" sz="2400" dirty="0"/>
          </a:p>
          <a:p>
            <a:pPr>
              <a:spcAft>
                <a:spcPts val="1200"/>
              </a:spcAft>
            </a:pPr>
            <a:r>
              <a:rPr lang="en-US" sz="2400" dirty="0"/>
              <a:t>In rapidly dividing cells, telomeres must be maintained by the telomerase to prevent shortening of the lagging strand, which would lead to cell death</a:t>
            </a:r>
            <a:r>
              <a:rPr lang="en-US" sz="2400" dirty="0" smtClean="0"/>
              <a:t>.</a:t>
            </a:r>
            <a:endParaRPr lang="en-US" sz="2400" dirty="0"/>
          </a:p>
          <a:p>
            <a:pPr>
              <a:spcAft>
                <a:spcPts val="1200"/>
              </a:spcAft>
            </a:pPr>
            <a:r>
              <a:rPr lang="en-US" sz="2400" dirty="0"/>
              <a:t>High telomerase activity is a characteristic of cancer cells.</a:t>
            </a:r>
          </a:p>
        </p:txBody>
      </p:sp>
    </p:spTree>
    <p:extLst>
      <p:ext uri="{BB962C8B-B14F-4D97-AF65-F5344CB8AC3E}">
        <p14:creationId xmlns:p14="http://schemas.microsoft.com/office/powerpoint/2010/main" val="131207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Telomere </a:t>
            </a:r>
            <a:r>
              <a:rPr lang="en-US" dirty="0" smtClean="0">
                <a:solidFill>
                  <a:srgbClr val="843C0C"/>
                </a:solidFill>
              </a:rPr>
              <a:t>Formation</a:t>
            </a:r>
            <a:endParaRPr lang="en-US" dirty="0">
              <a:solidFill>
                <a:srgbClr val="843C0C"/>
              </a:solidFill>
            </a:endParaRPr>
          </a:p>
        </p:txBody>
      </p:sp>
      <p:pic>
        <p:nvPicPr>
          <p:cNvPr id="6" name="Picture 2" descr="An illustration shows alternate translocation and elongation stages during telomere formation. The top illustration is labeled telomere and shows a double stranded portion of D N A on the left. The bottom strand ends with a 5 prime notation and the top strand extends to the right. The bases A G G G T T bonded to O H 3 prime are shown. A circular structure is shown with 3 prime to the left at the bottom and then a strand that continues all the way around the circle to a 5 prime end that has circled around to be next to the 3 prime end. The words Telomerase R N A are in the center of the circle. The bases C A A U C C C A A are shown at the top of the circle. T T from the G-rich strand of the primer and A A from the telomerase R N A are bonded together. An arrow pointing downwards is labeled Elongation. It points to a similar structure in which additional nucleotides have been added to the G-rich strand of the primer and bonded to the telomerase R N A. The bases T T A G G G T T bonded to O H 3 prime are bonded to A A U C C C A A on the telomerase R N A. An arrow pointing downward is labeled Translocation and points to a similar structure that shows the G-rich strand of the primer shifted to the left so that the T T that had previously been bonded to the second A A sequence of the telomere R N A is now bonded to the first A A sequence of the telomere R N A. An arrow downward is labeled Elongation and shows a similar structure with additional nucleotides added to the G-rich strand of the primer, giving a sequence of A G G G T T A G G G that is not bonded and T T A G G G T T bonded to O H 3 prime bonded to the telomere R N A. Another arrow down is labeled Translocation and shows the G-rich strand of the primer shifted to the left so that the T T at the 3 prime end of the telomere is now bonded to the first A A of the telomere R N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221984" y="1652858"/>
            <a:ext cx="2700032" cy="4790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327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843C0C"/>
                </a:solidFill>
              </a:rPr>
              <a:t>Section 29.4 </a:t>
            </a:r>
            <a:r>
              <a:rPr lang="en-US" dirty="0">
                <a:solidFill>
                  <a:srgbClr val="843C0C"/>
                </a:solidFill>
              </a:rPr>
              <a:t>Many Types of DNA Damage Can Be Repaired</a:t>
            </a: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dirty="0"/>
              <a:t>DNA damage is inevitable, resulting from errors in replication or environmental insults</a:t>
            </a:r>
            <a:r>
              <a:rPr lang="en-US" dirty="0" smtClean="0"/>
              <a:t>.</a:t>
            </a:r>
            <a:endParaRPr lang="en-US" dirty="0"/>
          </a:p>
          <a:p>
            <a:pPr>
              <a:spcAft>
                <a:spcPts val="1200"/>
              </a:spcAft>
              <a:defRPr/>
            </a:pPr>
            <a:r>
              <a:rPr lang="en-US" dirty="0"/>
              <a:t>DNA damage may lead to cell death or uncontrolled replication, as when normal cells are transformed into cancer cells</a:t>
            </a:r>
            <a:r>
              <a:rPr lang="en-US" dirty="0" smtClean="0"/>
              <a:t>.</a:t>
            </a:r>
            <a:endParaRPr lang="en-US" dirty="0"/>
          </a:p>
          <a:p>
            <a:pPr>
              <a:spcAft>
                <a:spcPts val="1200"/>
              </a:spcAft>
              <a:defRPr/>
            </a:pPr>
            <a:r>
              <a:rPr lang="en-US" dirty="0"/>
              <a:t>Repair systems exist to recognize and repair damage to DNA.</a:t>
            </a:r>
          </a:p>
        </p:txBody>
      </p:sp>
    </p:spTree>
    <p:extLst>
      <p:ext uri="{BB962C8B-B14F-4D97-AF65-F5344CB8AC3E}">
        <p14:creationId xmlns:p14="http://schemas.microsoft.com/office/powerpoint/2010/main" val="11361515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Errors can </a:t>
            </a:r>
            <a:r>
              <a:rPr lang="en-US" dirty="0" smtClean="0">
                <a:solidFill>
                  <a:srgbClr val="843C0C"/>
                </a:solidFill>
              </a:rPr>
              <a:t>Arise </a:t>
            </a:r>
            <a:r>
              <a:rPr lang="en-US" dirty="0">
                <a:solidFill>
                  <a:srgbClr val="843C0C"/>
                </a:solidFill>
              </a:rPr>
              <a:t>in DNA </a:t>
            </a:r>
            <a:r>
              <a:rPr lang="en-US" dirty="0" smtClean="0">
                <a:solidFill>
                  <a:srgbClr val="843C0C"/>
                </a:solidFill>
              </a:rPr>
              <a:t>Replication</a:t>
            </a:r>
            <a:endParaRPr lang="en-US"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sz="2400" dirty="0"/>
              <a:t>The simplest source of DNA damage is the incorporation of an incorrect base during replication that escapes the notice of the proofreading capabilities of the DNA polymerases</a:t>
            </a:r>
            <a:r>
              <a:rPr lang="en-US" sz="2400" dirty="0" smtClean="0"/>
              <a:t>.</a:t>
            </a:r>
            <a:endParaRPr lang="en-US" sz="2400" dirty="0"/>
          </a:p>
          <a:p>
            <a:pPr>
              <a:spcAft>
                <a:spcPts val="1200"/>
              </a:spcAft>
              <a:defRPr/>
            </a:pPr>
            <a:r>
              <a:rPr lang="en-US" sz="2400" dirty="0"/>
              <a:t>Other errors include insertions, deletions, or breaks in one or both strands, which may halt DNA synthesis altogether</a:t>
            </a:r>
            <a:r>
              <a:rPr lang="en-US" sz="2400" dirty="0" smtClean="0"/>
              <a:t>.</a:t>
            </a:r>
            <a:endParaRPr lang="en-US" sz="2400" dirty="0"/>
          </a:p>
          <a:p>
            <a:pPr>
              <a:spcAft>
                <a:spcPts val="1200"/>
              </a:spcAft>
              <a:defRPr/>
            </a:pPr>
            <a:r>
              <a:rPr lang="en-US" sz="2400" dirty="0"/>
              <a:t>Special DNA polymerases, called </a:t>
            </a:r>
            <a:r>
              <a:rPr lang="en-US" sz="2400" dirty="0" err="1"/>
              <a:t>translesion</a:t>
            </a:r>
            <a:r>
              <a:rPr lang="en-US" sz="2400" dirty="0"/>
              <a:t> or error-prone polymerases, can replicate across the damage and generate a rough draft of the damaged sequence.</a:t>
            </a:r>
          </a:p>
        </p:txBody>
      </p:sp>
    </p:spTree>
    <p:extLst>
      <p:ext uri="{BB962C8B-B14F-4D97-AF65-F5344CB8AC3E}">
        <p14:creationId xmlns:p14="http://schemas.microsoft.com/office/powerpoint/2010/main" val="25084806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Bases </a:t>
            </a:r>
            <a:r>
              <a:rPr lang="en-US" sz="2800" dirty="0" smtClean="0">
                <a:solidFill>
                  <a:srgbClr val="843C0C"/>
                </a:solidFill>
              </a:rPr>
              <a:t>can </a:t>
            </a:r>
            <a:r>
              <a:rPr lang="en-US" sz="2800" dirty="0">
                <a:solidFill>
                  <a:srgbClr val="843C0C"/>
                </a:solidFill>
              </a:rPr>
              <a:t>be </a:t>
            </a:r>
            <a:r>
              <a:rPr lang="en-US" sz="2800" dirty="0" smtClean="0">
                <a:solidFill>
                  <a:srgbClr val="843C0C"/>
                </a:solidFill>
              </a:rPr>
              <a:t>Damaged </a:t>
            </a:r>
            <a:r>
              <a:rPr lang="en-US" sz="2800" dirty="0">
                <a:solidFill>
                  <a:srgbClr val="843C0C"/>
                </a:solidFill>
              </a:rPr>
              <a:t>by </a:t>
            </a:r>
            <a:r>
              <a:rPr lang="en-US" sz="2800" dirty="0" smtClean="0">
                <a:solidFill>
                  <a:srgbClr val="843C0C"/>
                </a:solidFill>
              </a:rPr>
              <a:t>Oxidizing </a:t>
            </a:r>
            <a:r>
              <a:rPr lang="en-US" sz="2800" dirty="0">
                <a:solidFill>
                  <a:srgbClr val="843C0C"/>
                </a:solidFill>
              </a:rPr>
              <a:t>A</a:t>
            </a:r>
            <a:r>
              <a:rPr lang="en-US" sz="2800" dirty="0" smtClean="0">
                <a:solidFill>
                  <a:srgbClr val="843C0C"/>
                </a:solidFill>
              </a:rPr>
              <a:t>gents</a:t>
            </a:r>
            <a:r>
              <a:rPr lang="en-US" sz="2800" dirty="0">
                <a:solidFill>
                  <a:srgbClr val="843C0C"/>
                </a:solidFill>
              </a:rPr>
              <a:t>, </a:t>
            </a:r>
            <a:r>
              <a:rPr lang="en-US" sz="2800" dirty="0">
                <a:solidFill>
                  <a:srgbClr val="843C0C"/>
                </a:solidFill>
              </a:rPr>
              <a:t>A</a:t>
            </a:r>
            <a:r>
              <a:rPr lang="en-US" sz="2800" dirty="0" smtClean="0">
                <a:solidFill>
                  <a:srgbClr val="843C0C"/>
                </a:solidFill>
              </a:rPr>
              <a:t>lkylating Agents</a:t>
            </a:r>
            <a:r>
              <a:rPr lang="en-US" sz="2800" dirty="0">
                <a:solidFill>
                  <a:srgbClr val="843C0C"/>
                </a:solidFill>
              </a:rPr>
              <a:t>, and </a:t>
            </a:r>
            <a:r>
              <a:rPr lang="en-US" sz="2800" dirty="0">
                <a:solidFill>
                  <a:srgbClr val="843C0C"/>
                </a:solidFill>
              </a:rPr>
              <a:t>L</a:t>
            </a:r>
            <a:r>
              <a:rPr lang="en-US" sz="2800" dirty="0" smtClean="0">
                <a:solidFill>
                  <a:srgbClr val="843C0C"/>
                </a:solidFill>
              </a:rPr>
              <a:t>ight </a:t>
            </a:r>
            <a:r>
              <a:rPr lang="en-US" sz="2800" dirty="0" smtClean="0">
                <a:solidFill>
                  <a:srgbClr val="843C0C"/>
                </a:solidFill>
              </a:rPr>
              <a:t>(</a:t>
            </a:r>
            <a:r>
              <a:rPr lang="en-US" sz="2800" dirty="0" smtClean="0">
                <a:solidFill>
                  <a:srgbClr val="843C0C"/>
                </a:solidFill>
              </a:rPr>
              <a:t>1/2</a:t>
            </a:r>
            <a:r>
              <a:rPr lang="en-US" sz="2800" dirty="0" smtClean="0">
                <a:solidFill>
                  <a:srgbClr val="843C0C"/>
                </a:solidFill>
              </a:rPr>
              <a:t>)</a:t>
            </a:r>
            <a:endParaRPr lang="en-US" sz="2800"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sz="2400" dirty="0"/>
              <a:t>Chemicals that alter specific bases after replication is complete are called mutagens</a:t>
            </a:r>
            <a:r>
              <a:rPr lang="en-US" sz="2400" dirty="0" smtClean="0"/>
              <a:t>.</a:t>
            </a:r>
            <a:endParaRPr lang="en-US" sz="2400" dirty="0"/>
          </a:p>
          <a:p>
            <a:pPr>
              <a:spcAft>
                <a:spcPts val="1200"/>
              </a:spcAft>
              <a:defRPr/>
            </a:pPr>
            <a:r>
              <a:rPr lang="en-US" sz="2400" dirty="0"/>
              <a:t>Hydroxyl radicals oxidize guanine to 8-oxoguanine, which base-pairs with adenine instead of cytosine during the next round of replication</a:t>
            </a:r>
            <a:r>
              <a:rPr lang="en-US" sz="2400" dirty="0" smtClean="0"/>
              <a:t>.</a:t>
            </a:r>
            <a:endParaRPr lang="en-US" sz="2400" dirty="0"/>
          </a:p>
          <a:p>
            <a:pPr>
              <a:spcAft>
                <a:spcPts val="1200"/>
              </a:spcAft>
              <a:defRPr/>
            </a:pPr>
            <a:r>
              <a:rPr lang="en-US" sz="2400" dirty="0"/>
              <a:t>Deamination can be mutagenic. Adenine can be </a:t>
            </a:r>
            <a:r>
              <a:rPr lang="en-US" sz="2400" dirty="0" err="1"/>
              <a:t>deaminated</a:t>
            </a:r>
            <a:r>
              <a:rPr lang="en-US" sz="2400" dirty="0"/>
              <a:t>, forming hypoxanthine, which pairs with cytosine instead of thymine.</a:t>
            </a:r>
          </a:p>
        </p:txBody>
      </p:sp>
    </p:spTree>
    <p:extLst>
      <p:ext uri="{BB962C8B-B14F-4D97-AF65-F5344CB8AC3E}">
        <p14:creationId xmlns:p14="http://schemas.microsoft.com/office/powerpoint/2010/main" val="3652682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solidFill>
                  <a:srgbClr val="843C0C"/>
                </a:solidFill>
              </a:rPr>
              <a:t>Oxoguanine</a:t>
            </a:r>
            <a:r>
              <a:rPr lang="en-US" dirty="0" smtClean="0">
                <a:solidFill>
                  <a:srgbClr val="843C0C"/>
                </a:solidFill>
              </a:rPr>
              <a:t>–Adenine </a:t>
            </a:r>
            <a:r>
              <a:rPr lang="en-US" dirty="0">
                <a:solidFill>
                  <a:srgbClr val="843C0C"/>
                </a:solidFill>
              </a:rPr>
              <a:t>B</a:t>
            </a:r>
            <a:r>
              <a:rPr lang="en-US" dirty="0" smtClean="0">
                <a:solidFill>
                  <a:srgbClr val="843C0C"/>
                </a:solidFill>
              </a:rPr>
              <a:t>ase Pair</a:t>
            </a:r>
            <a:endParaRPr lang="en-US" dirty="0">
              <a:solidFill>
                <a:srgbClr val="843C0C"/>
              </a:solidFill>
            </a:endParaRPr>
          </a:p>
        </p:txBody>
      </p:sp>
      <p:pic>
        <p:nvPicPr>
          <p:cNvPr id="5" name="Picture 2" descr="An illustration shows the pairing between 8-Oxaguanine and Adenine. 8-Oxaguanine has a five-membered ring and a six-membered ring fused together. The six-membered ring has N H at the top vertex and N at the lower left vertex. The upper left vertex is bonded to N H 2. The right side vertex is bonded to O, which is hydrogen bonded to H of Adenine. There is a double bond on the upper left side and on the bottom side, which is shared with the five-membered ring. The five-membered ring has N at the lower left vertex bonded to something else, a red highlighted double bond to O at the bottom vertex, and N bonded to red highlighted H at the lower right vertex. This H is hydrogen bonded to an N of Adenine. Adenine has a six-membered ring fused to a five-membered ring. The five-membered ring has N at the top vertex, is bonded to H at the right side vertex, and has N bonded to something else at the lower right vertex. It has a double bond on the upper right side. The six-membered ring has N at the bottom vertex, is bonded to something else at the lower left vertex, has N that is hydrogen bonded to O of L-Oxaguanine at the upper left side vertex, and has N H 2 in which one H is hydrogen bonded to O of L-Oxaguanine at the top vertex.It has alternating double and single bond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758383" y="1904850"/>
            <a:ext cx="7627234" cy="438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258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Adenine </a:t>
            </a:r>
            <a:r>
              <a:rPr lang="en-US" dirty="0" smtClean="0">
                <a:solidFill>
                  <a:srgbClr val="843C0C"/>
                </a:solidFill>
              </a:rPr>
              <a:t>Deamination</a:t>
            </a:r>
            <a:endParaRPr lang="en-US" dirty="0">
              <a:solidFill>
                <a:srgbClr val="843C0C"/>
              </a:solidFill>
            </a:endParaRPr>
          </a:p>
        </p:txBody>
      </p:sp>
      <p:pic>
        <p:nvPicPr>
          <p:cNvPr id="6" name="Picture 2" descr="An equation shows the conversion of Adenine to Hypoxanthine. Adenine has a five-membered ring and a six-membered ring fused together. The five-membered ring has N at the top vertex, N bonded to something else at the lower left vertex, and an H bonded to the upper left vertex. There is a double bond on the upper left side. The six-membered ring has N at the lower left and right side vertices, H bonded to the lower right vertex, and N H 2 bonded to the upper right vertex. It has alternating double and single bonds. Red highlighted H 2 O is added and N H 3 is removed. Hypoxanthine has a similar structure except that the top right vertex is double bonded to red highlighted oxygen and the N at the right side vertex is bonded to red highlighted 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8" y="2573601"/>
            <a:ext cx="8113105" cy="267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320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Bases can be Damaged by Oxidizing Agents, Alkylating Agents, and Light </a:t>
            </a:r>
            <a:r>
              <a:rPr lang="en-US" sz="2800" dirty="0" smtClean="0">
                <a:solidFill>
                  <a:srgbClr val="843C0C"/>
                </a:solidFill>
              </a:rPr>
              <a:t>(2/2</a:t>
            </a:r>
            <a:r>
              <a:rPr lang="en-US" sz="2800" dirty="0">
                <a:solidFill>
                  <a:srgbClr val="843C0C"/>
                </a:solidFill>
              </a:rPr>
              <a:t>)</a:t>
            </a:r>
            <a:endParaRPr lang="en-US" sz="2800" dirty="0"/>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sz="2400" dirty="0"/>
              <a:t>Examples of agents that can cause DNA damage</a:t>
            </a:r>
            <a:r>
              <a:rPr lang="en-US" sz="2400" dirty="0" smtClean="0"/>
              <a:t>:</a:t>
            </a:r>
            <a:endParaRPr lang="en-US" sz="2400" dirty="0"/>
          </a:p>
          <a:p>
            <a:pPr lvl="1">
              <a:spcAft>
                <a:spcPts val="1200"/>
              </a:spcAft>
              <a:defRPr/>
            </a:pPr>
            <a:r>
              <a:rPr lang="en-US" sz="2200" dirty="0" err="1"/>
              <a:t>Aflatoxin</a:t>
            </a:r>
            <a:r>
              <a:rPr lang="en-US" sz="2200" dirty="0"/>
              <a:t> is converted into a highly reactive epoxide that reacts with guanine, forming a compound that, during replication, converts a C–G base pair into a A–T base pair</a:t>
            </a:r>
            <a:r>
              <a:rPr lang="en-US" sz="2200" dirty="0" smtClean="0"/>
              <a:t>.</a:t>
            </a:r>
            <a:endParaRPr lang="en-US" sz="2200" dirty="0"/>
          </a:p>
          <a:p>
            <a:pPr lvl="1">
              <a:spcAft>
                <a:spcPts val="1200"/>
              </a:spcAft>
              <a:defRPr/>
            </a:pPr>
            <a:r>
              <a:rPr lang="en-US" sz="2200" dirty="0"/>
              <a:t>Ultraviolet radiation can covalently link adjacent </a:t>
            </a:r>
            <a:r>
              <a:rPr lang="en-US" sz="2200" dirty="0" err="1"/>
              <a:t>pyrimidines</a:t>
            </a:r>
            <a:r>
              <a:rPr lang="en-US" sz="2200" dirty="0"/>
              <a:t>, thereby blocking </a:t>
            </a:r>
            <a:r>
              <a:rPr lang="en-US" sz="2200" dirty="0" smtClean="0"/>
              <a:t>replication.</a:t>
            </a:r>
            <a:endParaRPr lang="en-US" sz="2200" dirty="0"/>
          </a:p>
          <a:p>
            <a:pPr lvl="1">
              <a:spcAft>
                <a:spcPts val="1200"/>
              </a:spcAft>
              <a:defRPr/>
            </a:pPr>
            <a:r>
              <a:rPr lang="en-US" sz="2200" dirty="0" err="1"/>
              <a:t>Psoralen</a:t>
            </a:r>
            <a:r>
              <a:rPr lang="en-US" sz="2200" dirty="0"/>
              <a:t>, a product of a Chinese herb, forms </a:t>
            </a:r>
            <a:r>
              <a:rPr lang="en-US" sz="2200" dirty="0" err="1"/>
              <a:t>interstrand</a:t>
            </a:r>
            <a:r>
              <a:rPr lang="en-US" sz="2200" dirty="0"/>
              <a:t> cross-links that disrupt replication</a:t>
            </a:r>
            <a:r>
              <a:rPr lang="en-US" sz="2200" dirty="0" smtClean="0"/>
              <a:t>.</a:t>
            </a:r>
            <a:endParaRPr lang="en-US" sz="2200" dirty="0"/>
          </a:p>
          <a:p>
            <a:pPr lvl="1">
              <a:spcAft>
                <a:spcPts val="1200"/>
              </a:spcAft>
              <a:defRPr/>
            </a:pPr>
            <a:r>
              <a:rPr lang="en-US" sz="2200" dirty="0"/>
              <a:t>High-energy electromagnetic radiation, such as x-rays, may cause breaks in the DNA strands.</a:t>
            </a:r>
          </a:p>
        </p:txBody>
      </p:sp>
    </p:spTree>
    <p:extLst>
      <p:ext uri="{BB962C8B-B14F-4D97-AF65-F5344CB8AC3E}">
        <p14:creationId xmlns:p14="http://schemas.microsoft.com/office/powerpoint/2010/main" val="61185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Replication, </a:t>
            </a:r>
            <a:r>
              <a:rPr lang="en-US" dirty="0" smtClean="0">
                <a:solidFill>
                  <a:srgbClr val="843C0C"/>
                </a:solidFill>
              </a:rPr>
              <a:t>Damage</a:t>
            </a:r>
            <a:r>
              <a:rPr lang="en-US" dirty="0">
                <a:solidFill>
                  <a:srgbClr val="843C0C"/>
                </a:solidFill>
              </a:rPr>
              <a:t>, and </a:t>
            </a:r>
            <a:r>
              <a:rPr lang="en-US" dirty="0" smtClean="0">
                <a:solidFill>
                  <a:srgbClr val="843C0C"/>
                </a:solidFill>
              </a:rPr>
              <a:t>Repair</a:t>
            </a:r>
            <a:endParaRPr lang="en-US" dirty="0">
              <a:solidFill>
                <a:srgbClr val="843C0C"/>
              </a:solidFill>
            </a:endParaRPr>
          </a:p>
        </p:txBody>
      </p:sp>
      <p:pic>
        <p:nvPicPr>
          <p:cNvPr id="6" name="Picture 2" descr="An illustration shows the stages in DNA replication, damage, and repair. The parent molecule undergoes replication, forming a daughter molecule with one parental and one new complementary strand.  The parent strand has a dark spot, undergoes damage and obtains multiple yellow spots, and then undergoes repair to have two strands with no spo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33911" y="2765613"/>
            <a:ext cx="8276178" cy="232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75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Aflatoxin </a:t>
            </a:r>
            <a:r>
              <a:rPr lang="en-US" dirty="0" smtClean="0">
                <a:solidFill>
                  <a:srgbClr val="843C0C"/>
                </a:solidFill>
              </a:rPr>
              <a:t>Activation</a:t>
            </a:r>
            <a:endParaRPr lang="en-US" dirty="0">
              <a:solidFill>
                <a:srgbClr val="843C0C"/>
              </a:solidFill>
            </a:endParaRPr>
          </a:p>
        </p:txBody>
      </p:sp>
      <p:pic>
        <p:nvPicPr>
          <p:cNvPr id="5" name="Picture 2" descr="An equation shows the conversion of Alflatoxin B1 to an Active DNA-modifying agent. Aflatoxin has five fused rings in the following order: a five-membered ring with O at the lower left vertex and a double bond on the top left side, with H hash bonded to the right side and lower right vertices shared with the next ring, and with the lower right side shared with the next ring; a five-membered ring with O at the bottom vertex; a six-membered benzene ring with O C H 3 bonded to the lower right vertex and the top right side shared with the next ring; a six-membered ring with O at the upper left vertex, double bonded to O at the top vertex, and with a right side shared with the next ring; a five-membered ring with a double bond to O at the top vertex. With the addition of cytochrome P 450, an active DNA-modifying agent is formed. Its skeletal structure is similar to that of the reactant except that the first ring has a red highlighted O wedge bonded to its upper left and top vertices, forming a three-membered rin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6" y="1850782"/>
            <a:ext cx="4480189" cy="477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070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Cross-linked </a:t>
            </a:r>
            <a:r>
              <a:rPr lang="en-US" dirty="0" smtClean="0">
                <a:solidFill>
                  <a:srgbClr val="843C0C"/>
                </a:solidFill>
              </a:rPr>
              <a:t>Dimer </a:t>
            </a:r>
            <a:r>
              <a:rPr lang="en-US" dirty="0">
                <a:solidFill>
                  <a:srgbClr val="843C0C"/>
                </a:solidFill>
              </a:rPr>
              <a:t>of </a:t>
            </a:r>
            <a:r>
              <a:rPr lang="en-US" dirty="0" smtClean="0">
                <a:solidFill>
                  <a:srgbClr val="843C0C"/>
                </a:solidFill>
              </a:rPr>
              <a:t>Two </a:t>
            </a:r>
            <a:r>
              <a:rPr lang="en-US" dirty="0">
                <a:solidFill>
                  <a:srgbClr val="843C0C"/>
                </a:solidFill>
              </a:rPr>
              <a:t>T</a:t>
            </a:r>
            <a:r>
              <a:rPr lang="en-US" dirty="0" smtClean="0">
                <a:solidFill>
                  <a:srgbClr val="843C0C"/>
                </a:solidFill>
              </a:rPr>
              <a:t>hymine </a:t>
            </a:r>
            <a:r>
              <a:rPr lang="en-US" dirty="0">
                <a:solidFill>
                  <a:srgbClr val="843C0C"/>
                </a:solidFill>
              </a:rPr>
              <a:t>B</a:t>
            </a:r>
            <a:r>
              <a:rPr lang="en-US" dirty="0" smtClean="0">
                <a:solidFill>
                  <a:srgbClr val="843C0C"/>
                </a:solidFill>
              </a:rPr>
              <a:t>ases</a:t>
            </a:r>
            <a:endParaRPr lang="en-US" dirty="0">
              <a:solidFill>
                <a:srgbClr val="843C0C"/>
              </a:solidFill>
            </a:endParaRPr>
          </a:p>
        </p:txBody>
      </p:sp>
      <p:pic>
        <p:nvPicPr>
          <p:cNvPr id="6" name="Picture 2" descr="An illustration shows the skeletal structure and a ball-and-stick model of a Thymine dimer, which has two six-membered rings bonded together. The Thymine dimer has a six-membered ring on the left. The upper left vertex has N bonded to H, the lower left vertex is double bonded to O, the bottom vertex is N bonded to something else, the top vertex is double bonded to O, and the top right vertex is wedge bonded to C H 3. The top right vertex is hash bonded to the top left vertex of the next six-membered ring and the bottom right vertex is hash bonded to the bottom left vertex of the next six-membered ring. The six-membered ring has a double bonded O attached to the top vertex, N bonded to H at the top right vertex, a double bonded O attached to the bottom right vertex, N bonded to something else at the bottom vertex, and C H 3 hash bonded to the top left vertex. The ball and stick model shows one ring positioned over the other rin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84930" y="2672579"/>
            <a:ext cx="8194236" cy="263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045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A </a:t>
            </a:r>
            <a:r>
              <a:rPr lang="en-US" dirty="0" smtClean="0">
                <a:solidFill>
                  <a:srgbClr val="843C0C"/>
                </a:solidFill>
              </a:rPr>
              <a:t>Cross-linking </a:t>
            </a:r>
            <a:r>
              <a:rPr lang="en-US" dirty="0">
                <a:solidFill>
                  <a:srgbClr val="843C0C"/>
                </a:solidFill>
              </a:rPr>
              <a:t>A</a:t>
            </a:r>
            <a:r>
              <a:rPr lang="en-US" dirty="0" smtClean="0">
                <a:solidFill>
                  <a:srgbClr val="843C0C"/>
                </a:solidFill>
              </a:rPr>
              <a:t>gent</a:t>
            </a:r>
            <a:endParaRPr lang="en-US" dirty="0">
              <a:solidFill>
                <a:srgbClr val="843C0C"/>
              </a:solidFill>
            </a:endParaRPr>
          </a:p>
        </p:txBody>
      </p:sp>
      <p:sp>
        <p:nvSpPr>
          <p:cNvPr id="3" name="Content Placeholder 2"/>
          <p:cNvSpPr>
            <a:spLocks noGrp="1"/>
          </p:cNvSpPr>
          <p:nvPr>
            <p:ph idx="1"/>
          </p:nvPr>
        </p:nvSpPr>
        <p:spPr/>
        <p:txBody>
          <a:bodyPr>
            <a:normAutofit/>
          </a:bodyPr>
          <a:lstStyle/>
          <a:p>
            <a:r>
              <a:rPr lang="en-US" sz="2400" dirty="0"/>
              <a:t>The compound </a:t>
            </a:r>
            <a:r>
              <a:rPr lang="en-US" sz="2400" dirty="0" err="1"/>
              <a:t>psoralen</a:t>
            </a:r>
            <a:r>
              <a:rPr lang="en-US" sz="2400" dirty="0"/>
              <a:t> and its derivatives can form </a:t>
            </a:r>
            <a:r>
              <a:rPr lang="en-US" sz="2400" dirty="0" err="1"/>
              <a:t>interstrand</a:t>
            </a:r>
            <a:r>
              <a:rPr lang="en-US" sz="2400" dirty="0"/>
              <a:t> cross-links through two reactive sites that can form adducts with nucleotide bases</a:t>
            </a:r>
            <a:r>
              <a:rPr lang="en-US" sz="2400" dirty="0" smtClean="0"/>
              <a:t>.</a:t>
            </a:r>
            <a:endParaRPr lang="en-US" sz="4400" dirty="0"/>
          </a:p>
        </p:txBody>
      </p:sp>
      <p:pic>
        <p:nvPicPr>
          <p:cNvPr id="8" name="Picture 2" descr="An illustration shows the structure of Psoralen. A five-membered ring with O at the lower left vertex has a right side that has a double bond and is shared with the next ring. The upper left side has a double bond that is labeled as Site 1. The central ring is a benzene ring, which shares its right side with the third ring. The third ring is a six-membered ring with a double-bond labeled as Site 2 as its upper right side, O at the bottom vertex, and double bonded O a the lower right vert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55694" y="3603775"/>
            <a:ext cx="7032612" cy="262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189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DNA </a:t>
            </a:r>
            <a:r>
              <a:rPr lang="en-US" sz="3200" dirty="0" smtClean="0">
                <a:solidFill>
                  <a:srgbClr val="843C0C"/>
                </a:solidFill>
              </a:rPr>
              <a:t>Damage </a:t>
            </a:r>
            <a:r>
              <a:rPr lang="en-US" sz="3200" dirty="0">
                <a:solidFill>
                  <a:srgbClr val="843C0C"/>
                </a:solidFill>
              </a:rPr>
              <a:t>can be </a:t>
            </a:r>
            <a:r>
              <a:rPr lang="en-US" sz="3200" dirty="0" smtClean="0">
                <a:solidFill>
                  <a:srgbClr val="843C0C"/>
                </a:solidFill>
              </a:rPr>
              <a:t>Detected </a:t>
            </a:r>
            <a:r>
              <a:rPr lang="en-US" sz="3200" dirty="0">
                <a:solidFill>
                  <a:srgbClr val="843C0C"/>
                </a:solidFill>
              </a:rPr>
              <a:t>and </a:t>
            </a:r>
            <a:r>
              <a:rPr lang="en-US" sz="3200" dirty="0" smtClean="0">
                <a:solidFill>
                  <a:srgbClr val="843C0C"/>
                </a:solidFill>
              </a:rPr>
              <a:t>Repaired </a:t>
            </a:r>
            <a:r>
              <a:rPr lang="en-US" sz="3200" dirty="0">
                <a:solidFill>
                  <a:srgbClr val="843C0C"/>
                </a:solidFill>
              </a:rPr>
              <a:t>by a </a:t>
            </a:r>
            <a:r>
              <a:rPr lang="en-US" sz="3200" dirty="0" smtClean="0">
                <a:solidFill>
                  <a:srgbClr val="843C0C"/>
                </a:solidFill>
              </a:rPr>
              <a:t>Variety </a:t>
            </a:r>
            <a:r>
              <a:rPr lang="en-US" sz="3200" dirty="0">
                <a:solidFill>
                  <a:srgbClr val="843C0C"/>
                </a:solidFill>
              </a:rPr>
              <a:t>of </a:t>
            </a:r>
            <a:r>
              <a:rPr lang="en-US" sz="3200" dirty="0">
                <a:solidFill>
                  <a:srgbClr val="843C0C"/>
                </a:solidFill>
              </a:rPr>
              <a:t>S</a:t>
            </a:r>
            <a:r>
              <a:rPr lang="en-US" sz="3200" dirty="0" smtClean="0">
                <a:solidFill>
                  <a:srgbClr val="843C0C"/>
                </a:solidFill>
              </a:rPr>
              <a:t>ystems </a:t>
            </a:r>
            <a:r>
              <a:rPr lang="en-US" sz="3200" dirty="0" smtClean="0">
                <a:solidFill>
                  <a:srgbClr val="843C0C"/>
                </a:solidFill>
              </a:rPr>
              <a:t>(</a:t>
            </a:r>
            <a:r>
              <a:rPr lang="en-US" sz="3200" dirty="0" smtClean="0">
                <a:solidFill>
                  <a:srgbClr val="843C0C"/>
                </a:solidFill>
              </a:rPr>
              <a:t>1/4</a:t>
            </a:r>
            <a:r>
              <a:rPr lang="en-US" sz="3200" dirty="0" smtClean="0">
                <a:solidFill>
                  <a:srgbClr val="843C0C"/>
                </a:solidFill>
              </a:rPr>
              <a:t>)</a:t>
            </a:r>
            <a:endParaRPr lang="en-US" sz="3200"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sz="2400" dirty="0"/>
              <a:t>DNA repair systems follow the same mechanistic outline</a:t>
            </a:r>
            <a:r>
              <a:rPr lang="en-US" sz="2400" dirty="0" smtClean="0"/>
              <a:t>:</a:t>
            </a:r>
            <a:endParaRPr lang="en-US" sz="2400" dirty="0"/>
          </a:p>
          <a:p>
            <a:pPr lvl="1">
              <a:spcAft>
                <a:spcPts val="1200"/>
              </a:spcAft>
              <a:buFontTx/>
              <a:buAutoNum type="arabicPeriod"/>
              <a:defRPr/>
            </a:pPr>
            <a:r>
              <a:rPr lang="en-US" sz="2000" dirty="0"/>
              <a:t>Recognize the inappropriate base(s</a:t>
            </a:r>
            <a:r>
              <a:rPr lang="en-US" sz="2000" dirty="0" smtClean="0"/>
              <a:t>).</a:t>
            </a:r>
            <a:endParaRPr lang="en-US" sz="2000" dirty="0"/>
          </a:p>
          <a:p>
            <a:pPr lvl="1">
              <a:spcAft>
                <a:spcPts val="1200"/>
              </a:spcAft>
              <a:buFontTx/>
              <a:buAutoNum type="arabicPeriod"/>
              <a:defRPr/>
            </a:pPr>
            <a:r>
              <a:rPr lang="en-US" sz="2000" dirty="0"/>
              <a:t>Remove the inappropriate base(s</a:t>
            </a:r>
            <a:r>
              <a:rPr lang="en-US" sz="2000" dirty="0" smtClean="0"/>
              <a:t>).</a:t>
            </a:r>
            <a:endParaRPr lang="en-US" sz="2000" dirty="0"/>
          </a:p>
          <a:p>
            <a:pPr lvl="1">
              <a:spcAft>
                <a:spcPts val="1200"/>
              </a:spcAft>
              <a:buFontTx/>
              <a:buAutoNum type="arabicPeriod"/>
              <a:defRPr/>
            </a:pPr>
            <a:r>
              <a:rPr lang="en-US" sz="2000" dirty="0"/>
              <a:t>Fill in the resulting gap using DNA polymerase I and DNA ligase</a:t>
            </a:r>
            <a:r>
              <a:rPr lang="en-US" sz="2000" dirty="0" smtClean="0"/>
              <a:t>.</a:t>
            </a:r>
            <a:endParaRPr lang="en-US" sz="2000" dirty="0"/>
          </a:p>
          <a:p>
            <a:pPr>
              <a:spcAft>
                <a:spcPts val="1200"/>
              </a:spcAft>
              <a:defRPr/>
            </a:pPr>
            <a:r>
              <a:rPr lang="en-US" sz="2400" dirty="0"/>
              <a:t>The first DNA repair step occurs when DNA polymerase proofreads the newly synthesized DNA and corrects mismatches</a:t>
            </a:r>
            <a:r>
              <a:rPr lang="en-US" sz="2400" dirty="0" smtClean="0"/>
              <a:t>.</a:t>
            </a:r>
            <a:endParaRPr lang="en-US" sz="2400" dirty="0"/>
          </a:p>
        </p:txBody>
      </p:sp>
    </p:spTree>
    <p:extLst>
      <p:ext uri="{BB962C8B-B14F-4D97-AF65-F5344CB8AC3E}">
        <p14:creationId xmlns:p14="http://schemas.microsoft.com/office/powerpoint/2010/main" val="21680516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Proofreading</a:t>
            </a:r>
          </a:p>
        </p:txBody>
      </p:sp>
      <p:pic>
        <p:nvPicPr>
          <p:cNvPr id="5" name="Picture 2" descr="An illustration shows the stages in proofreading. The exonuclease has a somewhat spherical portion above the template strand of D N A, and a somewhat oblong portion that is behind the D N A, both attached to a spherical portion below the D N A and above a larger spherical portion with a circle labeled as Exonuclease active site. The 3 prime end of one strand extends down to the active site after Migration to the exonuclease site occurs.  Cleavage occurs and the next figure shows that the bottom portion of the D N A strand, which had previously been in the active site, has been remov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2901780"/>
            <a:ext cx="8112551" cy="200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4012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DNA Damage can be Detected and Repaired by a Variety of Systems </a:t>
            </a:r>
            <a:r>
              <a:rPr lang="en-US" sz="3200" dirty="0" smtClean="0">
                <a:solidFill>
                  <a:srgbClr val="843C0C"/>
                </a:solidFill>
              </a:rPr>
              <a:t>(2/4</a:t>
            </a:r>
            <a:r>
              <a:rPr lang="en-US" sz="3200" dirty="0">
                <a:solidFill>
                  <a:srgbClr val="843C0C"/>
                </a:solidFill>
              </a:rPr>
              <a:t>)</a:t>
            </a:r>
            <a:endParaRPr lang="en-US" sz="3200" dirty="0"/>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dirty="0"/>
              <a:t>Mismatch-repair systems correct errors not corrected by proofreading</a:t>
            </a:r>
            <a:r>
              <a:rPr lang="en-US" dirty="0" smtClean="0"/>
              <a:t>.</a:t>
            </a:r>
            <a:endParaRPr lang="en-US" dirty="0"/>
          </a:p>
          <a:p>
            <a:pPr>
              <a:spcAft>
                <a:spcPts val="1200"/>
              </a:spcAft>
              <a:defRPr/>
            </a:pPr>
            <a:r>
              <a:rPr lang="en-US" dirty="0"/>
              <a:t>In </a:t>
            </a:r>
            <a:r>
              <a:rPr lang="en-US" i="1" dirty="0"/>
              <a:t>E. coli</a:t>
            </a:r>
            <a:r>
              <a:rPr lang="en-US" dirty="0"/>
              <a:t>, two proteins are required for mismatch repair: one to recognize the error and one to recruit an endonuclease to cleave the DNA</a:t>
            </a:r>
            <a:r>
              <a:rPr lang="en-US" dirty="0" smtClean="0"/>
              <a:t>.</a:t>
            </a:r>
            <a:endParaRPr lang="en-US" dirty="0"/>
          </a:p>
          <a:p>
            <a:pPr>
              <a:spcAft>
                <a:spcPts val="1200"/>
              </a:spcAft>
              <a:defRPr/>
            </a:pPr>
            <a:r>
              <a:rPr lang="en-US" dirty="0"/>
              <a:t>Direct repair refers to forms of repair that correct mistakes </a:t>
            </a:r>
            <a:r>
              <a:rPr lang="en-US" i="1" dirty="0"/>
              <a:t>without</a:t>
            </a:r>
            <a:r>
              <a:rPr lang="en-US" dirty="0"/>
              <a:t> having to remove any fragments of DNA</a:t>
            </a:r>
            <a:r>
              <a:rPr lang="en-US" dirty="0" smtClean="0"/>
              <a:t>.</a:t>
            </a:r>
            <a:endParaRPr lang="en-US" dirty="0"/>
          </a:p>
          <a:p>
            <a:pPr>
              <a:spcAft>
                <a:spcPts val="1200"/>
              </a:spcAft>
              <a:defRPr/>
            </a:pPr>
            <a:r>
              <a:rPr lang="en-US" dirty="0"/>
              <a:t>DNA </a:t>
            </a:r>
            <a:r>
              <a:rPr lang="en-US" dirty="0" err="1"/>
              <a:t>photolyase</a:t>
            </a:r>
            <a:r>
              <a:rPr lang="en-US" dirty="0"/>
              <a:t> is an example of direct repair. It uses light energy to cleave pyrimidine dimers.</a:t>
            </a:r>
          </a:p>
        </p:txBody>
      </p:sp>
    </p:spTree>
    <p:extLst>
      <p:ext uri="{BB962C8B-B14F-4D97-AF65-F5344CB8AC3E}">
        <p14:creationId xmlns:p14="http://schemas.microsoft.com/office/powerpoint/2010/main" val="12639210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Mismatch </a:t>
            </a:r>
            <a:r>
              <a:rPr lang="en-US" dirty="0" smtClean="0">
                <a:solidFill>
                  <a:srgbClr val="843C0C"/>
                </a:solidFill>
              </a:rPr>
              <a:t>Repair</a:t>
            </a:r>
            <a:endParaRPr lang="en-US" dirty="0">
              <a:solidFill>
                <a:srgbClr val="843C0C"/>
              </a:solidFill>
            </a:endParaRPr>
          </a:p>
        </p:txBody>
      </p:sp>
      <p:sp>
        <p:nvSpPr>
          <p:cNvPr id="3" name="Content Placeholder 2"/>
          <p:cNvSpPr>
            <a:spLocks noGrp="1"/>
          </p:cNvSpPr>
          <p:nvPr>
            <p:ph idx="1"/>
          </p:nvPr>
        </p:nvSpPr>
        <p:spPr>
          <a:xfrm>
            <a:off x="457200" y="1600200"/>
            <a:ext cx="4667250" cy="4972049"/>
          </a:xfrm>
        </p:spPr>
        <p:txBody>
          <a:bodyPr>
            <a:noAutofit/>
          </a:bodyPr>
          <a:lstStyle/>
          <a:p>
            <a:pPr>
              <a:spcAft>
                <a:spcPts val="1200"/>
              </a:spcAft>
            </a:pPr>
            <a:r>
              <a:rPr lang="en-US" sz="2200" dirty="0"/>
              <a:t>DNA mismatch repair in </a:t>
            </a:r>
            <a:r>
              <a:rPr lang="en-US" sz="2200" i="1" dirty="0"/>
              <a:t>E. coli</a:t>
            </a:r>
            <a:r>
              <a:rPr lang="en-US" sz="2200" dirty="0"/>
              <a:t> is initiated by the interplay of </a:t>
            </a:r>
            <a:r>
              <a:rPr lang="en-US" sz="2200" dirty="0" err="1"/>
              <a:t>MutS</a:t>
            </a:r>
            <a:r>
              <a:rPr lang="en-US" sz="2200" dirty="0"/>
              <a:t>, </a:t>
            </a:r>
            <a:r>
              <a:rPr lang="en-US" sz="2200" dirty="0" err="1"/>
              <a:t>MutL</a:t>
            </a:r>
            <a:r>
              <a:rPr lang="en-US" sz="2200" dirty="0"/>
              <a:t>, and </a:t>
            </a:r>
            <a:r>
              <a:rPr lang="en-US" sz="2200" dirty="0" err="1"/>
              <a:t>MutH</a:t>
            </a:r>
            <a:r>
              <a:rPr lang="en-US" sz="2200" dirty="0"/>
              <a:t> proteins</a:t>
            </a:r>
            <a:r>
              <a:rPr lang="en-US" sz="2200" dirty="0" smtClean="0"/>
              <a:t>.</a:t>
            </a:r>
            <a:endParaRPr lang="en-US" sz="2200" dirty="0"/>
          </a:p>
          <a:p>
            <a:pPr>
              <a:spcAft>
                <a:spcPts val="1200"/>
              </a:spcAft>
            </a:pPr>
            <a:r>
              <a:rPr lang="en-US" sz="2200" dirty="0"/>
              <a:t>A G—T mismatch is recognized by </a:t>
            </a:r>
            <a:r>
              <a:rPr lang="en-US" sz="2200" dirty="0" err="1"/>
              <a:t>MutS</a:t>
            </a:r>
            <a:r>
              <a:rPr lang="en-US" sz="2200" dirty="0"/>
              <a:t>. </a:t>
            </a:r>
            <a:r>
              <a:rPr lang="en-US" sz="2200" dirty="0" err="1"/>
              <a:t>MutH</a:t>
            </a:r>
            <a:r>
              <a:rPr lang="en-US" sz="2200" dirty="0"/>
              <a:t> cleaves the backbone in the vicinity of the mismatch</a:t>
            </a:r>
            <a:r>
              <a:rPr lang="en-US" sz="2200" dirty="0" smtClean="0"/>
              <a:t>.</a:t>
            </a:r>
            <a:endParaRPr lang="en-US" sz="2200" dirty="0"/>
          </a:p>
          <a:p>
            <a:pPr>
              <a:spcAft>
                <a:spcPts val="1200"/>
              </a:spcAft>
            </a:pPr>
            <a:r>
              <a:rPr lang="en-US" sz="2200" dirty="0"/>
              <a:t>A segment of the DNA strand containing the erroneous T is removed by </a:t>
            </a:r>
            <a:r>
              <a:rPr lang="en-US" sz="2200" dirty="0" err="1"/>
              <a:t>exonuclease</a:t>
            </a:r>
            <a:r>
              <a:rPr lang="en-US" sz="2200" dirty="0"/>
              <a:t> I and synthesized anew by DNA polymerase III.</a:t>
            </a:r>
          </a:p>
        </p:txBody>
      </p:sp>
      <p:pic>
        <p:nvPicPr>
          <p:cNvPr id="6" name="Picture 2" descr="An illustration shows the process involved in mismatch repair. In a strand, there is a G-T mismatch. G is in the strand that runs from 3 prime to 5 prime, while T is in strand that runs from 5 prime to 3 prime. Protein Mut S attaches itself to to the D N A where the G is located. Mut S is attached to Mut L, which in turn is attached to Mut H. Mut H cleaves the strand that runs from 5 prime to 3 prime. After the action of exonuclease 1, a fragment of the 5 prime to 3 prime strand is excised and only proteins Mut S and Mut L remain. After the action of D N A polymerase 3, the 5 prime to 3 prime D N A is complete once again and the T is replaced by C."/>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69016" y="1955232"/>
            <a:ext cx="3702635" cy="402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500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DNA Damage can be Detected and Repaired by a Variety of Systems </a:t>
            </a:r>
            <a:r>
              <a:rPr lang="en-US" sz="3200" dirty="0" smtClean="0">
                <a:solidFill>
                  <a:srgbClr val="843C0C"/>
                </a:solidFill>
              </a:rPr>
              <a:t>(4/4</a:t>
            </a:r>
            <a:r>
              <a:rPr lang="en-US" sz="3200" dirty="0">
                <a:solidFill>
                  <a:srgbClr val="843C0C"/>
                </a:solidFill>
              </a:rPr>
              <a:t>)</a:t>
            </a:r>
            <a:endParaRPr lang="en-US" sz="3200" dirty="0"/>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dirty="0"/>
              <a:t>In base-excision repair, modified bases are corrected by several enzymes. The enzyme </a:t>
            </a:r>
            <a:r>
              <a:rPr lang="en-US" dirty="0" err="1"/>
              <a:t>AlkA</a:t>
            </a:r>
            <a:r>
              <a:rPr lang="en-US" dirty="0"/>
              <a:t> removes the base. The site of the missing base is called an AP site</a:t>
            </a:r>
            <a:r>
              <a:rPr lang="en-US" dirty="0" smtClean="0"/>
              <a:t>.</a:t>
            </a:r>
            <a:endParaRPr lang="en-US" dirty="0"/>
          </a:p>
          <a:p>
            <a:pPr>
              <a:spcAft>
                <a:spcPts val="1200"/>
              </a:spcAft>
              <a:defRPr/>
            </a:pPr>
            <a:r>
              <a:rPr lang="en-US" dirty="0"/>
              <a:t>The DNA backbone at the AP site is cleaved by AP endonuclease, and a </a:t>
            </a:r>
            <a:r>
              <a:rPr lang="en-US" dirty="0" err="1"/>
              <a:t>phosphodiesterase</a:t>
            </a:r>
            <a:r>
              <a:rPr lang="en-US" dirty="0"/>
              <a:t> excises the </a:t>
            </a:r>
            <a:r>
              <a:rPr lang="en-US" dirty="0" err="1"/>
              <a:t>deoxyribose</a:t>
            </a:r>
            <a:r>
              <a:rPr lang="en-US" dirty="0"/>
              <a:t> phosphate. The gap is repaired by DNA polymerase I and DNA ligase.</a:t>
            </a:r>
          </a:p>
        </p:txBody>
      </p:sp>
    </p:spTree>
    <p:extLst>
      <p:ext uri="{BB962C8B-B14F-4D97-AF65-F5344CB8AC3E}">
        <p14:creationId xmlns:p14="http://schemas.microsoft.com/office/powerpoint/2010/main" val="11454218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rPr>
              <a:t>Structure of DNA-repair </a:t>
            </a:r>
            <a:r>
              <a:rPr lang="en-US" dirty="0" smtClean="0">
                <a:solidFill>
                  <a:srgbClr val="843C0C"/>
                </a:solidFill>
              </a:rPr>
              <a:t>Enzyme</a:t>
            </a:r>
            <a:endParaRPr lang="en-US" dirty="0">
              <a:solidFill>
                <a:srgbClr val="843C0C"/>
              </a:solidFill>
            </a:endParaRPr>
          </a:p>
        </p:txBody>
      </p:sp>
      <p:sp>
        <p:nvSpPr>
          <p:cNvPr id="3" name="Content Placeholder 2"/>
          <p:cNvSpPr>
            <a:spLocks noGrp="1"/>
          </p:cNvSpPr>
          <p:nvPr>
            <p:ph idx="1"/>
          </p:nvPr>
        </p:nvSpPr>
        <p:spPr>
          <a:xfrm>
            <a:off x="457200" y="1600200"/>
            <a:ext cx="8229600" cy="2073165"/>
          </a:xfrm>
        </p:spPr>
        <p:txBody>
          <a:bodyPr>
            <a:normAutofit fontScale="92500" lnSpcReduction="20000"/>
          </a:bodyPr>
          <a:lstStyle/>
          <a:p>
            <a:pPr>
              <a:lnSpc>
                <a:spcPct val="120000"/>
              </a:lnSpc>
            </a:pPr>
            <a:r>
              <a:rPr lang="en-US" dirty="0"/>
              <a:t>A complex between the DNA-repair enzyme </a:t>
            </a:r>
            <a:r>
              <a:rPr lang="en-US" dirty="0" err="1"/>
              <a:t>AlkA</a:t>
            </a:r>
            <a:r>
              <a:rPr lang="en-US" dirty="0"/>
              <a:t> and an analog of a DNA molecule missing a purine base (an </a:t>
            </a:r>
            <a:r>
              <a:rPr lang="en-US" dirty="0" err="1"/>
              <a:t>apurinic</a:t>
            </a:r>
            <a:r>
              <a:rPr lang="en-US" dirty="0"/>
              <a:t> site) is shown. </a:t>
            </a:r>
            <a:r>
              <a:rPr lang="en-US" i="1" dirty="0"/>
              <a:t>Notice</a:t>
            </a:r>
            <a:r>
              <a:rPr lang="en-US" dirty="0"/>
              <a:t> that the backbone sugar in the </a:t>
            </a:r>
            <a:r>
              <a:rPr lang="en-US" dirty="0" err="1"/>
              <a:t>apurinic</a:t>
            </a:r>
            <a:r>
              <a:rPr lang="en-US" dirty="0"/>
              <a:t> site is flipped out of the double helix into the active site of the enzyme.</a:t>
            </a:r>
          </a:p>
        </p:txBody>
      </p:sp>
      <p:pic>
        <p:nvPicPr>
          <p:cNvPr id="6" name="Picture 2" descr="An illustration shows an analog of a D N A molecule with a missing purine base at the bottom of a ribbon diagram of the D N A-repair enzyme A l k A. A backbone sugar has been flipp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668663" y="3846938"/>
            <a:ext cx="3806675" cy="2713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788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DNA Damage can be Detected and Repaired by a Variety of Systems </a:t>
            </a:r>
            <a:r>
              <a:rPr lang="en-US" sz="3200" dirty="0" smtClean="0">
                <a:solidFill>
                  <a:srgbClr val="843C0C"/>
                </a:solidFill>
              </a:rPr>
              <a:t>(4/4</a:t>
            </a:r>
            <a:r>
              <a:rPr lang="en-US" sz="3200" dirty="0">
                <a:solidFill>
                  <a:srgbClr val="843C0C"/>
                </a:solidFill>
              </a:rPr>
              <a:t>)</a:t>
            </a:r>
            <a:endParaRPr lang="en-US" sz="3200" dirty="0"/>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dirty="0"/>
              <a:t>If base-excision fails to recognize the damaged base, the mutation may be corrected by the nucleotide-excision repair system</a:t>
            </a:r>
            <a:r>
              <a:rPr lang="en-US" dirty="0" smtClean="0"/>
              <a:t>.</a:t>
            </a:r>
            <a:endParaRPr lang="en-US" dirty="0"/>
          </a:p>
          <a:p>
            <a:pPr>
              <a:spcAft>
                <a:spcPts val="1200"/>
              </a:spcAft>
              <a:defRPr/>
            </a:pPr>
            <a:r>
              <a:rPr lang="en-US" dirty="0"/>
              <a:t>An enzyme complex recognizes the distortion of the DNA caused by the offending base. The </a:t>
            </a:r>
            <a:r>
              <a:rPr lang="en-US" dirty="0" err="1"/>
              <a:t>UvrABC</a:t>
            </a:r>
            <a:r>
              <a:rPr lang="en-US" dirty="0"/>
              <a:t> </a:t>
            </a:r>
            <a:r>
              <a:rPr lang="en-US" dirty="0" err="1"/>
              <a:t>excinuclease</a:t>
            </a:r>
            <a:r>
              <a:rPr lang="en-US" dirty="0"/>
              <a:t> cleaves the DNA at two sites, several nucleotides on each side of the distortion</a:t>
            </a:r>
            <a:r>
              <a:rPr lang="en-US" dirty="0" smtClean="0"/>
              <a:t>.</a:t>
            </a:r>
            <a:endParaRPr lang="en-US" dirty="0"/>
          </a:p>
          <a:p>
            <a:pPr>
              <a:spcAft>
                <a:spcPts val="1200"/>
              </a:spcAft>
              <a:defRPr/>
            </a:pPr>
            <a:r>
              <a:rPr lang="en-US" dirty="0"/>
              <a:t>DNA polymerase I and DNA ligase close the resulting gap.</a:t>
            </a:r>
          </a:p>
        </p:txBody>
      </p:sp>
    </p:spTree>
    <p:extLst>
      <p:ext uri="{BB962C8B-B14F-4D97-AF65-F5344CB8AC3E}">
        <p14:creationId xmlns:p14="http://schemas.microsoft.com/office/powerpoint/2010/main" val="315563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DNA </a:t>
            </a:r>
            <a:r>
              <a:rPr lang="en-US" dirty="0" smtClean="0">
                <a:solidFill>
                  <a:srgbClr val="843C0C"/>
                </a:solidFill>
              </a:rPr>
              <a:t>Repair </a:t>
            </a:r>
            <a:r>
              <a:rPr lang="en-US" dirty="0">
                <a:solidFill>
                  <a:srgbClr val="843C0C"/>
                </a:solidFill>
              </a:rPr>
              <a:t>in </a:t>
            </a:r>
            <a:r>
              <a:rPr lang="en-US" dirty="0" smtClean="0">
                <a:solidFill>
                  <a:srgbClr val="843C0C"/>
                </a:solidFill>
              </a:rPr>
              <a:t>Action</a:t>
            </a:r>
            <a:endParaRPr lang="en-US" dirty="0">
              <a:solidFill>
                <a:srgbClr val="843C0C"/>
              </a:solidFill>
            </a:endParaRPr>
          </a:p>
        </p:txBody>
      </p:sp>
      <p:pic>
        <p:nvPicPr>
          <p:cNvPr id="5" name="Picture 2" descr="A photo shows three stages of DNA repair in action. A gel is shown with 4 lanes. From left to right, the lanes are labeled C, 0, 1.5, and 3 hours. Text with an arrow describes the lanes as Starting genome (for C), Irradiated genome (fragmented) for 0 hours, and Spontaneously reassembled genome for 3 hours. There are multiple bands in the same pattern in lanes C and 3 hours. There is some white at the bottom with no clear bands at 0 hours and gray at the bottom with no clear bands at 1.5 hou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37987" y="1641833"/>
            <a:ext cx="3468026" cy="500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282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Nucleotide-excision </a:t>
            </a:r>
            <a:r>
              <a:rPr lang="en-US" dirty="0" smtClean="0">
                <a:solidFill>
                  <a:srgbClr val="843C0C"/>
                </a:solidFill>
              </a:rPr>
              <a:t>Repair</a:t>
            </a:r>
            <a:endParaRPr lang="en-US" dirty="0">
              <a:solidFill>
                <a:srgbClr val="843C0C"/>
              </a:solidFill>
            </a:endParaRPr>
          </a:p>
        </p:txBody>
      </p:sp>
      <p:pic>
        <p:nvPicPr>
          <p:cNvPr id="6" name="Picture 2" descr="An illustration shows the stages in a nucleotide-excision repair. The illustration shows two strands. The 5 prime to 3 prime strand has a lump formed by a thymine dimer. The first strand undergoes excision of a 12-nucleotide fragment by u v r A B C exonuclease. It then undergoes DNA synthesis by DNA polymerase 1, shown as an arrow representing new nucleotides being added. Once the excised fragment has been replaced, D N A ligase joins the pieces togethe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35551" y="1770694"/>
            <a:ext cx="4072899" cy="464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0162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54" y="274638"/>
            <a:ext cx="8429946" cy="1143000"/>
          </a:xfrm>
        </p:spPr>
        <p:txBody>
          <a:bodyPr>
            <a:noAutofit/>
          </a:bodyPr>
          <a:lstStyle/>
          <a:p>
            <a:r>
              <a:rPr lang="en-US" sz="2800" dirty="0">
                <a:solidFill>
                  <a:srgbClr val="843C0C"/>
                </a:solidFill>
              </a:rPr>
              <a:t>The </a:t>
            </a:r>
            <a:r>
              <a:rPr lang="en-US" sz="2800" dirty="0" smtClean="0">
                <a:solidFill>
                  <a:srgbClr val="843C0C"/>
                </a:solidFill>
              </a:rPr>
              <a:t>Presence of Thymine </a:t>
            </a:r>
            <a:r>
              <a:rPr lang="en-US" sz="2800" dirty="0">
                <a:solidFill>
                  <a:srgbClr val="843C0C"/>
                </a:solidFill>
              </a:rPr>
              <a:t>I</a:t>
            </a:r>
            <a:r>
              <a:rPr lang="en-US" sz="2800" dirty="0" smtClean="0">
                <a:solidFill>
                  <a:srgbClr val="843C0C"/>
                </a:solidFill>
              </a:rPr>
              <a:t>nstead </a:t>
            </a:r>
            <a:r>
              <a:rPr lang="en-US" sz="2800" dirty="0">
                <a:solidFill>
                  <a:srgbClr val="843C0C"/>
                </a:solidFill>
              </a:rPr>
              <a:t>of </a:t>
            </a:r>
            <a:r>
              <a:rPr lang="en-US" sz="2800" dirty="0">
                <a:solidFill>
                  <a:srgbClr val="843C0C"/>
                </a:solidFill>
              </a:rPr>
              <a:t>U</a:t>
            </a:r>
            <a:r>
              <a:rPr lang="en-US" sz="2800" dirty="0" smtClean="0">
                <a:solidFill>
                  <a:srgbClr val="843C0C"/>
                </a:solidFill>
              </a:rPr>
              <a:t>racil </a:t>
            </a:r>
            <a:r>
              <a:rPr lang="en-US" sz="2800" dirty="0">
                <a:solidFill>
                  <a:srgbClr val="843C0C"/>
                </a:solidFill>
              </a:rPr>
              <a:t>in DNA </a:t>
            </a:r>
            <a:r>
              <a:rPr lang="en-US" sz="2800" dirty="0" smtClean="0">
                <a:solidFill>
                  <a:srgbClr val="843C0C"/>
                </a:solidFill>
              </a:rPr>
              <a:t>Permits </a:t>
            </a:r>
            <a:r>
              <a:rPr lang="en-US" sz="2800" dirty="0">
                <a:solidFill>
                  <a:srgbClr val="843C0C"/>
                </a:solidFill>
              </a:rPr>
              <a:t>the </a:t>
            </a:r>
            <a:r>
              <a:rPr lang="en-US" sz="2800" dirty="0" smtClean="0">
                <a:solidFill>
                  <a:srgbClr val="843C0C"/>
                </a:solidFill>
              </a:rPr>
              <a:t>Repair </a:t>
            </a:r>
            <a:r>
              <a:rPr lang="en-US" sz="2800" dirty="0">
                <a:solidFill>
                  <a:srgbClr val="843C0C"/>
                </a:solidFill>
              </a:rPr>
              <a:t>of </a:t>
            </a:r>
            <a:r>
              <a:rPr lang="en-US" sz="2800" dirty="0" err="1">
                <a:solidFill>
                  <a:srgbClr val="843C0C"/>
                </a:solidFill>
              </a:rPr>
              <a:t>D</a:t>
            </a:r>
            <a:r>
              <a:rPr lang="en-US" sz="2800" dirty="0" err="1" smtClean="0">
                <a:solidFill>
                  <a:srgbClr val="843C0C"/>
                </a:solidFill>
              </a:rPr>
              <a:t>eaminated</a:t>
            </a:r>
            <a:r>
              <a:rPr lang="en-US" sz="2800" dirty="0" smtClean="0">
                <a:solidFill>
                  <a:srgbClr val="843C0C"/>
                </a:solidFill>
              </a:rPr>
              <a:t> Cytosine</a:t>
            </a:r>
            <a:endParaRPr lang="en-US" sz="2800" dirty="0">
              <a:solidFill>
                <a:srgbClr val="843C0C"/>
              </a:solidFill>
            </a:endParaRPr>
          </a:p>
        </p:txBody>
      </p:sp>
      <p:sp>
        <p:nvSpPr>
          <p:cNvPr id="3" name="Content Placeholder 2"/>
          <p:cNvSpPr>
            <a:spLocks noGrp="1"/>
          </p:cNvSpPr>
          <p:nvPr>
            <p:ph idx="1"/>
          </p:nvPr>
        </p:nvSpPr>
        <p:spPr>
          <a:xfrm>
            <a:off x="457200" y="1600200"/>
            <a:ext cx="8229600" cy="4810648"/>
          </a:xfrm>
        </p:spPr>
        <p:txBody>
          <a:bodyPr>
            <a:noAutofit/>
          </a:bodyPr>
          <a:lstStyle/>
          <a:p>
            <a:pPr>
              <a:spcAft>
                <a:spcPts val="1200"/>
              </a:spcAft>
              <a:defRPr/>
            </a:pPr>
            <a:r>
              <a:rPr lang="en-US" sz="2200" dirty="0"/>
              <a:t>Thymine is used in DNA instead of uracil, which also pairs with adenine, to preserve the integrity of the genetic information</a:t>
            </a:r>
            <a:r>
              <a:rPr lang="en-US" sz="2200" dirty="0" smtClean="0"/>
              <a:t>.</a:t>
            </a:r>
            <a:endParaRPr lang="en-US" sz="2200" dirty="0"/>
          </a:p>
          <a:p>
            <a:pPr>
              <a:spcAft>
                <a:spcPts val="1200"/>
              </a:spcAft>
              <a:defRPr/>
            </a:pPr>
            <a:r>
              <a:rPr lang="en-US" sz="2200" dirty="0"/>
              <a:t>Cytosine can spontaneously </a:t>
            </a:r>
            <a:r>
              <a:rPr lang="en-US" sz="2200" dirty="0" err="1"/>
              <a:t>deaminate</a:t>
            </a:r>
            <a:r>
              <a:rPr lang="en-US" sz="2200" dirty="0"/>
              <a:t> to form uracil. If uracil naturally occurred as a base in DNA, cytosine deamination would lead to an U–A pair replacing a C–G pair after the next round of replication</a:t>
            </a:r>
            <a:r>
              <a:rPr lang="en-US" sz="2200" dirty="0" smtClean="0"/>
              <a:t>.</a:t>
            </a:r>
            <a:endParaRPr lang="en-US" sz="2200" dirty="0"/>
          </a:p>
          <a:p>
            <a:pPr>
              <a:spcAft>
                <a:spcPts val="1200"/>
              </a:spcAft>
              <a:defRPr/>
            </a:pPr>
            <a:r>
              <a:rPr lang="en-US" sz="2200" dirty="0"/>
              <a:t>Use of thymine instead of uracil allows the detection of deamination of cytosine</a:t>
            </a:r>
            <a:r>
              <a:rPr lang="en-US" sz="2200" dirty="0" smtClean="0"/>
              <a:t>.</a:t>
            </a:r>
            <a:endParaRPr lang="en-US" sz="2200" dirty="0"/>
          </a:p>
          <a:p>
            <a:pPr>
              <a:spcAft>
                <a:spcPts val="1200"/>
              </a:spcAft>
              <a:defRPr/>
            </a:pPr>
            <a:r>
              <a:rPr lang="en-US" sz="2200" dirty="0"/>
              <a:t>If uracil is detected in DNA, it is removed by uracil DNA </a:t>
            </a:r>
            <a:r>
              <a:rPr lang="en-US" sz="2200" dirty="0" err="1"/>
              <a:t>glycosylase</a:t>
            </a:r>
            <a:r>
              <a:rPr lang="en-US" sz="2200" dirty="0"/>
              <a:t> and the site is repaired with the insertion of cytosine.</a:t>
            </a:r>
          </a:p>
        </p:txBody>
      </p:sp>
    </p:spTree>
    <p:extLst>
      <p:ext uri="{BB962C8B-B14F-4D97-AF65-F5344CB8AC3E}">
        <p14:creationId xmlns:p14="http://schemas.microsoft.com/office/powerpoint/2010/main" val="40297448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Uracil </a:t>
            </a:r>
            <a:r>
              <a:rPr lang="en-US" dirty="0" smtClean="0">
                <a:solidFill>
                  <a:srgbClr val="843C0C"/>
                </a:solidFill>
              </a:rPr>
              <a:t>Repair</a:t>
            </a:r>
            <a:endParaRPr lang="en-US" dirty="0">
              <a:solidFill>
                <a:srgbClr val="843C0C"/>
              </a:solidFill>
            </a:endParaRPr>
          </a:p>
        </p:txBody>
      </p:sp>
      <p:pic>
        <p:nvPicPr>
          <p:cNvPr id="5" name="Picture 2" descr="An illustration shows the stages in an uracil repair. Three pairs of nucleotides are shown. The linkage between the strands are A-T, G-U, and A-T. The G-U linkage is highlighted. Uracil DNA glycosidase removes the base U. After the action of AP endonuclease, the portion of the backbone bonded to U is excised. After the action of DNA polymerase 1 and DNA ligase, the excised portion is synthesized, and a G-C linkage is form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221984" y="1668003"/>
            <a:ext cx="2700032" cy="487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294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a:solidFill>
                  <a:srgbClr val="843C0C"/>
                </a:solidFill>
              </a:rPr>
              <a:t>Some </a:t>
            </a:r>
            <a:r>
              <a:rPr lang="en-US" sz="3200" dirty="0" smtClean="0">
                <a:solidFill>
                  <a:srgbClr val="843C0C"/>
                </a:solidFill>
              </a:rPr>
              <a:t>Genetic </a:t>
            </a:r>
            <a:r>
              <a:rPr lang="en-US" sz="3200" dirty="0">
                <a:solidFill>
                  <a:srgbClr val="843C0C"/>
                </a:solidFill>
              </a:rPr>
              <a:t>D</a:t>
            </a:r>
            <a:r>
              <a:rPr lang="en-US" sz="3200" dirty="0" smtClean="0">
                <a:solidFill>
                  <a:srgbClr val="843C0C"/>
                </a:solidFill>
              </a:rPr>
              <a:t>iseases </a:t>
            </a:r>
            <a:r>
              <a:rPr lang="en-US" sz="3200" dirty="0">
                <a:solidFill>
                  <a:srgbClr val="843C0C"/>
                </a:solidFill>
              </a:rPr>
              <a:t>are </a:t>
            </a:r>
            <a:r>
              <a:rPr lang="en-US" sz="3200" dirty="0" smtClean="0">
                <a:solidFill>
                  <a:srgbClr val="843C0C"/>
                </a:solidFill>
              </a:rPr>
              <a:t>Caused </a:t>
            </a:r>
            <a:r>
              <a:rPr lang="en-US" sz="3200" dirty="0">
                <a:solidFill>
                  <a:srgbClr val="843C0C"/>
                </a:solidFill>
              </a:rPr>
              <a:t>by the </a:t>
            </a:r>
            <a:r>
              <a:rPr lang="en-US" sz="3200" dirty="0" smtClean="0">
                <a:solidFill>
                  <a:srgbClr val="843C0C"/>
                </a:solidFill>
              </a:rPr>
              <a:t>Expansion </a:t>
            </a:r>
            <a:r>
              <a:rPr lang="en-US" sz="3200" dirty="0">
                <a:solidFill>
                  <a:srgbClr val="843C0C"/>
                </a:solidFill>
              </a:rPr>
              <a:t>of </a:t>
            </a:r>
            <a:r>
              <a:rPr lang="en-US" sz="3200" dirty="0" smtClean="0">
                <a:solidFill>
                  <a:srgbClr val="843C0C"/>
                </a:solidFill>
              </a:rPr>
              <a:t>Repeats </a:t>
            </a:r>
            <a:r>
              <a:rPr lang="en-US" sz="3200" dirty="0">
                <a:solidFill>
                  <a:srgbClr val="843C0C"/>
                </a:solidFill>
              </a:rPr>
              <a:t>of </a:t>
            </a:r>
            <a:r>
              <a:rPr lang="en-US" sz="3200" dirty="0" smtClean="0">
                <a:solidFill>
                  <a:srgbClr val="843C0C"/>
                </a:solidFill>
              </a:rPr>
              <a:t>Three </a:t>
            </a:r>
            <a:r>
              <a:rPr lang="en-US" sz="3200" dirty="0">
                <a:solidFill>
                  <a:srgbClr val="843C0C"/>
                </a:solidFill>
              </a:rPr>
              <a:t>N</a:t>
            </a:r>
            <a:r>
              <a:rPr lang="en-US" sz="3200" dirty="0" smtClean="0">
                <a:solidFill>
                  <a:srgbClr val="843C0C"/>
                </a:solidFill>
              </a:rPr>
              <a:t>ucleotides</a:t>
            </a:r>
            <a:endParaRPr lang="en-US" sz="3200" dirty="0">
              <a:solidFill>
                <a:srgbClr val="843C0C"/>
              </a:solidFill>
            </a:endParaRPr>
          </a:p>
        </p:txBody>
      </p:sp>
      <p:sp>
        <p:nvSpPr>
          <p:cNvPr id="3" name="Content Placeholder 2"/>
          <p:cNvSpPr>
            <a:spLocks noGrp="1"/>
          </p:cNvSpPr>
          <p:nvPr>
            <p:ph idx="1"/>
          </p:nvPr>
        </p:nvSpPr>
        <p:spPr>
          <a:xfrm>
            <a:off x="457200" y="1600200"/>
            <a:ext cx="8229600" cy="4674476"/>
          </a:xfrm>
        </p:spPr>
        <p:txBody>
          <a:bodyPr>
            <a:noAutofit/>
          </a:bodyPr>
          <a:lstStyle/>
          <a:p>
            <a:pPr>
              <a:spcAft>
                <a:spcPts val="1200"/>
              </a:spcAft>
              <a:defRPr/>
            </a:pPr>
            <a:r>
              <a:rPr lang="en-US" sz="2400" dirty="0"/>
              <a:t>Genes that contain long sequences of </a:t>
            </a:r>
            <a:r>
              <a:rPr lang="en-US" sz="2400" dirty="0" err="1"/>
              <a:t>trinucleotide</a:t>
            </a:r>
            <a:r>
              <a:rPr lang="en-US" sz="2400" dirty="0"/>
              <a:t> repeats are sensitive to replication errors</a:t>
            </a:r>
            <a:r>
              <a:rPr lang="en-US" sz="2400" dirty="0" smtClean="0"/>
              <a:t>.</a:t>
            </a:r>
            <a:endParaRPr lang="en-US" sz="2400" dirty="0"/>
          </a:p>
          <a:p>
            <a:pPr>
              <a:spcAft>
                <a:spcPts val="1200"/>
              </a:spcAft>
              <a:defRPr/>
            </a:pPr>
            <a:r>
              <a:rPr lang="en-US" sz="2400" dirty="0"/>
              <a:t>These sequences of repeats may expand during replication. In the case of Huntington disease, the sequence CAG, which encodes glutamine, is expanded, resulting in the pathological condition</a:t>
            </a:r>
            <a:r>
              <a:rPr lang="en-US" sz="2400" dirty="0" smtClean="0"/>
              <a:t>.</a:t>
            </a:r>
            <a:endParaRPr lang="en-US" sz="2400" dirty="0"/>
          </a:p>
          <a:p>
            <a:pPr>
              <a:spcAft>
                <a:spcPts val="1200"/>
              </a:spcAft>
              <a:defRPr/>
            </a:pPr>
            <a:r>
              <a:rPr lang="en-US" sz="2400" dirty="0"/>
              <a:t>Because the arrays expand upon replication, children of parents with the disease may exhibit the condition earlier and more severely, a phenomenon called anticipation.</a:t>
            </a:r>
          </a:p>
        </p:txBody>
      </p:sp>
    </p:spTree>
    <p:extLst>
      <p:ext uri="{BB962C8B-B14F-4D97-AF65-F5344CB8AC3E}">
        <p14:creationId xmlns:p14="http://schemas.microsoft.com/office/powerpoint/2010/main" val="9416679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Many </a:t>
            </a:r>
            <a:r>
              <a:rPr lang="en-US" dirty="0">
                <a:solidFill>
                  <a:srgbClr val="843C0C"/>
                </a:solidFill>
              </a:rPr>
              <a:t>C</a:t>
            </a:r>
            <a:r>
              <a:rPr lang="en-US" dirty="0" smtClean="0">
                <a:solidFill>
                  <a:srgbClr val="843C0C"/>
                </a:solidFill>
              </a:rPr>
              <a:t>ancers </a:t>
            </a:r>
            <a:r>
              <a:rPr lang="en-US" dirty="0">
                <a:solidFill>
                  <a:srgbClr val="843C0C"/>
                </a:solidFill>
              </a:rPr>
              <a:t>are </a:t>
            </a:r>
            <a:r>
              <a:rPr lang="en-US" dirty="0" smtClean="0">
                <a:solidFill>
                  <a:srgbClr val="843C0C"/>
                </a:solidFill>
              </a:rPr>
              <a:t>Caused </a:t>
            </a:r>
            <a:r>
              <a:rPr lang="en-US" dirty="0">
                <a:solidFill>
                  <a:srgbClr val="843C0C"/>
                </a:solidFill>
              </a:rPr>
              <a:t>by the </a:t>
            </a:r>
            <a:r>
              <a:rPr lang="en-US" dirty="0">
                <a:solidFill>
                  <a:srgbClr val="843C0C"/>
                </a:solidFill>
              </a:rPr>
              <a:t>D</a:t>
            </a:r>
            <a:r>
              <a:rPr lang="en-US" dirty="0" smtClean="0">
                <a:solidFill>
                  <a:srgbClr val="843C0C"/>
                </a:solidFill>
              </a:rPr>
              <a:t>efective Repair </a:t>
            </a:r>
            <a:r>
              <a:rPr lang="en-US" dirty="0">
                <a:solidFill>
                  <a:srgbClr val="843C0C"/>
                </a:solidFill>
              </a:rPr>
              <a:t>of DNA</a:t>
            </a:r>
          </a:p>
        </p:txBody>
      </p:sp>
      <p:sp>
        <p:nvSpPr>
          <p:cNvPr id="3" name="Content Placeholder 2"/>
          <p:cNvSpPr>
            <a:spLocks noGrp="1"/>
          </p:cNvSpPr>
          <p:nvPr>
            <p:ph idx="1"/>
          </p:nvPr>
        </p:nvSpPr>
        <p:spPr>
          <a:xfrm>
            <a:off x="457200" y="1600200"/>
            <a:ext cx="4667250" cy="4972049"/>
          </a:xfrm>
        </p:spPr>
        <p:txBody>
          <a:bodyPr>
            <a:noAutofit/>
          </a:bodyPr>
          <a:lstStyle/>
          <a:p>
            <a:pPr>
              <a:spcAft>
                <a:spcPts val="1200"/>
              </a:spcAft>
              <a:defRPr/>
            </a:pPr>
            <a:r>
              <a:rPr lang="en-US" sz="2000" dirty="0"/>
              <a:t>Cancers can be caused by mutations in genes that control growth</a:t>
            </a:r>
            <a:r>
              <a:rPr lang="en-US" sz="2000" dirty="0" smtClean="0"/>
              <a:t>.</a:t>
            </a:r>
            <a:endParaRPr lang="en-US" sz="2000" dirty="0"/>
          </a:p>
          <a:p>
            <a:pPr>
              <a:spcAft>
                <a:spcPts val="1200"/>
              </a:spcAft>
              <a:defRPr/>
            </a:pPr>
            <a:r>
              <a:rPr lang="en-US" sz="2000" dirty="0"/>
              <a:t>DNA repair enzymes can act as tumor suppressors</a:t>
            </a:r>
            <a:r>
              <a:rPr lang="en-US" sz="2000" dirty="0" smtClean="0"/>
              <a:t>.</a:t>
            </a:r>
            <a:endParaRPr lang="en-US" sz="2000" dirty="0"/>
          </a:p>
          <a:p>
            <a:pPr>
              <a:spcAft>
                <a:spcPts val="1200"/>
              </a:spcAft>
              <a:defRPr/>
            </a:pPr>
            <a:r>
              <a:rPr lang="en-US" sz="2000" dirty="0"/>
              <a:t>If both copies of a DNA repair enzyme are mutated, cancer is more likely to develop, as illustrated by </a:t>
            </a:r>
            <a:r>
              <a:rPr lang="en-US" sz="2000" dirty="0" err="1"/>
              <a:t>xeroderma</a:t>
            </a:r>
            <a:r>
              <a:rPr lang="en-US" sz="2000" dirty="0"/>
              <a:t> </a:t>
            </a:r>
            <a:r>
              <a:rPr lang="en-US" sz="2000" dirty="0" err="1"/>
              <a:t>pigmentosum</a:t>
            </a:r>
            <a:r>
              <a:rPr lang="en-US" sz="2000" dirty="0" smtClean="0"/>
              <a:t>.</a:t>
            </a:r>
            <a:endParaRPr lang="en-US" sz="2000" dirty="0"/>
          </a:p>
          <a:p>
            <a:pPr>
              <a:spcAft>
                <a:spcPts val="1200"/>
              </a:spcAft>
              <a:defRPr/>
            </a:pPr>
            <a:r>
              <a:rPr lang="en-US" sz="2000" dirty="0"/>
              <a:t>Because tumors lack DNA repair systems, damaging the DNA with chemicals such as cyclophosphamide and </a:t>
            </a:r>
            <a:r>
              <a:rPr lang="en-US" sz="2000" dirty="0" err="1"/>
              <a:t>cisplatin</a:t>
            </a:r>
            <a:r>
              <a:rPr lang="en-US" sz="2000" dirty="0"/>
              <a:t> is a strategy to inhibit cancer growth.</a:t>
            </a:r>
          </a:p>
        </p:txBody>
      </p:sp>
      <p:pic>
        <p:nvPicPr>
          <p:cNvPr id="7" name="Picture 2" descr="An illustration shows the structures of Cyclophosphamide and Cisplatin. Cyclophosphamide has a six-membered ring that has O at the top vertex, N bonded to H at the right side vertex, and P at the upper right vertex (so O, P, and N are adjacent). The phosphorus atom is double bonded to an oxygen atom and single bonded to a nitrogen atom. The nitrogen atom is bonded to two ethyl chloride groups. Cisplatin has a central platinum atom that is bonded to two ammonia groups on the left and two chlorine atoms on the right."/>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2233" r="18600"/>
          <a:stretch/>
        </p:blipFill>
        <p:spPr bwMode="auto">
          <a:xfrm>
            <a:off x="5671792" y="2127969"/>
            <a:ext cx="3207478" cy="365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622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Some </a:t>
            </a:r>
            <a:r>
              <a:rPr lang="en-US" dirty="0" smtClean="0">
                <a:solidFill>
                  <a:srgbClr val="843C0C"/>
                </a:solidFill>
              </a:rPr>
              <a:t>Diseases </a:t>
            </a:r>
            <a:r>
              <a:rPr lang="en-US" dirty="0">
                <a:solidFill>
                  <a:srgbClr val="843C0C"/>
                </a:solidFill>
              </a:rPr>
              <a:t>A</a:t>
            </a:r>
            <a:r>
              <a:rPr lang="en-US" dirty="0" smtClean="0">
                <a:solidFill>
                  <a:srgbClr val="843C0C"/>
                </a:solidFill>
              </a:rPr>
              <a:t>ssociated </a:t>
            </a:r>
            <a:r>
              <a:rPr lang="en-US" dirty="0">
                <a:solidFill>
                  <a:srgbClr val="843C0C"/>
                </a:solidFill>
              </a:rPr>
              <a:t>with </a:t>
            </a:r>
            <a:r>
              <a:rPr lang="en-US" dirty="0" smtClean="0">
                <a:solidFill>
                  <a:srgbClr val="843C0C"/>
                </a:solidFill>
              </a:rPr>
              <a:t>Defects </a:t>
            </a:r>
            <a:r>
              <a:rPr lang="en-US" dirty="0">
                <a:solidFill>
                  <a:srgbClr val="843C0C"/>
                </a:solidFill>
              </a:rPr>
              <a:t>in </a:t>
            </a:r>
            <a:r>
              <a:rPr lang="en-US" dirty="0">
                <a:solidFill>
                  <a:srgbClr val="843C0C"/>
                </a:solidFill>
              </a:rPr>
              <a:t>R</a:t>
            </a:r>
            <a:r>
              <a:rPr lang="en-US" dirty="0" smtClean="0">
                <a:solidFill>
                  <a:srgbClr val="843C0C"/>
                </a:solidFill>
              </a:rPr>
              <a:t>epair Pathways</a:t>
            </a:r>
            <a:endParaRPr lang="en-US" dirty="0">
              <a:solidFill>
                <a:srgbClr val="843C0C"/>
              </a:solidFill>
            </a:endParaRPr>
          </a:p>
        </p:txBody>
      </p:sp>
      <p:pic>
        <p:nvPicPr>
          <p:cNvPr id="3074" name="Picture 2" descr="A table lists four diseases, selected genes, and their respective repair pathway. The table has three columns and four rows. The column headers are as follows: disease, selected genes, repair pathway.&#10;The data are as follows: &#10;Row 1: Disease: Xeroderma pigmentosum; selected genes: gene 1: X P A, gene 2: X P B, gene 3: X P C; repair pathway: nucleotide excision repair&#10;Row 2: Disease: Lynch syndrome (colon cancer); selected genes: gene 1: M S H 2, gene 2: M L H 1; repair pathway: mismatch repair&#10;Row 3: Disease: Breast and ovarian cancer; selected genes: gene 1: B R C A 1 and B R C A 2; repair pathway: double strand break repair&#10;Row 4: Disease:  Renal and lung cancer; selected genes: O G G 1; repair pathway: Base excision repai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284810"/>
            <a:ext cx="8113106" cy="258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961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Many </a:t>
            </a:r>
            <a:r>
              <a:rPr lang="en-US" sz="2800" dirty="0" smtClean="0">
                <a:solidFill>
                  <a:srgbClr val="843C0C"/>
                </a:solidFill>
              </a:rPr>
              <a:t>Potential </a:t>
            </a:r>
            <a:r>
              <a:rPr lang="en-US" sz="2800" dirty="0">
                <a:solidFill>
                  <a:srgbClr val="843C0C"/>
                </a:solidFill>
              </a:rPr>
              <a:t>C</a:t>
            </a:r>
            <a:r>
              <a:rPr lang="en-US" sz="2800" dirty="0" smtClean="0">
                <a:solidFill>
                  <a:srgbClr val="843C0C"/>
                </a:solidFill>
              </a:rPr>
              <a:t>arcinogens </a:t>
            </a:r>
            <a:r>
              <a:rPr lang="en-US" sz="2800" dirty="0">
                <a:solidFill>
                  <a:srgbClr val="843C0C"/>
                </a:solidFill>
              </a:rPr>
              <a:t>can be </a:t>
            </a:r>
            <a:r>
              <a:rPr lang="en-US" sz="2800" dirty="0" smtClean="0">
                <a:solidFill>
                  <a:srgbClr val="843C0C"/>
                </a:solidFill>
              </a:rPr>
              <a:t>Detected </a:t>
            </a:r>
            <a:r>
              <a:rPr lang="en-US" sz="2800" dirty="0">
                <a:solidFill>
                  <a:srgbClr val="843C0C"/>
                </a:solidFill>
              </a:rPr>
              <a:t>by </a:t>
            </a:r>
            <a:r>
              <a:rPr lang="en-US" sz="2800" dirty="0">
                <a:solidFill>
                  <a:srgbClr val="843C0C"/>
                </a:solidFill>
              </a:rPr>
              <a:t>T</a:t>
            </a:r>
            <a:r>
              <a:rPr lang="en-US" sz="2800" dirty="0" smtClean="0">
                <a:solidFill>
                  <a:srgbClr val="843C0C"/>
                </a:solidFill>
              </a:rPr>
              <a:t>heir </a:t>
            </a:r>
            <a:r>
              <a:rPr lang="en-US" sz="2800" dirty="0">
                <a:solidFill>
                  <a:srgbClr val="843C0C"/>
                </a:solidFill>
              </a:rPr>
              <a:t>M</a:t>
            </a:r>
            <a:r>
              <a:rPr lang="en-US" sz="2800" dirty="0" smtClean="0">
                <a:solidFill>
                  <a:srgbClr val="843C0C"/>
                </a:solidFill>
              </a:rPr>
              <a:t>utagenic Action </a:t>
            </a:r>
            <a:r>
              <a:rPr lang="en-US" sz="2800" dirty="0">
                <a:solidFill>
                  <a:srgbClr val="843C0C"/>
                </a:solidFill>
              </a:rPr>
              <a:t>on </a:t>
            </a:r>
            <a:r>
              <a:rPr lang="en-US" sz="2800" dirty="0" smtClean="0">
                <a:solidFill>
                  <a:srgbClr val="843C0C"/>
                </a:solidFill>
              </a:rPr>
              <a:t>Bacteria</a:t>
            </a:r>
            <a:endParaRPr lang="en-US" sz="2800" dirty="0">
              <a:solidFill>
                <a:srgbClr val="843C0C"/>
              </a:solidFill>
            </a:endParaRPr>
          </a:p>
        </p:txBody>
      </p:sp>
      <p:sp>
        <p:nvSpPr>
          <p:cNvPr id="3" name="Content Placeholder 2"/>
          <p:cNvSpPr>
            <a:spLocks noGrp="1"/>
          </p:cNvSpPr>
          <p:nvPr>
            <p:ph idx="1"/>
          </p:nvPr>
        </p:nvSpPr>
        <p:spPr>
          <a:xfrm>
            <a:off x="457200" y="1600200"/>
            <a:ext cx="8229600" cy="5124450"/>
          </a:xfrm>
        </p:spPr>
        <p:txBody>
          <a:bodyPr>
            <a:noAutofit/>
          </a:bodyPr>
          <a:lstStyle/>
          <a:p>
            <a:pPr>
              <a:spcAft>
                <a:spcPts val="1200"/>
              </a:spcAft>
              <a:defRPr/>
            </a:pPr>
            <a:r>
              <a:rPr lang="en-US" sz="2200" dirty="0"/>
              <a:t>The Ames test is a simple, sensitive means of determining if a chemical is mutagenic</a:t>
            </a:r>
            <a:r>
              <a:rPr lang="en-US" sz="2200" dirty="0" smtClean="0"/>
              <a:t>.</a:t>
            </a:r>
            <a:endParaRPr lang="en-US" sz="2200" dirty="0"/>
          </a:p>
          <a:p>
            <a:pPr>
              <a:spcAft>
                <a:spcPts val="1200"/>
              </a:spcAft>
              <a:defRPr/>
            </a:pPr>
            <a:r>
              <a:rPr lang="en-US" sz="2200" dirty="0"/>
              <a:t>Bacteria unable to synthesize </a:t>
            </a:r>
            <a:r>
              <a:rPr lang="en-US" sz="2200" dirty="0" err="1"/>
              <a:t>histidine</a:t>
            </a:r>
            <a:r>
              <a:rPr lang="en-US" sz="2200" dirty="0"/>
              <a:t> because of a mutation in a gene in the </a:t>
            </a:r>
            <a:r>
              <a:rPr lang="en-US" sz="2200" dirty="0" err="1"/>
              <a:t>histidine</a:t>
            </a:r>
            <a:r>
              <a:rPr lang="en-US" sz="2200" dirty="0"/>
              <a:t> synthesis pathway are treated with a chemical under investigation</a:t>
            </a:r>
            <a:r>
              <a:rPr lang="en-US" sz="2200" dirty="0" smtClean="0"/>
              <a:t>.</a:t>
            </a:r>
            <a:endParaRPr lang="en-US" sz="2200" dirty="0"/>
          </a:p>
          <a:p>
            <a:pPr>
              <a:spcAft>
                <a:spcPts val="1200"/>
              </a:spcAft>
              <a:defRPr/>
            </a:pPr>
            <a:r>
              <a:rPr lang="en-US" sz="2200" dirty="0"/>
              <a:t>The bacteria are then maintained in a growth medium </a:t>
            </a:r>
            <a:r>
              <a:rPr lang="en-US" sz="2200" i="1" dirty="0"/>
              <a:t>lacking </a:t>
            </a:r>
            <a:r>
              <a:rPr lang="en-US" sz="2200" dirty="0" err="1"/>
              <a:t>histidine</a:t>
            </a:r>
            <a:r>
              <a:rPr lang="en-US" sz="2200" dirty="0"/>
              <a:t>. The </a:t>
            </a:r>
            <a:r>
              <a:rPr lang="en-US" sz="2200" i="1" dirty="0"/>
              <a:t>appearance</a:t>
            </a:r>
            <a:r>
              <a:rPr lang="en-US" sz="2200" dirty="0"/>
              <a:t> of bacterial colonies suggests that the chemical caused an additional (reversion) mutation to the mutated gene that is </a:t>
            </a:r>
            <a:r>
              <a:rPr lang="en-US" sz="2200" i="1" dirty="0"/>
              <a:t>restoring</a:t>
            </a:r>
            <a:r>
              <a:rPr lang="en-US" sz="2200" dirty="0"/>
              <a:t> the ability to synthesize </a:t>
            </a:r>
            <a:r>
              <a:rPr lang="en-US" sz="2200" dirty="0" err="1"/>
              <a:t>histidine</a:t>
            </a:r>
            <a:r>
              <a:rPr lang="en-US" sz="2200" dirty="0" smtClean="0"/>
              <a:t>.</a:t>
            </a:r>
            <a:endParaRPr lang="en-US" sz="2200" dirty="0"/>
          </a:p>
          <a:p>
            <a:pPr>
              <a:spcAft>
                <a:spcPts val="1200"/>
              </a:spcAft>
              <a:defRPr/>
            </a:pPr>
            <a:r>
              <a:rPr lang="en-US" sz="2200" dirty="0"/>
              <a:t>Mammalian liver homogenate can be added to provide the enzymes present in mammals that most often convert chemicals to mutagens.</a:t>
            </a:r>
          </a:p>
        </p:txBody>
      </p:sp>
    </p:spTree>
    <p:extLst>
      <p:ext uri="{BB962C8B-B14F-4D97-AF65-F5344CB8AC3E}">
        <p14:creationId xmlns:p14="http://schemas.microsoft.com/office/powerpoint/2010/main" val="24179319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Ames </a:t>
            </a:r>
            <a:r>
              <a:rPr lang="en-US" dirty="0" smtClean="0">
                <a:solidFill>
                  <a:srgbClr val="843C0C"/>
                </a:solidFill>
              </a:rPr>
              <a:t>Test</a:t>
            </a:r>
            <a:endParaRPr lang="en-US" dirty="0">
              <a:solidFill>
                <a:srgbClr val="843C0C"/>
              </a:solidFill>
            </a:endParaRPr>
          </a:p>
        </p:txBody>
      </p:sp>
      <p:pic>
        <p:nvPicPr>
          <p:cNvPr id="6" name="Picture 2" descr="Two photos show colonies in petri dishes. The top photo shows a circular petri dish with multiple small white spots on it. The bottom photo shows many circles visible surrounding a filter paper disc."/>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02221" y="1740348"/>
            <a:ext cx="3139558" cy="479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347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9600" cy="1257300"/>
          </a:xfrm>
        </p:spPr>
        <p:txBody>
          <a:bodyPr>
            <a:noAutofit/>
          </a:bodyPr>
          <a:lstStyle/>
          <a:p>
            <a:r>
              <a:rPr lang="en-US" sz="2800" dirty="0" smtClean="0">
                <a:solidFill>
                  <a:srgbClr val="843C0C"/>
                </a:solidFill>
              </a:rPr>
              <a:t>Section 29.5 </a:t>
            </a:r>
            <a:r>
              <a:rPr lang="en-US" sz="2800" dirty="0">
                <a:solidFill>
                  <a:srgbClr val="843C0C"/>
                </a:solidFill>
              </a:rPr>
              <a:t>DNA Recombination Plays Important Roles in Replication, Repair, and Other </a:t>
            </a:r>
            <a:r>
              <a:rPr lang="en-US" sz="2800" dirty="0" smtClean="0">
                <a:solidFill>
                  <a:srgbClr val="843C0C"/>
                </a:solidFill>
              </a:rPr>
              <a:t>Processes</a:t>
            </a:r>
            <a:endParaRPr lang="en-US" sz="2800" dirty="0">
              <a:solidFill>
                <a:srgbClr val="843C0C"/>
              </a:solidFill>
            </a:endParaRPr>
          </a:p>
        </p:txBody>
      </p:sp>
      <p:sp>
        <p:nvSpPr>
          <p:cNvPr id="3" name="Content Placeholder 2"/>
          <p:cNvSpPr>
            <a:spLocks noGrp="1"/>
          </p:cNvSpPr>
          <p:nvPr>
            <p:ph idx="1"/>
          </p:nvPr>
        </p:nvSpPr>
        <p:spPr>
          <a:xfrm>
            <a:off x="457200" y="1600200"/>
            <a:ext cx="8229600" cy="4933950"/>
          </a:xfrm>
        </p:spPr>
        <p:txBody>
          <a:bodyPr>
            <a:noAutofit/>
          </a:bodyPr>
          <a:lstStyle/>
          <a:p>
            <a:pPr>
              <a:spcAft>
                <a:spcPts val="1200"/>
              </a:spcAft>
            </a:pPr>
            <a:r>
              <a:rPr lang="en-US" sz="2000" dirty="0">
                <a:cs typeface="Calibri" charset="0"/>
              </a:rPr>
              <a:t>Recombination is the exchange of genetic information between two DNA molecules. Two daughter molecules of DNA are formed by the exchange of two parental strands</a:t>
            </a:r>
            <a:r>
              <a:rPr lang="en-US" sz="2000" dirty="0" smtClean="0">
                <a:cs typeface="Calibri" charset="0"/>
              </a:rPr>
              <a:t>.</a:t>
            </a:r>
            <a:endParaRPr lang="en-US" sz="2000" dirty="0">
              <a:cs typeface="Calibri" charset="0"/>
            </a:endParaRPr>
          </a:p>
          <a:p>
            <a:pPr>
              <a:spcAft>
                <a:spcPts val="1200"/>
              </a:spcAft>
            </a:pPr>
            <a:r>
              <a:rPr lang="en-US" sz="2000" dirty="0">
                <a:cs typeface="Calibri" charset="0"/>
              </a:rPr>
              <a:t>Recombination is especially important in the following processes</a:t>
            </a:r>
            <a:r>
              <a:rPr lang="en-US" sz="2000" dirty="0" smtClean="0">
                <a:cs typeface="Calibri" charset="0"/>
              </a:rPr>
              <a:t>:</a:t>
            </a:r>
            <a:endParaRPr lang="en-US" sz="2000" dirty="0">
              <a:cs typeface="Calibri" charset="0"/>
            </a:endParaRPr>
          </a:p>
          <a:p>
            <a:pPr lvl="1">
              <a:spcAft>
                <a:spcPts val="1200"/>
              </a:spcAft>
              <a:buFontTx/>
              <a:buAutoNum type="arabicPeriod"/>
            </a:pPr>
            <a:r>
              <a:rPr lang="en-US" sz="1800" dirty="0" smtClean="0">
                <a:cs typeface="Calibri" charset="0"/>
              </a:rPr>
              <a:t>Resetting </a:t>
            </a:r>
            <a:r>
              <a:rPr lang="en-US" sz="1800" dirty="0">
                <a:cs typeface="Calibri" charset="0"/>
              </a:rPr>
              <a:t>replication if replication stalls</a:t>
            </a:r>
          </a:p>
          <a:p>
            <a:pPr lvl="1">
              <a:spcAft>
                <a:spcPts val="1200"/>
              </a:spcAft>
              <a:buFontTx/>
              <a:buAutoNum type="arabicPeriod"/>
            </a:pPr>
            <a:r>
              <a:rPr lang="en-US" sz="1800" dirty="0" smtClean="0">
                <a:cs typeface="Calibri" charset="0"/>
              </a:rPr>
              <a:t>Repairing </a:t>
            </a:r>
            <a:r>
              <a:rPr lang="en-US" sz="1800" dirty="0">
                <a:cs typeface="Calibri" charset="0"/>
              </a:rPr>
              <a:t>double-stranded breaks</a:t>
            </a:r>
          </a:p>
          <a:p>
            <a:pPr lvl="1">
              <a:spcAft>
                <a:spcPts val="1200"/>
              </a:spcAft>
              <a:buFontTx/>
              <a:buAutoNum type="arabicPeriod"/>
            </a:pPr>
            <a:r>
              <a:rPr lang="en-US" sz="1800" dirty="0" smtClean="0">
                <a:cs typeface="Calibri" charset="0"/>
              </a:rPr>
              <a:t>Exchanging </a:t>
            </a:r>
            <a:r>
              <a:rPr lang="en-US" sz="1800" dirty="0">
                <a:cs typeface="Calibri" charset="0"/>
              </a:rPr>
              <a:t>genetic material during meiosis</a:t>
            </a:r>
          </a:p>
          <a:p>
            <a:pPr lvl="1">
              <a:spcAft>
                <a:spcPts val="1200"/>
              </a:spcAft>
              <a:buFontTx/>
              <a:buAutoNum type="arabicPeriod"/>
            </a:pPr>
            <a:r>
              <a:rPr lang="en-US" sz="1800" dirty="0" smtClean="0">
                <a:cs typeface="Calibri" charset="0"/>
              </a:rPr>
              <a:t>Generating </a:t>
            </a:r>
            <a:r>
              <a:rPr lang="en-US" sz="1800" dirty="0">
                <a:cs typeface="Calibri" charset="0"/>
              </a:rPr>
              <a:t>diversity in the immune system</a:t>
            </a:r>
          </a:p>
          <a:p>
            <a:pPr lvl="1">
              <a:spcAft>
                <a:spcPts val="1200"/>
              </a:spcAft>
              <a:buFontTx/>
              <a:buAutoNum type="arabicPeriod"/>
            </a:pPr>
            <a:r>
              <a:rPr lang="en-US" sz="1800" dirty="0" smtClean="0">
                <a:cs typeface="Calibri" charset="0"/>
              </a:rPr>
              <a:t>Integrating </a:t>
            </a:r>
            <a:r>
              <a:rPr lang="en-US" sz="1800" dirty="0">
                <a:cs typeface="Calibri" charset="0"/>
              </a:rPr>
              <a:t>viral genomes into host DNA</a:t>
            </a:r>
          </a:p>
          <a:p>
            <a:pPr lvl="1">
              <a:spcAft>
                <a:spcPts val="1200"/>
              </a:spcAft>
              <a:buFontTx/>
              <a:buAutoNum type="arabicPeriod"/>
            </a:pPr>
            <a:r>
              <a:rPr lang="en-US" sz="1800" dirty="0" smtClean="0">
                <a:cs typeface="Calibri" charset="0"/>
              </a:rPr>
              <a:t>Generating </a:t>
            </a:r>
            <a:r>
              <a:rPr lang="en-US" sz="1800" dirty="0">
                <a:cs typeface="Calibri" charset="0"/>
              </a:rPr>
              <a:t>“gene knockout” </a:t>
            </a:r>
            <a:r>
              <a:rPr lang="en-US" sz="1800" dirty="0" smtClean="0">
                <a:cs typeface="Calibri" charset="0"/>
              </a:rPr>
              <a:t>mice</a:t>
            </a:r>
            <a:endParaRPr lang="en-US" sz="1800" dirty="0">
              <a:cs typeface="Calibri" charset="0"/>
            </a:endParaRPr>
          </a:p>
          <a:p>
            <a:pPr>
              <a:spcAft>
                <a:spcPts val="1200"/>
              </a:spcAft>
            </a:pPr>
            <a:r>
              <a:rPr lang="en-US" sz="2000" dirty="0">
                <a:cs typeface="Calibri" charset="0"/>
              </a:rPr>
              <a:t>Recombination is most efficient between similar sequences of DNA.</a:t>
            </a:r>
          </a:p>
        </p:txBody>
      </p:sp>
    </p:spTree>
    <p:extLst>
      <p:ext uri="{BB962C8B-B14F-4D97-AF65-F5344CB8AC3E}">
        <p14:creationId xmlns:p14="http://schemas.microsoft.com/office/powerpoint/2010/main" val="14164552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Recombination</a:t>
            </a:r>
          </a:p>
        </p:txBody>
      </p:sp>
      <p:pic>
        <p:nvPicPr>
          <p:cNvPr id="5" name="Picture 2" descr="An illustration shows recombination between two D N A molecules. Two molecules of D N A are shown. The top one has a blue strand and a pink strand.  The bottom one has a purple strand and an orange strand. An arrow reading Recombination points to two strands on the right. The top strand has blue and pink strands on the left and purple and orange strands on the right. The bottom strand has purple and orange strands on the left and blue and pink strands on the righ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34193" y="3569860"/>
            <a:ext cx="8275614" cy="92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6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052" y="245486"/>
            <a:ext cx="8311896" cy="1201304"/>
          </a:xfrm>
        </p:spPr>
        <p:txBody>
          <a:bodyPr>
            <a:noAutofit/>
          </a:bodyPr>
          <a:lstStyle/>
          <a:p>
            <a:r>
              <a:rPr lang="en-US" sz="2800" dirty="0" smtClean="0">
                <a:solidFill>
                  <a:srgbClr val="843C0C"/>
                </a:solidFill>
              </a:rPr>
              <a:t>Section 29.1 </a:t>
            </a:r>
            <a:r>
              <a:rPr lang="en-US" sz="2800" dirty="0">
                <a:solidFill>
                  <a:srgbClr val="843C0C"/>
                </a:solidFill>
              </a:rPr>
              <a:t>DNA Replication Proceeds by the Polymerization of </a:t>
            </a:r>
            <a:r>
              <a:rPr lang="en-US" sz="2800" dirty="0" err="1">
                <a:solidFill>
                  <a:srgbClr val="843C0C"/>
                </a:solidFill>
              </a:rPr>
              <a:t>Deoxyribonucleoside</a:t>
            </a:r>
            <a:r>
              <a:rPr lang="en-US" sz="2800" dirty="0">
                <a:solidFill>
                  <a:srgbClr val="843C0C"/>
                </a:solidFill>
              </a:rPr>
              <a:t> Triphosphates Along a Template</a:t>
            </a:r>
          </a:p>
        </p:txBody>
      </p:sp>
      <p:sp>
        <p:nvSpPr>
          <p:cNvPr id="3" name="Content Placeholder 2"/>
          <p:cNvSpPr>
            <a:spLocks noGrp="1"/>
          </p:cNvSpPr>
          <p:nvPr>
            <p:ph idx="1"/>
          </p:nvPr>
        </p:nvSpPr>
        <p:spPr/>
        <p:txBody>
          <a:bodyPr>
            <a:normAutofit/>
          </a:bodyPr>
          <a:lstStyle/>
          <a:p>
            <a:pPr>
              <a:spcAft>
                <a:spcPts val="1200"/>
              </a:spcAft>
              <a:defRPr/>
            </a:pPr>
            <a:r>
              <a:rPr lang="en-US" sz="2400" dirty="0"/>
              <a:t>Problems that must be addressed during DNA replication include the following</a:t>
            </a:r>
            <a:r>
              <a:rPr lang="en-US" sz="2400" dirty="0" smtClean="0"/>
              <a:t>:</a:t>
            </a:r>
            <a:endParaRPr lang="en-US" sz="2400" dirty="0"/>
          </a:p>
          <a:p>
            <a:pPr lvl="1">
              <a:spcAft>
                <a:spcPts val="1200"/>
              </a:spcAft>
              <a:defRPr/>
            </a:pPr>
            <a:r>
              <a:rPr lang="en-US" sz="2000" dirty="0"/>
              <a:t>DNA synthesis proceeds in the 5</a:t>
            </a:r>
            <a:r>
              <a:rPr lang="en-US" sz="2000" dirty="0">
                <a:sym typeface="Symbol"/>
              </a:rPr>
              <a:t></a:t>
            </a:r>
            <a:r>
              <a:rPr lang="en-US" sz="2000" dirty="0"/>
              <a:t>-to-3</a:t>
            </a:r>
            <a:r>
              <a:rPr lang="en-US" sz="2000" dirty="0">
                <a:sym typeface="Symbol"/>
              </a:rPr>
              <a:t></a:t>
            </a:r>
            <a:r>
              <a:rPr lang="en-US" sz="2000" dirty="0"/>
              <a:t> direction, but the two strands of the helix have opposite directionality</a:t>
            </a:r>
            <a:r>
              <a:rPr lang="en-US" sz="2000" dirty="0" smtClean="0"/>
              <a:t>.</a:t>
            </a:r>
            <a:endParaRPr lang="en-US" sz="2000" dirty="0"/>
          </a:p>
          <a:p>
            <a:pPr lvl="1">
              <a:spcAft>
                <a:spcPts val="1200"/>
              </a:spcAft>
              <a:defRPr/>
            </a:pPr>
            <a:r>
              <a:rPr lang="en-US" sz="2000" dirty="0"/>
              <a:t>The two strands of the helix must be separated for the replication machinery to access the nucleotide sequence</a:t>
            </a:r>
            <a:r>
              <a:rPr lang="en-US" sz="2000" dirty="0" smtClean="0"/>
              <a:t>.</a:t>
            </a:r>
            <a:endParaRPr lang="en-US" sz="2000" dirty="0"/>
          </a:p>
          <a:p>
            <a:pPr lvl="1">
              <a:spcAft>
                <a:spcPts val="1200"/>
              </a:spcAft>
              <a:defRPr/>
            </a:pPr>
            <a:r>
              <a:rPr lang="en-US" sz="2000" dirty="0"/>
              <a:t>Strand separation creates supercoils that must be resolved for replication to continue.</a:t>
            </a:r>
          </a:p>
        </p:txBody>
      </p:sp>
    </p:spTree>
    <p:extLst>
      <p:ext uri="{BB962C8B-B14F-4D97-AF65-F5344CB8AC3E}">
        <p14:creationId xmlns:p14="http://schemas.microsoft.com/office/powerpoint/2010/main" val="36161474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RecA</a:t>
            </a:r>
            <a:r>
              <a:rPr lang="en-US" dirty="0">
                <a:solidFill>
                  <a:srgbClr val="843C0C"/>
                </a:solidFill>
              </a:rPr>
              <a:t> can </a:t>
            </a:r>
            <a:r>
              <a:rPr lang="en-US" dirty="0" smtClean="0">
                <a:solidFill>
                  <a:srgbClr val="843C0C"/>
                </a:solidFill>
              </a:rPr>
              <a:t>Initiate </a:t>
            </a:r>
            <a:r>
              <a:rPr lang="en-US" dirty="0">
                <a:solidFill>
                  <a:srgbClr val="843C0C"/>
                </a:solidFill>
              </a:rPr>
              <a:t>R</a:t>
            </a:r>
            <a:r>
              <a:rPr lang="en-US" dirty="0" smtClean="0">
                <a:solidFill>
                  <a:srgbClr val="843C0C"/>
                </a:solidFill>
              </a:rPr>
              <a:t>ecombination </a:t>
            </a:r>
            <a:r>
              <a:rPr lang="en-US" dirty="0">
                <a:solidFill>
                  <a:srgbClr val="843C0C"/>
                </a:solidFill>
              </a:rPr>
              <a:t>by </a:t>
            </a:r>
            <a:r>
              <a:rPr lang="en-US" dirty="0" smtClean="0">
                <a:solidFill>
                  <a:srgbClr val="843C0C"/>
                </a:solidFill>
              </a:rPr>
              <a:t>Promoting </a:t>
            </a:r>
            <a:r>
              <a:rPr lang="en-US" dirty="0">
                <a:solidFill>
                  <a:srgbClr val="843C0C"/>
                </a:solidFill>
              </a:rPr>
              <a:t>S</a:t>
            </a:r>
            <a:r>
              <a:rPr lang="en-US" dirty="0" smtClean="0">
                <a:solidFill>
                  <a:srgbClr val="843C0C"/>
                </a:solidFill>
              </a:rPr>
              <a:t>trand </a:t>
            </a:r>
            <a:r>
              <a:rPr lang="en-US" dirty="0">
                <a:solidFill>
                  <a:srgbClr val="843C0C"/>
                </a:solidFill>
              </a:rPr>
              <a:t>I</a:t>
            </a:r>
            <a:r>
              <a:rPr lang="en-US" dirty="0" smtClean="0">
                <a:solidFill>
                  <a:srgbClr val="843C0C"/>
                </a:solidFill>
              </a:rPr>
              <a:t>nvasion</a:t>
            </a:r>
            <a:endParaRPr lang="en-US" dirty="0">
              <a:solidFill>
                <a:srgbClr val="843C0C"/>
              </a:solidFill>
            </a:endParaRPr>
          </a:p>
        </p:txBody>
      </p:sp>
      <p:sp>
        <p:nvSpPr>
          <p:cNvPr id="3" name="Content Placeholder 2"/>
          <p:cNvSpPr>
            <a:spLocks noGrp="1"/>
          </p:cNvSpPr>
          <p:nvPr>
            <p:ph idx="1"/>
          </p:nvPr>
        </p:nvSpPr>
        <p:spPr>
          <a:xfrm>
            <a:off x="457200" y="1600200"/>
            <a:ext cx="8229600" cy="5124450"/>
          </a:xfrm>
        </p:spPr>
        <p:txBody>
          <a:bodyPr>
            <a:noAutofit/>
          </a:bodyPr>
          <a:lstStyle/>
          <a:p>
            <a:pPr>
              <a:spcAft>
                <a:spcPts val="1200"/>
              </a:spcAft>
              <a:defRPr/>
            </a:pPr>
            <a:r>
              <a:rPr lang="en-US" sz="2400" dirty="0"/>
              <a:t>Recombination is a complicated process requiring dozens of proteins, including </a:t>
            </a:r>
            <a:r>
              <a:rPr lang="en-US" sz="2400" dirty="0" err="1"/>
              <a:t>RecA</a:t>
            </a:r>
            <a:r>
              <a:rPr lang="en-US" sz="2400" dirty="0"/>
              <a:t> in bacteria and RAD51 in human cells</a:t>
            </a:r>
            <a:r>
              <a:rPr lang="en-US" sz="2400" dirty="0" smtClean="0"/>
              <a:t>.</a:t>
            </a:r>
            <a:endParaRPr lang="en-US" sz="2400" dirty="0"/>
          </a:p>
          <a:p>
            <a:pPr>
              <a:spcAft>
                <a:spcPts val="1200"/>
              </a:spcAft>
              <a:defRPr/>
            </a:pPr>
            <a:r>
              <a:rPr lang="en-US" sz="2400" dirty="0"/>
              <a:t>Strand invasion occurs when a single strand from the damaged DNA replaces a strand in the undamaged DNA. The resulting three-stranded structure is called a displacement loop</a:t>
            </a:r>
            <a:r>
              <a:rPr lang="en-US" sz="2400" dirty="0" smtClean="0"/>
              <a:t>.</a:t>
            </a:r>
            <a:endParaRPr lang="en-US" sz="2400" dirty="0"/>
          </a:p>
          <a:p>
            <a:pPr>
              <a:spcAft>
                <a:spcPts val="1200"/>
              </a:spcAft>
              <a:defRPr/>
            </a:pPr>
            <a:r>
              <a:rPr lang="en-US" sz="2400" dirty="0"/>
              <a:t>DNA synthesis occurs, using the undamaged DNA as a template.</a:t>
            </a:r>
          </a:p>
        </p:txBody>
      </p:sp>
    </p:spTree>
    <p:extLst>
      <p:ext uri="{BB962C8B-B14F-4D97-AF65-F5344CB8AC3E}">
        <p14:creationId xmlns:p14="http://schemas.microsoft.com/office/powerpoint/2010/main" val="27261577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Strand </a:t>
            </a:r>
            <a:r>
              <a:rPr lang="en-US" dirty="0" smtClean="0">
                <a:solidFill>
                  <a:srgbClr val="843C0C"/>
                </a:solidFill>
              </a:rPr>
              <a:t>Invasion</a:t>
            </a:r>
            <a:endParaRPr lang="en-US" dirty="0">
              <a:solidFill>
                <a:srgbClr val="843C0C"/>
              </a:solidFill>
            </a:endParaRPr>
          </a:p>
        </p:txBody>
      </p:sp>
      <p:pic>
        <p:nvPicPr>
          <p:cNvPr id="6" name="Picture 2" descr="An illustration shows strand invasion. There are four different strands of D N A on the left. The top orange strand has the 5 prime end on the left and is relatively short. Beneath is a purple strand with its 3 prime end on the left that is slightly longer. Beneath this set of D N A strands, there is a pink strand and a blue strand that is similar in length and longer than the first two strands. The pink strand has the 5 prime end on the left and the blue strand has the 3 prime end on the left. An arrow pointing to the right is labeled Strand invasion. On the right, the orange strand and blue strand are the same as before. The pink strand lifts up about halfway across, then lowers again. This lifting is labeled as Displacement loop. The purple strand goes underneath the pink strand at the displacement loop, then goes above it again once the pink strand returns to its original horizontal posi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26653" y="3407113"/>
            <a:ext cx="8490694" cy="100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1821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Some </a:t>
            </a:r>
            <a:r>
              <a:rPr lang="en-US" sz="3200" dirty="0" smtClean="0">
                <a:solidFill>
                  <a:srgbClr val="843C0C"/>
                </a:solidFill>
              </a:rPr>
              <a:t>Recombination </a:t>
            </a:r>
            <a:r>
              <a:rPr lang="en-US" sz="3200" dirty="0">
                <a:solidFill>
                  <a:srgbClr val="843C0C"/>
                </a:solidFill>
              </a:rPr>
              <a:t>R</a:t>
            </a:r>
            <a:r>
              <a:rPr lang="en-US" sz="3200" dirty="0" smtClean="0">
                <a:solidFill>
                  <a:srgbClr val="843C0C"/>
                </a:solidFill>
              </a:rPr>
              <a:t>eactions </a:t>
            </a:r>
            <a:r>
              <a:rPr lang="en-US" sz="3200" dirty="0">
                <a:solidFill>
                  <a:srgbClr val="843C0C"/>
                </a:solidFill>
              </a:rPr>
              <a:t>P</a:t>
            </a:r>
            <a:r>
              <a:rPr lang="en-US" sz="3200" dirty="0" smtClean="0">
                <a:solidFill>
                  <a:srgbClr val="843C0C"/>
                </a:solidFill>
              </a:rPr>
              <a:t>roceed </a:t>
            </a:r>
            <a:r>
              <a:rPr lang="en-US" sz="3200" dirty="0">
                <a:solidFill>
                  <a:srgbClr val="843C0C"/>
                </a:solidFill>
              </a:rPr>
              <a:t>through Holliday-junction </a:t>
            </a:r>
            <a:r>
              <a:rPr lang="en-US" sz="3200" dirty="0" smtClean="0">
                <a:solidFill>
                  <a:srgbClr val="843C0C"/>
                </a:solidFill>
              </a:rPr>
              <a:t>Intermediates</a:t>
            </a:r>
            <a:endParaRPr lang="en-US" sz="3200" dirty="0">
              <a:solidFill>
                <a:srgbClr val="843C0C"/>
              </a:solidFill>
            </a:endParaRPr>
          </a:p>
        </p:txBody>
      </p:sp>
      <p:sp>
        <p:nvSpPr>
          <p:cNvPr id="3" name="Content Placeholder 2"/>
          <p:cNvSpPr>
            <a:spLocks noGrp="1"/>
          </p:cNvSpPr>
          <p:nvPr>
            <p:ph idx="1"/>
          </p:nvPr>
        </p:nvSpPr>
        <p:spPr>
          <a:xfrm>
            <a:off x="457200" y="1586799"/>
            <a:ext cx="8229600" cy="5115452"/>
          </a:xfrm>
        </p:spPr>
        <p:txBody>
          <a:bodyPr>
            <a:noAutofit/>
          </a:bodyPr>
          <a:lstStyle/>
          <a:p>
            <a:pPr>
              <a:spcAft>
                <a:spcPts val="1200"/>
              </a:spcAft>
              <a:defRPr/>
            </a:pPr>
            <a:r>
              <a:rPr lang="en-US" sz="2200" dirty="0"/>
              <a:t>Recombination involves the following steps</a:t>
            </a:r>
            <a:r>
              <a:rPr lang="en-US" sz="2200" dirty="0" smtClean="0"/>
              <a:t>:</a:t>
            </a:r>
            <a:endParaRPr lang="en-US" sz="2200" dirty="0"/>
          </a:p>
          <a:p>
            <a:pPr lvl="1">
              <a:spcAft>
                <a:spcPts val="1200"/>
              </a:spcAft>
              <a:buFontTx/>
              <a:buAutoNum type="arabicPeriod"/>
              <a:defRPr/>
            </a:pPr>
            <a:r>
              <a:rPr lang="en-US" sz="2000" dirty="0"/>
              <a:t>Two molecules of DNA come together to form a recombination synapse</a:t>
            </a:r>
            <a:r>
              <a:rPr lang="en-US" sz="2000" dirty="0" smtClean="0"/>
              <a:t>.</a:t>
            </a:r>
            <a:endParaRPr lang="en-US" sz="2000" dirty="0"/>
          </a:p>
          <a:p>
            <a:pPr lvl="1">
              <a:spcAft>
                <a:spcPts val="1200"/>
              </a:spcAft>
              <a:buFontTx/>
              <a:buAutoNum type="arabicPeriod"/>
              <a:defRPr/>
            </a:pPr>
            <a:r>
              <a:rPr lang="en-US" sz="2000" dirty="0" err="1"/>
              <a:t>Recombinase</a:t>
            </a:r>
            <a:r>
              <a:rPr lang="en-US" sz="2000" dirty="0"/>
              <a:t> cleaves one strand of each duplex, and the 3</a:t>
            </a:r>
            <a:r>
              <a:rPr lang="en-US" sz="2000" dirty="0">
                <a:sym typeface="Symbol"/>
              </a:rPr>
              <a:t></a:t>
            </a:r>
            <a:r>
              <a:rPr lang="en-US" sz="2000" dirty="0"/>
              <a:t>-</a:t>
            </a:r>
            <a:r>
              <a:rPr lang="en-US" sz="2000" dirty="0" err="1"/>
              <a:t>phosphoryl</a:t>
            </a:r>
            <a:r>
              <a:rPr lang="en-US" sz="2000" dirty="0"/>
              <a:t> group of the cleaved strand is linked to a tyrosine residue on the </a:t>
            </a:r>
            <a:r>
              <a:rPr lang="en-US" sz="2000" dirty="0" err="1"/>
              <a:t>recombinase</a:t>
            </a:r>
            <a:r>
              <a:rPr lang="en-US" sz="2000" dirty="0" smtClean="0"/>
              <a:t>.</a:t>
            </a:r>
            <a:endParaRPr lang="en-US" sz="2000" dirty="0"/>
          </a:p>
          <a:p>
            <a:pPr lvl="1">
              <a:spcAft>
                <a:spcPts val="1200"/>
              </a:spcAft>
              <a:buFontTx/>
              <a:buAutoNum type="arabicPeriod"/>
              <a:defRPr/>
            </a:pPr>
            <a:r>
              <a:rPr lang="en-US" sz="2000" dirty="0"/>
              <a:t>The free 5</a:t>
            </a:r>
            <a:r>
              <a:rPr lang="en-US" sz="2000" dirty="0">
                <a:sym typeface="Symbol"/>
              </a:rPr>
              <a:t></a:t>
            </a:r>
            <a:r>
              <a:rPr lang="en-US" sz="2000" dirty="0"/>
              <a:t> end attacks the tyrosine-DNA to form a new </a:t>
            </a:r>
            <a:r>
              <a:rPr lang="en-US" sz="2000" dirty="0" err="1"/>
              <a:t>phosphodiester</a:t>
            </a:r>
            <a:r>
              <a:rPr lang="en-US" sz="2000" dirty="0"/>
              <a:t> linkage and thereby generate a Holliday junction</a:t>
            </a:r>
            <a:r>
              <a:rPr lang="en-US" sz="2000" dirty="0" smtClean="0"/>
              <a:t>.</a:t>
            </a:r>
            <a:endParaRPr lang="en-US" sz="2000" dirty="0"/>
          </a:p>
          <a:p>
            <a:pPr lvl="1">
              <a:spcAft>
                <a:spcPts val="1200"/>
              </a:spcAft>
              <a:buFontTx/>
              <a:buAutoNum type="arabicPeriod"/>
              <a:defRPr/>
            </a:pPr>
            <a:r>
              <a:rPr lang="en-US" sz="2000" dirty="0"/>
              <a:t>The Holliday junction isomerizes</a:t>
            </a:r>
            <a:r>
              <a:rPr lang="en-US" sz="2000" dirty="0" smtClean="0"/>
              <a:t>.</a:t>
            </a:r>
            <a:endParaRPr lang="en-US" sz="2000" dirty="0"/>
          </a:p>
          <a:p>
            <a:pPr lvl="1">
              <a:spcAft>
                <a:spcPts val="1200"/>
              </a:spcAft>
              <a:buFontTx/>
              <a:buAutoNum type="arabicPeriod"/>
              <a:defRPr/>
            </a:pPr>
            <a:r>
              <a:rPr lang="en-US" sz="2000" dirty="0"/>
              <a:t>Strand cleavage and bond formation are repeated to form the recombined product.</a:t>
            </a:r>
          </a:p>
        </p:txBody>
      </p:sp>
    </p:spTree>
    <p:extLst>
      <p:ext uri="{BB962C8B-B14F-4D97-AF65-F5344CB8AC3E}">
        <p14:creationId xmlns:p14="http://schemas.microsoft.com/office/powerpoint/2010/main" val="18633354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Recombination </a:t>
            </a:r>
            <a:r>
              <a:rPr lang="en-US" dirty="0" smtClean="0">
                <a:solidFill>
                  <a:srgbClr val="843C0C"/>
                </a:solidFill>
              </a:rPr>
              <a:t>Mechanism</a:t>
            </a:r>
            <a:endParaRPr lang="en-US" dirty="0">
              <a:solidFill>
                <a:srgbClr val="843C0C"/>
              </a:solidFill>
            </a:endParaRPr>
          </a:p>
        </p:txBody>
      </p:sp>
      <p:pic>
        <p:nvPicPr>
          <p:cNvPr id="5" name="Picture 2" descr="An illustration shows the recombination mechanism. All of the reactions are reversible. A pink and blue D N A molecule is bend in a V shape pointing downwards, with circles on each half and circles labeled Y near the base of the V on each side. Beneath this, another D NA molecule has orange and purple strands and a similar overall structure except that it is inverted. An arrow labeled Cleavage points to the right. A similar structure is there except that the Y on the top right and on the lower left are colored purple. Additionally, the blue strand and the purple strand have been cut and no longer reach the purple Ys. An arrow labeled Bond formation points to a similar structure on the right. All of the Ys in this structure are clear again, not purple. The cut blue strand extends from the top molecule to the bottom left Y. The cut purple strand extends upwards to the top right Y. This structure is labeled Holliday junction. An arrow points downward and is labeled Isomerization. This structure is similar in appearance but the molecules have a slightly different shape. An arrow labeled Cleavage points to the left, where the top left and bottom right Ys are colored orange and the orange and red strands have been cut before reaching these Ys. An arrow to the left is labeled Bond formation and shows all of the Y s as clear again. The red and pink molecule on the left is joined with the orange and purple molecule on the left. The red and blue molecule on the right is joined with the orange and purple molecule on the righ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5" y="1907043"/>
            <a:ext cx="8112551" cy="470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4676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Identifying </a:t>
            </a:r>
            <a:r>
              <a:rPr lang="en-US" dirty="0" smtClean="0">
                <a:solidFill>
                  <a:srgbClr val="843C0C"/>
                </a:solidFill>
              </a:rPr>
              <a:t>Amino </a:t>
            </a:r>
            <a:r>
              <a:rPr lang="en-US" dirty="0">
                <a:solidFill>
                  <a:srgbClr val="843C0C"/>
                </a:solidFill>
              </a:rPr>
              <a:t>A</a:t>
            </a:r>
            <a:r>
              <a:rPr lang="en-US" dirty="0" smtClean="0">
                <a:solidFill>
                  <a:srgbClr val="843C0C"/>
                </a:solidFill>
              </a:rPr>
              <a:t>cids </a:t>
            </a:r>
            <a:r>
              <a:rPr lang="en-US" dirty="0">
                <a:solidFill>
                  <a:srgbClr val="843C0C"/>
                </a:solidFill>
              </a:rPr>
              <a:t>C</a:t>
            </a:r>
            <a:r>
              <a:rPr lang="en-US" dirty="0" smtClean="0">
                <a:solidFill>
                  <a:srgbClr val="843C0C"/>
                </a:solidFill>
              </a:rPr>
              <a:t>rucial </a:t>
            </a:r>
            <a:r>
              <a:rPr lang="en-US" dirty="0">
                <a:solidFill>
                  <a:srgbClr val="843C0C"/>
                </a:solidFill>
              </a:rPr>
              <a:t>for DNA </a:t>
            </a:r>
            <a:r>
              <a:rPr lang="en-US" dirty="0">
                <a:solidFill>
                  <a:srgbClr val="843C0C"/>
                </a:solidFill>
              </a:rPr>
              <a:t>R</a:t>
            </a:r>
            <a:r>
              <a:rPr lang="en-US" dirty="0" smtClean="0">
                <a:solidFill>
                  <a:srgbClr val="843C0C"/>
                </a:solidFill>
              </a:rPr>
              <a:t>eplication Fidelity</a:t>
            </a:r>
            <a:endParaRPr lang="en-US" dirty="0">
              <a:solidFill>
                <a:srgbClr val="843C0C"/>
              </a:solidFill>
            </a:endParaRPr>
          </a:p>
        </p:txBody>
      </p:sp>
      <p:sp>
        <p:nvSpPr>
          <p:cNvPr id="3" name="Content Placeholder 2"/>
          <p:cNvSpPr>
            <a:spLocks noGrp="1"/>
          </p:cNvSpPr>
          <p:nvPr>
            <p:ph idx="1"/>
          </p:nvPr>
        </p:nvSpPr>
        <p:spPr>
          <a:xfrm>
            <a:off x="457200" y="1600200"/>
            <a:ext cx="8229600" cy="4961374"/>
          </a:xfrm>
        </p:spPr>
        <p:txBody>
          <a:bodyPr>
            <a:noAutofit/>
          </a:bodyPr>
          <a:lstStyle/>
          <a:p>
            <a:pPr>
              <a:spcAft>
                <a:spcPts val="1200"/>
              </a:spcAft>
            </a:pPr>
            <a:r>
              <a:rPr lang="en-US" sz="2200" dirty="0"/>
              <a:t>The three-dimensional structure of DNA polymerases has been studied to identify amino acids that might be important for fidelity</a:t>
            </a:r>
            <a:r>
              <a:rPr lang="en-US" sz="2200" dirty="0" smtClean="0"/>
              <a:t>.</a:t>
            </a:r>
            <a:endParaRPr lang="en-US" sz="2200" dirty="0"/>
          </a:p>
          <a:p>
            <a:pPr>
              <a:spcAft>
                <a:spcPts val="1200"/>
              </a:spcAft>
            </a:pPr>
            <a:r>
              <a:rPr lang="en-US" sz="2200" dirty="0"/>
              <a:t>One important tool in this research is site-directed mutagenesis, which involves creating variant polymerases, each with one amino acid converted to alanine, to observe the impact this change has on function</a:t>
            </a:r>
            <a:r>
              <a:rPr lang="en-US" sz="2200" dirty="0" smtClean="0"/>
              <a:t>.</a:t>
            </a:r>
            <a:endParaRPr lang="en-US" sz="2200" dirty="0"/>
          </a:p>
          <a:p>
            <a:pPr>
              <a:spcAft>
                <a:spcPts val="1200"/>
              </a:spcAft>
            </a:pPr>
            <a:r>
              <a:rPr lang="en-US" sz="2200" dirty="0"/>
              <a:t>Another tool is to have a colorimetric assay that allows perfectly copied vs. mutated DNA to be distinguished by visual inspection</a:t>
            </a:r>
            <a:r>
              <a:rPr lang="en-US" sz="2200" dirty="0" smtClean="0"/>
              <a:t>.</a:t>
            </a:r>
            <a:endParaRPr lang="en-US" sz="2200" dirty="0"/>
          </a:p>
          <a:p>
            <a:pPr>
              <a:spcAft>
                <a:spcPts val="1200"/>
              </a:spcAft>
            </a:pPr>
            <a:r>
              <a:rPr lang="en-US" sz="2200" dirty="0"/>
              <a:t>These techniques can be applied to study variant forms of DNA polymerases that may be common in cancer cells.</a:t>
            </a:r>
          </a:p>
        </p:txBody>
      </p:sp>
    </p:spTree>
    <p:extLst>
      <p:ext uri="{BB962C8B-B14F-4D97-AF65-F5344CB8AC3E}">
        <p14:creationId xmlns:p14="http://schemas.microsoft.com/office/powerpoint/2010/main" val="1802075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6249</TotalTime>
  <Words>6941</Words>
  <Application>Microsoft Office PowerPoint</Application>
  <PresentationFormat>On-screen Show (4:3)</PresentationFormat>
  <Paragraphs>414</Paragraphs>
  <Slides>94</Slides>
  <Notes>92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94</vt:i4>
      </vt:variant>
    </vt:vector>
  </HeadingPairs>
  <TitlesOfParts>
    <vt:vector size="103" baseType="lpstr">
      <vt:lpstr>ＭＳ Ｐゴシック</vt:lpstr>
      <vt:lpstr>Arial</vt:lpstr>
      <vt:lpstr>Calibri</vt:lpstr>
      <vt:lpstr>Calibri Light</vt:lpstr>
      <vt:lpstr>Georgia</vt:lpstr>
      <vt:lpstr>Symbol</vt:lpstr>
      <vt:lpstr>Wingdings</vt:lpstr>
      <vt:lpstr>Office Theme</vt:lpstr>
      <vt:lpstr>1_Office Theme</vt:lpstr>
      <vt:lpstr>PowerPoint Presentation</vt:lpstr>
      <vt:lpstr>CHAPTER 29 DNA Replication, Repair, and Recombination</vt:lpstr>
      <vt:lpstr>Ch.29 Learning Objectives</vt:lpstr>
      <vt:lpstr>Ch.29 Outline</vt:lpstr>
      <vt:lpstr>DNA Replication, Repair, and Recombination</vt:lpstr>
      <vt:lpstr>DNA Replication</vt:lpstr>
      <vt:lpstr>Replication, Damage, and Repair</vt:lpstr>
      <vt:lpstr>DNA Repair in Action</vt:lpstr>
      <vt:lpstr>Section 29.1 DNA Replication Proceeds by the Polymerization of Deoxyribonucleoside Triphosphates Along a Template</vt:lpstr>
      <vt:lpstr>DNA Polymerases Require a Template and a Primer (1/2)</vt:lpstr>
      <vt:lpstr>DNA Polymerases Require a Template and a Primer (2/2)</vt:lpstr>
      <vt:lpstr>DNA Polymerase Structure</vt:lpstr>
      <vt:lpstr>Two Bound Metal Ions Participate in the Polymerase Reaction</vt:lpstr>
      <vt:lpstr>DNA Polymerase Mechanism</vt:lpstr>
      <vt:lpstr>The Specificity of Replication is Dictated by Complementarity of Shape Between Bases</vt:lpstr>
      <vt:lpstr>Shape Complementarity</vt:lpstr>
      <vt:lpstr>Minor-groove Interactions</vt:lpstr>
      <vt:lpstr>Shape Selectivity</vt:lpstr>
      <vt:lpstr>An RNA Primer Synthesized by Primase Enables DNA Synthesis to Begin</vt:lpstr>
      <vt:lpstr>Priming</vt:lpstr>
      <vt:lpstr>One Strand of DNA is Made Continuously, Whereas the Other strand is Synthesized in Fragments</vt:lpstr>
      <vt:lpstr>Okazaki Fragments</vt:lpstr>
      <vt:lpstr>DNA Ligase Joins Ends of DNA in Duplex Regions</vt:lpstr>
      <vt:lpstr>DNA Ligase Reaction</vt:lpstr>
      <vt:lpstr>The Separation of DNA Strands Requires Specific Helicases and ATP Hydrolysis</vt:lpstr>
      <vt:lpstr>Helicase Structure</vt:lpstr>
      <vt:lpstr>Helicase Asymmetry</vt:lpstr>
      <vt:lpstr>Helicase Mechanism</vt:lpstr>
      <vt:lpstr>Section 29.2 DNA Unwinding and Supercoiling Are Controlled by Topoisomerases</vt:lpstr>
      <vt:lpstr>Linking Number</vt:lpstr>
      <vt:lpstr>The Linking Number of DNA, a Topological Property, Determines the Degree of Supercoiling</vt:lpstr>
      <vt:lpstr>Topoisomers</vt:lpstr>
      <vt:lpstr>Topoisomerases Prepare the Double Helix for Unwinding</vt:lpstr>
      <vt:lpstr>Type I Topoisomerases Relax Supercoiled Structures</vt:lpstr>
      <vt:lpstr>Structure of Topoisomerase I</vt:lpstr>
      <vt:lpstr>Topoisomerase I Mechanism</vt:lpstr>
      <vt:lpstr>Type II Topoisomerases can Introduce Negative Supercoils through Coupling to ATP Hydrolysis</vt:lpstr>
      <vt:lpstr>Structure of Topoisomerase II</vt:lpstr>
      <vt:lpstr>Topoisomerase II Mechanism</vt:lpstr>
      <vt:lpstr>Medications that Inhibit Topoisomerases</vt:lpstr>
      <vt:lpstr>Section 29.3 DNA Replication Is Highly Coordinated</vt:lpstr>
      <vt:lpstr>DNA Replication Requires Highly Processive Polymerases</vt:lpstr>
      <vt:lpstr>Structure of a Sliding DNA Clamp</vt:lpstr>
      <vt:lpstr>The Leading and Lagging Strands are Synthesized in a Coordinated Fashion</vt:lpstr>
      <vt:lpstr>Replication Fork</vt:lpstr>
      <vt:lpstr>DNA Polymerase Holoenzyme</vt:lpstr>
      <vt:lpstr>Trombone Model</vt:lpstr>
      <vt:lpstr>DNA Replication in Escherichia coli Begins at a Unique Site and Proceeds through Initiation, Elongation, and Termination</vt:lpstr>
      <vt:lpstr>Origin of Replication in E. coli</vt:lpstr>
      <vt:lpstr>Assembly of DnaA</vt:lpstr>
      <vt:lpstr>Prepriming Complex</vt:lpstr>
      <vt:lpstr>Termination of E. coli Replication</vt:lpstr>
      <vt:lpstr>Replication Termination in E. coli</vt:lpstr>
      <vt:lpstr>DNA Synthesis in Eukaryotes is Initiated at Multiple Sites (1/3)</vt:lpstr>
      <vt:lpstr>DNA Synthesis in Eukaryotes is Initiated at Multiple Sites (2/3)</vt:lpstr>
      <vt:lpstr>DNA Synthesis in Eukaryotes is Initiated at Multiple Sites (3/3)</vt:lpstr>
      <vt:lpstr>Eukaryotic Origins of Replication</vt:lpstr>
      <vt:lpstr>Some Types of DNA Polymerases</vt:lpstr>
      <vt:lpstr>Eukaryotic Cell Cycle</vt:lpstr>
      <vt:lpstr>Telomeres are Unique Structures at the Ends of Linear Chromosomes</vt:lpstr>
      <vt:lpstr>Proposed Model for Telomeres</vt:lpstr>
      <vt:lpstr>Telomeres are Replicated by Telomerase, a Specialized Polymerase that Carries Its Own RNA Template</vt:lpstr>
      <vt:lpstr>Telomere Formation</vt:lpstr>
      <vt:lpstr>Section 29.4 Many Types of DNA Damage Can Be Repaired</vt:lpstr>
      <vt:lpstr>Errors can Arise in DNA Replication</vt:lpstr>
      <vt:lpstr>Bases can be Damaged by Oxidizing Agents, Alkylating Agents, and Light (1/2)</vt:lpstr>
      <vt:lpstr>Oxoguanine–Adenine Base Pair</vt:lpstr>
      <vt:lpstr>Adenine Deamination</vt:lpstr>
      <vt:lpstr>Bases can be Damaged by Oxidizing Agents, Alkylating Agents, and Light (2/2)</vt:lpstr>
      <vt:lpstr>Aflatoxin Activation</vt:lpstr>
      <vt:lpstr>Cross-linked Dimer of Two Thymine Bases</vt:lpstr>
      <vt:lpstr>A Cross-linking Agent</vt:lpstr>
      <vt:lpstr>DNA Damage can be Detected and Repaired by a Variety of Systems (1/4)</vt:lpstr>
      <vt:lpstr>Proofreading</vt:lpstr>
      <vt:lpstr>DNA Damage can be Detected and Repaired by a Variety of Systems (2/4)</vt:lpstr>
      <vt:lpstr>Mismatch Repair</vt:lpstr>
      <vt:lpstr>DNA Damage can be Detected and Repaired by a Variety of Systems (4/4)</vt:lpstr>
      <vt:lpstr>Structure of DNA-repair Enzyme</vt:lpstr>
      <vt:lpstr>DNA Damage can be Detected and Repaired by a Variety of Systems (4/4)</vt:lpstr>
      <vt:lpstr>Nucleotide-excision Repair</vt:lpstr>
      <vt:lpstr>The Presence of Thymine Instead of Uracil in DNA Permits the Repair of Deaminated Cytosine</vt:lpstr>
      <vt:lpstr>Uracil Repair</vt:lpstr>
      <vt:lpstr>Some Genetic Diseases are Caused by the Expansion of Repeats of Three Nucleotides</vt:lpstr>
      <vt:lpstr>Many Cancers are Caused by the Defective Repair of DNA</vt:lpstr>
      <vt:lpstr>Some Diseases Associated with Defects in Repair Pathways</vt:lpstr>
      <vt:lpstr>Many Potential Carcinogens can be Detected by Their Mutagenic Action on Bacteria</vt:lpstr>
      <vt:lpstr>Ames Test</vt:lpstr>
      <vt:lpstr>Section 29.5 DNA Recombination Plays Important Roles in Replication, Repair, and Other Processes</vt:lpstr>
      <vt:lpstr>Recombination</vt:lpstr>
      <vt:lpstr>RecA can Initiate Recombination by Promoting Strand Invasion</vt:lpstr>
      <vt:lpstr>Strand Invasion</vt:lpstr>
      <vt:lpstr>Some Recombination Reactions Proceed through Holliday-junction Intermediates</vt:lpstr>
      <vt:lpstr>Recombination Mechanism</vt:lpstr>
      <vt:lpstr>Identifying Amino Acids Crucial for DNA Replication Fidelity</vt:lpstr>
    </vt:vector>
  </TitlesOfParts>
  <Company>Carleton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29 Exploring Evolution and BioinformaticsDNA Replication, Repair, and Recombination</dc:title>
  <dc:creator>Berg</dc:creator>
  <cp:lastModifiedBy>Piotrowski, Angela</cp:lastModifiedBy>
  <cp:revision>781</cp:revision>
  <dcterms:created xsi:type="dcterms:W3CDTF">2015-05-20T13:49:30Z</dcterms:created>
  <dcterms:modified xsi:type="dcterms:W3CDTF">2019-05-01T17:37:24Z</dcterms:modified>
</cp:coreProperties>
</file>